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455" r:id="rId5"/>
    <p:sldId id="304" r:id="rId6"/>
    <p:sldId id="305" r:id="rId7"/>
    <p:sldId id="306" r:id="rId8"/>
    <p:sldId id="307" r:id="rId9"/>
    <p:sldId id="308" r:id="rId10"/>
    <p:sldId id="456" r:id="rId11"/>
    <p:sldId id="260" r:id="rId12"/>
    <p:sldId id="261" r:id="rId13"/>
    <p:sldId id="463" r:id="rId14"/>
    <p:sldId id="459" r:id="rId15"/>
    <p:sldId id="465" r:id="rId16"/>
    <p:sldId id="474" r:id="rId17"/>
    <p:sldId id="464" r:id="rId18"/>
    <p:sldId id="264" r:id="rId19"/>
    <p:sldId id="478" r:id="rId20"/>
    <p:sldId id="477" r:id="rId21"/>
    <p:sldId id="475" r:id="rId22"/>
    <p:sldId id="467" r:id="rId23"/>
    <p:sldId id="468" r:id="rId24"/>
    <p:sldId id="469" r:id="rId25"/>
    <p:sldId id="470" r:id="rId26"/>
    <p:sldId id="461" r:id="rId27"/>
    <p:sldId id="471" r:id="rId28"/>
    <p:sldId id="472" r:id="rId29"/>
    <p:sldId id="476" r:id="rId30"/>
    <p:sldId id="479" r:id="rId31"/>
    <p:sldId id="473" r:id="rId32"/>
    <p:sldId id="480" r:id="rId33"/>
    <p:sldId id="482" r:id="rId34"/>
    <p:sldId id="481" r:id="rId35"/>
    <p:sldId id="301" r:id="rId36"/>
    <p:sldId id="302" r:id="rId37"/>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7F7F7F"/>
    <a:srgbClr val="009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85C7C-98F0-49E2-BD02-1F055837C953}" v="1" dt="2022-05-02T14:21:47.1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40" d="100"/>
          <a:sy n="140" d="100"/>
        </p:scale>
        <p:origin x="75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70421"/>
            <a:ext cx="9144000" cy="761365"/>
          </a:xfrm>
          <a:custGeom>
            <a:avLst/>
            <a:gdLst/>
            <a:ahLst/>
            <a:cxnLst/>
            <a:rect l="l" t="t" r="r" b="b"/>
            <a:pathLst>
              <a:path w="9144000" h="761365">
                <a:moveTo>
                  <a:pt x="0" y="760767"/>
                </a:moveTo>
                <a:lnTo>
                  <a:pt x="9144000" y="760767"/>
                </a:lnTo>
                <a:lnTo>
                  <a:pt x="9144000" y="0"/>
                </a:lnTo>
                <a:lnTo>
                  <a:pt x="0" y="0"/>
                </a:lnTo>
                <a:lnTo>
                  <a:pt x="0" y="760767"/>
                </a:lnTo>
                <a:close/>
              </a:path>
            </a:pathLst>
          </a:custGeom>
          <a:solidFill>
            <a:srgbClr val="009878"/>
          </a:solidFill>
        </p:spPr>
        <p:txBody>
          <a:bodyPr wrap="square" lIns="0" tIns="0" rIns="0" bIns="0" rtlCol="0"/>
          <a:lstStyle/>
          <a:p>
            <a:endParaRPr dirty="0"/>
          </a:p>
        </p:txBody>
      </p:sp>
      <p:sp>
        <p:nvSpPr>
          <p:cNvPr id="17" name="bk object 17"/>
          <p:cNvSpPr/>
          <p:nvPr/>
        </p:nvSpPr>
        <p:spPr>
          <a:xfrm>
            <a:off x="7126462" y="0"/>
            <a:ext cx="2017537" cy="669945"/>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3844575" y="741478"/>
            <a:ext cx="1454848" cy="492443"/>
          </a:xfrm>
        </p:spPr>
        <p:txBody>
          <a:bodyPr lIns="0" tIns="0" rIns="0" bIns="0"/>
          <a:lstStyle>
            <a:lvl1pPr>
              <a:defRPr sz="3200" b="1" i="0">
                <a:solidFill>
                  <a:schemeClr val="bg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232499" y="0"/>
            <a:ext cx="911500" cy="669945"/>
          </a:xfrm>
          <a:prstGeom prst="rect">
            <a:avLst/>
          </a:prstGeom>
          <a:blipFill>
            <a:blip r:embed="rId7" cstate="print"/>
            <a:stretch>
              <a:fillRect/>
            </a:stretch>
          </a:blipFill>
        </p:spPr>
        <p:txBody>
          <a:bodyPr wrap="square" lIns="0" tIns="0" rIns="0" bIns="0" rtlCol="0"/>
          <a:lstStyle/>
          <a:p>
            <a:endParaRPr dirty="0"/>
          </a:p>
        </p:txBody>
      </p:sp>
      <p:sp>
        <p:nvSpPr>
          <p:cNvPr id="17" name="bk object 17"/>
          <p:cNvSpPr/>
          <p:nvPr/>
        </p:nvSpPr>
        <p:spPr>
          <a:xfrm>
            <a:off x="-1" y="0"/>
            <a:ext cx="8232775" cy="670560"/>
          </a:xfrm>
          <a:custGeom>
            <a:avLst/>
            <a:gdLst/>
            <a:ahLst/>
            <a:cxnLst/>
            <a:rect l="l" t="t" r="r" b="b"/>
            <a:pathLst>
              <a:path w="8232775" h="670560">
                <a:moveTo>
                  <a:pt x="0" y="669945"/>
                </a:moveTo>
                <a:lnTo>
                  <a:pt x="8232498" y="669945"/>
                </a:lnTo>
                <a:lnTo>
                  <a:pt x="8232498" y="0"/>
                </a:lnTo>
                <a:lnTo>
                  <a:pt x="0" y="0"/>
                </a:lnTo>
                <a:lnTo>
                  <a:pt x="0" y="669945"/>
                </a:lnTo>
                <a:close/>
              </a:path>
            </a:pathLst>
          </a:custGeom>
          <a:solidFill>
            <a:srgbClr val="009878"/>
          </a:solidFill>
        </p:spPr>
        <p:txBody>
          <a:bodyPr wrap="square" lIns="0" tIns="0" rIns="0" bIns="0" rtlCol="0"/>
          <a:lstStyle/>
          <a:p>
            <a:endParaRPr dirty="0"/>
          </a:p>
        </p:txBody>
      </p:sp>
      <p:sp>
        <p:nvSpPr>
          <p:cNvPr id="2" name="Holder 2"/>
          <p:cNvSpPr>
            <a:spLocks noGrp="1"/>
          </p:cNvSpPr>
          <p:nvPr>
            <p:ph type="title"/>
          </p:nvPr>
        </p:nvSpPr>
        <p:spPr>
          <a:xfrm>
            <a:off x="3844575" y="741478"/>
            <a:ext cx="1454848" cy="345440"/>
          </a:xfrm>
          <a:prstGeom prst="rect">
            <a:avLst/>
          </a:prstGeom>
        </p:spPr>
        <p:txBody>
          <a:bodyPr wrap="square" lIns="0" tIns="0" rIns="0" bIns="0">
            <a:spAutoFit/>
          </a:bodyPr>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a:xfrm>
            <a:off x="490407" y="1433982"/>
            <a:ext cx="8163184" cy="34169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5/2/2022</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hyperlink" Target="http://www.tutorialspoint.com/awk/awk_built_in_functions"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0421"/>
            <a:ext cx="9144000" cy="761365"/>
          </a:xfrm>
          <a:custGeom>
            <a:avLst/>
            <a:gdLst/>
            <a:ahLst/>
            <a:cxnLst/>
            <a:rect l="l" t="t" r="r" b="b"/>
            <a:pathLst>
              <a:path w="9144000" h="761365">
                <a:moveTo>
                  <a:pt x="0" y="760767"/>
                </a:moveTo>
                <a:lnTo>
                  <a:pt x="9144000" y="760767"/>
                </a:lnTo>
                <a:lnTo>
                  <a:pt x="9144000" y="0"/>
                </a:lnTo>
                <a:lnTo>
                  <a:pt x="0" y="0"/>
                </a:lnTo>
                <a:lnTo>
                  <a:pt x="0" y="760767"/>
                </a:lnTo>
                <a:close/>
              </a:path>
            </a:pathLst>
          </a:custGeom>
          <a:solidFill>
            <a:srgbClr val="009878"/>
          </a:solidFill>
        </p:spPr>
        <p:txBody>
          <a:bodyPr wrap="square" lIns="0" tIns="0" rIns="0" bIns="0" rtlCol="0"/>
          <a:lstStyle/>
          <a:p>
            <a:endParaRPr dirty="0"/>
          </a:p>
        </p:txBody>
      </p:sp>
      <p:sp>
        <p:nvSpPr>
          <p:cNvPr id="3" name="object 3"/>
          <p:cNvSpPr/>
          <p:nvPr/>
        </p:nvSpPr>
        <p:spPr>
          <a:xfrm>
            <a:off x="7126462" y="0"/>
            <a:ext cx="2017537" cy="669945"/>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a:spLocks noGrp="1"/>
          </p:cNvSpPr>
          <p:nvPr>
            <p:ph type="title"/>
          </p:nvPr>
        </p:nvSpPr>
        <p:spPr>
          <a:xfrm>
            <a:off x="1627979" y="763270"/>
            <a:ext cx="5890260" cy="513080"/>
          </a:xfrm>
          <a:prstGeom prst="rect">
            <a:avLst/>
          </a:prstGeom>
        </p:spPr>
        <p:txBody>
          <a:bodyPr vert="horz" wrap="square" lIns="0" tIns="12700" rIns="0" bIns="0" rtlCol="0">
            <a:spAutoFit/>
          </a:bodyPr>
          <a:lstStyle/>
          <a:p>
            <a:pPr marL="12700" algn="ctr">
              <a:lnSpc>
                <a:spcPct val="100000"/>
              </a:lnSpc>
              <a:spcBef>
                <a:spcPts val="100"/>
              </a:spcBef>
            </a:pPr>
            <a:r>
              <a:rPr sz="3200" b="0" spc="-5" dirty="0"/>
              <a:t>Scripting</a:t>
            </a:r>
            <a:r>
              <a:rPr sz="3200" b="0" spc="-70" dirty="0"/>
              <a:t> </a:t>
            </a:r>
            <a:r>
              <a:rPr sz="3200" b="0" spc="-5" dirty="0"/>
              <a:t>Languages</a:t>
            </a:r>
            <a:endParaRPr sz="3200" b="0" dirty="0"/>
          </a:p>
        </p:txBody>
      </p:sp>
      <p:sp>
        <p:nvSpPr>
          <p:cNvPr id="5" name="object 5"/>
          <p:cNvSpPr txBox="1"/>
          <p:nvPr/>
        </p:nvSpPr>
        <p:spPr>
          <a:xfrm>
            <a:off x="2737436" y="2522445"/>
            <a:ext cx="3669128" cy="1305486"/>
          </a:xfrm>
          <a:prstGeom prst="rect">
            <a:avLst/>
          </a:prstGeom>
        </p:spPr>
        <p:txBody>
          <a:bodyPr vert="horz" wrap="square" lIns="0" tIns="12700" rIns="0" bIns="0" rtlCol="0">
            <a:spAutoFit/>
          </a:bodyPr>
          <a:lstStyle/>
          <a:p>
            <a:pPr algn="ctr">
              <a:lnSpc>
                <a:spcPct val="100000"/>
              </a:lnSpc>
              <a:spcBef>
                <a:spcPts val="100"/>
              </a:spcBef>
            </a:pPr>
            <a:r>
              <a:rPr sz="3600" b="1" spc="-5" dirty="0">
                <a:solidFill>
                  <a:srgbClr val="101920"/>
                </a:solidFill>
                <a:latin typeface="Calibri"/>
                <a:cs typeface="Calibri"/>
              </a:rPr>
              <a:t>Module</a:t>
            </a:r>
            <a:r>
              <a:rPr sz="3600" b="1" spc="-70" dirty="0">
                <a:solidFill>
                  <a:srgbClr val="101920"/>
                </a:solidFill>
                <a:latin typeface="Calibri"/>
                <a:cs typeface="Calibri"/>
              </a:rPr>
              <a:t> </a:t>
            </a:r>
            <a:r>
              <a:rPr lang="en-AU" sz="3600" b="1" spc="-5" dirty="0">
                <a:solidFill>
                  <a:srgbClr val="101920"/>
                </a:solidFill>
                <a:latin typeface="Calibri"/>
                <a:cs typeface="Calibri"/>
              </a:rPr>
              <a:t>8</a:t>
            </a:r>
            <a:endParaRPr sz="2800" dirty="0">
              <a:latin typeface="Calibri"/>
              <a:cs typeface="Calibri"/>
            </a:endParaRPr>
          </a:p>
          <a:p>
            <a:pPr algn="ctr">
              <a:lnSpc>
                <a:spcPct val="100000"/>
              </a:lnSpc>
              <a:spcBef>
                <a:spcPts val="5"/>
              </a:spcBef>
            </a:pPr>
            <a:r>
              <a:rPr lang="en-AU" sz="2400" spc="-30" dirty="0">
                <a:solidFill>
                  <a:srgbClr val="101920"/>
                </a:solidFill>
                <a:latin typeface="Calibri"/>
                <a:cs typeface="Calibri"/>
              </a:rPr>
              <a:t>curl, wget and Manipulating Data Using Awk</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spc="-5" dirty="0">
                  <a:solidFill>
                    <a:srgbClr val="101920"/>
                  </a:solidFill>
                  <a:cs typeface="Arial"/>
                </a:rPr>
                <a:t>Introduction to </a:t>
              </a:r>
              <a:r>
                <a:rPr lang="en-AU" sz="3600" b="1" spc="-5" dirty="0">
                  <a:solidFill>
                    <a:srgbClr val="101920"/>
                  </a:solidFill>
                  <a:cs typeface="Arial"/>
                </a:rPr>
                <a:t>awk</a:t>
              </a:r>
              <a:endParaRPr lang="en-AU" sz="3600" b="1"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406059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108" y="789655"/>
            <a:ext cx="3912139" cy="3860031"/>
          </a:xfrm>
          <a:prstGeom prst="rect">
            <a:avLst/>
          </a:prstGeom>
        </p:spPr>
        <p:txBody>
          <a:bodyPr vert="horz" wrap="square" lIns="0" tIns="12700" rIns="0" bIns="0" rtlCol="0">
            <a:spAutoFit/>
          </a:bodyPr>
          <a:lstStyle/>
          <a:p>
            <a:pPr marL="298450" marR="5080" indent="-285750">
              <a:lnSpc>
                <a:spcPct val="100000"/>
              </a:lnSpc>
              <a:spcBef>
                <a:spcPts val="100"/>
              </a:spcBef>
              <a:spcAft>
                <a:spcPts val="1200"/>
              </a:spcAft>
              <a:buChar char="•"/>
              <a:tabLst>
                <a:tab pos="297815" algn="l"/>
                <a:tab pos="298450" algn="l"/>
              </a:tabLst>
            </a:pPr>
            <a:r>
              <a:rPr lang="en-US" sz="2400" b="0" dirty="0"/>
              <a:t>AWK is a highly-versatile utility that can be used to perform a wide range of useful tasks within the bash environment, including:</a:t>
            </a:r>
          </a:p>
          <a:p>
            <a:pPr marL="800100" lvl="1" indent="-342900">
              <a:buFont typeface="Wingdings" panose="05000000000000000000" pitchFamily="2" charset="2"/>
              <a:buChar char="ü"/>
            </a:pPr>
            <a:r>
              <a:rPr lang="en-US" sz="2000" b="0" dirty="0"/>
              <a:t>Text processing,</a:t>
            </a:r>
          </a:p>
          <a:p>
            <a:pPr marL="800100" lvl="1" indent="-342900">
              <a:buFont typeface="Wingdings" panose="05000000000000000000" pitchFamily="2" charset="2"/>
              <a:buChar char="ü"/>
            </a:pPr>
            <a:r>
              <a:rPr lang="en-US" sz="2000" b="0" dirty="0"/>
              <a:t>Producing formatted text reports,</a:t>
            </a:r>
          </a:p>
          <a:p>
            <a:pPr marL="800100" lvl="1" indent="-342900">
              <a:buFont typeface="Wingdings" panose="05000000000000000000" pitchFamily="2" charset="2"/>
              <a:buChar char="ü"/>
            </a:pPr>
            <a:r>
              <a:rPr lang="en-US" sz="2000" b="0" dirty="0"/>
              <a:t>Performing arithmetic operations,</a:t>
            </a:r>
          </a:p>
          <a:p>
            <a:pPr marL="800100" lvl="1" indent="-342900">
              <a:buFont typeface="Wingdings" panose="05000000000000000000" pitchFamily="2" charset="2"/>
              <a:buChar char="ü"/>
            </a:pPr>
            <a:r>
              <a:rPr lang="en-US" sz="2000" b="0" dirty="0"/>
              <a:t>Performing string operations</a:t>
            </a:r>
            <a:endParaRPr lang="en-AU" sz="2000" dirty="0">
              <a:solidFill>
                <a:srgbClr val="101920"/>
              </a:solidFill>
              <a:latin typeface="Arial"/>
              <a:cs typeface="Arial"/>
            </a:endParaRPr>
          </a:p>
        </p:txBody>
      </p:sp>
      <p:sp>
        <p:nvSpPr>
          <p:cNvPr id="3" name="object 3"/>
          <p:cNvSpPr txBox="1"/>
          <p:nvPr/>
        </p:nvSpPr>
        <p:spPr>
          <a:xfrm>
            <a:off x="216108" y="103281"/>
            <a:ext cx="1101704"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awk</a:t>
            </a:r>
            <a:endParaRPr dirty="0"/>
          </a:p>
        </p:txBody>
      </p:sp>
      <p:sp>
        <p:nvSpPr>
          <p:cNvPr id="5" name="TextBox 4">
            <a:extLst>
              <a:ext uri="{FF2B5EF4-FFF2-40B4-BE49-F238E27FC236}">
                <a16:creationId xmlns:a16="http://schemas.microsoft.com/office/drawing/2014/main" id="{4D07630D-A112-475A-B53C-2BF42F114AB2}"/>
              </a:ext>
            </a:extLst>
          </p:cNvPr>
          <p:cNvSpPr txBox="1"/>
          <p:nvPr/>
        </p:nvSpPr>
        <p:spPr>
          <a:xfrm>
            <a:off x="4275210" y="789655"/>
            <a:ext cx="4451932" cy="2875146"/>
          </a:xfrm>
          <a:prstGeom prst="rect">
            <a:avLst/>
          </a:prstGeom>
        </p:spPr>
        <p:txBody>
          <a:bodyPr vert="horz" wrap="square" lIns="0" tIns="12700" rIns="0" bIns="0" rtlCol="0">
            <a:spAutoFit/>
          </a:bodyPr>
          <a:lstStyle>
            <a:defPPr>
              <a:defRPr lang="en-US"/>
            </a:defPPr>
            <a:lvl1pPr marL="298450" marR="5080" indent="-285750">
              <a:lnSpc>
                <a:spcPct val="100000"/>
              </a:lnSpc>
              <a:spcBef>
                <a:spcPts val="100"/>
              </a:spcBef>
              <a:buChar char="•"/>
              <a:tabLst>
                <a:tab pos="297815" algn="l"/>
                <a:tab pos="298450" algn="l"/>
              </a:tabLst>
              <a:defRPr sz="2400" b="1">
                <a:solidFill>
                  <a:srgbClr val="101920"/>
                </a:solidFill>
                <a:latin typeface="Arial"/>
                <a:cs typeface="Arial"/>
              </a:defRPr>
            </a:lvl1pPr>
          </a:lstStyle>
          <a:p>
            <a:pPr>
              <a:spcAft>
                <a:spcPts val="1200"/>
              </a:spcAft>
            </a:pPr>
            <a:r>
              <a:rPr lang="en-US" sz="2400" b="0" dirty="0">
                <a:solidFill>
                  <a:srgbClr val="101920"/>
                </a:solidFill>
                <a:latin typeface="+mn-lt"/>
                <a:cs typeface="Arial"/>
              </a:rPr>
              <a:t>Unlike other key utilities such as sed and grep, AWK is actually an </a:t>
            </a:r>
            <a:r>
              <a:rPr lang="en-US" sz="2400" b="0" spc="-5" dirty="0">
                <a:solidFill>
                  <a:srgbClr val="101920"/>
                </a:solidFill>
                <a:latin typeface="+mn-lt"/>
                <a:cs typeface="Arial"/>
              </a:rPr>
              <a:t>entire</a:t>
            </a:r>
            <a:r>
              <a:rPr lang="en-US" sz="2400" b="0" spc="-90" dirty="0">
                <a:solidFill>
                  <a:srgbClr val="101920"/>
                </a:solidFill>
                <a:latin typeface="+mn-lt"/>
                <a:cs typeface="Arial"/>
              </a:rPr>
              <a:t> </a:t>
            </a:r>
            <a:r>
              <a:rPr lang="en-US" sz="2400" b="0" spc="-5" dirty="0">
                <a:solidFill>
                  <a:srgbClr val="101920"/>
                </a:solidFill>
                <a:latin typeface="+mn-lt"/>
                <a:cs typeface="Arial"/>
              </a:rPr>
              <a:t>programming language in its own right, in which you can:</a:t>
            </a:r>
          </a:p>
          <a:p>
            <a:pPr marL="800100" lvl="1" indent="-342900">
              <a:buFont typeface="Wingdings" panose="05000000000000000000" pitchFamily="2" charset="2"/>
              <a:buChar char="ü"/>
            </a:pPr>
            <a:r>
              <a:rPr lang="en-US" sz="2000" dirty="0"/>
              <a:t>Define variables</a:t>
            </a:r>
          </a:p>
          <a:p>
            <a:pPr marL="800100" lvl="1" indent="-342900">
              <a:buFont typeface="Wingdings" panose="05000000000000000000" pitchFamily="2" charset="2"/>
              <a:buChar char="ü"/>
            </a:pPr>
            <a:r>
              <a:rPr lang="en-US" sz="2000" dirty="0"/>
              <a:t>Use string and arithmetic operators</a:t>
            </a:r>
          </a:p>
          <a:p>
            <a:pPr marL="800100" lvl="1" indent="-342900">
              <a:buFont typeface="Wingdings" panose="05000000000000000000" pitchFamily="2" charset="2"/>
              <a:buChar char="ü"/>
            </a:pPr>
            <a:r>
              <a:rPr lang="en-US" sz="2000" dirty="0"/>
              <a:t>Use control flow and loops</a:t>
            </a:r>
            <a:endParaRPr lang="en-AU"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7300" y="978956"/>
            <a:ext cx="5929200" cy="3536866"/>
          </a:xfrm>
          <a:prstGeom prst="rect">
            <a:avLst/>
          </a:prstGeom>
        </p:spPr>
        <p:txBody>
          <a:bodyPr vert="horz" wrap="square" lIns="0" tIns="12700" rIns="0" bIns="0" rtlCol="0">
            <a:spAutoFit/>
          </a:bodyPr>
          <a:lstStyle/>
          <a:p>
            <a:pPr marL="298450" indent="-285750">
              <a:lnSpc>
                <a:spcPct val="100000"/>
              </a:lnSpc>
              <a:spcAft>
                <a:spcPts val="1200"/>
              </a:spcAft>
              <a:buChar char="•"/>
              <a:tabLst>
                <a:tab pos="297815" algn="l"/>
                <a:tab pos="298450" algn="l"/>
              </a:tabLst>
            </a:pPr>
            <a:r>
              <a:rPr sz="2000" spc="-30" dirty="0">
                <a:solidFill>
                  <a:srgbClr val="101920"/>
                </a:solidFill>
                <a:latin typeface="Arial"/>
                <a:cs typeface="Arial"/>
              </a:rPr>
              <a:t>AWK </a:t>
            </a:r>
            <a:r>
              <a:rPr sz="2000" dirty="0">
                <a:solidFill>
                  <a:srgbClr val="101920"/>
                </a:solidFill>
                <a:latin typeface="Arial"/>
                <a:cs typeface="Arial"/>
              </a:rPr>
              <a:t>was </a:t>
            </a:r>
            <a:r>
              <a:rPr sz="2000" spc="-5" dirty="0">
                <a:solidFill>
                  <a:srgbClr val="101920"/>
                </a:solidFill>
                <a:latin typeface="Arial"/>
                <a:cs typeface="Arial"/>
              </a:rPr>
              <a:t>first </a:t>
            </a:r>
            <a:r>
              <a:rPr sz="2000" dirty="0">
                <a:solidFill>
                  <a:srgbClr val="101920"/>
                </a:solidFill>
                <a:latin typeface="Arial"/>
                <a:cs typeface="Arial"/>
              </a:rPr>
              <a:t>developed by bell labs in </a:t>
            </a:r>
            <a:r>
              <a:rPr sz="2000" spc="-5" dirty="0">
                <a:solidFill>
                  <a:srgbClr val="101920"/>
                </a:solidFill>
                <a:latin typeface="Arial"/>
                <a:cs typeface="Arial"/>
              </a:rPr>
              <a:t>the</a:t>
            </a:r>
            <a:r>
              <a:rPr sz="2000" spc="-65" dirty="0">
                <a:solidFill>
                  <a:srgbClr val="101920"/>
                </a:solidFill>
                <a:latin typeface="Arial"/>
                <a:cs typeface="Arial"/>
              </a:rPr>
              <a:t> </a:t>
            </a:r>
            <a:r>
              <a:rPr sz="2000" dirty="0">
                <a:solidFill>
                  <a:srgbClr val="101920"/>
                </a:solidFill>
                <a:latin typeface="Arial"/>
                <a:cs typeface="Arial"/>
              </a:rPr>
              <a:t>1970s</a:t>
            </a:r>
            <a:endParaRPr sz="3250" dirty="0">
              <a:latin typeface="Arial"/>
              <a:cs typeface="Arial"/>
            </a:endParaRPr>
          </a:p>
          <a:p>
            <a:pPr marL="298450" marR="327025" indent="-285750">
              <a:lnSpc>
                <a:spcPct val="89600"/>
              </a:lnSpc>
              <a:spcAft>
                <a:spcPts val="1200"/>
              </a:spcAft>
              <a:buChar char="•"/>
              <a:tabLst>
                <a:tab pos="297815" algn="l"/>
                <a:tab pos="298450" algn="l"/>
              </a:tabLst>
            </a:pPr>
            <a:r>
              <a:rPr sz="2000" spc="-5" dirty="0">
                <a:solidFill>
                  <a:srgbClr val="101920"/>
                </a:solidFill>
                <a:latin typeface="Arial"/>
                <a:cs typeface="Arial"/>
              </a:rPr>
              <a:t>It </a:t>
            </a:r>
            <a:r>
              <a:rPr sz="2000" dirty="0">
                <a:solidFill>
                  <a:srgbClr val="101920"/>
                </a:solidFill>
                <a:latin typeface="Arial"/>
                <a:cs typeface="Arial"/>
              </a:rPr>
              <a:t>was </a:t>
            </a:r>
            <a:r>
              <a:rPr sz="2000" spc="-5" dirty="0">
                <a:solidFill>
                  <a:srgbClr val="101920"/>
                </a:solidFill>
                <a:latin typeface="Arial"/>
                <a:cs typeface="Arial"/>
              </a:rPr>
              <a:t>named after the three programmers </a:t>
            </a:r>
            <a:r>
              <a:rPr sz="2000" dirty="0">
                <a:solidFill>
                  <a:srgbClr val="101920"/>
                </a:solidFill>
                <a:latin typeface="Arial"/>
                <a:cs typeface="Arial"/>
              </a:rPr>
              <a:t>who originally  designed it </a:t>
            </a:r>
            <a:r>
              <a:rPr sz="2000" spc="-5" dirty="0">
                <a:solidFill>
                  <a:srgbClr val="101920"/>
                </a:solidFill>
                <a:latin typeface="Arial"/>
                <a:cs typeface="Arial"/>
              </a:rPr>
              <a:t>Alfred Aho, Peter </a:t>
            </a:r>
            <a:r>
              <a:rPr sz="2000" spc="-10" dirty="0">
                <a:solidFill>
                  <a:srgbClr val="101920"/>
                </a:solidFill>
                <a:latin typeface="Arial"/>
                <a:cs typeface="Arial"/>
              </a:rPr>
              <a:t>Weinberger </a:t>
            </a:r>
            <a:r>
              <a:rPr sz="2000" spc="-5" dirty="0">
                <a:solidFill>
                  <a:srgbClr val="101920"/>
                </a:solidFill>
                <a:latin typeface="Arial"/>
                <a:cs typeface="Arial"/>
              </a:rPr>
              <a:t>and Brian  Kernighan</a:t>
            </a:r>
            <a:r>
              <a:rPr sz="2000" spc="-15" dirty="0">
                <a:solidFill>
                  <a:srgbClr val="101920"/>
                </a:solidFill>
                <a:latin typeface="Arial"/>
                <a:cs typeface="Arial"/>
              </a:rPr>
              <a:t> (AWK)</a:t>
            </a:r>
            <a:endParaRPr sz="2200" dirty="0">
              <a:latin typeface="Arial"/>
              <a:cs typeface="Arial"/>
            </a:endParaRPr>
          </a:p>
          <a:p>
            <a:pPr marL="298450" marR="5080" indent="-285750">
              <a:lnSpc>
                <a:spcPts val="2170"/>
              </a:lnSpc>
              <a:spcAft>
                <a:spcPts val="1200"/>
              </a:spcAft>
              <a:buChar char="•"/>
              <a:tabLst>
                <a:tab pos="297815" algn="l"/>
                <a:tab pos="298450" algn="l"/>
              </a:tabLst>
            </a:pPr>
            <a:r>
              <a:rPr sz="2000" spc="-5" dirty="0">
                <a:solidFill>
                  <a:srgbClr val="101920"/>
                </a:solidFill>
                <a:latin typeface="Arial"/>
                <a:cs typeface="Arial"/>
              </a:rPr>
              <a:t>Over the years there </a:t>
            </a:r>
            <a:r>
              <a:rPr sz="2000" dirty="0">
                <a:solidFill>
                  <a:srgbClr val="101920"/>
                </a:solidFill>
                <a:latin typeface="Arial"/>
                <a:cs typeface="Arial"/>
              </a:rPr>
              <a:t>have been </a:t>
            </a:r>
            <a:r>
              <a:rPr sz="2000" spc="-5" dirty="0">
                <a:solidFill>
                  <a:srgbClr val="101920"/>
                </a:solidFill>
                <a:latin typeface="Arial"/>
                <a:cs typeface="Arial"/>
              </a:rPr>
              <a:t>many </a:t>
            </a:r>
            <a:r>
              <a:rPr sz="2000" spc="-10" dirty="0">
                <a:solidFill>
                  <a:srgbClr val="101920"/>
                </a:solidFill>
                <a:latin typeface="Arial"/>
                <a:cs typeface="Arial"/>
              </a:rPr>
              <a:t>different  </a:t>
            </a:r>
            <a:r>
              <a:rPr sz="2000" spc="-5" dirty="0">
                <a:solidFill>
                  <a:srgbClr val="101920"/>
                </a:solidFill>
                <a:latin typeface="Arial"/>
                <a:cs typeface="Arial"/>
              </a:rPr>
              <a:t>implementations </a:t>
            </a:r>
            <a:r>
              <a:rPr sz="2000" dirty="0">
                <a:solidFill>
                  <a:srgbClr val="101920"/>
                </a:solidFill>
                <a:latin typeface="Arial"/>
                <a:cs typeface="Arial"/>
              </a:rPr>
              <a:t>of awk, but </a:t>
            </a:r>
            <a:r>
              <a:rPr sz="2000" spc="-5" dirty="0">
                <a:solidFill>
                  <a:srgbClr val="101920"/>
                </a:solidFill>
                <a:latin typeface="Arial"/>
                <a:cs typeface="Arial"/>
              </a:rPr>
              <a:t>the two most common forms </a:t>
            </a:r>
            <a:r>
              <a:rPr sz="2000" dirty="0">
                <a:solidFill>
                  <a:srgbClr val="101920"/>
                </a:solidFill>
                <a:latin typeface="Arial"/>
                <a:cs typeface="Arial"/>
              </a:rPr>
              <a:t>in  use </a:t>
            </a:r>
            <a:r>
              <a:rPr sz="2000" spc="-5" dirty="0">
                <a:solidFill>
                  <a:srgbClr val="101920"/>
                </a:solidFill>
                <a:latin typeface="Arial"/>
                <a:cs typeface="Arial"/>
              </a:rPr>
              <a:t>today</a:t>
            </a:r>
            <a:r>
              <a:rPr sz="2000" spc="-25" dirty="0">
                <a:solidFill>
                  <a:srgbClr val="101920"/>
                </a:solidFill>
                <a:latin typeface="Arial"/>
                <a:cs typeface="Arial"/>
              </a:rPr>
              <a:t> </a:t>
            </a:r>
            <a:r>
              <a:rPr sz="2000" spc="-5" dirty="0">
                <a:solidFill>
                  <a:srgbClr val="101920"/>
                </a:solidFill>
                <a:latin typeface="Arial"/>
                <a:cs typeface="Arial"/>
              </a:rPr>
              <a:t>are:</a:t>
            </a:r>
            <a:endParaRPr sz="2000" dirty="0">
              <a:latin typeface="Arial"/>
              <a:cs typeface="Arial"/>
            </a:endParaRPr>
          </a:p>
          <a:p>
            <a:pPr marL="698500" lvl="1" indent="-342900">
              <a:lnSpc>
                <a:spcPct val="100000"/>
              </a:lnSpc>
              <a:spcAft>
                <a:spcPts val="1200"/>
              </a:spcAft>
              <a:buFont typeface="Lucida Grande"/>
              <a:buChar char="-"/>
              <a:tabLst>
                <a:tab pos="527050" algn="l"/>
              </a:tabLst>
            </a:pPr>
            <a:r>
              <a:rPr sz="2000" dirty="0">
                <a:solidFill>
                  <a:srgbClr val="101920"/>
                </a:solidFill>
                <a:latin typeface="Arial"/>
                <a:cs typeface="Arial"/>
              </a:rPr>
              <a:t>gawk </a:t>
            </a:r>
            <a:r>
              <a:rPr sz="2000" spc="-5" dirty="0">
                <a:solidFill>
                  <a:srgbClr val="101920"/>
                </a:solidFill>
                <a:latin typeface="Arial"/>
                <a:cs typeface="Arial"/>
              </a:rPr>
              <a:t>(used </a:t>
            </a:r>
            <a:r>
              <a:rPr sz="2000" dirty="0">
                <a:solidFill>
                  <a:srgbClr val="101920"/>
                </a:solidFill>
                <a:latin typeface="Arial"/>
                <a:cs typeface="Arial"/>
              </a:rPr>
              <a:t>in linux based</a:t>
            </a:r>
            <a:r>
              <a:rPr sz="2000" spc="-50" dirty="0">
                <a:solidFill>
                  <a:srgbClr val="101920"/>
                </a:solidFill>
                <a:latin typeface="Arial"/>
                <a:cs typeface="Arial"/>
              </a:rPr>
              <a:t> </a:t>
            </a:r>
            <a:r>
              <a:rPr sz="2000" spc="-5" dirty="0">
                <a:solidFill>
                  <a:srgbClr val="101920"/>
                </a:solidFill>
                <a:latin typeface="Arial"/>
                <a:cs typeface="Arial"/>
              </a:rPr>
              <a:t>systems)</a:t>
            </a:r>
            <a:endParaRPr sz="2000" dirty="0">
              <a:latin typeface="Arial"/>
              <a:cs typeface="Arial"/>
            </a:endParaRPr>
          </a:p>
          <a:p>
            <a:pPr marL="698500" lvl="1" indent="-342900">
              <a:lnSpc>
                <a:spcPct val="100000"/>
              </a:lnSpc>
              <a:spcAft>
                <a:spcPts val="1200"/>
              </a:spcAft>
              <a:buFont typeface="Lucida Grande"/>
              <a:buChar char="-"/>
              <a:tabLst>
                <a:tab pos="527050" algn="l"/>
              </a:tabLst>
            </a:pPr>
            <a:r>
              <a:rPr sz="2000" spc="-5" dirty="0">
                <a:solidFill>
                  <a:srgbClr val="101920"/>
                </a:solidFill>
                <a:latin typeface="Arial"/>
                <a:cs typeface="Arial"/>
              </a:rPr>
              <a:t>BWK (used </a:t>
            </a:r>
            <a:r>
              <a:rPr sz="2000" dirty="0">
                <a:solidFill>
                  <a:srgbClr val="101920"/>
                </a:solidFill>
                <a:latin typeface="Arial"/>
                <a:cs typeface="Arial"/>
              </a:rPr>
              <a:t>in bsd and </a:t>
            </a:r>
            <a:r>
              <a:rPr sz="2000" spc="-5" dirty="0">
                <a:solidFill>
                  <a:srgbClr val="101920"/>
                </a:solidFill>
                <a:latin typeface="Arial"/>
                <a:cs typeface="Arial"/>
              </a:rPr>
              <a:t>MacOS </a:t>
            </a:r>
            <a:r>
              <a:rPr sz="2000" dirty="0">
                <a:solidFill>
                  <a:srgbClr val="101920"/>
                </a:solidFill>
                <a:latin typeface="Arial"/>
                <a:cs typeface="Arial"/>
              </a:rPr>
              <a:t>based</a:t>
            </a:r>
            <a:r>
              <a:rPr sz="2000" spc="-55" dirty="0">
                <a:solidFill>
                  <a:srgbClr val="101920"/>
                </a:solidFill>
                <a:latin typeface="Arial"/>
                <a:cs typeface="Arial"/>
              </a:rPr>
              <a:t> </a:t>
            </a:r>
            <a:r>
              <a:rPr sz="2000" spc="-5" dirty="0">
                <a:solidFill>
                  <a:srgbClr val="101920"/>
                </a:solidFill>
                <a:latin typeface="Arial"/>
                <a:cs typeface="Arial"/>
              </a:rPr>
              <a:t>systems)</a:t>
            </a:r>
            <a:endParaRPr sz="2000" dirty="0">
              <a:latin typeface="Arial"/>
              <a:cs typeface="Arial"/>
            </a:endParaRPr>
          </a:p>
        </p:txBody>
      </p:sp>
      <p:sp>
        <p:nvSpPr>
          <p:cNvPr id="3" name="object 3"/>
          <p:cNvSpPr txBox="1">
            <a:spLocks noGrp="1"/>
          </p:cNvSpPr>
          <p:nvPr>
            <p:ph type="title"/>
          </p:nvPr>
        </p:nvSpPr>
        <p:spPr>
          <a:xfrm>
            <a:off x="182490" y="122411"/>
            <a:ext cx="2540539" cy="505267"/>
          </a:xfrm>
          <a:prstGeom prst="rect">
            <a:avLst/>
          </a:prstGeom>
        </p:spPr>
        <p:txBody>
          <a:bodyPr vert="horz" wrap="square" lIns="0" tIns="12700" rIns="0" bIns="0" rtlCol="0">
            <a:spAutoFit/>
          </a:bodyPr>
          <a:lstStyle/>
          <a:p>
            <a:pPr marL="12700">
              <a:spcBef>
                <a:spcPts val="100"/>
              </a:spcBef>
            </a:pPr>
            <a:r>
              <a:rPr lang="en-AU" sz="2800" spc="-5" dirty="0"/>
              <a:t>awk</a:t>
            </a:r>
            <a:r>
              <a:rPr sz="2800" spc="-5" dirty="0"/>
              <a:t> History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97E7-381C-4726-BBB1-EB35F2079E79}"/>
              </a:ext>
            </a:extLst>
          </p:cNvPr>
          <p:cNvSpPr>
            <a:spLocks noGrp="1"/>
          </p:cNvSpPr>
          <p:nvPr>
            <p:ph type="title"/>
          </p:nvPr>
        </p:nvSpPr>
        <p:spPr>
          <a:xfrm>
            <a:off x="113015" y="92969"/>
            <a:ext cx="4270726" cy="539043"/>
          </a:xfrm>
        </p:spPr>
        <p:txBody>
          <a:bodyPr/>
          <a:lstStyle/>
          <a:p>
            <a:r>
              <a:rPr lang="en-AU" sz="3200" dirty="0"/>
              <a:t>The AWK workflow</a:t>
            </a:r>
          </a:p>
        </p:txBody>
      </p:sp>
      <p:sp>
        <p:nvSpPr>
          <p:cNvPr id="4" name="Rectangle: Rounded Corners 3">
            <a:extLst>
              <a:ext uri="{FF2B5EF4-FFF2-40B4-BE49-F238E27FC236}">
                <a16:creationId xmlns:a16="http://schemas.microsoft.com/office/drawing/2014/main" id="{4DE2F484-C008-4196-8344-0E93F93C00E6}"/>
              </a:ext>
            </a:extLst>
          </p:cNvPr>
          <p:cNvSpPr/>
          <p:nvPr/>
        </p:nvSpPr>
        <p:spPr>
          <a:xfrm>
            <a:off x="1781735" y="826413"/>
            <a:ext cx="4706470" cy="5390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b="1" dirty="0"/>
              <a:t>Execute</a:t>
            </a:r>
            <a:r>
              <a:rPr lang="en-AU" dirty="0"/>
              <a:t> commands within the </a:t>
            </a:r>
            <a:r>
              <a:rPr lang="en-AU" i="1" dirty="0"/>
              <a:t>BEGIN</a:t>
            </a:r>
            <a:r>
              <a:rPr lang="en-AU" dirty="0"/>
              <a:t> block</a:t>
            </a:r>
          </a:p>
        </p:txBody>
      </p:sp>
      <p:sp>
        <p:nvSpPr>
          <p:cNvPr id="5" name="Rectangle: Rounded Corners 4">
            <a:extLst>
              <a:ext uri="{FF2B5EF4-FFF2-40B4-BE49-F238E27FC236}">
                <a16:creationId xmlns:a16="http://schemas.microsoft.com/office/drawing/2014/main" id="{A362EC9E-5C0B-46AB-9D7E-6115D140FE0E}"/>
              </a:ext>
            </a:extLst>
          </p:cNvPr>
          <p:cNvSpPr/>
          <p:nvPr/>
        </p:nvSpPr>
        <p:spPr>
          <a:xfrm>
            <a:off x="1781735" y="1719252"/>
            <a:ext cx="4706470" cy="5390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b="1" dirty="0"/>
              <a:t>Read</a:t>
            </a:r>
            <a:r>
              <a:rPr lang="en-AU" dirty="0"/>
              <a:t> a line from the input stream</a:t>
            </a:r>
          </a:p>
        </p:txBody>
      </p:sp>
      <p:sp>
        <p:nvSpPr>
          <p:cNvPr id="6" name="Rectangle: Rounded Corners 5">
            <a:extLst>
              <a:ext uri="{FF2B5EF4-FFF2-40B4-BE49-F238E27FC236}">
                <a16:creationId xmlns:a16="http://schemas.microsoft.com/office/drawing/2014/main" id="{08BC201A-087B-480C-8CA4-CAA72C019CE8}"/>
              </a:ext>
            </a:extLst>
          </p:cNvPr>
          <p:cNvSpPr/>
          <p:nvPr/>
        </p:nvSpPr>
        <p:spPr>
          <a:xfrm>
            <a:off x="1781735" y="2612091"/>
            <a:ext cx="4706470" cy="5390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b="1" dirty="0"/>
              <a:t>Execute</a:t>
            </a:r>
            <a:r>
              <a:rPr lang="en-AU" dirty="0"/>
              <a:t> commands on the current line</a:t>
            </a:r>
          </a:p>
        </p:txBody>
      </p:sp>
      <p:sp>
        <p:nvSpPr>
          <p:cNvPr id="8" name="Rectangle: Rounded Corners 7">
            <a:extLst>
              <a:ext uri="{FF2B5EF4-FFF2-40B4-BE49-F238E27FC236}">
                <a16:creationId xmlns:a16="http://schemas.microsoft.com/office/drawing/2014/main" id="{8041DC7F-861B-4BDD-BF62-00174EB40A4E}"/>
              </a:ext>
            </a:extLst>
          </p:cNvPr>
          <p:cNvSpPr/>
          <p:nvPr/>
        </p:nvSpPr>
        <p:spPr>
          <a:xfrm>
            <a:off x="1781735" y="4397769"/>
            <a:ext cx="4706470" cy="5390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dirty="0"/>
              <a:t>Execute commands within the END block</a:t>
            </a:r>
          </a:p>
        </p:txBody>
      </p:sp>
      <p:cxnSp>
        <p:nvCxnSpPr>
          <p:cNvPr id="10" name="Straight Arrow Connector 9">
            <a:extLst>
              <a:ext uri="{FF2B5EF4-FFF2-40B4-BE49-F238E27FC236}">
                <a16:creationId xmlns:a16="http://schemas.microsoft.com/office/drawing/2014/main" id="{62C61523-78CB-4B23-9C08-CEB7BBB32CF7}"/>
              </a:ext>
            </a:extLst>
          </p:cNvPr>
          <p:cNvCxnSpPr>
            <a:stCxn id="4" idx="2"/>
            <a:endCxn id="5" idx="0"/>
          </p:cNvCxnSpPr>
          <p:nvPr/>
        </p:nvCxnSpPr>
        <p:spPr>
          <a:xfrm>
            <a:off x="4134970" y="1365456"/>
            <a:ext cx="0" cy="3537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D921DCB-CC49-4115-8147-E21317E6FB45}"/>
              </a:ext>
            </a:extLst>
          </p:cNvPr>
          <p:cNvCxnSpPr>
            <a:stCxn id="5" idx="2"/>
            <a:endCxn id="6" idx="0"/>
          </p:cNvCxnSpPr>
          <p:nvPr/>
        </p:nvCxnSpPr>
        <p:spPr>
          <a:xfrm>
            <a:off x="4134970" y="2258295"/>
            <a:ext cx="0" cy="3537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AE756C3-36A5-460A-9734-B17AC7E5CC8E}"/>
              </a:ext>
            </a:extLst>
          </p:cNvPr>
          <p:cNvCxnSpPr>
            <a:cxnSpLocks/>
            <a:stCxn id="6" idx="2"/>
            <a:endCxn id="25" idx="0"/>
          </p:cNvCxnSpPr>
          <p:nvPr/>
        </p:nvCxnSpPr>
        <p:spPr>
          <a:xfrm>
            <a:off x="4134970" y="3151134"/>
            <a:ext cx="0" cy="2774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5886C9-10C1-4AD0-8411-BD5B36D71E5D}"/>
              </a:ext>
            </a:extLst>
          </p:cNvPr>
          <p:cNvCxnSpPr>
            <a:cxnSpLocks/>
            <a:stCxn id="25" idx="2"/>
            <a:endCxn id="8" idx="0"/>
          </p:cNvCxnSpPr>
          <p:nvPr/>
        </p:nvCxnSpPr>
        <p:spPr>
          <a:xfrm>
            <a:off x="4134970" y="3903989"/>
            <a:ext cx="0" cy="4937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Flowchart: Decision 24">
            <a:extLst>
              <a:ext uri="{FF2B5EF4-FFF2-40B4-BE49-F238E27FC236}">
                <a16:creationId xmlns:a16="http://schemas.microsoft.com/office/drawing/2014/main" id="{51836372-F4DB-4C1A-AE85-C64411DA836E}"/>
              </a:ext>
            </a:extLst>
          </p:cNvPr>
          <p:cNvSpPr/>
          <p:nvPr/>
        </p:nvSpPr>
        <p:spPr>
          <a:xfrm>
            <a:off x="3761815" y="3428590"/>
            <a:ext cx="746310" cy="475399"/>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IF</a:t>
            </a:r>
          </a:p>
        </p:txBody>
      </p:sp>
      <p:cxnSp>
        <p:nvCxnSpPr>
          <p:cNvPr id="20" name="Connector: Elbow 19">
            <a:extLst>
              <a:ext uri="{FF2B5EF4-FFF2-40B4-BE49-F238E27FC236}">
                <a16:creationId xmlns:a16="http://schemas.microsoft.com/office/drawing/2014/main" id="{670736EB-4405-408C-99F9-78BAB7A47AF9}"/>
              </a:ext>
            </a:extLst>
          </p:cNvPr>
          <p:cNvCxnSpPr>
            <a:cxnSpLocks/>
            <a:stCxn id="25" idx="3"/>
            <a:endCxn id="5" idx="3"/>
          </p:cNvCxnSpPr>
          <p:nvPr/>
        </p:nvCxnSpPr>
        <p:spPr>
          <a:xfrm flipV="1">
            <a:off x="4508125" y="1988774"/>
            <a:ext cx="1980080" cy="1677516"/>
          </a:xfrm>
          <a:prstGeom prst="bentConnector3">
            <a:avLst>
              <a:gd name="adj1" fmla="val 111545"/>
            </a:avLst>
          </a:prstGeom>
          <a:ln w="28575">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4756505-BAC0-478E-83D4-514AFE0D88F8}"/>
              </a:ext>
            </a:extLst>
          </p:cNvPr>
          <p:cNvSpPr txBox="1"/>
          <p:nvPr/>
        </p:nvSpPr>
        <p:spPr>
          <a:xfrm>
            <a:off x="5185165" y="3466214"/>
            <a:ext cx="954107" cy="400110"/>
          </a:xfrm>
          <a:prstGeom prst="rect">
            <a:avLst/>
          </a:prstGeom>
          <a:solidFill>
            <a:schemeClr val="bg1"/>
          </a:solidFill>
        </p:spPr>
        <p:txBody>
          <a:bodyPr wrap="none" rtlCol="0">
            <a:spAutoFit/>
          </a:bodyPr>
          <a:lstStyle/>
          <a:p>
            <a:pPr algn="ctr"/>
            <a:r>
              <a:rPr lang="en-AU" sz="1000" b="1" dirty="0"/>
              <a:t>Not</a:t>
            </a:r>
            <a:r>
              <a:rPr lang="en-AU" sz="1000" dirty="0"/>
              <a:t> End of File</a:t>
            </a:r>
          </a:p>
          <a:p>
            <a:pPr algn="ctr"/>
            <a:r>
              <a:rPr lang="en-AU" sz="1000" dirty="0"/>
              <a:t>REPEAT</a:t>
            </a:r>
          </a:p>
        </p:txBody>
      </p:sp>
      <p:sp>
        <p:nvSpPr>
          <p:cNvPr id="31" name="TextBox 30">
            <a:extLst>
              <a:ext uri="{FF2B5EF4-FFF2-40B4-BE49-F238E27FC236}">
                <a16:creationId xmlns:a16="http://schemas.microsoft.com/office/drawing/2014/main" id="{E35A3112-34B0-4604-B213-59E87B1585C3}"/>
              </a:ext>
            </a:extLst>
          </p:cNvPr>
          <p:cNvSpPr txBox="1"/>
          <p:nvPr/>
        </p:nvSpPr>
        <p:spPr>
          <a:xfrm>
            <a:off x="3775669" y="3986242"/>
            <a:ext cx="726481" cy="246221"/>
          </a:xfrm>
          <a:prstGeom prst="rect">
            <a:avLst/>
          </a:prstGeom>
          <a:solidFill>
            <a:schemeClr val="bg1"/>
          </a:solidFill>
        </p:spPr>
        <p:txBody>
          <a:bodyPr wrap="none" rtlCol="0">
            <a:spAutoFit/>
          </a:bodyPr>
          <a:lstStyle/>
          <a:p>
            <a:r>
              <a:rPr lang="en-AU" sz="1000" b="1" dirty="0"/>
              <a:t>End</a:t>
            </a:r>
            <a:r>
              <a:rPr lang="en-AU" sz="1000" dirty="0"/>
              <a:t> of File</a:t>
            </a:r>
          </a:p>
        </p:txBody>
      </p:sp>
    </p:spTree>
    <p:extLst>
      <p:ext uri="{BB962C8B-B14F-4D97-AF65-F5344CB8AC3E}">
        <p14:creationId xmlns:p14="http://schemas.microsoft.com/office/powerpoint/2010/main" val="298716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1200329"/>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default variables</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261699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284C-1FA3-42B8-8E33-2777997B03C3}"/>
              </a:ext>
            </a:extLst>
          </p:cNvPr>
          <p:cNvSpPr>
            <a:spLocks noGrp="1"/>
          </p:cNvSpPr>
          <p:nvPr>
            <p:ph type="title"/>
          </p:nvPr>
        </p:nvSpPr>
        <p:spPr>
          <a:xfrm>
            <a:off x="153357" y="136361"/>
            <a:ext cx="4055573" cy="477648"/>
          </a:xfrm>
        </p:spPr>
        <p:txBody>
          <a:bodyPr/>
          <a:lstStyle/>
          <a:p>
            <a:r>
              <a:rPr lang="en-AU" sz="2800" dirty="0"/>
              <a:t>AWK Default Variables</a:t>
            </a:r>
          </a:p>
        </p:txBody>
      </p:sp>
      <p:graphicFrame>
        <p:nvGraphicFramePr>
          <p:cNvPr id="4" name="Table 4">
            <a:extLst>
              <a:ext uri="{FF2B5EF4-FFF2-40B4-BE49-F238E27FC236}">
                <a16:creationId xmlns:a16="http://schemas.microsoft.com/office/drawing/2014/main" id="{7D18150D-8609-452E-99C1-B2273801F134}"/>
              </a:ext>
            </a:extLst>
          </p:cNvPr>
          <p:cNvGraphicFramePr>
            <a:graphicFrameLocks noGrp="1"/>
          </p:cNvGraphicFramePr>
          <p:nvPr>
            <p:extLst>
              <p:ext uri="{D42A27DB-BD31-4B8C-83A1-F6EECF244321}">
                <p14:modId xmlns:p14="http://schemas.microsoft.com/office/powerpoint/2010/main" val="4239180763"/>
              </p:ext>
            </p:extLst>
          </p:nvPr>
        </p:nvGraphicFramePr>
        <p:xfrm>
          <a:off x="153357" y="1245720"/>
          <a:ext cx="4742329" cy="3337560"/>
        </p:xfrm>
        <a:graphic>
          <a:graphicData uri="http://schemas.openxmlformats.org/drawingml/2006/table">
            <a:tbl>
              <a:tblPr firstRow="1" bandRow="1">
                <a:tableStyleId>{5C22544A-7EE6-4342-B048-85BDC9FD1C3A}</a:tableStyleId>
              </a:tblPr>
              <a:tblGrid>
                <a:gridCol w="1111623">
                  <a:extLst>
                    <a:ext uri="{9D8B030D-6E8A-4147-A177-3AD203B41FA5}">
                      <a16:colId xmlns:a16="http://schemas.microsoft.com/office/drawing/2014/main" val="1267428185"/>
                    </a:ext>
                  </a:extLst>
                </a:gridCol>
                <a:gridCol w="3630706">
                  <a:extLst>
                    <a:ext uri="{9D8B030D-6E8A-4147-A177-3AD203B41FA5}">
                      <a16:colId xmlns:a16="http://schemas.microsoft.com/office/drawing/2014/main" val="4250071301"/>
                    </a:ext>
                  </a:extLst>
                </a:gridCol>
              </a:tblGrid>
              <a:tr h="370840">
                <a:tc>
                  <a:txBody>
                    <a:bodyPr/>
                    <a:lstStyle/>
                    <a:p>
                      <a:r>
                        <a:rPr lang="en-AU" dirty="0"/>
                        <a:t>Variable</a:t>
                      </a:r>
                    </a:p>
                  </a:txBody>
                  <a:tcPr/>
                </a:tc>
                <a:tc>
                  <a:txBody>
                    <a:bodyPr/>
                    <a:lstStyle/>
                    <a:p>
                      <a:r>
                        <a:rPr lang="en-AU" dirty="0"/>
                        <a:t>Purpose</a:t>
                      </a:r>
                    </a:p>
                  </a:txBody>
                  <a:tcPr/>
                </a:tc>
                <a:extLst>
                  <a:ext uri="{0D108BD9-81ED-4DB2-BD59-A6C34878D82A}">
                    <a16:rowId xmlns:a16="http://schemas.microsoft.com/office/drawing/2014/main" val="1456812183"/>
                  </a:ext>
                </a:extLst>
              </a:tr>
              <a:tr h="370840">
                <a:tc>
                  <a:txBody>
                    <a:bodyPr/>
                    <a:lstStyle/>
                    <a:p>
                      <a:r>
                        <a:rPr lang="en-AU" dirty="0"/>
                        <a:t>$0</a:t>
                      </a:r>
                    </a:p>
                  </a:txBody>
                  <a:tcPr/>
                </a:tc>
                <a:tc>
                  <a:txBody>
                    <a:bodyPr/>
                    <a:lstStyle/>
                    <a:p>
                      <a:r>
                        <a:rPr lang="en-AU" dirty="0"/>
                        <a:t>Entire record </a:t>
                      </a:r>
                    </a:p>
                  </a:txBody>
                  <a:tcPr/>
                </a:tc>
                <a:extLst>
                  <a:ext uri="{0D108BD9-81ED-4DB2-BD59-A6C34878D82A}">
                    <a16:rowId xmlns:a16="http://schemas.microsoft.com/office/drawing/2014/main" val="4064219929"/>
                  </a:ext>
                </a:extLst>
              </a:tr>
              <a:tr h="370840">
                <a:tc>
                  <a:txBody>
                    <a:bodyPr/>
                    <a:lstStyle/>
                    <a:p>
                      <a:r>
                        <a:rPr lang="en-AU" dirty="0"/>
                        <a:t>$1</a:t>
                      </a:r>
                    </a:p>
                  </a:txBody>
                  <a:tcPr/>
                </a:tc>
                <a:tc>
                  <a:txBody>
                    <a:bodyPr/>
                    <a:lstStyle/>
                    <a:p>
                      <a:r>
                        <a:rPr lang="en-AU" dirty="0"/>
                        <a:t>Field #1 in record</a:t>
                      </a:r>
                    </a:p>
                  </a:txBody>
                  <a:tcPr/>
                </a:tc>
                <a:extLst>
                  <a:ext uri="{0D108BD9-81ED-4DB2-BD59-A6C34878D82A}">
                    <a16:rowId xmlns:a16="http://schemas.microsoft.com/office/drawing/2014/main" val="1110248966"/>
                  </a:ext>
                </a:extLst>
              </a:tr>
              <a:tr h="370840">
                <a:tc>
                  <a:txBody>
                    <a:bodyPr/>
                    <a:lstStyle/>
                    <a:p>
                      <a:r>
                        <a:rPr lang="en-AU" dirty="0"/>
                        <a:t>$2</a:t>
                      </a:r>
                    </a:p>
                  </a:txBody>
                  <a:tcPr/>
                </a:tc>
                <a:tc>
                  <a:txBody>
                    <a:bodyPr/>
                    <a:lstStyle/>
                    <a:p>
                      <a:r>
                        <a:rPr lang="en-AU" dirty="0"/>
                        <a:t>Field #2 in record</a:t>
                      </a:r>
                    </a:p>
                  </a:txBody>
                  <a:tcPr/>
                </a:tc>
                <a:extLst>
                  <a:ext uri="{0D108BD9-81ED-4DB2-BD59-A6C34878D82A}">
                    <a16:rowId xmlns:a16="http://schemas.microsoft.com/office/drawing/2014/main" val="1034158522"/>
                  </a:ext>
                </a:extLst>
              </a:tr>
              <a:tr h="370840">
                <a:tc>
                  <a:txBody>
                    <a:bodyPr/>
                    <a:lstStyle/>
                    <a:p>
                      <a:r>
                        <a:rPr lang="en-AU" dirty="0"/>
                        <a:t>$3</a:t>
                      </a:r>
                    </a:p>
                  </a:txBody>
                  <a:tcPr/>
                </a:tc>
                <a:tc>
                  <a:txBody>
                    <a:bodyPr/>
                    <a:lstStyle/>
                    <a:p>
                      <a:r>
                        <a:rPr lang="en-AU" dirty="0"/>
                        <a:t>Field #3 in record</a:t>
                      </a:r>
                    </a:p>
                  </a:txBody>
                  <a:tcPr/>
                </a:tc>
                <a:extLst>
                  <a:ext uri="{0D108BD9-81ED-4DB2-BD59-A6C34878D82A}">
                    <a16:rowId xmlns:a16="http://schemas.microsoft.com/office/drawing/2014/main" val="1396389958"/>
                  </a:ext>
                </a:extLst>
              </a:tr>
              <a:tr h="370840">
                <a:tc gridSpan="2">
                  <a:txBody>
                    <a:bodyPr/>
                    <a:lstStyle/>
                    <a:p>
                      <a:r>
                        <a:rPr lang="en-AU" i="1" dirty="0"/>
                        <a:t>…and so on</a:t>
                      </a:r>
                    </a:p>
                  </a:txBody>
                  <a:tcPr/>
                </a:tc>
                <a:tc hMerge="1">
                  <a:txBody>
                    <a:bodyPr/>
                    <a:lstStyle/>
                    <a:p>
                      <a:endParaRPr lang="en-AU"/>
                    </a:p>
                  </a:txBody>
                  <a:tcPr/>
                </a:tc>
                <a:extLst>
                  <a:ext uri="{0D108BD9-81ED-4DB2-BD59-A6C34878D82A}">
                    <a16:rowId xmlns:a16="http://schemas.microsoft.com/office/drawing/2014/main" val="1550601585"/>
                  </a:ext>
                </a:extLst>
              </a:tr>
              <a:tr h="370840">
                <a:tc>
                  <a:txBody>
                    <a:bodyPr/>
                    <a:lstStyle/>
                    <a:p>
                      <a:r>
                        <a:rPr lang="en-AU" dirty="0"/>
                        <a:t>NF</a:t>
                      </a:r>
                    </a:p>
                  </a:txBody>
                  <a:tcPr/>
                </a:tc>
                <a:tc>
                  <a:txBody>
                    <a:bodyPr/>
                    <a:lstStyle/>
                    <a:p>
                      <a:r>
                        <a:rPr lang="en-US" dirty="0"/>
                        <a:t>Stores # fields in record</a:t>
                      </a:r>
                      <a:endParaRPr lang="en-AU" dirty="0"/>
                    </a:p>
                  </a:txBody>
                  <a:tcPr/>
                </a:tc>
                <a:extLst>
                  <a:ext uri="{0D108BD9-81ED-4DB2-BD59-A6C34878D82A}">
                    <a16:rowId xmlns:a16="http://schemas.microsoft.com/office/drawing/2014/main" val="2276582687"/>
                  </a:ext>
                </a:extLst>
              </a:tr>
              <a:tr h="370840">
                <a:tc>
                  <a:txBody>
                    <a:bodyPr/>
                    <a:lstStyle/>
                    <a:p>
                      <a:r>
                        <a:rPr lang="en-AU" dirty="0"/>
                        <a:t>NR</a:t>
                      </a:r>
                    </a:p>
                  </a:txBody>
                  <a:tcPr/>
                </a:tc>
                <a:tc>
                  <a:txBody>
                    <a:bodyPr/>
                    <a:lstStyle/>
                    <a:p>
                      <a:r>
                        <a:rPr lang="en-AU" dirty="0"/>
                        <a:t>Stores line number of each record</a:t>
                      </a:r>
                    </a:p>
                  </a:txBody>
                  <a:tcPr/>
                </a:tc>
                <a:extLst>
                  <a:ext uri="{0D108BD9-81ED-4DB2-BD59-A6C34878D82A}">
                    <a16:rowId xmlns:a16="http://schemas.microsoft.com/office/drawing/2014/main" val="1381018918"/>
                  </a:ext>
                </a:extLst>
              </a:tr>
              <a:tr h="370840">
                <a:tc>
                  <a:txBody>
                    <a:bodyPr/>
                    <a:lstStyle/>
                    <a:p>
                      <a:r>
                        <a:rPr lang="en-AU" dirty="0"/>
                        <a:t>FS</a:t>
                      </a:r>
                    </a:p>
                  </a:txBody>
                  <a:tcPr/>
                </a:tc>
                <a:tc>
                  <a:txBody>
                    <a:bodyPr/>
                    <a:lstStyle/>
                    <a:p>
                      <a:r>
                        <a:rPr lang="en-AU" dirty="0"/>
                        <a:t>File separator</a:t>
                      </a:r>
                    </a:p>
                  </a:txBody>
                  <a:tcPr/>
                </a:tc>
                <a:extLst>
                  <a:ext uri="{0D108BD9-81ED-4DB2-BD59-A6C34878D82A}">
                    <a16:rowId xmlns:a16="http://schemas.microsoft.com/office/drawing/2014/main" val="753855808"/>
                  </a:ext>
                </a:extLst>
              </a:tr>
            </a:tbl>
          </a:graphicData>
        </a:graphic>
      </p:graphicFrame>
      <p:grpSp>
        <p:nvGrpSpPr>
          <p:cNvPr id="18" name="Group 17">
            <a:extLst>
              <a:ext uri="{FF2B5EF4-FFF2-40B4-BE49-F238E27FC236}">
                <a16:creationId xmlns:a16="http://schemas.microsoft.com/office/drawing/2014/main" id="{63E54795-3CE1-4F6B-B241-B960BB73ABA4}"/>
              </a:ext>
            </a:extLst>
          </p:cNvPr>
          <p:cNvGrpSpPr/>
          <p:nvPr/>
        </p:nvGrpSpPr>
        <p:grpSpPr>
          <a:xfrm>
            <a:off x="5118683" y="1917732"/>
            <a:ext cx="3870676" cy="1993537"/>
            <a:chOff x="5172471" y="1855689"/>
            <a:chExt cx="3870676" cy="1993537"/>
          </a:xfrm>
        </p:grpSpPr>
        <p:pic>
          <p:nvPicPr>
            <p:cNvPr id="6" name="Picture 5" descr="A screen shot of a computer&#10;&#10;Description automatically generated">
              <a:extLst>
                <a:ext uri="{FF2B5EF4-FFF2-40B4-BE49-F238E27FC236}">
                  <a16:creationId xmlns:a16="http://schemas.microsoft.com/office/drawing/2014/main" id="{4900420C-A44E-454C-92A4-D100F2574E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31759" y="2373406"/>
              <a:ext cx="3005418" cy="1042147"/>
            </a:xfrm>
            <a:prstGeom prst="rect">
              <a:avLst/>
            </a:prstGeom>
          </p:spPr>
        </p:pic>
        <p:sp>
          <p:nvSpPr>
            <p:cNvPr id="7" name="Rectangle 6">
              <a:extLst>
                <a:ext uri="{FF2B5EF4-FFF2-40B4-BE49-F238E27FC236}">
                  <a16:creationId xmlns:a16="http://schemas.microsoft.com/office/drawing/2014/main" id="{75F504F6-9E6C-4834-96B6-020756DBFF8B}"/>
                </a:ext>
              </a:extLst>
            </p:cNvPr>
            <p:cNvSpPr/>
            <p:nvPr/>
          </p:nvSpPr>
          <p:spPr>
            <a:xfrm>
              <a:off x="6004112" y="2415980"/>
              <a:ext cx="887505" cy="23981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BB9BA4FE-D421-4C26-94A3-FBB072A6E12D}"/>
                </a:ext>
              </a:extLst>
            </p:cNvPr>
            <p:cNvSpPr/>
            <p:nvPr/>
          </p:nvSpPr>
          <p:spPr>
            <a:xfrm>
              <a:off x="6985747" y="2415980"/>
              <a:ext cx="468410" cy="23981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128983E3-6082-412A-A469-79CE9EFB3CFD}"/>
                </a:ext>
              </a:extLst>
            </p:cNvPr>
            <p:cNvSpPr/>
            <p:nvPr/>
          </p:nvSpPr>
          <p:spPr>
            <a:xfrm>
              <a:off x="7557241" y="2415980"/>
              <a:ext cx="712699" cy="23981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peech Bubble: Rectangle 9">
              <a:extLst>
                <a:ext uri="{FF2B5EF4-FFF2-40B4-BE49-F238E27FC236}">
                  <a16:creationId xmlns:a16="http://schemas.microsoft.com/office/drawing/2014/main" id="{60756D9C-6E3F-40CB-9A65-23A6E5DD3E52}"/>
                </a:ext>
              </a:extLst>
            </p:cNvPr>
            <p:cNvSpPr/>
            <p:nvPr/>
          </p:nvSpPr>
          <p:spPr>
            <a:xfrm>
              <a:off x="6004112" y="1889311"/>
              <a:ext cx="504265" cy="329453"/>
            </a:xfrm>
            <a:prstGeom prst="wedgeRectCallout">
              <a:avLst>
                <a:gd name="adj1" fmla="val 44500"/>
                <a:gd name="adj2" fmla="val 93112"/>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a:t>$1</a:t>
              </a:r>
            </a:p>
          </p:txBody>
        </p:sp>
        <p:sp>
          <p:nvSpPr>
            <p:cNvPr id="11" name="Speech Bubble: Rectangle 10">
              <a:extLst>
                <a:ext uri="{FF2B5EF4-FFF2-40B4-BE49-F238E27FC236}">
                  <a16:creationId xmlns:a16="http://schemas.microsoft.com/office/drawing/2014/main" id="{622248E8-06FE-4B88-B562-3D2A0A6340A7}"/>
                </a:ext>
              </a:extLst>
            </p:cNvPr>
            <p:cNvSpPr/>
            <p:nvPr/>
          </p:nvSpPr>
          <p:spPr>
            <a:xfrm>
              <a:off x="6772836" y="1872500"/>
              <a:ext cx="504265" cy="329453"/>
            </a:xfrm>
            <a:prstGeom prst="wedgeRectCallout">
              <a:avLst>
                <a:gd name="adj1" fmla="val 40500"/>
                <a:gd name="adj2" fmla="val 93112"/>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a:t>$2</a:t>
              </a:r>
            </a:p>
          </p:txBody>
        </p:sp>
        <p:sp>
          <p:nvSpPr>
            <p:cNvPr id="12" name="Speech Bubble: Rectangle 11">
              <a:extLst>
                <a:ext uri="{FF2B5EF4-FFF2-40B4-BE49-F238E27FC236}">
                  <a16:creationId xmlns:a16="http://schemas.microsoft.com/office/drawing/2014/main" id="{760DF17D-1E91-4709-9B40-B97294E13E06}"/>
                </a:ext>
              </a:extLst>
            </p:cNvPr>
            <p:cNvSpPr/>
            <p:nvPr/>
          </p:nvSpPr>
          <p:spPr>
            <a:xfrm>
              <a:off x="7541560" y="1855689"/>
              <a:ext cx="504265" cy="329453"/>
            </a:xfrm>
            <a:prstGeom prst="wedgeRectCallout">
              <a:avLst>
                <a:gd name="adj1" fmla="val 7167"/>
                <a:gd name="adj2" fmla="val 105357"/>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a:t>$3</a:t>
              </a:r>
            </a:p>
          </p:txBody>
        </p:sp>
        <p:sp>
          <p:nvSpPr>
            <p:cNvPr id="13" name="Rectangle 12">
              <a:extLst>
                <a:ext uri="{FF2B5EF4-FFF2-40B4-BE49-F238E27FC236}">
                  <a16:creationId xmlns:a16="http://schemas.microsoft.com/office/drawing/2014/main" id="{26B9E2CF-5998-4399-AAA7-1D490C40EB56}"/>
                </a:ext>
              </a:extLst>
            </p:cNvPr>
            <p:cNvSpPr/>
            <p:nvPr/>
          </p:nvSpPr>
          <p:spPr>
            <a:xfrm>
              <a:off x="6004112" y="2750367"/>
              <a:ext cx="2265828" cy="23981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Speech Bubble: Rectangle 13">
              <a:extLst>
                <a:ext uri="{FF2B5EF4-FFF2-40B4-BE49-F238E27FC236}">
                  <a16:creationId xmlns:a16="http://schemas.microsoft.com/office/drawing/2014/main" id="{668C70EF-5A08-4A3D-AA91-933680F7046C}"/>
                </a:ext>
              </a:extLst>
            </p:cNvPr>
            <p:cNvSpPr/>
            <p:nvPr/>
          </p:nvSpPr>
          <p:spPr>
            <a:xfrm>
              <a:off x="5172471" y="1889311"/>
              <a:ext cx="504265" cy="329453"/>
            </a:xfrm>
            <a:prstGeom prst="wedgeRectCallout">
              <a:avLst>
                <a:gd name="adj1" fmla="val 105834"/>
                <a:gd name="adj2" fmla="val 233928"/>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a:solidFill>
                    <a:schemeClr val="bg1"/>
                  </a:solidFill>
                </a:rPr>
                <a:t>$0</a:t>
              </a:r>
            </a:p>
          </p:txBody>
        </p:sp>
        <p:sp>
          <p:nvSpPr>
            <p:cNvPr id="15" name="Callout: Left Arrow 14">
              <a:extLst>
                <a:ext uri="{FF2B5EF4-FFF2-40B4-BE49-F238E27FC236}">
                  <a16:creationId xmlns:a16="http://schemas.microsoft.com/office/drawing/2014/main" id="{33250305-DE82-474F-B469-2553E602E818}"/>
                </a:ext>
              </a:extLst>
            </p:cNvPr>
            <p:cNvSpPr/>
            <p:nvPr/>
          </p:nvSpPr>
          <p:spPr>
            <a:xfrm>
              <a:off x="8134843" y="3020665"/>
              <a:ext cx="908304" cy="390409"/>
            </a:xfrm>
            <a:prstGeom prst="leftArrowCallou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400" b="1" dirty="0"/>
                <a:t>NF</a:t>
              </a:r>
              <a:r>
                <a:rPr lang="en-AU" sz="1400" dirty="0"/>
                <a:t>(3)</a:t>
              </a:r>
            </a:p>
          </p:txBody>
        </p:sp>
        <p:sp>
          <p:nvSpPr>
            <p:cNvPr id="16" name="Callout: Up Arrow 15">
              <a:extLst>
                <a:ext uri="{FF2B5EF4-FFF2-40B4-BE49-F238E27FC236}">
                  <a16:creationId xmlns:a16="http://schemas.microsoft.com/office/drawing/2014/main" id="{EE67E001-E88A-4AFF-B87E-904D22D4707F}"/>
                </a:ext>
              </a:extLst>
            </p:cNvPr>
            <p:cNvSpPr/>
            <p:nvPr/>
          </p:nvSpPr>
          <p:spPr>
            <a:xfrm>
              <a:off x="5188801" y="3385303"/>
              <a:ext cx="652182" cy="463923"/>
            </a:xfrm>
            <a:prstGeom prst="upArrowCallou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b="1" dirty="0"/>
                <a:t>NR</a:t>
              </a:r>
              <a:r>
                <a:rPr lang="en-AU" sz="1400" dirty="0"/>
                <a:t>(4)</a:t>
              </a:r>
            </a:p>
          </p:txBody>
        </p:sp>
        <p:sp>
          <p:nvSpPr>
            <p:cNvPr id="17" name="Callout: Up Arrow 16">
              <a:extLst>
                <a:ext uri="{FF2B5EF4-FFF2-40B4-BE49-F238E27FC236}">
                  <a16:creationId xmlns:a16="http://schemas.microsoft.com/office/drawing/2014/main" id="{D443155B-A49D-4BE9-BF35-F845D83AD33D}"/>
                </a:ext>
              </a:extLst>
            </p:cNvPr>
            <p:cNvSpPr/>
            <p:nvPr/>
          </p:nvSpPr>
          <p:spPr>
            <a:xfrm>
              <a:off x="6597876" y="3382830"/>
              <a:ext cx="652182" cy="463923"/>
            </a:xfrm>
            <a:prstGeom prst="upArrowCallou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1400" b="1" dirty="0"/>
                <a:t>FS</a:t>
              </a:r>
              <a:r>
                <a:rPr lang="en-AU" sz="1400" dirty="0"/>
                <a:t>(,)</a:t>
              </a:r>
            </a:p>
          </p:txBody>
        </p:sp>
      </p:grpSp>
    </p:spTree>
    <p:extLst>
      <p:ext uri="{BB962C8B-B14F-4D97-AF65-F5344CB8AC3E}">
        <p14:creationId xmlns:p14="http://schemas.microsoft.com/office/powerpoint/2010/main" val="326102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Structure</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11703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97E7-381C-4726-BBB1-EB35F2079E79}"/>
              </a:ext>
            </a:extLst>
          </p:cNvPr>
          <p:cNvSpPr>
            <a:spLocks noGrp="1"/>
          </p:cNvSpPr>
          <p:nvPr>
            <p:ph type="title"/>
          </p:nvPr>
        </p:nvSpPr>
        <p:spPr>
          <a:xfrm>
            <a:off x="113015" y="92969"/>
            <a:ext cx="4270726" cy="492443"/>
          </a:xfrm>
        </p:spPr>
        <p:txBody>
          <a:bodyPr/>
          <a:lstStyle/>
          <a:p>
            <a:r>
              <a:rPr lang="en-AU" sz="3200" dirty="0"/>
              <a:t>The AWK Structure</a:t>
            </a:r>
          </a:p>
        </p:txBody>
      </p:sp>
      <p:sp>
        <p:nvSpPr>
          <p:cNvPr id="17" name="TextBox 16">
            <a:extLst>
              <a:ext uri="{FF2B5EF4-FFF2-40B4-BE49-F238E27FC236}">
                <a16:creationId xmlns:a16="http://schemas.microsoft.com/office/drawing/2014/main" id="{C3B56B88-03A3-4A3C-8C4F-0A2A45607ED5}"/>
              </a:ext>
            </a:extLst>
          </p:cNvPr>
          <p:cNvSpPr txBox="1"/>
          <p:nvPr/>
        </p:nvSpPr>
        <p:spPr>
          <a:xfrm>
            <a:off x="113015" y="949573"/>
            <a:ext cx="4953814" cy="1692771"/>
          </a:xfrm>
          <a:prstGeom prst="rect">
            <a:avLst/>
          </a:prstGeom>
          <a:noFill/>
        </p:spPr>
        <p:txBody>
          <a:bodyPr wrap="square">
            <a:spAutoFit/>
          </a:bodyPr>
          <a:lstStyle/>
          <a:p>
            <a:pPr>
              <a:spcAft>
                <a:spcPts val="1200"/>
              </a:spcAft>
            </a:pPr>
            <a:r>
              <a:rPr lang="en-AU" sz="2800" b="1" dirty="0">
                <a:solidFill>
                  <a:srgbClr val="0070C0"/>
                </a:solidFill>
                <a:latin typeface="Consolas" panose="020B0609020204030204" pitchFamily="49" charset="0"/>
              </a:rPr>
              <a:t>awk</a:t>
            </a:r>
            <a:r>
              <a:rPr lang="en-AU" sz="2800" b="1" dirty="0">
                <a:solidFill>
                  <a:schemeClr val="tx1">
                    <a:lumMod val="50000"/>
                    <a:lumOff val="50000"/>
                  </a:schemeClr>
                </a:solidFill>
                <a:latin typeface="Consolas" panose="020B0609020204030204" pitchFamily="49" charset="0"/>
              </a:rPr>
              <a:t> BEGIN {awk-commands}</a:t>
            </a:r>
          </a:p>
          <a:p>
            <a:pPr>
              <a:spcAft>
                <a:spcPts val="1200"/>
              </a:spcAft>
            </a:pPr>
            <a:r>
              <a:rPr lang="en-AU" sz="2800" b="1" dirty="0">
                <a:solidFill>
                  <a:schemeClr val="tx1">
                    <a:lumMod val="50000"/>
                    <a:lumOff val="50000"/>
                  </a:schemeClr>
                </a:solidFill>
                <a:latin typeface="Consolas" panose="020B0609020204030204" pitchFamily="49" charset="0"/>
              </a:rPr>
              <a:t>/pattern/ </a:t>
            </a:r>
            <a:r>
              <a:rPr lang="en-AU" sz="2800" b="1" dirty="0">
                <a:latin typeface="Consolas" panose="020B0609020204030204" pitchFamily="49" charset="0"/>
              </a:rPr>
              <a:t>{commands}</a:t>
            </a:r>
          </a:p>
          <a:p>
            <a:pPr>
              <a:spcAft>
                <a:spcPts val="1200"/>
              </a:spcAft>
            </a:pPr>
            <a:r>
              <a:rPr lang="en-AU" sz="2800" b="1" dirty="0">
                <a:solidFill>
                  <a:schemeClr val="tx1">
                    <a:lumMod val="50000"/>
                    <a:lumOff val="50000"/>
                  </a:schemeClr>
                </a:solidFill>
                <a:latin typeface="Consolas" panose="020B0609020204030204" pitchFamily="49" charset="0"/>
              </a:rPr>
              <a:t>END {awk-commands}</a:t>
            </a:r>
          </a:p>
        </p:txBody>
      </p:sp>
      <p:sp>
        <p:nvSpPr>
          <p:cNvPr id="5" name="Speech Bubble: Rectangle 4">
            <a:extLst>
              <a:ext uri="{FF2B5EF4-FFF2-40B4-BE49-F238E27FC236}">
                <a16:creationId xmlns:a16="http://schemas.microsoft.com/office/drawing/2014/main" id="{F938A0D3-1306-437B-B5D5-8D747E76E83A}"/>
              </a:ext>
            </a:extLst>
          </p:cNvPr>
          <p:cNvSpPr/>
          <p:nvPr/>
        </p:nvSpPr>
        <p:spPr>
          <a:xfrm>
            <a:off x="1580030" y="3722674"/>
            <a:ext cx="2803711" cy="1284194"/>
          </a:xfrm>
          <a:prstGeom prst="wedgeRectCallout">
            <a:avLst>
              <a:gd name="adj1" fmla="val 73066"/>
              <a:gd name="adj2" fmla="val -97090"/>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AU" dirty="0"/>
              <a:t>We will use the data in </a:t>
            </a:r>
            <a:r>
              <a:rPr lang="en-AU" b="1" dirty="0"/>
              <a:t>salesdata.csv</a:t>
            </a:r>
            <a:r>
              <a:rPr lang="en-AU" dirty="0"/>
              <a:t> to demonstrate </a:t>
            </a:r>
            <a:r>
              <a:rPr lang="en-AU" b="1" dirty="0">
                <a:solidFill>
                  <a:srgbClr val="0070C0"/>
                </a:solidFill>
              </a:rPr>
              <a:t>awk</a:t>
            </a:r>
            <a:r>
              <a:rPr lang="en-AU" dirty="0"/>
              <a:t> in action</a:t>
            </a:r>
          </a:p>
        </p:txBody>
      </p:sp>
      <p:sp>
        <p:nvSpPr>
          <p:cNvPr id="6" name="Rectangle 5">
            <a:extLst>
              <a:ext uri="{FF2B5EF4-FFF2-40B4-BE49-F238E27FC236}">
                <a16:creationId xmlns:a16="http://schemas.microsoft.com/office/drawing/2014/main" id="{63072F45-BAA7-49A4-A816-B2942DB27929}"/>
              </a:ext>
            </a:extLst>
          </p:cNvPr>
          <p:cNvSpPr/>
          <p:nvPr/>
        </p:nvSpPr>
        <p:spPr>
          <a:xfrm>
            <a:off x="248771" y="2877671"/>
            <a:ext cx="114300" cy="1288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TextBox 6">
            <a:extLst>
              <a:ext uri="{FF2B5EF4-FFF2-40B4-BE49-F238E27FC236}">
                <a16:creationId xmlns:a16="http://schemas.microsoft.com/office/drawing/2014/main" id="{F010EA1A-D5AA-4B25-9BC2-E521D1DC5F89}"/>
              </a:ext>
            </a:extLst>
          </p:cNvPr>
          <p:cNvSpPr txBox="1"/>
          <p:nvPr/>
        </p:nvSpPr>
        <p:spPr>
          <a:xfrm>
            <a:off x="394450" y="2827439"/>
            <a:ext cx="1332801" cy="215444"/>
          </a:xfrm>
          <a:prstGeom prst="rect">
            <a:avLst/>
          </a:prstGeom>
          <a:noFill/>
        </p:spPr>
        <p:txBody>
          <a:bodyPr wrap="none" lIns="0" tIns="0" rIns="0" bIns="0" rtlCol="0">
            <a:spAutoFit/>
          </a:bodyPr>
          <a:lstStyle/>
          <a:p>
            <a:r>
              <a:rPr lang="en-AU" sz="1400" i="1" dirty="0">
                <a:solidFill>
                  <a:schemeClr val="tx1">
                    <a:lumMod val="50000"/>
                    <a:lumOff val="50000"/>
                  </a:schemeClr>
                </a:solidFill>
              </a:rPr>
              <a:t>optional elements</a:t>
            </a:r>
          </a:p>
        </p:txBody>
      </p:sp>
      <p:pic>
        <p:nvPicPr>
          <p:cNvPr id="11" name="Picture 10" descr="A screen shot of a social media post&#10;&#10;Description automatically generated">
            <a:extLst>
              <a:ext uri="{FF2B5EF4-FFF2-40B4-BE49-F238E27FC236}">
                <a16:creationId xmlns:a16="http://schemas.microsoft.com/office/drawing/2014/main" id="{9DEAF088-DBF2-45EA-B5F4-56B6A2B88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565" y="1821872"/>
            <a:ext cx="3960420" cy="2637397"/>
          </a:xfrm>
          <a:prstGeom prst="rect">
            <a:avLst/>
          </a:prstGeom>
        </p:spPr>
      </p:pic>
    </p:spTree>
    <p:extLst>
      <p:ext uri="{BB962C8B-B14F-4D97-AF65-F5344CB8AC3E}">
        <p14:creationId xmlns:p14="http://schemas.microsoft.com/office/powerpoint/2010/main" val="2382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8872" y="111928"/>
            <a:ext cx="7265388" cy="443711"/>
          </a:xfrm>
          <a:prstGeom prst="rect">
            <a:avLst/>
          </a:prstGeom>
        </p:spPr>
        <p:txBody>
          <a:bodyPr vert="horz" wrap="square" lIns="0" tIns="12700" rIns="0" bIns="0" rtlCol="0">
            <a:spAutoFit/>
          </a:bodyPr>
          <a:lstStyle/>
          <a:p>
            <a:pPr marL="12700">
              <a:spcBef>
                <a:spcPts val="100"/>
              </a:spcBef>
            </a:pPr>
            <a:r>
              <a:rPr lang="en-AU" sz="2800" spc="-5" dirty="0"/>
              <a:t>The awk pattern-command structure</a:t>
            </a:r>
            <a:endParaRPr sz="2800" spc="-5" dirty="0"/>
          </a:p>
        </p:txBody>
      </p:sp>
      <p:pic>
        <p:nvPicPr>
          <p:cNvPr id="7" name="Picture 6" descr="A close up of a screen&#10;&#10;Description automatically generated">
            <a:extLst>
              <a:ext uri="{FF2B5EF4-FFF2-40B4-BE49-F238E27FC236}">
                <a16:creationId xmlns:a16="http://schemas.microsoft.com/office/drawing/2014/main" id="{12E93514-6CFF-4A06-B8DF-F02AECEC4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2" y="692574"/>
            <a:ext cx="5520965" cy="1877447"/>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82C382AC-C296-4D5B-9DE0-2D3B8F6BF0C5}"/>
              </a:ext>
            </a:extLst>
          </p:cNvPr>
          <p:cNvPicPr>
            <a:picLocks noChangeAspect="1"/>
          </p:cNvPicPr>
          <p:nvPr/>
        </p:nvPicPr>
        <p:blipFill rotWithShape="1">
          <a:blip r:embed="rId3">
            <a:extLst>
              <a:ext uri="{28A0092B-C50C-407E-A947-70E740481C1C}">
                <a14:useLocalDpi xmlns:a14="http://schemas.microsoft.com/office/drawing/2010/main" val="0"/>
              </a:ext>
            </a:extLst>
          </a:blip>
          <a:srcRect r="37908"/>
          <a:stretch/>
        </p:blipFill>
        <p:spPr>
          <a:xfrm>
            <a:off x="1656600" y="2809164"/>
            <a:ext cx="3428046" cy="2299824"/>
          </a:xfrm>
          <a:prstGeom prst="rect">
            <a:avLst/>
          </a:prstGeom>
        </p:spPr>
      </p:pic>
      <p:sp>
        <p:nvSpPr>
          <p:cNvPr id="10" name="Rectangle: Rounded Corners 9">
            <a:extLst>
              <a:ext uri="{FF2B5EF4-FFF2-40B4-BE49-F238E27FC236}">
                <a16:creationId xmlns:a16="http://schemas.microsoft.com/office/drawing/2014/main" id="{75E563B5-A194-4B3C-A014-160F5671CE12}"/>
              </a:ext>
            </a:extLst>
          </p:cNvPr>
          <p:cNvSpPr/>
          <p:nvPr/>
        </p:nvSpPr>
        <p:spPr>
          <a:xfrm>
            <a:off x="1101432" y="1212274"/>
            <a:ext cx="3574473"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Rounded Corners 10">
            <a:extLst>
              <a:ext uri="{FF2B5EF4-FFF2-40B4-BE49-F238E27FC236}">
                <a16:creationId xmlns:a16="http://schemas.microsoft.com/office/drawing/2014/main" id="{1900AA8A-AECD-43F1-A759-B196E16AFD6F}"/>
              </a:ext>
            </a:extLst>
          </p:cNvPr>
          <p:cNvSpPr/>
          <p:nvPr/>
        </p:nvSpPr>
        <p:spPr>
          <a:xfrm>
            <a:off x="1101432" y="1489363"/>
            <a:ext cx="3574473"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Rounded Corners 11">
            <a:extLst>
              <a:ext uri="{FF2B5EF4-FFF2-40B4-BE49-F238E27FC236}">
                <a16:creationId xmlns:a16="http://schemas.microsoft.com/office/drawing/2014/main" id="{C1548D59-2EF3-42D6-BC30-D9E18C6996B1}"/>
              </a:ext>
            </a:extLst>
          </p:cNvPr>
          <p:cNvSpPr/>
          <p:nvPr/>
        </p:nvSpPr>
        <p:spPr>
          <a:xfrm>
            <a:off x="1101432" y="1769918"/>
            <a:ext cx="2999513"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Rounded Corners 12">
            <a:extLst>
              <a:ext uri="{FF2B5EF4-FFF2-40B4-BE49-F238E27FC236}">
                <a16:creationId xmlns:a16="http://schemas.microsoft.com/office/drawing/2014/main" id="{1BD9C200-9DB2-4110-8A1C-7E2678D75FD0}"/>
              </a:ext>
            </a:extLst>
          </p:cNvPr>
          <p:cNvSpPr/>
          <p:nvPr/>
        </p:nvSpPr>
        <p:spPr>
          <a:xfrm>
            <a:off x="4181626" y="1769918"/>
            <a:ext cx="1429466" cy="242457"/>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Speech Bubble: Rectangle 13">
            <a:extLst>
              <a:ext uri="{FF2B5EF4-FFF2-40B4-BE49-F238E27FC236}">
                <a16:creationId xmlns:a16="http://schemas.microsoft.com/office/drawing/2014/main" id="{7957BDEB-B7EA-4C3C-A565-F16E5DE6EDCA}"/>
              </a:ext>
            </a:extLst>
          </p:cNvPr>
          <p:cNvSpPr/>
          <p:nvPr/>
        </p:nvSpPr>
        <p:spPr>
          <a:xfrm>
            <a:off x="2223655" y="742679"/>
            <a:ext cx="297872" cy="297873"/>
          </a:xfrm>
          <a:prstGeom prst="wedgeRectCallout">
            <a:avLst>
              <a:gd name="adj1" fmla="val -203187"/>
              <a:gd name="adj2" fmla="val 12529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1</a:t>
            </a:r>
          </a:p>
        </p:txBody>
      </p:sp>
      <p:sp>
        <p:nvSpPr>
          <p:cNvPr id="15" name="Speech Bubble: Rectangle 14">
            <a:extLst>
              <a:ext uri="{FF2B5EF4-FFF2-40B4-BE49-F238E27FC236}">
                <a16:creationId xmlns:a16="http://schemas.microsoft.com/office/drawing/2014/main" id="{049B71DD-83D6-48AF-A7D2-23DAB3F7DF63}"/>
              </a:ext>
            </a:extLst>
          </p:cNvPr>
          <p:cNvSpPr/>
          <p:nvPr/>
        </p:nvSpPr>
        <p:spPr>
          <a:xfrm>
            <a:off x="476216" y="1863438"/>
            <a:ext cx="297872" cy="297873"/>
          </a:xfrm>
          <a:prstGeom prst="wedgeRectCallout">
            <a:avLst>
              <a:gd name="adj1" fmla="val 152628"/>
              <a:gd name="adj2" fmla="val -132848"/>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2</a:t>
            </a:r>
          </a:p>
        </p:txBody>
      </p:sp>
      <p:sp>
        <p:nvSpPr>
          <p:cNvPr id="16" name="Speech Bubble: Rectangle 15">
            <a:extLst>
              <a:ext uri="{FF2B5EF4-FFF2-40B4-BE49-F238E27FC236}">
                <a16:creationId xmlns:a16="http://schemas.microsoft.com/office/drawing/2014/main" id="{C243702E-75F6-40C4-B2E8-4464B1722FE5}"/>
              </a:ext>
            </a:extLst>
          </p:cNvPr>
          <p:cNvSpPr/>
          <p:nvPr/>
        </p:nvSpPr>
        <p:spPr>
          <a:xfrm>
            <a:off x="1646925" y="2232432"/>
            <a:ext cx="297872" cy="297873"/>
          </a:xfrm>
          <a:prstGeom prst="wedgeRectCallout">
            <a:avLst>
              <a:gd name="adj1" fmla="val -117140"/>
              <a:gd name="adj2" fmla="val -149127"/>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3</a:t>
            </a:r>
          </a:p>
        </p:txBody>
      </p:sp>
      <p:sp>
        <p:nvSpPr>
          <p:cNvPr id="17" name="Speech Bubble: Rectangle 16">
            <a:extLst>
              <a:ext uri="{FF2B5EF4-FFF2-40B4-BE49-F238E27FC236}">
                <a16:creationId xmlns:a16="http://schemas.microsoft.com/office/drawing/2014/main" id="{83818ED8-7B24-4E6C-9B03-90A62E6CCBC0}"/>
              </a:ext>
            </a:extLst>
          </p:cNvPr>
          <p:cNvSpPr/>
          <p:nvPr/>
        </p:nvSpPr>
        <p:spPr>
          <a:xfrm>
            <a:off x="5235252" y="2190753"/>
            <a:ext cx="297872" cy="297873"/>
          </a:xfrm>
          <a:prstGeom prst="wedgeRectCallout">
            <a:avLst>
              <a:gd name="adj1" fmla="val -135745"/>
              <a:gd name="adj2" fmla="val -114243"/>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4</a:t>
            </a:r>
          </a:p>
        </p:txBody>
      </p:sp>
      <p:sp>
        <p:nvSpPr>
          <p:cNvPr id="18" name="Arrow: Down 17">
            <a:extLst>
              <a:ext uri="{FF2B5EF4-FFF2-40B4-BE49-F238E27FC236}">
                <a16:creationId xmlns:a16="http://schemas.microsoft.com/office/drawing/2014/main" id="{3CC9ACAD-F04F-4B32-BCE5-80FCF4449BC9}"/>
              </a:ext>
            </a:extLst>
          </p:cNvPr>
          <p:cNvSpPr/>
          <p:nvPr/>
        </p:nvSpPr>
        <p:spPr>
          <a:xfrm>
            <a:off x="3138055" y="2467845"/>
            <a:ext cx="512618" cy="379265"/>
          </a:xfrm>
          <a:prstGeom prst="down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dirty="0"/>
          </a:p>
        </p:txBody>
      </p:sp>
      <p:sp>
        <p:nvSpPr>
          <p:cNvPr id="19" name="TextBox 18">
            <a:extLst>
              <a:ext uri="{FF2B5EF4-FFF2-40B4-BE49-F238E27FC236}">
                <a16:creationId xmlns:a16="http://schemas.microsoft.com/office/drawing/2014/main" id="{9B79A776-B047-402C-B0BD-9D7380D83848}"/>
              </a:ext>
            </a:extLst>
          </p:cNvPr>
          <p:cNvSpPr txBox="1"/>
          <p:nvPr/>
        </p:nvSpPr>
        <p:spPr>
          <a:xfrm>
            <a:off x="5773378" y="738294"/>
            <a:ext cx="3324902" cy="4339650"/>
          </a:xfrm>
          <a:prstGeom prst="rect">
            <a:avLst/>
          </a:prstGeom>
          <a:noFill/>
        </p:spPr>
        <p:txBody>
          <a:bodyPr wrap="square" rtlCol="0">
            <a:spAutoFit/>
          </a:bodyPr>
          <a:lstStyle/>
          <a:p>
            <a:pPr marL="342900" indent="-342900">
              <a:spcAft>
                <a:spcPts val="600"/>
              </a:spcAft>
              <a:buFont typeface="+mj-lt"/>
              <a:buAutoNum type="arabicPeriod"/>
            </a:pPr>
            <a:r>
              <a:rPr lang="en-AU" sz="1450" dirty="0"/>
              <a:t>BEGIN pattern: Actions </a:t>
            </a:r>
            <a:r>
              <a:rPr lang="en-US" sz="1450" dirty="0"/>
              <a:t>awk will execute </a:t>
            </a:r>
            <a:r>
              <a:rPr lang="en-US" sz="1450" b="1" dirty="0"/>
              <a:t>once</a:t>
            </a:r>
            <a:r>
              <a:rPr lang="en-US" sz="1450" dirty="0"/>
              <a:t> </a:t>
            </a:r>
            <a:r>
              <a:rPr lang="en-US" sz="1450" i="1" dirty="0"/>
              <a:t>before</a:t>
            </a:r>
            <a:r>
              <a:rPr lang="en-US" sz="1450" dirty="0"/>
              <a:t> any input lines are read. The BEGIN pattern is optional.</a:t>
            </a:r>
          </a:p>
          <a:p>
            <a:pPr marL="342900" indent="-342900">
              <a:spcAft>
                <a:spcPts val="600"/>
              </a:spcAft>
              <a:buFont typeface="+mj-lt"/>
              <a:buAutoNum type="arabicPeriod"/>
            </a:pPr>
            <a:r>
              <a:rPr lang="en-US" sz="1450" dirty="0"/>
              <a:t>MAIN PATTERN/ACTION: Specifies what is to be done with each line, or specific fields within each line contained with the data handed to awk. One or more statements within curly braces { } are compulsory.</a:t>
            </a:r>
          </a:p>
          <a:p>
            <a:pPr marL="342900" indent="-342900">
              <a:spcAft>
                <a:spcPts val="600"/>
              </a:spcAft>
              <a:buFont typeface="+mj-lt"/>
              <a:buAutoNum type="arabicPeriod"/>
            </a:pPr>
            <a:r>
              <a:rPr lang="en-US" sz="1450" dirty="0"/>
              <a:t>END pattern: </a:t>
            </a:r>
            <a:r>
              <a:rPr lang="en-AU" sz="1450" dirty="0"/>
              <a:t>Actions </a:t>
            </a:r>
            <a:r>
              <a:rPr lang="en-US" sz="1450" dirty="0"/>
              <a:t>awk will execute </a:t>
            </a:r>
            <a:r>
              <a:rPr lang="en-US" sz="1450" b="1" dirty="0"/>
              <a:t>once</a:t>
            </a:r>
            <a:r>
              <a:rPr lang="en-US" sz="1450" dirty="0"/>
              <a:t> </a:t>
            </a:r>
            <a:r>
              <a:rPr lang="en-US" sz="1450" i="1" dirty="0"/>
              <a:t>after</a:t>
            </a:r>
            <a:r>
              <a:rPr lang="en-US" sz="1450" dirty="0"/>
              <a:t> any input lines are read. The END pattern is optional.</a:t>
            </a:r>
          </a:p>
          <a:p>
            <a:pPr marL="342900" indent="-342900">
              <a:spcAft>
                <a:spcPts val="600"/>
              </a:spcAft>
              <a:buFont typeface="+mj-lt"/>
              <a:buAutoNum type="arabicPeriod"/>
            </a:pPr>
            <a:r>
              <a:rPr lang="en-US" sz="1450" dirty="0"/>
              <a:t>The DATA SOURCE: Specified </a:t>
            </a:r>
            <a:r>
              <a:rPr lang="en-US" sz="1450" b="1" dirty="0"/>
              <a:t>after</a:t>
            </a:r>
            <a:r>
              <a:rPr lang="en-US" sz="1450" dirty="0"/>
              <a:t> the </a:t>
            </a:r>
            <a:r>
              <a:rPr lang="en-US" sz="1450" i="1" dirty="0"/>
              <a:t>close</a:t>
            </a:r>
            <a:r>
              <a:rPr lang="en-US" sz="1450" dirty="0"/>
              <a:t> </a:t>
            </a:r>
            <a:r>
              <a:rPr lang="en-US" sz="1450" dirty="0">
                <a:solidFill>
                  <a:schemeClr val="accent6">
                    <a:lumMod val="75000"/>
                  </a:schemeClr>
                </a:solidFill>
                <a:latin typeface="Consolas" panose="020B0609020204030204" pitchFamily="49" charset="0"/>
              </a:rPr>
              <a:t>}’</a:t>
            </a:r>
            <a:r>
              <a:rPr lang="en-US" sz="1450" dirty="0"/>
              <a:t> of the awk structure </a:t>
            </a:r>
            <a:r>
              <a:rPr lang="en-US" sz="1450" u="sng" dirty="0"/>
              <a:t>if</a:t>
            </a:r>
            <a:r>
              <a:rPr lang="en-US" sz="1450" dirty="0"/>
              <a:t> data has not be piped through prior from another process</a:t>
            </a:r>
            <a:endParaRPr lang="en-AU" sz="1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Formatting</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24584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3229" y="841562"/>
            <a:ext cx="5907742" cy="3435555"/>
          </a:xfrm>
          <a:prstGeom prst="rect">
            <a:avLst/>
          </a:prstGeom>
        </p:spPr>
        <p:txBody>
          <a:bodyPr vert="horz" wrap="square" lIns="0" tIns="110489" rIns="0" bIns="0" rtlCol="0">
            <a:spAutoFit/>
          </a:bodyPr>
          <a:lstStyle/>
          <a:p>
            <a:pPr marL="298450" indent="-285750">
              <a:lnSpc>
                <a:spcPct val="100000"/>
              </a:lnSpc>
              <a:spcBef>
                <a:spcPts val="869"/>
              </a:spcBef>
              <a:buChar char="•"/>
              <a:tabLst>
                <a:tab pos="297815" algn="l"/>
                <a:tab pos="298450" algn="l"/>
              </a:tabLst>
            </a:pPr>
            <a:r>
              <a:rPr lang="en-AU" sz="2200" spc="-5" dirty="0">
                <a:solidFill>
                  <a:srgbClr val="273D4E"/>
                </a:solidFill>
                <a:latin typeface="Arial"/>
                <a:cs typeface="Arial"/>
              </a:rPr>
              <a:t>wget and curl</a:t>
            </a:r>
            <a:endParaRPr sz="2200" dirty="0">
              <a:latin typeface="Arial"/>
              <a:cs typeface="Arial"/>
            </a:endParaRPr>
          </a:p>
          <a:p>
            <a:pPr marL="298450" indent="-285750">
              <a:lnSpc>
                <a:spcPct val="100000"/>
              </a:lnSpc>
              <a:spcBef>
                <a:spcPts val="775"/>
              </a:spcBef>
              <a:buChar char="•"/>
              <a:tabLst>
                <a:tab pos="297815" algn="l"/>
                <a:tab pos="298450" algn="l"/>
              </a:tabLst>
            </a:pPr>
            <a:r>
              <a:rPr sz="2200" spc="-5" dirty="0">
                <a:solidFill>
                  <a:srgbClr val="273D4E"/>
                </a:solidFill>
                <a:latin typeface="Arial"/>
                <a:cs typeface="Arial"/>
              </a:rPr>
              <a:t>Using </a:t>
            </a:r>
            <a:r>
              <a:rPr sz="2200" spc="-25" dirty="0">
                <a:solidFill>
                  <a:srgbClr val="273D4E"/>
                </a:solidFill>
                <a:latin typeface="Arial"/>
                <a:cs typeface="Arial"/>
              </a:rPr>
              <a:t>AWK </a:t>
            </a:r>
            <a:r>
              <a:rPr sz="2200" spc="-5" dirty="0">
                <a:solidFill>
                  <a:srgbClr val="273D4E"/>
                </a:solidFill>
                <a:latin typeface="Arial"/>
                <a:cs typeface="Arial"/>
              </a:rPr>
              <a:t>for text</a:t>
            </a:r>
            <a:r>
              <a:rPr sz="2200" spc="-85" dirty="0">
                <a:solidFill>
                  <a:srgbClr val="273D4E"/>
                </a:solidFill>
                <a:latin typeface="Arial"/>
                <a:cs typeface="Arial"/>
              </a:rPr>
              <a:t> </a:t>
            </a:r>
            <a:r>
              <a:rPr sz="2200" spc="-5" dirty="0">
                <a:solidFill>
                  <a:srgbClr val="273D4E"/>
                </a:solidFill>
                <a:latin typeface="Arial"/>
                <a:cs typeface="Arial"/>
              </a:rPr>
              <a:t>manipulation</a:t>
            </a:r>
            <a:endParaRPr sz="2200" dirty="0">
              <a:latin typeface="Arial"/>
              <a:cs typeface="Arial"/>
            </a:endParaRPr>
          </a:p>
          <a:p>
            <a:pPr marL="298450" indent="-285750">
              <a:lnSpc>
                <a:spcPct val="100000"/>
              </a:lnSpc>
              <a:spcBef>
                <a:spcPts val="805"/>
              </a:spcBef>
              <a:buChar char="•"/>
              <a:tabLst>
                <a:tab pos="297815" algn="l"/>
                <a:tab pos="298450" algn="l"/>
              </a:tabLst>
            </a:pPr>
            <a:r>
              <a:rPr sz="2200" spc="-25" dirty="0">
                <a:solidFill>
                  <a:srgbClr val="273D4E"/>
                </a:solidFill>
                <a:latin typeface="Arial"/>
                <a:cs typeface="Arial"/>
              </a:rPr>
              <a:t>AWK</a:t>
            </a:r>
            <a:r>
              <a:rPr sz="2200" spc="-10" dirty="0">
                <a:solidFill>
                  <a:srgbClr val="273D4E"/>
                </a:solidFill>
                <a:latin typeface="Arial"/>
                <a:cs typeface="Arial"/>
              </a:rPr>
              <a:t> </a:t>
            </a:r>
            <a:r>
              <a:rPr sz="2200" spc="-20" dirty="0">
                <a:solidFill>
                  <a:srgbClr val="273D4E"/>
                </a:solidFill>
                <a:latin typeface="Arial"/>
                <a:cs typeface="Arial"/>
              </a:rPr>
              <a:t>Variables</a:t>
            </a:r>
            <a:endParaRPr sz="2200" dirty="0">
              <a:latin typeface="Arial"/>
              <a:cs typeface="Arial"/>
            </a:endParaRPr>
          </a:p>
          <a:p>
            <a:pPr marL="298450" indent="-285750">
              <a:lnSpc>
                <a:spcPct val="100000"/>
              </a:lnSpc>
              <a:spcBef>
                <a:spcPts val="810"/>
              </a:spcBef>
              <a:buChar char="•"/>
              <a:tabLst>
                <a:tab pos="297815" algn="l"/>
                <a:tab pos="298450" algn="l"/>
              </a:tabLst>
            </a:pPr>
            <a:r>
              <a:rPr sz="2200" spc="-25" dirty="0">
                <a:solidFill>
                  <a:srgbClr val="273D4E"/>
                </a:solidFill>
                <a:latin typeface="Arial"/>
                <a:cs typeface="Arial"/>
              </a:rPr>
              <a:t>AWK </a:t>
            </a:r>
            <a:r>
              <a:rPr sz="2200" spc="-5" dirty="0">
                <a:solidFill>
                  <a:srgbClr val="273D4E"/>
                </a:solidFill>
                <a:latin typeface="Arial"/>
                <a:cs typeface="Arial"/>
              </a:rPr>
              <a:t>conditional</a:t>
            </a:r>
            <a:r>
              <a:rPr sz="2200" spc="10" dirty="0">
                <a:solidFill>
                  <a:srgbClr val="273D4E"/>
                </a:solidFill>
                <a:latin typeface="Arial"/>
                <a:cs typeface="Arial"/>
              </a:rPr>
              <a:t> </a:t>
            </a:r>
            <a:r>
              <a:rPr sz="2200" spc="-5" dirty="0">
                <a:solidFill>
                  <a:srgbClr val="273D4E"/>
                </a:solidFill>
                <a:latin typeface="Arial"/>
                <a:cs typeface="Arial"/>
              </a:rPr>
              <a:t>statements</a:t>
            </a:r>
            <a:endParaRPr sz="2200" dirty="0">
              <a:latin typeface="Arial"/>
              <a:cs typeface="Arial"/>
            </a:endParaRPr>
          </a:p>
          <a:p>
            <a:pPr marL="298450" marR="5080" indent="-285750">
              <a:lnSpc>
                <a:spcPct val="100000"/>
              </a:lnSpc>
              <a:spcBef>
                <a:spcPts val="805"/>
              </a:spcBef>
              <a:buChar char="•"/>
              <a:tabLst>
                <a:tab pos="297815" algn="l"/>
                <a:tab pos="298450" algn="l"/>
              </a:tabLst>
            </a:pPr>
            <a:r>
              <a:rPr sz="2200" spc="-5" dirty="0">
                <a:solidFill>
                  <a:srgbClr val="101920"/>
                </a:solidFill>
                <a:latin typeface="Arial"/>
                <a:cs typeface="Arial"/>
              </a:rPr>
              <a:t>Combining logical expressions and text parsing </a:t>
            </a:r>
            <a:r>
              <a:rPr sz="2200" spc="-5">
                <a:solidFill>
                  <a:srgbClr val="101920"/>
                </a:solidFill>
                <a:latin typeface="Arial"/>
                <a:cs typeface="Arial"/>
              </a:rPr>
              <a:t>with </a:t>
            </a:r>
            <a:r>
              <a:rPr sz="2200" spc="-25">
                <a:solidFill>
                  <a:srgbClr val="101920"/>
                </a:solidFill>
                <a:latin typeface="Arial"/>
                <a:cs typeface="Arial"/>
              </a:rPr>
              <a:t>AWK</a:t>
            </a:r>
            <a:endParaRPr sz="2200" dirty="0">
              <a:latin typeface="Arial"/>
              <a:cs typeface="Arial"/>
            </a:endParaRPr>
          </a:p>
          <a:p>
            <a:pPr marL="298450" indent="-285750">
              <a:lnSpc>
                <a:spcPct val="100000"/>
              </a:lnSpc>
              <a:spcBef>
                <a:spcPts val="805"/>
              </a:spcBef>
              <a:buChar char="•"/>
              <a:tabLst>
                <a:tab pos="297815" algn="l"/>
                <a:tab pos="298450" algn="l"/>
              </a:tabLst>
            </a:pPr>
            <a:r>
              <a:rPr sz="2200" spc="-5">
                <a:solidFill>
                  <a:srgbClr val="273D4E"/>
                </a:solidFill>
                <a:latin typeface="Arial"/>
                <a:cs typeface="Arial"/>
              </a:rPr>
              <a:t>Using </a:t>
            </a:r>
            <a:r>
              <a:rPr lang="en-AU" sz="2200" spc="-5">
                <a:solidFill>
                  <a:srgbClr val="273D4E"/>
                </a:solidFill>
                <a:latin typeface="Arial"/>
                <a:cs typeface="Arial"/>
              </a:rPr>
              <a:t>f</a:t>
            </a:r>
            <a:r>
              <a:rPr sz="2200" spc="-5">
                <a:solidFill>
                  <a:srgbClr val="273D4E"/>
                </a:solidFill>
                <a:latin typeface="Arial"/>
                <a:cs typeface="Arial"/>
              </a:rPr>
              <a:t>unctions </a:t>
            </a:r>
            <a:r>
              <a:rPr sz="2200" dirty="0">
                <a:solidFill>
                  <a:srgbClr val="273D4E"/>
                </a:solidFill>
                <a:latin typeface="Arial"/>
                <a:cs typeface="Arial"/>
              </a:rPr>
              <a:t>in</a:t>
            </a:r>
            <a:r>
              <a:rPr sz="2200" spc="-110" dirty="0">
                <a:solidFill>
                  <a:srgbClr val="273D4E"/>
                </a:solidFill>
                <a:latin typeface="Arial"/>
                <a:cs typeface="Arial"/>
              </a:rPr>
              <a:t> </a:t>
            </a:r>
            <a:r>
              <a:rPr sz="2200" spc="-25" dirty="0">
                <a:solidFill>
                  <a:srgbClr val="273D4E"/>
                </a:solidFill>
                <a:latin typeface="Arial"/>
                <a:cs typeface="Arial"/>
              </a:rPr>
              <a:t>AWK</a:t>
            </a:r>
            <a:endParaRPr sz="2200" dirty="0">
              <a:latin typeface="Arial"/>
              <a:cs typeface="Arial"/>
            </a:endParaRPr>
          </a:p>
          <a:p>
            <a:pPr marL="298450" indent="-285750">
              <a:lnSpc>
                <a:spcPct val="100000"/>
              </a:lnSpc>
              <a:spcBef>
                <a:spcPts val="810"/>
              </a:spcBef>
              <a:buChar char="•"/>
              <a:tabLst>
                <a:tab pos="297815" algn="l"/>
                <a:tab pos="298450" algn="l"/>
              </a:tabLst>
            </a:pPr>
            <a:r>
              <a:rPr sz="2200" spc="-5" dirty="0">
                <a:solidFill>
                  <a:srgbClr val="273D4E"/>
                </a:solidFill>
                <a:latin typeface="Arial"/>
                <a:cs typeface="Arial"/>
              </a:rPr>
              <a:t>Creating awk</a:t>
            </a:r>
            <a:r>
              <a:rPr sz="2200" spc="-10" dirty="0">
                <a:solidFill>
                  <a:srgbClr val="273D4E"/>
                </a:solidFill>
                <a:latin typeface="Arial"/>
                <a:cs typeface="Arial"/>
              </a:rPr>
              <a:t> </a:t>
            </a:r>
            <a:r>
              <a:rPr sz="2200" spc="-5" dirty="0">
                <a:solidFill>
                  <a:srgbClr val="273D4E"/>
                </a:solidFill>
                <a:latin typeface="Arial"/>
                <a:cs typeface="Arial"/>
              </a:rPr>
              <a:t>scripts</a:t>
            </a:r>
            <a:endParaRPr sz="2200" dirty="0">
              <a:latin typeface="Arial"/>
              <a:cs typeface="Arial"/>
            </a:endParaRPr>
          </a:p>
        </p:txBody>
      </p:sp>
      <p:sp>
        <p:nvSpPr>
          <p:cNvPr id="3" name="object 3"/>
          <p:cNvSpPr txBox="1">
            <a:spLocks noGrp="1"/>
          </p:cNvSpPr>
          <p:nvPr>
            <p:ph type="title"/>
          </p:nvPr>
        </p:nvSpPr>
        <p:spPr>
          <a:xfrm>
            <a:off x="169042" y="123452"/>
            <a:ext cx="2237981" cy="443711"/>
          </a:xfrm>
          <a:prstGeom prst="rect">
            <a:avLst/>
          </a:prstGeom>
        </p:spPr>
        <p:txBody>
          <a:bodyPr vert="horz" wrap="square" lIns="0" tIns="12700" rIns="0" bIns="0" rtlCol="0">
            <a:spAutoFit/>
          </a:bodyPr>
          <a:lstStyle/>
          <a:p>
            <a:pPr marL="12700">
              <a:lnSpc>
                <a:spcPct val="100000"/>
              </a:lnSpc>
              <a:spcBef>
                <a:spcPts val="100"/>
              </a:spcBef>
            </a:pPr>
            <a:r>
              <a:rPr sz="2800" spc="-5" dirty="0"/>
              <a:t>Contents</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13608" y="705588"/>
          <a:ext cx="6309360" cy="4374975"/>
        </p:xfrm>
        <a:graphic>
          <a:graphicData uri="http://schemas.openxmlformats.org/drawingml/2006/table">
            <a:tbl>
              <a:tblPr firstRow="1" bandRow="1">
                <a:tableStyleId>{2D5ABB26-0587-4C30-8999-92F81FD0307C}</a:tableStyleId>
              </a:tblPr>
              <a:tblGrid>
                <a:gridCol w="3154680">
                  <a:extLst>
                    <a:ext uri="{9D8B030D-6E8A-4147-A177-3AD203B41FA5}">
                      <a16:colId xmlns:a16="http://schemas.microsoft.com/office/drawing/2014/main" val="20000"/>
                    </a:ext>
                  </a:extLst>
                </a:gridCol>
                <a:gridCol w="3154680">
                  <a:extLst>
                    <a:ext uri="{9D8B030D-6E8A-4147-A177-3AD203B41FA5}">
                      <a16:colId xmlns:a16="http://schemas.microsoft.com/office/drawing/2014/main" val="20001"/>
                    </a:ext>
                  </a:extLst>
                </a:gridCol>
              </a:tblGrid>
              <a:tr h="407944">
                <a:tc>
                  <a:txBody>
                    <a:bodyPr/>
                    <a:lstStyle/>
                    <a:p>
                      <a:pPr marL="65405">
                        <a:lnSpc>
                          <a:spcPct val="100000"/>
                        </a:lnSpc>
                        <a:spcBef>
                          <a:spcPts val="170"/>
                        </a:spcBef>
                      </a:pPr>
                      <a:r>
                        <a:rPr sz="1800" b="1" spc="-5" dirty="0">
                          <a:solidFill>
                            <a:srgbClr val="FFFFFF"/>
                          </a:solidFill>
                          <a:latin typeface="Calibri"/>
                          <a:cs typeface="Calibri"/>
                        </a:rPr>
                        <a:t>Code</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9878"/>
                    </a:solidFill>
                  </a:tcPr>
                </a:tc>
                <a:tc>
                  <a:txBody>
                    <a:bodyPr/>
                    <a:lstStyle/>
                    <a:p>
                      <a:pPr marL="65405">
                        <a:lnSpc>
                          <a:spcPct val="100000"/>
                        </a:lnSpc>
                        <a:spcBef>
                          <a:spcPts val="170"/>
                        </a:spcBef>
                      </a:pPr>
                      <a:r>
                        <a:rPr sz="1800" b="1" spc="-10" dirty="0">
                          <a:solidFill>
                            <a:srgbClr val="FFFFFF"/>
                          </a:solidFill>
                          <a:latin typeface="Calibri"/>
                          <a:cs typeface="Calibri"/>
                        </a:rPr>
                        <a:t>Result</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9878"/>
                    </a:solidFill>
                  </a:tcPr>
                </a:tc>
                <a:extLst>
                  <a:ext uri="{0D108BD9-81ED-4DB2-BD59-A6C34878D82A}">
                    <a16:rowId xmlns:a16="http://schemas.microsoft.com/office/drawing/2014/main" val="10000"/>
                  </a:ext>
                </a:extLst>
              </a:tr>
              <a:tr h="407944">
                <a:tc>
                  <a:txBody>
                    <a:bodyPr/>
                    <a:lstStyle/>
                    <a:p>
                      <a:pPr marL="65405">
                        <a:lnSpc>
                          <a:spcPct val="100000"/>
                        </a:lnSpc>
                        <a:spcBef>
                          <a:spcPts val="170"/>
                        </a:spcBef>
                      </a:pPr>
                      <a:r>
                        <a:rPr sz="1800" dirty="0">
                          <a:solidFill>
                            <a:srgbClr val="101920"/>
                          </a:solidFill>
                          <a:latin typeface="Calibri"/>
                          <a:cs typeface="Calibri"/>
                        </a:rPr>
                        <a:t>%s</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D0D9"/>
                    </a:solidFill>
                  </a:tcPr>
                </a:tc>
                <a:tc>
                  <a:txBody>
                    <a:bodyPr/>
                    <a:lstStyle/>
                    <a:p>
                      <a:pPr marL="65405">
                        <a:lnSpc>
                          <a:spcPct val="100000"/>
                        </a:lnSpc>
                        <a:spcBef>
                          <a:spcPts val="170"/>
                        </a:spcBef>
                      </a:pPr>
                      <a:r>
                        <a:rPr sz="1800" spc="-5" dirty="0">
                          <a:solidFill>
                            <a:srgbClr val="101920"/>
                          </a:solidFill>
                          <a:latin typeface="Calibri"/>
                          <a:cs typeface="Calibri"/>
                        </a:rPr>
                        <a:t>String</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1"/>
                  </a:ext>
                </a:extLst>
              </a:tr>
              <a:tr h="617220">
                <a:tc>
                  <a:txBody>
                    <a:bodyPr/>
                    <a:lstStyle/>
                    <a:p>
                      <a:pPr marL="65405">
                        <a:lnSpc>
                          <a:spcPct val="100000"/>
                        </a:lnSpc>
                        <a:spcBef>
                          <a:spcPts val="170"/>
                        </a:spcBef>
                      </a:pPr>
                      <a:r>
                        <a:rPr sz="1800" dirty="0">
                          <a:solidFill>
                            <a:srgbClr val="101920"/>
                          </a:solidFill>
                          <a:latin typeface="Calibri"/>
                          <a:cs typeface="Calibri"/>
                        </a:rPr>
                        <a:t>%5s</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5405" marR="554990">
                        <a:lnSpc>
                          <a:spcPts val="2130"/>
                        </a:lnSpc>
                        <a:spcBef>
                          <a:spcPts val="265"/>
                        </a:spcBef>
                      </a:pPr>
                      <a:r>
                        <a:rPr sz="1800" spc="-5" dirty="0">
                          <a:solidFill>
                            <a:srgbClr val="101920"/>
                          </a:solidFill>
                          <a:latin typeface="Calibri"/>
                          <a:cs typeface="Calibri"/>
                        </a:rPr>
                        <a:t>String with </a:t>
                      </a:r>
                      <a:r>
                        <a:rPr sz="1800" dirty="0">
                          <a:solidFill>
                            <a:srgbClr val="101920"/>
                          </a:solidFill>
                          <a:latin typeface="Calibri"/>
                          <a:cs typeface="Calibri"/>
                        </a:rPr>
                        <a:t>a </a:t>
                      </a:r>
                      <a:r>
                        <a:rPr sz="1800" spc="-5" dirty="0">
                          <a:solidFill>
                            <a:srgbClr val="101920"/>
                          </a:solidFill>
                          <a:latin typeface="Calibri"/>
                          <a:cs typeface="Calibri"/>
                        </a:rPr>
                        <a:t>minimum </a:t>
                      </a:r>
                      <a:r>
                        <a:rPr sz="1800" dirty="0">
                          <a:solidFill>
                            <a:srgbClr val="101920"/>
                          </a:solidFill>
                          <a:latin typeface="Calibri"/>
                          <a:cs typeface="Calibri"/>
                        </a:rPr>
                        <a:t>of 5  </a:t>
                      </a:r>
                      <a:r>
                        <a:rPr sz="1800" spc="-10" dirty="0">
                          <a:solidFill>
                            <a:srgbClr val="101920"/>
                          </a:solidFill>
                          <a:latin typeface="Calibri"/>
                          <a:cs typeface="Calibri"/>
                        </a:rPr>
                        <a:t>characters</a:t>
                      </a:r>
                      <a:endParaRPr sz="1800" dirty="0">
                        <a:latin typeface="Calibri"/>
                        <a:cs typeface="Calibri"/>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2"/>
                  </a:ext>
                </a:extLst>
              </a:tr>
              <a:tr h="407944">
                <a:tc>
                  <a:txBody>
                    <a:bodyPr/>
                    <a:lstStyle/>
                    <a:p>
                      <a:pPr marL="65405">
                        <a:lnSpc>
                          <a:spcPct val="100000"/>
                        </a:lnSpc>
                        <a:spcBef>
                          <a:spcPts val="170"/>
                        </a:spcBef>
                      </a:pPr>
                      <a:r>
                        <a:rPr sz="1800" dirty="0">
                          <a:solidFill>
                            <a:srgbClr val="101920"/>
                          </a:solidFill>
                          <a:latin typeface="Calibri"/>
                          <a:cs typeface="Calibri"/>
                        </a:rPr>
                        <a:t>%f</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5405">
                        <a:lnSpc>
                          <a:spcPct val="100000"/>
                        </a:lnSpc>
                        <a:spcBef>
                          <a:spcPts val="170"/>
                        </a:spcBef>
                      </a:pPr>
                      <a:r>
                        <a:rPr sz="1800" dirty="0">
                          <a:solidFill>
                            <a:srgbClr val="101920"/>
                          </a:solidFill>
                          <a:latin typeface="Calibri"/>
                          <a:cs typeface="Calibri"/>
                        </a:rPr>
                        <a:t>Number </a:t>
                      </a:r>
                      <a:r>
                        <a:rPr sz="1800" spc="-5" dirty="0">
                          <a:solidFill>
                            <a:srgbClr val="101920"/>
                          </a:solidFill>
                          <a:latin typeface="Calibri"/>
                          <a:cs typeface="Calibri"/>
                        </a:rPr>
                        <a:t>(floating point)</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3"/>
                  </a:ext>
                </a:extLst>
              </a:tr>
              <a:tr h="617220">
                <a:tc>
                  <a:txBody>
                    <a:bodyPr/>
                    <a:lstStyle/>
                    <a:p>
                      <a:pPr marL="65405">
                        <a:lnSpc>
                          <a:spcPct val="100000"/>
                        </a:lnSpc>
                        <a:spcBef>
                          <a:spcPts val="170"/>
                        </a:spcBef>
                      </a:pPr>
                      <a:r>
                        <a:rPr sz="1800" dirty="0">
                          <a:solidFill>
                            <a:srgbClr val="101920"/>
                          </a:solidFill>
                          <a:latin typeface="Calibri"/>
                          <a:cs typeface="Calibri"/>
                        </a:rPr>
                        <a:t>%5f</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5405" marR="332105">
                        <a:lnSpc>
                          <a:spcPts val="2130"/>
                        </a:lnSpc>
                        <a:spcBef>
                          <a:spcPts val="265"/>
                        </a:spcBef>
                      </a:pPr>
                      <a:r>
                        <a:rPr sz="1800" dirty="0">
                          <a:solidFill>
                            <a:srgbClr val="101920"/>
                          </a:solidFill>
                          <a:latin typeface="Calibri"/>
                          <a:cs typeface="Calibri"/>
                        </a:rPr>
                        <a:t>Number </a:t>
                      </a:r>
                      <a:r>
                        <a:rPr sz="1800" spc="-5" dirty="0">
                          <a:solidFill>
                            <a:srgbClr val="101920"/>
                          </a:solidFill>
                          <a:latin typeface="Calibri"/>
                          <a:cs typeface="Calibri"/>
                        </a:rPr>
                        <a:t>with </a:t>
                      </a:r>
                      <a:r>
                        <a:rPr sz="1800" dirty="0">
                          <a:solidFill>
                            <a:srgbClr val="101920"/>
                          </a:solidFill>
                          <a:latin typeface="Calibri"/>
                          <a:cs typeface="Calibri"/>
                        </a:rPr>
                        <a:t>a </a:t>
                      </a:r>
                      <a:r>
                        <a:rPr sz="1800" spc="-5" dirty="0">
                          <a:solidFill>
                            <a:srgbClr val="101920"/>
                          </a:solidFill>
                          <a:latin typeface="Calibri"/>
                          <a:cs typeface="Calibri"/>
                        </a:rPr>
                        <a:t>minimum </a:t>
                      </a:r>
                      <a:r>
                        <a:rPr sz="1800" dirty="0">
                          <a:solidFill>
                            <a:srgbClr val="101920"/>
                          </a:solidFill>
                          <a:latin typeface="Calibri"/>
                          <a:cs typeface="Calibri"/>
                        </a:rPr>
                        <a:t>of 5  </a:t>
                      </a:r>
                      <a:r>
                        <a:rPr sz="1800" spc="-10" dirty="0">
                          <a:solidFill>
                            <a:srgbClr val="101920"/>
                          </a:solidFill>
                          <a:latin typeface="Calibri"/>
                          <a:cs typeface="Calibri"/>
                        </a:rPr>
                        <a:t>characters</a:t>
                      </a:r>
                      <a:endParaRPr sz="1800" dirty="0">
                        <a:latin typeface="Calibri"/>
                        <a:cs typeface="Calibri"/>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4"/>
                  </a:ext>
                </a:extLst>
              </a:tr>
              <a:tr h="891540">
                <a:tc>
                  <a:txBody>
                    <a:bodyPr/>
                    <a:lstStyle/>
                    <a:p>
                      <a:pPr marL="65405">
                        <a:lnSpc>
                          <a:spcPct val="100000"/>
                        </a:lnSpc>
                        <a:spcBef>
                          <a:spcPts val="170"/>
                        </a:spcBef>
                      </a:pPr>
                      <a:r>
                        <a:rPr sz="1800" spc="-5" dirty="0">
                          <a:solidFill>
                            <a:srgbClr val="101920"/>
                          </a:solidFill>
                          <a:latin typeface="Calibri"/>
                          <a:cs typeface="Calibri"/>
                        </a:rPr>
                        <a:t>%5.2f</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5405" marR="332105">
                        <a:lnSpc>
                          <a:spcPts val="2130"/>
                        </a:lnSpc>
                        <a:spcBef>
                          <a:spcPts val="265"/>
                        </a:spcBef>
                      </a:pPr>
                      <a:r>
                        <a:rPr sz="1800" dirty="0">
                          <a:solidFill>
                            <a:srgbClr val="101920"/>
                          </a:solidFill>
                          <a:latin typeface="Calibri"/>
                          <a:cs typeface="Calibri"/>
                        </a:rPr>
                        <a:t>Number </a:t>
                      </a:r>
                      <a:r>
                        <a:rPr sz="1800" spc="-5" dirty="0">
                          <a:solidFill>
                            <a:srgbClr val="101920"/>
                          </a:solidFill>
                          <a:latin typeface="Calibri"/>
                          <a:cs typeface="Calibri"/>
                        </a:rPr>
                        <a:t>with </a:t>
                      </a:r>
                      <a:r>
                        <a:rPr sz="1800" dirty="0">
                          <a:solidFill>
                            <a:srgbClr val="101920"/>
                          </a:solidFill>
                          <a:latin typeface="Calibri"/>
                          <a:cs typeface="Calibri"/>
                        </a:rPr>
                        <a:t>a </a:t>
                      </a:r>
                      <a:r>
                        <a:rPr sz="1800" spc="-5" dirty="0">
                          <a:solidFill>
                            <a:srgbClr val="101920"/>
                          </a:solidFill>
                          <a:latin typeface="Calibri"/>
                          <a:cs typeface="Calibri"/>
                        </a:rPr>
                        <a:t>minimum </a:t>
                      </a:r>
                      <a:r>
                        <a:rPr sz="1800" dirty="0">
                          <a:solidFill>
                            <a:srgbClr val="101920"/>
                          </a:solidFill>
                          <a:latin typeface="Calibri"/>
                          <a:cs typeface="Calibri"/>
                        </a:rPr>
                        <a:t>of 5  </a:t>
                      </a:r>
                      <a:r>
                        <a:rPr sz="1800" spc="-10" dirty="0">
                          <a:solidFill>
                            <a:srgbClr val="101920"/>
                          </a:solidFill>
                          <a:latin typeface="Calibri"/>
                          <a:cs typeface="Calibri"/>
                        </a:rPr>
                        <a:t>characters</a:t>
                      </a:r>
                      <a:endParaRPr sz="1800" dirty="0">
                        <a:latin typeface="Calibri"/>
                        <a:cs typeface="Calibri"/>
                      </a:endParaRPr>
                    </a:p>
                    <a:p>
                      <a:pPr marL="65405">
                        <a:lnSpc>
                          <a:spcPts val="2105"/>
                        </a:lnSpc>
                      </a:pPr>
                      <a:r>
                        <a:rPr sz="1800" dirty="0">
                          <a:solidFill>
                            <a:srgbClr val="101920"/>
                          </a:solidFill>
                          <a:latin typeface="Calibri"/>
                          <a:cs typeface="Calibri"/>
                        </a:rPr>
                        <a:t>and 2 decimal</a:t>
                      </a:r>
                      <a:r>
                        <a:rPr sz="1800" spc="10" dirty="0">
                          <a:solidFill>
                            <a:srgbClr val="101920"/>
                          </a:solidFill>
                          <a:latin typeface="Calibri"/>
                          <a:cs typeface="Calibri"/>
                        </a:rPr>
                        <a:t> </a:t>
                      </a:r>
                      <a:r>
                        <a:rPr sz="1800" spc="-5" dirty="0">
                          <a:solidFill>
                            <a:srgbClr val="101920"/>
                          </a:solidFill>
                          <a:latin typeface="Calibri"/>
                          <a:cs typeface="Calibri"/>
                        </a:rPr>
                        <a:t>places</a:t>
                      </a:r>
                      <a:endParaRPr sz="1800" dirty="0">
                        <a:latin typeface="Calibri"/>
                        <a:cs typeface="Calibri"/>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5"/>
                  </a:ext>
                </a:extLst>
              </a:tr>
              <a:tr h="617220">
                <a:tc>
                  <a:txBody>
                    <a:bodyPr/>
                    <a:lstStyle/>
                    <a:p>
                      <a:pPr marL="65405">
                        <a:lnSpc>
                          <a:spcPct val="100000"/>
                        </a:lnSpc>
                        <a:spcBef>
                          <a:spcPts val="170"/>
                        </a:spcBef>
                      </a:pPr>
                      <a:r>
                        <a:rPr sz="1800" dirty="0">
                          <a:solidFill>
                            <a:srgbClr val="101920"/>
                          </a:solidFill>
                          <a:latin typeface="Calibri"/>
                          <a:cs typeface="Calibri"/>
                        </a:rPr>
                        <a:t>%d</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5405" marR="807720">
                        <a:lnSpc>
                          <a:spcPts val="2130"/>
                        </a:lnSpc>
                        <a:spcBef>
                          <a:spcPts val="265"/>
                        </a:spcBef>
                      </a:pPr>
                      <a:r>
                        <a:rPr sz="1800" spc="-5" dirty="0">
                          <a:solidFill>
                            <a:srgbClr val="101920"/>
                          </a:solidFill>
                          <a:latin typeface="Calibri"/>
                          <a:cs typeface="Calibri"/>
                        </a:rPr>
                        <a:t>Whole </a:t>
                      </a:r>
                      <a:r>
                        <a:rPr sz="1800" dirty="0">
                          <a:solidFill>
                            <a:srgbClr val="101920"/>
                          </a:solidFill>
                          <a:latin typeface="Calibri"/>
                          <a:cs typeface="Calibri"/>
                        </a:rPr>
                        <a:t>number </a:t>
                      </a:r>
                      <a:r>
                        <a:rPr sz="1800" spc="-5" dirty="0">
                          <a:solidFill>
                            <a:srgbClr val="101920"/>
                          </a:solidFill>
                          <a:latin typeface="Calibri"/>
                          <a:cs typeface="Calibri"/>
                        </a:rPr>
                        <a:t>(Decimal  </a:t>
                      </a:r>
                      <a:r>
                        <a:rPr sz="1800" spc="-10" dirty="0">
                          <a:solidFill>
                            <a:srgbClr val="101920"/>
                          </a:solidFill>
                          <a:latin typeface="Calibri"/>
                          <a:cs typeface="Calibri"/>
                        </a:rPr>
                        <a:t>Integer)</a:t>
                      </a:r>
                      <a:endParaRPr sz="1800" dirty="0">
                        <a:latin typeface="Calibri"/>
                        <a:cs typeface="Calibri"/>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6"/>
                  </a:ext>
                </a:extLst>
              </a:tr>
              <a:tr h="407943">
                <a:tc>
                  <a:txBody>
                    <a:bodyPr/>
                    <a:lstStyle/>
                    <a:p>
                      <a:pPr marL="65405">
                        <a:lnSpc>
                          <a:spcPct val="100000"/>
                        </a:lnSpc>
                        <a:spcBef>
                          <a:spcPts val="170"/>
                        </a:spcBef>
                      </a:pPr>
                      <a:r>
                        <a:rPr sz="1800" dirty="0">
                          <a:solidFill>
                            <a:srgbClr val="101920"/>
                          </a:solidFill>
                          <a:latin typeface="Calibri"/>
                          <a:cs typeface="Calibri"/>
                        </a:rPr>
                        <a:t>%c</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solidFill>
                      <a:srgbClr val="CBD0D9"/>
                    </a:solidFill>
                  </a:tcPr>
                </a:tc>
                <a:tc>
                  <a:txBody>
                    <a:bodyPr/>
                    <a:lstStyle/>
                    <a:p>
                      <a:pPr marL="65405">
                        <a:lnSpc>
                          <a:spcPct val="100000"/>
                        </a:lnSpc>
                        <a:spcBef>
                          <a:spcPts val="170"/>
                        </a:spcBef>
                      </a:pPr>
                      <a:r>
                        <a:rPr sz="1800" spc="-5" dirty="0">
                          <a:solidFill>
                            <a:srgbClr val="101920"/>
                          </a:solidFill>
                          <a:latin typeface="Calibri"/>
                          <a:cs typeface="Calibri"/>
                        </a:rPr>
                        <a:t>Single</a:t>
                      </a:r>
                      <a:r>
                        <a:rPr sz="1800" spc="5" dirty="0">
                          <a:solidFill>
                            <a:srgbClr val="101920"/>
                          </a:solidFill>
                          <a:latin typeface="Calibri"/>
                          <a:cs typeface="Calibri"/>
                        </a:rPr>
                        <a:t> </a:t>
                      </a:r>
                      <a:r>
                        <a:rPr sz="1800" spc="-10" dirty="0">
                          <a:solidFill>
                            <a:srgbClr val="101920"/>
                          </a:solidFill>
                          <a:latin typeface="Calibri"/>
                          <a:cs typeface="Calibri"/>
                        </a:rPr>
                        <a:t>Character</a:t>
                      </a:r>
                      <a:endParaRPr sz="18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solidFill>
                      <a:srgbClr val="CBD0D9"/>
                    </a:solidFill>
                  </a:tcPr>
                </a:tc>
                <a:extLst>
                  <a:ext uri="{0D108BD9-81ED-4DB2-BD59-A6C34878D82A}">
                    <a16:rowId xmlns:a16="http://schemas.microsoft.com/office/drawing/2014/main" val="10007"/>
                  </a:ext>
                </a:extLst>
              </a:tr>
            </a:tbl>
          </a:graphicData>
        </a:graphic>
      </p:graphicFrame>
      <p:sp>
        <p:nvSpPr>
          <p:cNvPr id="3" name="object 3"/>
          <p:cNvSpPr txBox="1"/>
          <p:nvPr/>
        </p:nvSpPr>
        <p:spPr>
          <a:xfrm>
            <a:off x="162319" y="96557"/>
            <a:ext cx="4792922" cy="443711"/>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dirty="0"/>
              <a:t>printf format codes</a:t>
            </a:r>
          </a:p>
        </p:txBody>
      </p:sp>
    </p:spTree>
    <p:extLst>
      <p:ext uri="{BB962C8B-B14F-4D97-AF65-F5344CB8AC3E}">
        <p14:creationId xmlns:p14="http://schemas.microsoft.com/office/powerpoint/2010/main" val="12007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in action</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4274141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93BFD300-66E1-452F-839E-8E0C3FEA9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715362"/>
            <a:ext cx="8229600" cy="2299082"/>
          </a:xfrm>
          <a:prstGeom prst="rect">
            <a:avLst/>
          </a:prstGeom>
          <a:ln>
            <a:solidFill>
              <a:srgbClr val="FFFF00"/>
            </a:solidFill>
          </a:ln>
        </p:spPr>
      </p:pic>
      <p:pic>
        <p:nvPicPr>
          <p:cNvPr id="7" name="Picture 6" descr="A close up of a screen&#10;&#10;Description automatically generated">
            <a:extLst>
              <a:ext uri="{FF2B5EF4-FFF2-40B4-BE49-F238E27FC236}">
                <a16:creationId xmlns:a16="http://schemas.microsoft.com/office/drawing/2014/main" id="{2FB6A82E-3C2C-48A7-9D95-CEC4057740DE}"/>
              </a:ext>
            </a:extLst>
          </p:cNvPr>
          <p:cNvPicPr>
            <a:picLocks noChangeAspect="1"/>
          </p:cNvPicPr>
          <p:nvPr/>
        </p:nvPicPr>
        <p:blipFill rotWithShape="1">
          <a:blip r:embed="rId3">
            <a:extLst>
              <a:ext uri="{28A0092B-C50C-407E-A947-70E740481C1C}">
                <a14:useLocalDpi xmlns:a14="http://schemas.microsoft.com/office/drawing/2010/main" val="0"/>
              </a:ext>
            </a:extLst>
          </a:blip>
          <a:srcRect r="25282"/>
          <a:stretch/>
        </p:blipFill>
        <p:spPr>
          <a:xfrm>
            <a:off x="5066768" y="2661244"/>
            <a:ext cx="4008652" cy="2441080"/>
          </a:xfrm>
          <a:prstGeom prst="rect">
            <a:avLst/>
          </a:prstGeom>
          <a:ln>
            <a:solidFill>
              <a:srgbClr val="FFFF00"/>
            </a:solidFill>
          </a:ln>
        </p:spPr>
      </p:pic>
      <p:sp>
        <p:nvSpPr>
          <p:cNvPr id="8" name="Arrow: Bent-Up 7">
            <a:extLst>
              <a:ext uri="{FF2B5EF4-FFF2-40B4-BE49-F238E27FC236}">
                <a16:creationId xmlns:a16="http://schemas.microsoft.com/office/drawing/2014/main" id="{947C54D6-1AD1-4C3E-9348-52141DB6AC74}"/>
              </a:ext>
            </a:extLst>
          </p:cNvPr>
          <p:cNvSpPr/>
          <p:nvPr/>
        </p:nvSpPr>
        <p:spPr>
          <a:xfrm rot="5400000">
            <a:off x="4594860" y="3060164"/>
            <a:ext cx="449580" cy="41910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p>
        </p:txBody>
      </p:sp>
      <p:sp>
        <p:nvSpPr>
          <p:cNvPr id="10" name="Speech Bubble: Rectangle 9">
            <a:extLst>
              <a:ext uri="{FF2B5EF4-FFF2-40B4-BE49-F238E27FC236}">
                <a16:creationId xmlns:a16="http://schemas.microsoft.com/office/drawing/2014/main" id="{BF920C30-08BF-4290-BB90-D8616B3C99FE}"/>
              </a:ext>
            </a:extLst>
          </p:cNvPr>
          <p:cNvSpPr/>
          <p:nvPr/>
        </p:nvSpPr>
        <p:spPr>
          <a:xfrm>
            <a:off x="1507375" y="2661244"/>
            <a:ext cx="297872" cy="297873"/>
          </a:xfrm>
          <a:prstGeom prst="wedgeRectCallout">
            <a:avLst>
              <a:gd name="adj1" fmla="val -34349"/>
              <a:gd name="adj2" fmla="val -20726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1</a:t>
            </a:r>
          </a:p>
        </p:txBody>
      </p:sp>
      <p:sp>
        <p:nvSpPr>
          <p:cNvPr id="12" name="Rectangle: Rounded Corners 11">
            <a:extLst>
              <a:ext uri="{FF2B5EF4-FFF2-40B4-BE49-F238E27FC236}">
                <a16:creationId xmlns:a16="http://schemas.microsoft.com/office/drawing/2014/main" id="{2F039A75-4858-494D-BF08-4939A635B699}"/>
              </a:ext>
            </a:extLst>
          </p:cNvPr>
          <p:cNvSpPr/>
          <p:nvPr/>
        </p:nvSpPr>
        <p:spPr>
          <a:xfrm>
            <a:off x="1469274" y="1952798"/>
            <a:ext cx="519545"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Rounded Corners 12">
            <a:extLst>
              <a:ext uri="{FF2B5EF4-FFF2-40B4-BE49-F238E27FC236}">
                <a16:creationId xmlns:a16="http://schemas.microsoft.com/office/drawing/2014/main" id="{DB6BD247-0545-4F93-B776-899BCF9112E3}"/>
              </a:ext>
            </a:extLst>
          </p:cNvPr>
          <p:cNvSpPr/>
          <p:nvPr/>
        </p:nvSpPr>
        <p:spPr>
          <a:xfrm>
            <a:off x="2703714" y="2143298"/>
            <a:ext cx="1670166"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Speech Bubble: Rectangle 13">
            <a:extLst>
              <a:ext uri="{FF2B5EF4-FFF2-40B4-BE49-F238E27FC236}">
                <a16:creationId xmlns:a16="http://schemas.microsoft.com/office/drawing/2014/main" id="{54F3DE6B-1550-4DAD-A234-F9A6440B46B8}"/>
              </a:ext>
            </a:extLst>
          </p:cNvPr>
          <p:cNvSpPr/>
          <p:nvPr/>
        </p:nvSpPr>
        <p:spPr>
          <a:xfrm>
            <a:off x="3248545" y="2661243"/>
            <a:ext cx="297872" cy="297873"/>
          </a:xfrm>
          <a:prstGeom prst="wedgeRectCallout">
            <a:avLst>
              <a:gd name="adj1" fmla="val -77837"/>
              <a:gd name="adj2" fmla="val -13308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2</a:t>
            </a:r>
          </a:p>
        </p:txBody>
      </p:sp>
      <p:sp>
        <p:nvSpPr>
          <p:cNvPr id="16" name="TextBox 15">
            <a:extLst>
              <a:ext uri="{FF2B5EF4-FFF2-40B4-BE49-F238E27FC236}">
                <a16:creationId xmlns:a16="http://schemas.microsoft.com/office/drawing/2014/main" id="{B9FF9508-2235-40B3-9045-50FCACF4DD25}"/>
              </a:ext>
            </a:extLst>
          </p:cNvPr>
          <p:cNvSpPr txBox="1"/>
          <p:nvPr/>
        </p:nvSpPr>
        <p:spPr>
          <a:xfrm>
            <a:off x="72579" y="3319720"/>
            <a:ext cx="4537521" cy="1477328"/>
          </a:xfrm>
          <a:prstGeom prst="rect">
            <a:avLst/>
          </a:prstGeom>
          <a:noFill/>
        </p:spPr>
        <p:txBody>
          <a:bodyPr wrap="square" rtlCol="0">
            <a:spAutoFit/>
          </a:bodyPr>
          <a:lstStyle/>
          <a:p>
            <a:pPr marL="342900" indent="-342900">
              <a:spcAft>
                <a:spcPts val="1200"/>
              </a:spcAft>
              <a:buFont typeface="+mj-lt"/>
              <a:buAutoNum type="arabicPeriod"/>
            </a:pPr>
            <a:r>
              <a:rPr lang="en-AU" sz="1600" dirty="0"/>
              <a:t>The </a:t>
            </a:r>
            <a:r>
              <a:rPr lang="en-AU" sz="1600" dirty="0">
                <a:solidFill>
                  <a:schemeClr val="accent6">
                    <a:lumMod val="75000"/>
                  </a:schemeClr>
                </a:solidFill>
                <a:latin typeface="Consolas" panose="020B0609020204030204" pitchFamily="49" charset="0"/>
              </a:rPr>
              <a:t>FS=“,”</a:t>
            </a:r>
            <a:r>
              <a:rPr lang="en-AU" sz="1600" dirty="0"/>
              <a:t> pattern tells awk that the field separator in the data source is a comma</a:t>
            </a:r>
            <a:endParaRPr lang="en-US" sz="1600" dirty="0"/>
          </a:p>
          <a:p>
            <a:pPr marL="342900" indent="-342900">
              <a:spcAft>
                <a:spcPts val="1200"/>
              </a:spcAft>
              <a:buFont typeface="+mj-lt"/>
              <a:buAutoNum type="arabicPeriod"/>
            </a:pPr>
            <a:r>
              <a:rPr lang="en-US" sz="1600" dirty="0"/>
              <a:t>The </a:t>
            </a:r>
            <a:r>
              <a:rPr lang="en-US" sz="1600" dirty="0">
                <a:solidFill>
                  <a:schemeClr val="accent6">
                    <a:lumMod val="75000"/>
                  </a:schemeClr>
                </a:solidFill>
                <a:latin typeface="Consolas" panose="020B0609020204030204" pitchFamily="49" charset="0"/>
              </a:rPr>
              <a:t>%-20s %-10s %-10s \n </a:t>
            </a:r>
            <a:r>
              <a:rPr lang="en-US" sz="1600" dirty="0"/>
              <a:t>pattern provides awk with the formatting pattern of the field output commands that immediately follow</a:t>
            </a:r>
          </a:p>
        </p:txBody>
      </p:sp>
      <p:pic>
        <p:nvPicPr>
          <p:cNvPr id="18" name="Picture 17">
            <a:extLst>
              <a:ext uri="{FF2B5EF4-FFF2-40B4-BE49-F238E27FC236}">
                <a16:creationId xmlns:a16="http://schemas.microsoft.com/office/drawing/2014/main" id="{DC6E2D5D-4506-4A20-8560-BD997C38DF94}"/>
              </a:ext>
            </a:extLst>
          </p:cNvPr>
          <p:cNvPicPr>
            <a:picLocks noChangeAspect="1"/>
          </p:cNvPicPr>
          <p:nvPr/>
        </p:nvPicPr>
        <p:blipFill>
          <a:blip r:embed="rId4"/>
          <a:stretch>
            <a:fillRect/>
          </a:stretch>
        </p:blipFill>
        <p:spPr>
          <a:xfrm>
            <a:off x="4074701" y="1168698"/>
            <a:ext cx="428719" cy="175111"/>
          </a:xfrm>
          <a:prstGeom prst="rect">
            <a:avLst/>
          </a:prstGeom>
        </p:spPr>
      </p:pic>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Setting the field separator and output format</a:t>
            </a:r>
          </a:p>
        </p:txBody>
      </p:sp>
    </p:spTree>
    <p:extLst>
      <p:ext uri="{BB962C8B-B14F-4D97-AF65-F5344CB8AC3E}">
        <p14:creationId xmlns:p14="http://schemas.microsoft.com/office/powerpoint/2010/main" val="336902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42C9367-14F5-4572-A613-A8FA241E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 y="744414"/>
            <a:ext cx="8141781" cy="1922125"/>
          </a:xfrm>
          <a:prstGeom prst="rect">
            <a:avLst/>
          </a:prstGeom>
          <a:ln>
            <a:solidFill>
              <a:srgbClr val="FFFF00"/>
            </a:solidFill>
          </a:ln>
        </p:spPr>
      </p:pic>
      <p:sp>
        <p:nvSpPr>
          <p:cNvPr id="8" name="Arrow: Bent-Up 7">
            <a:extLst>
              <a:ext uri="{FF2B5EF4-FFF2-40B4-BE49-F238E27FC236}">
                <a16:creationId xmlns:a16="http://schemas.microsoft.com/office/drawing/2014/main" id="{947C54D6-1AD1-4C3E-9348-52141DB6AC74}"/>
              </a:ext>
            </a:extLst>
          </p:cNvPr>
          <p:cNvSpPr/>
          <p:nvPr/>
        </p:nvSpPr>
        <p:spPr>
          <a:xfrm rot="5400000">
            <a:off x="4360029" y="2737264"/>
            <a:ext cx="449580" cy="419100"/>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p>
        </p:txBody>
      </p:sp>
      <p:sp>
        <p:nvSpPr>
          <p:cNvPr id="10" name="Speech Bubble: Rectangle 9">
            <a:extLst>
              <a:ext uri="{FF2B5EF4-FFF2-40B4-BE49-F238E27FC236}">
                <a16:creationId xmlns:a16="http://schemas.microsoft.com/office/drawing/2014/main" id="{BF920C30-08BF-4290-BB90-D8616B3C99FE}"/>
              </a:ext>
            </a:extLst>
          </p:cNvPr>
          <p:cNvSpPr/>
          <p:nvPr/>
        </p:nvSpPr>
        <p:spPr>
          <a:xfrm>
            <a:off x="1294015" y="2357613"/>
            <a:ext cx="297872" cy="297873"/>
          </a:xfrm>
          <a:prstGeom prst="wedgeRectCallout">
            <a:avLst>
              <a:gd name="adj1" fmla="val -93186"/>
              <a:gd name="adj2" fmla="val -140754"/>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1</a:t>
            </a:r>
          </a:p>
        </p:txBody>
      </p:sp>
      <p:sp>
        <p:nvSpPr>
          <p:cNvPr id="12" name="Rectangle: Rounded Corners 11">
            <a:extLst>
              <a:ext uri="{FF2B5EF4-FFF2-40B4-BE49-F238E27FC236}">
                <a16:creationId xmlns:a16="http://schemas.microsoft.com/office/drawing/2014/main" id="{2F039A75-4858-494D-BF08-4939A635B699}"/>
              </a:ext>
            </a:extLst>
          </p:cNvPr>
          <p:cNvSpPr/>
          <p:nvPr/>
        </p:nvSpPr>
        <p:spPr>
          <a:xfrm>
            <a:off x="768235" y="1874520"/>
            <a:ext cx="382386" cy="206435"/>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Rounded Corners 12">
            <a:extLst>
              <a:ext uri="{FF2B5EF4-FFF2-40B4-BE49-F238E27FC236}">
                <a16:creationId xmlns:a16="http://schemas.microsoft.com/office/drawing/2014/main" id="{DB6BD247-0545-4F93-B776-899BCF9112E3}"/>
              </a:ext>
            </a:extLst>
          </p:cNvPr>
          <p:cNvSpPr/>
          <p:nvPr/>
        </p:nvSpPr>
        <p:spPr>
          <a:xfrm>
            <a:off x="1727314" y="1838498"/>
            <a:ext cx="2440825" cy="24245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Speech Bubble: Rectangle 13">
            <a:extLst>
              <a:ext uri="{FF2B5EF4-FFF2-40B4-BE49-F238E27FC236}">
                <a16:creationId xmlns:a16="http://schemas.microsoft.com/office/drawing/2014/main" id="{54F3DE6B-1550-4DAD-A234-F9A6440B46B8}"/>
              </a:ext>
            </a:extLst>
          </p:cNvPr>
          <p:cNvSpPr/>
          <p:nvPr/>
        </p:nvSpPr>
        <p:spPr>
          <a:xfrm>
            <a:off x="3248545" y="2661243"/>
            <a:ext cx="297872" cy="297873"/>
          </a:xfrm>
          <a:prstGeom prst="wedgeRectCallout">
            <a:avLst>
              <a:gd name="adj1" fmla="val -77837"/>
              <a:gd name="adj2" fmla="val -13308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2</a:t>
            </a:r>
          </a:p>
        </p:txBody>
      </p:sp>
      <p:sp>
        <p:nvSpPr>
          <p:cNvPr id="16" name="TextBox 15">
            <a:extLst>
              <a:ext uri="{FF2B5EF4-FFF2-40B4-BE49-F238E27FC236}">
                <a16:creationId xmlns:a16="http://schemas.microsoft.com/office/drawing/2014/main" id="{B9FF9508-2235-40B3-9045-50FCACF4DD25}"/>
              </a:ext>
            </a:extLst>
          </p:cNvPr>
          <p:cNvSpPr txBox="1"/>
          <p:nvPr/>
        </p:nvSpPr>
        <p:spPr>
          <a:xfrm>
            <a:off x="161598" y="3227089"/>
            <a:ext cx="4423221" cy="1723549"/>
          </a:xfrm>
          <a:prstGeom prst="rect">
            <a:avLst/>
          </a:prstGeom>
          <a:noFill/>
        </p:spPr>
        <p:txBody>
          <a:bodyPr wrap="square" rtlCol="0">
            <a:spAutoFit/>
          </a:bodyPr>
          <a:lstStyle/>
          <a:p>
            <a:pPr marL="342900" indent="-342900">
              <a:spcAft>
                <a:spcPts val="1200"/>
              </a:spcAft>
              <a:buFont typeface="+mj-lt"/>
              <a:buAutoNum type="arabicPeriod"/>
            </a:pPr>
            <a:r>
              <a:rPr lang="en-AU" sz="1600" dirty="0"/>
              <a:t>The </a:t>
            </a:r>
            <a:r>
              <a:rPr lang="en-AU" sz="1600" dirty="0">
                <a:solidFill>
                  <a:schemeClr val="accent6">
                    <a:lumMod val="75000"/>
                  </a:schemeClr>
                </a:solidFill>
                <a:latin typeface="Consolas" panose="020B0609020204030204" pitchFamily="49" charset="0"/>
              </a:rPr>
              <a:t>NR&gt;1</a:t>
            </a:r>
            <a:r>
              <a:rPr lang="en-AU" sz="1600" dirty="0"/>
              <a:t> test tells awk to </a:t>
            </a:r>
            <a:r>
              <a:rPr lang="en-AU" sz="1600" i="1" dirty="0"/>
              <a:t>skip</a:t>
            </a:r>
            <a:r>
              <a:rPr lang="en-AU" sz="1600" dirty="0"/>
              <a:t> the first record (line) in the source file, in this case because it is an unwanted header</a:t>
            </a:r>
            <a:endParaRPr lang="en-US" sz="1600" dirty="0"/>
          </a:p>
          <a:p>
            <a:pPr marL="342900" indent="-342900">
              <a:spcAft>
                <a:spcPts val="1200"/>
              </a:spcAft>
              <a:buFont typeface="+mj-lt"/>
              <a:buAutoNum type="arabicPeriod"/>
            </a:pPr>
            <a:r>
              <a:rPr lang="en-US" sz="1600" dirty="0"/>
              <a:t>Also note that string info is </a:t>
            </a:r>
            <a:r>
              <a:rPr lang="en-US" sz="1600" i="1" dirty="0"/>
              <a:t>encapsulated</a:t>
            </a:r>
            <a:r>
              <a:rPr lang="en-US" sz="1600" dirty="0"/>
              <a:t> within quotes “ “ and field identifiers, e.g. $1 $2 sit outside of them</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Specifying records and inserting string info</a:t>
            </a:r>
          </a:p>
        </p:txBody>
      </p:sp>
      <p:pic>
        <p:nvPicPr>
          <p:cNvPr id="6" name="Picture 5" descr="A screen shot of a computer&#10;&#10;Description automatically generated">
            <a:extLst>
              <a:ext uri="{FF2B5EF4-FFF2-40B4-BE49-F238E27FC236}">
                <a16:creationId xmlns:a16="http://schemas.microsoft.com/office/drawing/2014/main" id="{8F2F9A56-3E13-490D-85D0-0A2058D04988}"/>
              </a:ext>
            </a:extLst>
          </p:cNvPr>
          <p:cNvPicPr>
            <a:picLocks noChangeAspect="1"/>
          </p:cNvPicPr>
          <p:nvPr/>
        </p:nvPicPr>
        <p:blipFill rotWithShape="1">
          <a:blip r:embed="rId3">
            <a:extLst>
              <a:ext uri="{28A0092B-C50C-407E-A947-70E740481C1C}">
                <a14:useLocalDpi xmlns:a14="http://schemas.microsoft.com/office/drawing/2010/main" val="0"/>
              </a:ext>
            </a:extLst>
          </a:blip>
          <a:srcRect r="30203"/>
          <a:stretch/>
        </p:blipFill>
        <p:spPr>
          <a:xfrm>
            <a:off x="4824849" y="2537460"/>
            <a:ext cx="4230196" cy="2545491"/>
          </a:xfrm>
          <a:prstGeom prst="rect">
            <a:avLst/>
          </a:prstGeom>
          <a:ln>
            <a:solidFill>
              <a:srgbClr val="FFFF00"/>
            </a:solidFill>
          </a:ln>
        </p:spPr>
      </p:pic>
    </p:spTree>
    <p:extLst>
      <p:ext uri="{BB962C8B-B14F-4D97-AF65-F5344CB8AC3E}">
        <p14:creationId xmlns:p14="http://schemas.microsoft.com/office/powerpoint/2010/main" val="270427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5E715D5-9148-4768-93EA-E067094614A4}"/>
              </a:ext>
            </a:extLst>
          </p:cNvPr>
          <p:cNvPicPr>
            <a:picLocks noChangeAspect="1"/>
          </p:cNvPicPr>
          <p:nvPr/>
        </p:nvPicPr>
        <p:blipFill rotWithShape="1">
          <a:blip r:embed="rId2">
            <a:extLst>
              <a:ext uri="{28A0092B-C50C-407E-A947-70E740481C1C}">
                <a14:useLocalDpi xmlns:a14="http://schemas.microsoft.com/office/drawing/2010/main" val="0"/>
              </a:ext>
            </a:extLst>
          </a:blip>
          <a:srcRect t="41507" r="39850"/>
          <a:stretch/>
        </p:blipFill>
        <p:spPr>
          <a:xfrm>
            <a:off x="72579" y="750679"/>
            <a:ext cx="4659441" cy="1774042"/>
          </a:xfrm>
          <a:prstGeom prst="rect">
            <a:avLst/>
          </a:prstGeom>
        </p:spPr>
      </p:pic>
      <p:sp>
        <p:nvSpPr>
          <p:cNvPr id="10" name="Speech Bubble: Rectangle 9">
            <a:extLst>
              <a:ext uri="{FF2B5EF4-FFF2-40B4-BE49-F238E27FC236}">
                <a16:creationId xmlns:a16="http://schemas.microsoft.com/office/drawing/2014/main" id="{BF920C30-08BF-4290-BB90-D8616B3C99FE}"/>
              </a:ext>
            </a:extLst>
          </p:cNvPr>
          <p:cNvSpPr/>
          <p:nvPr/>
        </p:nvSpPr>
        <p:spPr>
          <a:xfrm>
            <a:off x="2522220" y="2199830"/>
            <a:ext cx="373380" cy="301767"/>
          </a:xfrm>
          <a:prstGeom prst="wedgeRectCallout">
            <a:avLst>
              <a:gd name="adj1" fmla="val -4210"/>
              <a:gd name="adj2" fmla="val -19372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12" name="Rectangle: Rounded Corners 11">
            <a:extLst>
              <a:ext uri="{FF2B5EF4-FFF2-40B4-BE49-F238E27FC236}">
                <a16:creationId xmlns:a16="http://schemas.microsoft.com/office/drawing/2014/main" id="{2F039A75-4858-494D-BF08-4939A635B699}"/>
              </a:ext>
            </a:extLst>
          </p:cNvPr>
          <p:cNvSpPr/>
          <p:nvPr/>
        </p:nvSpPr>
        <p:spPr>
          <a:xfrm>
            <a:off x="2566555" y="1542102"/>
            <a:ext cx="329045" cy="206435"/>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B9FF9508-2235-40B3-9045-50FCACF4DD25}"/>
              </a:ext>
            </a:extLst>
          </p:cNvPr>
          <p:cNvSpPr txBox="1"/>
          <p:nvPr/>
        </p:nvSpPr>
        <p:spPr>
          <a:xfrm>
            <a:off x="72579" y="2618780"/>
            <a:ext cx="8753802" cy="2462213"/>
          </a:xfrm>
          <a:prstGeom prst="rect">
            <a:avLst/>
          </a:prstGeom>
          <a:noFill/>
        </p:spPr>
        <p:txBody>
          <a:bodyPr wrap="square" rtlCol="0">
            <a:spAutoFit/>
          </a:bodyPr>
          <a:lstStyle/>
          <a:p>
            <a:r>
              <a:rPr lang="en-US" b="1" dirty="0">
                <a:solidFill>
                  <a:srgbClr val="00B050"/>
                </a:solidFill>
              </a:rPr>
              <a:t>Line 9</a:t>
            </a:r>
            <a:r>
              <a:rPr lang="en-US" dirty="0">
                <a:solidFill>
                  <a:srgbClr val="00B050"/>
                </a:solidFill>
              </a:rPr>
              <a:t>: Declare a variable named </a:t>
            </a:r>
            <a:r>
              <a:rPr lang="en-US" b="1" dirty="0">
                <a:solidFill>
                  <a:srgbClr val="00B050"/>
                </a:solidFill>
              </a:rPr>
              <a:t>stotal</a:t>
            </a:r>
            <a:r>
              <a:rPr lang="en-US" dirty="0">
                <a:solidFill>
                  <a:srgbClr val="00B050"/>
                </a:solidFill>
              </a:rPr>
              <a:t> to which </a:t>
            </a:r>
            <a:r>
              <a:rPr lang="en-US" i="1" dirty="0">
                <a:solidFill>
                  <a:srgbClr val="00B050"/>
                </a:solidFill>
              </a:rPr>
              <a:t>product</a:t>
            </a:r>
            <a:r>
              <a:rPr lang="en-US" dirty="0">
                <a:solidFill>
                  <a:srgbClr val="00B050"/>
                </a:solidFill>
              </a:rPr>
              <a:t> of field $2 and field $3 is assigned</a:t>
            </a:r>
          </a:p>
          <a:p>
            <a:r>
              <a:rPr lang="en-US" b="1" dirty="0">
                <a:solidFill>
                  <a:srgbClr val="00B050"/>
                </a:solidFill>
              </a:rPr>
              <a:t>Line 10</a:t>
            </a:r>
            <a:r>
              <a:rPr lang="en-US" dirty="0">
                <a:solidFill>
                  <a:srgbClr val="00B050"/>
                </a:solidFill>
              </a:rPr>
              <a:t>: Declare a variable named </a:t>
            </a:r>
            <a:r>
              <a:rPr lang="en-US" b="1" dirty="0">
                <a:solidFill>
                  <a:srgbClr val="00B050"/>
                </a:solidFill>
              </a:rPr>
              <a:t>stax</a:t>
            </a:r>
            <a:r>
              <a:rPr lang="en-US" dirty="0">
                <a:solidFill>
                  <a:srgbClr val="00B050"/>
                </a:solidFill>
              </a:rPr>
              <a:t> to which </a:t>
            </a:r>
            <a:r>
              <a:rPr lang="en-US" i="1" dirty="0">
                <a:solidFill>
                  <a:srgbClr val="00B050"/>
                </a:solidFill>
              </a:rPr>
              <a:t>10% of stotal</a:t>
            </a:r>
            <a:r>
              <a:rPr lang="en-US" dirty="0">
                <a:solidFill>
                  <a:srgbClr val="00B050"/>
                </a:solidFill>
              </a:rPr>
              <a:t> is assigned</a:t>
            </a:r>
          </a:p>
          <a:p>
            <a:r>
              <a:rPr lang="en-US" b="1" dirty="0">
                <a:solidFill>
                  <a:srgbClr val="00B050"/>
                </a:solidFill>
              </a:rPr>
              <a:t>Line 11</a:t>
            </a:r>
            <a:r>
              <a:rPr lang="en-US" dirty="0">
                <a:solidFill>
                  <a:srgbClr val="00B050"/>
                </a:solidFill>
              </a:rPr>
              <a:t>: Print product name and its sales total to terminal formatted to two decimal places</a:t>
            </a:r>
          </a:p>
          <a:p>
            <a:pPr>
              <a:spcAft>
                <a:spcPts val="1200"/>
              </a:spcAft>
            </a:pPr>
            <a:r>
              <a:rPr lang="en-US" b="1" dirty="0">
                <a:solidFill>
                  <a:srgbClr val="00B050"/>
                </a:solidFill>
              </a:rPr>
              <a:t>Line 12</a:t>
            </a:r>
            <a:r>
              <a:rPr lang="en-US" dirty="0">
                <a:solidFill>
                  <a:srgbClr val="00B050"/>
                </a:solidFill>
              </a:rPr>
              <a:t>: Print GST component to terminal formatted to two decimal places</a:t>
            </a:r>
          </a:p>
          <a:p>
            <a:r>
              <a:rPr lang="en-US" b="1" dirty="0"/>
              <a:t>Note:</a:t>
            </a:r>
          </a:p>
          <a:p>
            <a:pPr marL="342900" indent="-342900">
              <a:buFont typeface="+mj-lt"/>
              <a:buAutoNum type="arabicPeriod"/>
            </a:pPr>
            <a:r>
              <a:rPr lang="en-US" dirty="0"/>
              <a:t>The </a:t>
            </a:r>
            <a:r>
              <a:rPr lang="en-US" dirty="0">
                <a:solidFill>
                  <a:schemeClr val="accent6">
                    <a:lumMod val="75000"/>
                  </a:schemeClr>
                </a:solidFill>
                <a:latin typeface="Consolas" panose="020B0609020204030204" pitchFamily="49" charset="0"/>
              </a:rPr>
              <a:t>%.2f </a:t>
            </a:r>
            <a:r>
              <a:rPr lang="en-US" dirty="0"/>
              <a:t>code formats the value that follows, i.e. </a:t>
            </a:r>
            <a:r>
              <a:rPr lang="en-US" dirty="0">
                <a:solidFill>
                  <a:schemeClr val="accent6">
                    <a:lumMod val="75000"/>
                  </a:schemeClr>
                </a:solidFill>
                <a:latin typeface="Consolas" panose="020B0609020204030204" pitchFamily="49" charset="0"/>
              </a:rPr>
              <a:t>stotal</a:t>
            </a:r>
            <a:r>
              <a:rPr lang="en-US" dirty="0"/>
              <a:t> to two (2) decimal places</a:t>
            </a:r>
          </a:p>
          <a:p>
            <a:pPr marL="342900" indent="-342900">
              <a:buFont typeface="+mj-lt"/>
              <a:buAutoNum type="arabicPeriod"/>
            </a:pPr>
            <a:r>
              <a:rPr lang="en-US" dirty="0"/>
              <a:t>‘Programmer declared’ awk variables do </a:t>
            </a:r>
            <a:r>
              <a:rPr lang="en-US" b="1" dirty="0"/>
              <a:t>not</a:t>
            </a:r>
            <a:r>
              <a:rPr lang="en-US" dirty="0"/>
              <a:t> use the </a:t>
            </a:r>
            <a:r>
              <a:rPr lang="en-US" i="1" dirty="0"/>
              <a:t>$</a:t>
            </a:r>
            <a:r>
              <a:rPr lang="en-US" dirty="0"/>
              <a:t> prepend, either when declared or when used in awk command sequences</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Declared variables and output formatting</a:t>
            </a:r>
          </a:p>
        </p:txBody>
      </p:sp>
      <p:pic>
        <p:nvPicPr>
          <p:cNvPr id="7" name="Picture 6" descr="A screen shot of a computer&#10;&#10;Description automatically generated">
            <a:extLst>
              <a:ext uri="{FF2B5EF4-FFF2-40B4-BE49-F238E27FC236}">
                <a16:creationId xmlns:a16="http://schemas.microsoft.com/office/drawing/2014/main" id="{5BEAC74A-5B05-40B1-9D1D-047E1323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950" y="927863"/>
            <a:ext cx="4212471" cy="1573734"/>
          </a:xfrm>
          <a:prstGeom prst="rect">
            <a:avLst/>
          </a:prstGeom>
        </p:spPr>
      </p:pic>
      <p:sp>
        <p:nvSpPr>
          <p:cNvPr id="15" name="Speech Bubble: Rectangle 14">
            <a:extLst>
              <a:ext uri="{FF2B5EF4-FFF2-40B4-BE49-F238E27FC236}">
                <a16:creationId xmlns:a16="http://schemas.microsoft.com/office/drawing/2014/main" id="{48A5464B-7509-4084-BF09-BDBA91616A7D}"/>
              </a:ext>
            </a:extLst>
          </p:cNvPr>
          <p:cNvSpPr/>
          <p:nvPr/>
        </p:nvSpPr>
        <p:spPr>
          <a:xfrm>
            <a:off x="4235415" y="1785078"/>
            <a:ext cx="373380" cy="301767"/>
          </a:xfrm>
          <a:prstGeom prst="wedgeRectCallout">
            <a:avLst>
              <a:gd name="adj1" fmla="val -34822"/>
              <a:gd name="adj2" fmla="val -10029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17" name="Rectangle: Rounded Corners 16">
            <a:extLst>
              <a:ext uri="{FF2B5EF4-FFF2-40B4-BE49-F238E27FC236}">
                <a16:creationId xmlns:a16="http://schemas.microsoft.com/office/drawing/2014/main" id="{9982BB16-01C1-4BAC-82E0-9F8CE9D27E7C}"/>
              </a:ext>
            </a:extLst>
          </p:cNvPr>
          <p:cNvSpPr/>
          <p:nvPr/>
        </p:nvSpPr>
        <p:spPr>
          <a:xfrm>
            <a:off x="4006735" y="1377944"/>
            <a:ext cx="504305" cy="206435"/>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Arrow: Right 8">
            <a:extLst>
              <a:ext uri="{FF2B5EF4-FFF2-40B4-BE49-F238E27FC236}">
                <a16:creationId xmlns:a16="http://schemas.microsoft.com/office/drawing/2014/main" id="{5C3133C4-C492-4FA5-99EC-A72742E75EAD}"/>
              </a:ext>
            </a:extLst>
          </p:cNvPr>
          <p:cNvSpPr/>
          <p:nvPr/>
        </p:nvSpPr>
        <p:spPr>
          <a:xfrm>
            <a:off x="4668450" y="993691"/>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2" name="Rectangle 1">
            <a:extLst>
              <a:ext uri="{FF2B5EF4-FFF2-40B4-BE49-F238E27FC236}">
                <a16:creationId xmlns:a16="http://schemas.microsoft.com/office/drawing/2014/main" id="{3FC69DF8-1C3C-46A1-8D15-23064016EBB9}"/>
              </a:ext>
            </a:extLst>
          </p:cNvPr>
          <p:cNvSpPr/>
          <p:nvPr/>
        </p:nvSpPr>
        <p:spPr>
          <a:xfrm>
            <a:off x="7873252" y="973077"/>
            <a:ext cx="53789" cy="109411"/>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537477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8680F10-08BD-4BD2-81DE-60C1C90C970C}"/>
              </a:ext>
            </a:extLst>
          </p:cNvPr>
          <p:cNvPicPr>
            <a:picLocks noChangeAspect="1"/>
          </p:cNvPicPr>
          <p:nvPr/>
        </p:nvPicPr>
        <p:blipFill rotWithShape="1">
          <a:blip r:embed="rId2">
            <a:extLst>
              <a:ext uri="{28A0092B-C50C-407E-A947-70E740481C1C}">
                <a14:useLocalDpi xmlns:a14="http://schemas.microsoft.com/office/drawing/2010/main" val="0"/>
              </a:ext>
            </a:extLst>
          </a:blip>
          <a:srcRect t="37904" r="45333"/>
          <a:stretch/>
        </p:blipFill>
        <p:spPr>
          <a:xfrm>
            <a:off x="67195" y="709401"/>
            <a:ext cx="4998720" cy="1909379"/>
          </a:xfrm>
          <a:prstGeom prst="rect">
            <a:avLst/>
          </a:prstGeom>
          <a:ln>
            <a:solidFill>
              <a:srgbClr val="FFFF00"/>
            </a:solidFill>
          </a:ln>
        </p:spPr>
      </p:pic>
      <p:pic>
        <p:nvPicPr>
          <p:cNvPr id="6" name="Picture 5" descr="A close up of a screen&#10;&#10;Description automatically generated">
            <a:extLst>
              <a:ext uri="{FF2B5EF4-FFF2-40B4-BE49-F238E27FC236}">
                <a16:creationId xmlns:a16="http://schemas.microsoft.com/office/drawing/2014/main" id="{6A1AEE97-72B7-4951-9959-613EE6E8C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480" y="1697652"/>
            <a:ext cx="4627325" cy="816586"/>
          </a:xfrm>
          <a:prstGeom prst="rect">
            <a:avLst/>
          </a:prstGeom>
          <a:ln>
            <a:solidFill>
              <a:srgbClr val="FFFF00"/>
            </a:solidFill>
          </a:ln>
        </p:spPr>
      </p:pic>
      <p:sp>
        <p:nvSpPr>
          <p:cNvPr id="10" name="Speech Bubble: Rectangle 9">
            <a:extLst>
              <a:ext uri="{FF2B5EF4-FFF2-40B4-BE49-F238E27FC236}">
                <a16:creationId xmlns:a16="http://schemas.microsoft.com/office/drawing/2014/main" id="{BF920C30-08BF-4290-BB90-D8616B3C99FE}"/>
              </a:ext>
            </a:extLst>
          </p:cNvPr>
          <p:cNvSpPr/>
          <p:nvPr/>
        </p:nvSpPr>
        <p:spPr>
          <a:xfrm>
            <a:off x="381000" y="1634194"/>
            <a:ext cx="373380" cy="301767"/>
          </a:xfrm>
          <a:prstGeom prst="wedgeRectCallout">
            <a:avLst>
              <a:gd name="adj1" fmla="val 138647"/>
              <a:gd name="adj2" fmla="val -19877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12" name="Rectangle: Rounded Corners 11">
            <a:extLst>
              <a:ext uri="{FF2B5EF4-FFF2-40B4-BE49-F238E27FC236}">
                <a16:creationId xmlns:a16="http://schemas.microsoft.com/office/drawing/2014/main" id="{2F039A75-4858-494D-BF08-4939A635B699}"/>
              </a:ext>
            </a:extLst>
          </p:cNvPr>
          <p:cNvSpPr/>
          <p:nvPr/>
        </p:nvSpPr>
        <p:spPr>
          <a:xfrm>
            <a:off x="1087052" y="978697"/>
            <a:ext cx="168864" cy="206435"/>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B9FF9508-2235-40B3-9045-50FCACF4DD25}"/>
              </a:ext>
            </a:extLst>
          </p:cNvPr>
          <p:cNvSpPr txBox="1"/>
          <p:nvPr/>
        </p:nvSpPr>
        <p:spPr>
          <a:xfrm>
            <a:off x="72579" y="2740700"/>
            <a:ext cx="8753802" cy="2185214"/>
          </a:xfrm>
          <a:prstGeom prst="rect">
            <a:avLst/>
          </a:prstGeom>
          <a:noFill/>
        </p:spPr>
        <p:txBody>
          <a:bodyPr wrap="square" rtlCol="0">
            <a:spAutoFit/>
          </a:bodyPr>
          <a:lstStyle/>
          <a:p>
            <a:r>
              <a:rPr lang="en-US" b="1" dirty="0">
                <a:solidFill>
                  <a:srgbClr val="00B050"/>
                </a:solidFill>
              </a:rPr>
              <a:t>Line 8: </a:t>
            </a:r>
            <a:r>
              <a:rPr lang="en-US" dirty="0">
                <a:solidFill>
                  <a:srgbClr val="00B050"/>
                </a:solidFill>
              </a:rPr>
              <a:t>Declares a pattern that determines which records (lines) will be acted upon by awk commands. The pattern in this case is those records (lines) in which field </a:t>
            </a:r>
            <a:r>
              <a:rPr lang="en-US" b="1" dirty="0">
                <a:solidFill>
                  <a:srgbClr val="00B050"/>
                </a:solidFill>
              </a:rPr>
              <a:t>$1</a:t>
            </a:r>
            <a:r>
              <a:rPr lang="en-US" dirty="0">
                <a:solidFill>
                  <a:srgbClr val="00B050"/>
                </a:solidFill>
              </a:rPr>
              <a:t> </a:t>
            </a:r>
            <a:r>
              <a:rPr lang="en-US" i="1" dirty="0">
                <a:solidFill>
                  <a:srgbClr val="00B050"/>
                </a:solidFill>
              </a:rPr>
              <a:t>starts</a:t>
            </a:r>
            <a:r>
              <a:rPr lang="en-US" dirty="0">
                <a:solidFill>
                  <a:srgbClr val="00B050"/>
                </a:solidFill>
              </a:rPr>
              <a:t> with uppercase </a:t>
            </a:r>
            <a:r>
              <a:rPr lang="en-US" i="1" dirty="0">
                <a:solidFill>
                  <a:srgbClr val="00B050"/>
                </a:solidFill>
              </a:rPr>
              <a:t>P</a:t>
            </a:r>
            <a:r>
              <a:rPr lang="en-US" dirty="0">
                <a:solidFill>
                  <a:srgbClr val="00B050"/>
                </a:solidFill>
              </a:rPr>
              <a:t>. The pattern is placed immediately </a:t>
            </a:r>
            <a:r>
              <a:rPr lang="en-US" b="1" dirty="0">
                <a:solidFill>
                  <a:srgbClr val="00B050"/>
                </a:solidFill>
              </a:rPr>
              <a:t>before</a:t>
            </a:r>
            <a:r>
              <a:rPr lang="en-US" dirty="0">
                <a:solidFill>
                  <a:srgbClr val="00B050"/>
                </a:solidFill>
              </a:rPr>
              <a:t> awk's </a:t>
            </a:r>
            <a:r>
              <a:rPr lang="en-US" i="1" dirty="0">
                <a:solidFill>
                  <a:srgbClr val="00B050"/>
                </a:solidFill>
              </a:rPr>
              <a:t>main command block</a:t>
            </a:r>
            <a:r>
              <a:rPr lang="en-US" dirty="0">
                <a:solidFill>
                  <a:srgbClr val="00B050"/>
                </a:solidFill>
              </a:rPr>
              <a:t>, i.e. just before the opening </a:t>
            </a:r>
            <a:r>
              <a:rPr lang="en-US" dirty="0">
                <a:solidFill>
                  <a:schemeClr val="accent6">
                    <a:lumMod val="75000"/>
                  </a:schemeClr>
                </a:solidFill>
                <a:latin typeface="Consolas" panose="020B0609020204030204" pitchFamily="49" charset="0"/>
              </a:rPr>
              <a:t>{</a:t>
            </a:r>
          </a:p>
          <a:p>
            <a:pPr>
              <a:spcBef>
                <a:spcPts val="1200"/>
              </a:spcBef>
            </a:pPr>
            <a:r>
              <a:rPr lang="en-US" b="1" dirty="0"/>
              <a:t>Note:</a:t>
            </a:r>
          </a:p>
          <a:p>
            <a:pPr marL="342900" indent="-342900">
              <a:buFont typeface="+mj-lt"/>
              <a:buAutoNum type="arabicPeriod"/>
            </a:pPr>
            <a:r>
              <a:rPr lang="en-US" dirty="0"/>
              <a:t>The </a:t>
            </a:r>
            <a:r>
              <a:rPr lang="en-US" dirty="0">
                <a:solidFill>
                  <a:schemeClr val="accent6">
                    <a:lumMod val="75000"/>
                  </a:schemeClr>
                </a:solidFill>
                <a:latin typeface="Consolas" panose="020B0609020204030204" pitchFamily="49" charset="0"/>
              </a:rPr>
              <a:t>~ </a:t>
            </a:r>
            <a:r>
              <a:rPr lang="en-US" dirty="0"/>
              <a:t>symbol in the context means contains. </a:t>
            </a:r>
            <a:r>
              <a:rPr lang="en-US" dirty="0">
                <a:solidFill>
                  <a:schemeClr val="accent6">
                    <a:lumMod val="75000"/>
                  </a:schemeClr>
                </a:solidFill>
                <a:latin typeface="Consolas" panose="020B0609020204030204" pitchFamily="49" charset="0"/>
              </a:rPr>
              <a:t>!~</a:t>
            </a:r>
            <a:r>
              <a:rPr lang="en-US" dirty="0"/>
              <a:t> inverts this, i.e. does </a:t>
            </a:r>
            <a:r>
              <a:rPr lang="en-US" b="1" dirty="0"/>
              <a:t>not</a:t>
            </a:r>
            <a:r>
              <a:rPr lang="en-US" dirty="0"/>
              <a:t> contain</a:t>
            </a:r>
          </a:p>
          <a:p>
            <a:pPr marL="342900" indent="-342900">
              <a:buFont typeface="+mj-lt"/>
              <a:buAutoNum type="arabicPeriod"/>
            </a:pPr>
            <a:r>
              <a:rPr lang="en-US" dirty="0"/>
              <a:t>In awk, the regular expression pattern is delimited by forward slashes </a:t>
            </a:r>
            <a:r>
              <a:rPr lang="en-US" b="1" dirty="0">
                <a:solidFill>
                  <a:schemeClr val="accent6">
                    <a:lumMod val="75000"/>
                  </a:schemeClr>
                </a:solidFill>
                <a:latin typeface="Consolas" panose="020B0609020204030204" pitchFamily="49" charset="0"/>
              </a:rPr>
              <a:t>/</a:t>
            </a:r>
            <a:r>
              <a:rPr lang="en-US" dirty="0">
                <a:solidFill>
                  <a:schemeClr val="accent6">
                    <a:lumMod val="75000"/>
                  </a:schemeClr>
                </a:solidFill>
                <a:latin typeface="Consolas" panose="020B0609020204030204" pitchFamily="49" charset="0"/>
              </a:rPr>
              <a:t>^P</a:t>
            </a:r>
            <a:r>
              <a:rPr lang="en-US" b="1" dirty="0">
                <a:solidFill>
                  <a:schemeClr val="accent6">
                    <a:lumMod val="75000"/>
                  </a:schemeClr>
                </a:solidFill>
                <a:latin typeface="Consolas" panose="020B0609020204030204" pitchFamily="49" charset="0"/>
              </a:rPr>
              <a:t>/</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Identifying specific records based on a regex</a:t>
            </a:r>
          </a:p>
        </p:txBody>
      </p:sp>
      <p:sp>
        <p:nvSpPr>
          <p:cNvPr id="15" name="Speech Bubble: Rectangle 14">
            <a:extLst>
              <a:ext uri="{FF2B5EF4-FFF2-40B4-BE49-F238E27FC236}">
                <a16:creationId xmlns:a16="http://schemas.microsoft.com/office/drawing/2014/main" id="{48A5464B-7509-4084-BF09-BDBA91616A7D}"/>
              </a:ext>
            </a:extLst>
          </p:cNvPr>
          <p:cNvSpPr/>
          <p:nvPr/>
        </p:nvSpPr>
        <p:spPr>
          <a:xfrm>
            <a:off x="2071648" y="2264742"/>
            <a:ext cx="373380" cy="301767"/>
          </a:xfrm>
          <a:prstGeom prst="wedgeRectCallout">
            <a:avLst>
              <a:gd name="adj1" fmla="val -165434"/>
              <a:gd name="adj2" fmla="val -415933"/>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17" name="Rectangle: Rounded Corners 16">
            <a:extLst>
              <a:ext uri="{FF2B5EF4-FFF2-40B4-BE49-F238E27FC236}">
                <a16:creationId xmlns:a16="http://schemas.microsoft.com/office/drawing/2014/main" id="{9982BB16-01C1-4BAC-82E0-9F8CE9D27E7C}"/>
              </a:ext>
            </a:extLst>
          </p:cNvPr>
          <p:cNvSpPr/>
          <p:nvPr/>
        </p:nvSpPr>
        <p:spPr>
          <a:xfrm>
            <a:off x="1294017" y="972402"/>
            <a:ext cx="367144" cy="206435"/>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Arrow: Right 8">
            <a:extLst>
              <a:ext uri="{FF2B5EF4-FFF2-40B4-BE49-F238E27FC236}">
                <a16:creationId xmlns:a16="http://schemas.microsoft.com/office/drawing/2014/main" id="{5C3133C4-C492-4FA5-99EC-A72742E75EAD}"/>
              </a:ext>
            </a:extLst>
          </p:cNvPr>
          <p:cNvSpPr/>
          <p:nvPr/>
        </p:nvSpPr>
        <p:spPr>
          <a:xfrm>
            <a:off x="4668450" y="993691"/>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239874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1200329"/>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Conditional Statements</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194568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0CD4DDB-CE52-428E-8780-0222CE856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 y="722219"/>
            <a:ext cx="4943051" cy="3276329"/>
          </a:xfrm>
          <a:prstGeom prst="rect">
            <a:avLst/>
          </a:prstGeom>
        </p:spPr>
      </p:pic>
      <p:sp>
        <p:nvSpPr>
          <p:cNvPr id="10" name="Speech Bubble: Rectangle 9">
            <a:extLst>
              <a:ext uri="{FF2B5EF4-FFF2-40B4-BE49-F238E27FC236}">
                <a16:creationId xmlns:a16="http://schemas.microsoft.com/office/drawing/2014/main" id="{BF920C30-08BF-4290-BB90-D8616B3C99FE}"/>
              </a:ext>
            </a:extLst>
          </p:cNvPr>
          <p:cNvSpPr/>
          <p:nvPr/>
        </p:nvSpPr>
        <p:spPr>
          <a:xfrm>
            <a:off x="790575" y="1215546"/>
            <a:ext cx="373380" cy="301767"/>
          </a:xfrm>
          <a:prstGeom prst="wedgeRectCallout">
            <a:avLst>
              <a:gd name="adj1" fmla="val 95280"/>
              <a:gd name="adj2" fmla="val -10408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12" name="Rectangle: Rounded Corners 11">
            <a:extLst>
              <a:ext uri="{FF2B5EF4-FFF2-40B4-BE49-F238E27FC236}">
                <a16:creationId xmlns:a16="http://schemas.microsoft.com/office/drawing/2014/main" id="{2F039A75-4858-494D-BF08-4939A635B699}"/>
              </a:ext>
            </a:extLst>
          </p:cNvPr>
          <p:cNvSpPr/>
          <p:nvPr/>
        </p:nvSpPr>
        <p:spPr>
          <a:xfrm>
            <a:off x="1353752" y="903225"/>
            <a:ext cx="89285" cy="177864"/>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id="{B9FF9508-2235-40B3-9045-50FCACF4DD25}"/>
              </a:ext>
            </a:extLst>
          </p:cNvPr>
          <p:cNvSpPr txBox="1"/>
          <p:nvPr/>
        </p:nvSpPr>
        <p:spPr>
          <a:xfrm>
            <a:off x="5133271" y="2257641"/>
            <a:ext cx="3938150" cy="2862322"/>
          </a:xfrm>
          <a:prstGeom prst="rect">
            <a:avLst/>
          </a:prstGeom>
          <a:noFill/>
        </p:spPr>
        <p:txBody>
          <a:bodyPr wrap="square" rtlCol="0">
            <a:spAutoFit/>
          </a:bodyPr>
          <a:lstStyle/>
          <a:p>
            <a:pPr marL="342900" indent="-342900">
              <a:buFont typeface="+mj-lt"/>
              <a:buAutoNum type="arabicPeriod"/>
            </a:pPr>
            <a:r>
              <a:rPr lang="en-US" dirty="0"/>
              <a:t>Logical test is encapsulated within started parenthesis</a:t>
            </a:r>
          </a:p>
          <a:p>
            <a:pPr marL="342900" indent="-342900">
              <a:buFont typeface="+mj-lt"/>
              <a:buAutoNum type="arabicPeriod"/>
            </a:pPr>
            <a:r>
              <a:rPr lang="en-US" dirty="0"/>
              <a:t>Assignations differ from shell script, more like PHP and others</a:t>
            </a:r>
          </a:p>
          <a:p>
            <a:pPr marL="342900" indent="-342900">
              <a:buFont typeface="+mj-lt"/>
              <a:buAutoNum type="arabicPeriod"/>
            </a:pPr>
            <a:r>
              <a:rPr lang="en-US" dirty="0"/>
              <a:t>Command must be enclosed in { } (unless only one command)</a:t>
            </a:r>
          </a:p>
          <a:p>
            <a:pPr marL="342900" indent="-342900">
              <a:buFont typeface="+mj-lt"/>
              <a:buAutoNum type="arabicPeriod"/>
            </a:pPr>
            <a:r>
              <a:rPr lang="en-US" dirty="0"/>
              <a:t>Commands must be terminated with semi-colon ;</a:t>
            </a:r>
          </a:p>
          <a:p>
            <a:pPr marL="342900" indent="-342900">
              <a:buFont typeface="+mj-lt"/>
              <a:buAutoNum type="arabicPeriod"/>
            </a:pPr>
            <a:r>
              <a:rPr lang="en-US" dirty="0"/>
              <a:t>If structure does not require close statement, e.g. endif</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Using an IF control structure in awk</a:t>
            </a:r>
          </a:p>
        </p:txBody>
      </p:sp>
      <p:sp>
        <p:nvSpPr>
          <p:cNvPr id="15" name="Speech Bubble: Rectangle 14">
            <a:extLst>
              <a:ext uri="{FF2B5EF4-FFF2-40B4-BE49-F238E27FC236}">
                <a16:creationId xmlns:a16="http://schemas.microsoft.com/office/drawing/2014/main" id="{48A5464B-7509-4084-BF09-BDBA91616A7D}"/>
              </a:ext>
            </a:extLst>
          </p:cNvPr>
          <p:cNvSpPr/>
          <p:nvPr/>
        </p:nvSpPr>
        <p:spPr>
          <a:xfrm>
            <a:off x="2495673" y="1064662"/>
            <a:ext cx="373380" cy="301767"/>
          </a:xfrm>
          <a:prstGeom prst="wedgeRectCallout">
            <a:avLst>
              <a:gd name="adj1" fmla="val -262373"/>
              <a:gd name="adj2" fmla="val -7346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17" name="Rectangle: Rounded Corners 16">
            <a:extLst>
              <a:ext uri="{FF2B5EF4-FFF2-40B4-BE49-F238E27FC236}">
                <a16:creationId xmlns:a16="http://schemas.microsoft.com/office/drawing/2014/main" id="{9982BB16-01C1-4BAC-82E0-9F8CE9D27E7C}"/>
              </a:ext>
            </a:extLst>
          </p:cNvPr>
          <p:cNvSpPr/>
          <p:nvPr/>
        </p:nvSpPr>
        <p:spPr>
          <a:xfrm>
            <a:off x="1302914" y="1100615"/>
            <a:ext cx="89286" cy="162239"/>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Arrow: Right 8">
            <a:extLst>
              <a:ext uri="{FF2B5EF4-FFF2-40B4-BE49-F238E27FC236}">
                <a16:creationId xmlns:a16="http://schemas.microsoft.com/office/drawing/2014/main" id="{5C3133C4-C492-4FA5-99EC-A72742E75EAD}"/>
              </a:ext>
            </a:extLst>
          </p:cNvPr>
          <p:cNvSpPr/>
          <p:nvPr/>
        </p:nvSpPr>
        <p:spPr>
          <a:xfrm>
            <a:off x="4989860" y="992157"/>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13" name="Speech Bubble: Rectangle 12">
            <a:extLst>
              <a:ext uri="{FF2B5EF4-FFF2-40B4-BE49-F238E27FC236}">
                <a16:creationId xmlns:a16="http://schemas.microsoft.com/office/drawing/2014/main" id="{B8710234-1015-466B-921F-67E0A1D4E3CD}"/>
              </a:ext>
            </a:extLst>
          </p:cNvPr>
          <p:cNvSpPr/>
          <p:nvPr/>
        </p:nvSpPr>
        <p:spPr>
          <a:xfrm>
            <a:off x="977265" y="1616059"/>
            <a:ext cx="373380" cy="301767"/>
          </a:xfrm>
          <a:prstGeom prst="wedgeRectCallout">
            <a:avLst>
              <a:gd name="adj1" fmla="val 49362"/>
              <a:gd name="adj2" fmla="val -162474"/>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3</a:t>
            </a:r>
          </a:p>
        </p:txBody>
      </p:sp>
      <p:sp>
        <p:nvSpPr>
          <p:cNvPr id="14" name="Rectangle: Rounded Corners 13">
            <a:extLst>
              <a:ext uri="{FF2B5EF4-FFF2-40B4-BE49-F238E27FC236}">
                <a16:creationId xmlns:a16="http://schemas.microsoft.com/office/drawing/2014/main" id="{07870E65-DD55-4826-9DC6-A3EBD3191217}"/>
              </a:ext>
            </a:extLst>
          </p:cNvPr>
          <p:cNvSpPr/>
          <p:nvPr/>
        </p:nvSpPr>
        <p:spPr>
          <a:xfrm>
            <a:off x="2406387" y="1932547"/>
            <a:ext cx="89286" cy="162239"/>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Speech Bubble: Rectangle 17">
            <a:extLst>
              <a:ext uri="{FF2B5EF4-FFF2-40B4-BE49-F238E27FC236}">
                <a16:creationId xmlns:a16="http://schemas.microsoft.com/office/drawing/2014/main" id="{DC674026-65AB-4F66-BEE7-E5AD76B0FEB1}"/>
              </a:ext>
            </a:extLst>
          </p:cNvPr>
          <p:cNvSpPr/>
          <p:nvPr/>
        </p:nvSpPr>
        <p:spPr>
          <a:xfrm>
            <a:off x="2869053" y="2013667"/>
            <a:ext cx="373380" cy="301767"/>
          </a:xfrm>
          <a:prstGeom prst="wedgeRectCallout">
            <a:avLst>
              <a:gd name="adj1" fmla="val -138648"/>
              <a:gd name="adj2" fmla="val -5294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4</a:t>
            </a:r>
          </a:p>
        </p:txBody>
      </p:sp>
      <p:sp>
        <p:nvSpPr>
          <p:cNvPr id="20" name="Rectangle: Rounded Corners 19">
            <a:extLst>
              <a:ext uri="{FF2B5EF4-FFF2-40B4-BE49-F238E27FC236}">
                <a16:creationId xmlns:a16="http://schemas.microsoft.com/office/drawing/2014/main" id="{A1E056DC-2307-4E47-9B91-AABB99177964}"/>
              </a:ext>
            </a:extLst>
          </p:cNvPr>
          <p:cNvSpPr/>
          <p:nvPr/>
        </p:nvSpPr>
        <p:spPr>
          <a:xfrm>
            <a:off x="990846" y="3192185"/>
            <a:ext cx="89286" cy="162239"/>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Speech Bubble: Rectangle 20">
            <a:extLst>
              <a:ext uri="{FF2B5EF4-FFF2-40B4-BE49-F238E27FC236}">
                <a16:creationId xmlns:a16="http://schemas.microsoft.com/office/drawing/2014/main" id="{C0B20AE8-7957-46D8-BC99-35D3366738DF}"/>
              </a:ext>
            </a:extLst>
          </p:cNvPr>
          <p:cNvSpPr/>
          <p:nvPr/>
        </p:nvSpPr>
        <p:spPr>
          <a:xfrm>
            <a:off x="1302914" y="3644418"/>
            <a:ext cx="373380" cy="301767"/>
          </a:xfrm>
          <a:prstGeom prst="wedgeRectCallout">
            <a:avLst>
              <a:gd name="adj1" fmla="val -106760"/>
              <a:gd name="adj2" fmla="val -13659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5</a:t>
            </a:r>
          </a:p>
        </p:txBody>
      </p:sp>
      <p:pic>
        <p:nvPicPr>
          <p:cNvPr id="7" name="Picture 6" descr="A screen shot of a computer&#10;&#10;Description automatically generated">
            <a:extLst>
              <a:ext uri="{FF2B5EF4-FFF2-40B4-BE49-F238E27FC236}">
                <a16:creationId xmlns:a16="http://schemas.microsoft.com/office/drawing/2014/main" id="{F0DF5806-9B8F-47C3-84F7-1B88F3D0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680" y="722219"/>
            <a:ext cx="3883741" cy="1482309"/>
          </a:xfrm>
          <a:prstGeom prst="rect">
            <a:avLst/>
          </a:prstGeom>
        </p:spPr>
      </p:pic>
      <p:sp>
        <p:nvSpPr>
          <p:cNvPr id="8" name="TextBox 7">
            <a:extLst>
              <a:ext uri="{FF2B5EF4-FFF2-40B4-BE49-F238E27FC236}">
                <a16:creationId xmlns:a16="http://schemas.microsoft.com/office/drawing/2014/main" id="{811FBD6D-7633-4824-8A9C-B5D574FC2183}"/>
              </a:ext>
            </a:extLst>
          </p:cNvPr>
          <p:cNvSpPr txBox="1"/>
          <p:nvPr/>
        </p:nvSpPr>
        <p:spPr>
          <a:xfrm>
            <a:off x="144551" y="4078838"/>
            <a:ext cx="4427449" cy="923330"/>
          </a:xfrm>
          <a:prstGeom prst="rect">
            <a:avLst/>
          </a:prstGeom>
          <a:noFill/>
        </p:spPr>
        <p:txBody>
          <a:bodyPr wrap="square" rtlCol="0">
            <a:spAutoFit/>
          </a:bodyPr>
          <a:lstStyle/>
          <a:p>
            <a:pPr>
              <a:spcBef>
                <a:spcPts val="1200"/>
              </a:spcBef>
            </a:pPr>
            <a:r>
              <a:rPr lang="en-US" b="1" dirty="0"/>
              <a:t>Note:</a:t>
            </a:r>
          </a:p>
          <a:p>
            <a:r>
              <a:rPr lang="en-US" dirty="0"/>
              <a:t>If more than two (2) options apply, then </a:t>
            </a:r>
            <a:r>
              <a:rPr lang="en-US" dirty="0">
                <a:solidFill>
                  <a:schemeClr val="accent6">
                    <a:lumMod val="75000"/>
                  </a:schemeClr>
                </a:solidFill>
                <a:latin typeface="Consolas" panose="020B0609020204030204" pitchFamily="49" charset="0"/>
              </a:rPr>
              <a:t>else if (condition-x)</a:t>
            </a:r>
            <a:r>
              <a:rPr lang="en-US" dirty="0"/>
              <a:t> is used</a:t>
            </a:r>
          </a:p>
        </p:txBody>
      </p:sp>
    </p:spTree>
    <p:extLst>
      <p:ext uri="{BB962C8B-B14F-4D97-AF65-F5344CB8AC3E}">
        <p14:creationId xmlns:p14="http://schemas.microsoft.com/office/powerpoint/2010/main" val="1120770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ircuit board&#10;&#10;Description automatically generated">
            <a:extLst>
              <a:ext uri="{FF2B5EF4-FFF2-40B4-BE49-F238E27FC236}">
                <a16:creationId xmlns:a16="http://schemas.microsoft.com/office/drawing/2014/main" id="{5C63C85E-2CA6-4C70-A6FA-848DD633B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8" y="663454"/>
            <a:ext cx="3937083" cy="4472620"/>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9AFFA5F3-2E5D-4093-90B6-6D5CD5472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4488" y="663454"/>
            <a:ext cx="3372320" cy="1538863"/>
          </a:xfrm>
          <a:prstGeom prst="rect">
            <a:avLst/>
          </a:prstGeom>
        </p:spPr>
      </p:pic>
      <p:sp>
        <p:nvSpPr>
          <p:cNvPr id="16" name="TextBox 15">
            <a:extLst>
              <a:ext uri="{FF2B5EF4-FFF2-40B4-BE49-F238E27FC236}">
                <a16:creationId xmlns:a16="http://schemas.microsoft.com/office/drawing/2014/main" id="{B9FF9508-2235-40B3-9045-50FCACF4DD25}"/>
              </a:ext>
            </a:extLst>
          </p:cNvPr>
          <p:cNvSpPr txBox="1"/>
          <p:nvPr/>
        </p:nvSpPr>
        <p:spPr>
          <a:xfrm>
            <a:off x="4175226" y="2450267"/>
            <a:ext cx="4755414" cy="2462213"/>
          </a:xfrm>
          <a:prstGeom prst="rect">
            <a:avLst/>
          </a:prstGeom>
          <a:noFill/>
        </p:spPr>
        <p:txBody>
          <a:bodyPr wrap="square" rtlCol="0">
            <a:spAutoFit/>
          </a:bodyPr>
          <a:lstStyle/>
          <a:p>
            <a:pPr marL="342900" indent="-342900">
              <a:spcAft>
                <a:spcPts val="1200"/>
              </a:spcAft>
              <a:buFont typeface="+mj-lt"/>
              <a:buAutoNum type="arabicPeriod"/>
            </a:pPr>
            <a:r>
              <a:rPr lang="en-US" dirty="0"/>
              <a:t>The optional BEGIN statement can be used to </a:t>
            </a:r>
            <a:r>
              <a:rPr lang="en-US" i="1" dirty="0"/>
              <a:t>declare</a:t>
            </a:r>
            <a:r>
              <a:rPr lang="en-US" dirty="0"/>
              <a:t> and </a:t>
            </a:r>
            <a:r>
              <a:rPr lang="en-US" i="1" dirty="0"/>
              <a:t>initialise</a:t>
            </a:r>
            <a:r>
              <a:rPr lang="en-US" dirty="0"/>
              <a:t> variables that are to be used </a:t>
            </a:r>
            <a:r>
              <a:rPr lang="en-US" b="1" dirty="0"/>
              <a:t>across</a:t>
            </a:r>
            <a:r>
              <a:rPr lang="en-US" i="1" dirty="0"/>
              <a:t> all records</a:t>
            </a:r>
            <a:r>
              <a:rPr lang="en-US" dirty="0"/>
              <a:t> collectively, rather than record by record, e.g. </a:t>
            </a:r>
            <a:r>
              <a:rPr lang="en-US" dirty="0">
                <a:solidFill>
                  <a:schemeClr val="accent6">
                    <a:lumMod val="75000"/>
                  </a:schemeClr>
                </a:solidFill>
                <a:latin typeface="Consolas" panose="020B0609020204030204" pitchFamily="49" charset="0"/>
              </a:rPr>
              <a:t>gross</a:t>
            </a:r>
            <a:r>
              <a:rPr lang="en-US" dirty="0"/>
              <a:t>, </a:t>
            </a:r>
            <a:r>
              <a:rPr lang="en-US" dirty="0">
                <a:solidFill>
                  <a:schemeClr val="accent6">
                    <a:lumMod val="75000"/>
                  </a:schemeClr>
                </a:solidFill>
                <a:latin typeface="Consolas" panose="020B0609020204030204" pitchFamily="49" charset="0"/>
              </a:rPr>
              <a:t>gstcomp</a:t>
            </a:r>
            <a:r>
              <a:rPr lang="en-US" dirty="0"/>
              <a:t> and </a:t>
            </a:r>
            <a:r>
              <a:rPr lang="en-US" dirty="0">
                <a:solidFill>
                  <a:schemeClr val="accent6">
                    <a:lumMod val="75000"/>
                  </a:schemeClr>
                </a:solidFill>
                <a:latin typeface="Consolas" panose="020B0609020204030204" pitchFamily="49" charset="0"/>
              </a:rPr>
              <a:t>net</a:t>
            </a:r>
          </a:p>
          <a:p>
            <a:pPr marL="342900" indent="-342900">
              <a:spcAft>
                <a:spcPts val="1200"/>
              </a:spcAft>
              <a:buFont typeface="+mj-lt"/>
              <a:buAutoNum type="arabicPeriod"/>
            </a:pPr>
            <a:r>
              <a:rPr lang="en-US" dirty="0"/>
              <a:t>The optional END statement can be used to </a:t>
            </a:r>
            <a:r>
              <a:rPr lang="en-US" i="1" dirty="0"/>
              <a:t>calculate totals </a:t>
            </a:r>
            <a:r>
              <a:rPr lang="en-US" b="1" dirty="0"/>
              <a:t>after</a:t>
            </a:r>
            <a:r>
              <a:rPr lang="en-US" dirty="0"/>
              <a:t> all records have been processed for </a:t>
            </a:r>
            <a:r>
              <a:rPr lang="en-US" i="1" dirty="0"/>
              <a:t>summary</a:t>
            </a:r>
            <a:r>
              <a:rPr lang="en-US" dirty="0"/>
              <a:t> purposes</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A more complex awk example</a:t>
            </a:r>
          </a:p>
        </p:txBody>
      </p:sp>
      <p:sp>
        <p:nvSpPr>
          <p:cNvPr id="15" name="Speech Bubble: Rectangle 14">
            <a:extLst>
              <a:ext uri="{FF2B5EF4-FFF2-40B4-BE49-F238E27FC236}">
                <a16:creationId xmlns:a16="http://schemas.microsoft.com/office/drawing/2014/main" id="{48A5464B-7509-4084-BF09-BDBA91616A7D}"/>
              </a:ext>
            </a:extLst>
          </p:cNvPr>
          <p:cNvSpPr/>
          <p:nvPr/>
        </p:nvSpPr>
        <p:spPr>
          <a:xfrm>
            <a:off x="1808709" y="1060145"/>
            <a:ext cx="373380" cy="301767"/>
          </a:xfrm>
          <a:prstGeom prst="wedgeRectCallout">
            <a:avLst>
              <a:gd name="adj1" fmla="val -97067"/>
              <a:gd name="adj2" fmla="val -3306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9" name="Arrow: Right 8">
            <a:extLst>
              <a:ext uri="{FF2B5EF4-FFF2-40B4-BE49-F238E27FC236}">
                <a16:creationId xmlns:a16="http://schemas.microsoft.com/office/drawing/2014/main" id="{5C3133C4-C492-4FA5-99EC-A72742E75EAD}"/>
              </a:ext>
            </a:extLst>
          </p:cNvPr>
          <p:cNvSpPr/>
          <p:nvPr/>
        </p:nvSpPr>
        <p:spPr>
          <a:xfrm>
            <a:off x="4320885" y="989174"/>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14" name="Rectangle: Rounded Corners 13">
            <a:extLst>
              <a:ext uri="{FF2B5EF4-FFF2-40B4-BE49-F238E27FC236}">
                <a16:creationId xmlns:a16="http://schemas.microsoft.com/office/drawing/2014/main" id="{07870E65-DD55-4826-9DC6-A3EBD3191217}"/>
              </a:ext>
            </a:extLst>
          </p:cNvPr>
          <p:cNvSpPr/>
          <p:nvPr/>
        </p:nvSpPr>
        <p:spPr>
          <a:xfrm>
            <a:off x="942516" y="919650"/>
            <a:ext cx="634824" cy="446779"/>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Rectangle: Rounded Corners 21">
            <a:extLst>
              <a:ext uri="{FF2B5EF4-FFF2-40B4-BE49-F238E27FC236}">
                <a16:creationId xmlns:a16="http://schemas.microsoft.com/office/drawing/2014/main" id="{C9AAA88B-ED3B-4143-8CD5-61A91EEAB238}"/>
              </a:ext>
            </a:extLst>
          </p:cNvPr>
          <p:cNvSpPr/>
          <p:nvPr/>
        </p:nvSpPr>
        <p:spPr>
          <a:xfrm>
            <a:off x="673434" y="4154483"/>
            <a:ext cx="2275506" cy="84423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Speech Bubble: Rectangle 22">
            <a:extLst>
              <a:ext uri="{FF2B5EF4-FFF2-40B4-BE49-F238E27FC236}">
                <a16:creationId xmlns:a16="http://schemas.microsoft.com/office/drawing/2014/main" id="{DC6EDAFA-BCD4-4733-BBA9-62E821191730}"/>
              </a:ext>
            </a:extLst>
          </p:cNvPr>
          <p:cNvSpPr/>
          <p:nvPr/>
        </p:nvSpPr>
        <p:spPr>
          <a:xfrm>
            <a:off x="3160225" y="4607708"/>
            <a:ext cx="373380" cy="301767"/>
          </a:xfrm>
          <a:prstGeom prst="wedgeRectCallout">
            <a:avLst>
              <a:gd name="adj1" fmla="val -97067"/>
              <a:gd name="adj2" fmla="val -3306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Tree>
    <p:extLst>
      <p:ext uri="{BB962C8B-B14F-4D97-AF65-F5344CB8AC3E}">
        <p14:creationId xmlns:p14="http://schemas.microsoft.com/office/powerpoint/2010/main" val="2966116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b="1" spc="-5" dirty="0">
                  <a:solidFill>
                    <a:srgbClr val="101920"/>
                  </a:solidFill>
                  <a:cs typeface="Arial"/>
                </a:rPr>
                <a:t>awk</a:t>
              </a:r>
              <a:r>
                <a:rPr lang="en-AU" sz="3600" spc="-5" dirty="0">
                  <a:solidFill>
                    <a:srgbClr val="101920"/>
                  </a:solidFill>
                  <a:cs typeface="Arial"/>
                </a:rPr>
                <a:t> Functions</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280481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200150"/>
            <a:ext cx="8077200" cy="3086741"/>
          </a:xfrm>
          <a:prstGeom prst="rect">
            <a:avLst/>
          </a:prstGeom>
        </p:spPr>
        <p:txBody>
          <a:bodyPr vert="horz" wrap="square" lIns="0" tIns="110489" rIns="0" bIns="0" rtlCol="0">
            <a:spAutoFit/>
          </a:bodyPr>
          <a:lstStyle/>
          <a:p>
            <a:pPr marL="12700">
              <a:lnSpc>
                <a:spcPct val="100000"/>
              </a:lnSpc>
              <a:spcBef>
                <a:spcPts val="869"/>
              </a:spcBef>
            </a:pPr>
            <a:r>
              <a:rPr sz="2000" spc="-5" dirty="0">
                <a:solidFill>
                  <a:srgbClr val="273D4E"/>
                </a:solidFill>
                <a:latin typeface="Arial"/>
                <a:cs typeface="Arial"/>
              </a:rPr>
              <a:t>After finishing this module, you should be able</a:t>
            </a:r>
            <a:r>
              <a:rPr sz="2000" dirty="0">
                <a:solidFill>
                  <a:srgbClr val="273D4E"/>
                </a:solidFill>
                <a:latin typeface="Arial"/>
                <a:cs typeface="Arial"/>
              </a:rPr>
              <a:t> </a:t>
            </a:r>
            <a:r>
              <a:rPr sz="2000" spc="-5" dirty="0">
                <a:solidFill>
                  <a:srgbClr val="273D4E"/>
                </a:solidFill>
                <a:latin typeface="Arial"/>
                <a:cs typeface="Arial"/>
              </a:rPr>
              <a:t>to:</a:t>
            </a:r>
            <a:endParaRPr sz="2000" dirty="0">
              <a:latin typeface="Arial"/>
              <a:cs typeface="Arial"/>
            </a:endParaRPr>
          </a:p>
          <a:p>
            <a:pPr marL="298450" indent="-285750">
              <a:lnSpc>
                <a:spcPct val="100000"/>
              </a:lnSpc>
              <a:spcBef>
                <a:spcPts val="775"/>
              </a:spcBef>
              <a:buClr>
                <a:srgbClr val="101920"/>
              </a:buClr>
              <a:buChar char="•"/>
              <a:tabLst>
                <a:tab pos="297815" algn="l"/>
                <a:tab pos="298450" algn="l"/>
              </a:tabLst>
            </a:pPr>
            <a:r>
              <a:rPr lang="en-AU" sz="2000" spc="-5" dirty="0">
                <a:solidFill>
                  <a:srgbClr val="273D4E"/>
                </a:solidFill>
                <a:latin typeface="Arial"/>
                <a:cs typeface="Arial"/>
              </a:rPr>
              <a:t>Execute scripts that use wget and curl</a:t>
            </a:r>
          </a:p>
          <a:p>
            <a:pPr marL="298450" indent="-285750">
              <a:lnSpc>
                <a:spcPct val="100000"/>
              </a:lnSpc>
              <a:spcBef>
                <a:spcPts val="775"/>
              </a:spcBef>
              <a:buClr>
                <a:srgbClr val="101920"/>
              </a:buClr>
              <a:buChar char="•"/>
              <a:tabLst>
                <a:tab pos="297815" algn="l"/>
                <a:tab pos="298450" algn="l"/>
              </a:tabLst>
            </a:pPr>
            <a:r>
              <a:rPr lang="en-AU" sz="2000" spc="-5" dirty="0">
                <a:solidFill>
                  <a:srgbClr val="273D4E"/>
                </a:solidFill>
                <a:latin typeface="Arial"/>
                <a:cs typeface="Arial"/>
              </a:rPr>
              <a:t>E</a:t>
            </a:r>
            <a:r>
              <a:rPr sz="2000" spc="-5" dirty="0" err="1">
                <a:solidFill>
                  <a:srgbClr val="273D4E"/>
                </a:solidFill>
                <a:latin typeface="Arial"/>
                <a:cs typeface="Arial"/>
              </a:rPr>
              <a:t>xecute</a:t>
            </a:r>
            <a:r>
              <a:rPr sz="2000" spc="-5">
                <a:solidFill>
                  <a:srgbClr val="273D4E"/>
                </a:solidFill>
                <a:latin typeface="Arial"/>
                <a:cs typeface="Arial"/>
              </a:rPr>
              <a:t> </a:t>
            </a:r>
            <a:r>
              <a:rPr sz="2000" spc="-5" dirty="0">
                <a:solidFill>
                  <a:srgbClr val="273D4E"/>
                </a:solidFill>
                <a:latin typeface="Arial"/>
                <a:cs typeface="Arial"/>
              </a:rPr>
              <a:t>scripts that use</a:t>
            </a:r>
            <a:r>
              <a:rPr sz="2000" spc="-105" dirty="0">
                <a:solidFill>
                  <a:srgbClr val="273D4E"/>
                </a:solidFill>
                <a:latin typeface="Arial"/>
                <a:cs typeface="Arial"/>
              </a:rPr>
              <a:t> </a:t>
            </a:r>
            <a:r>
              <a:rPr sz="2000" spc="-25" dirty="0">
                <a:solidFill>
                  <a:srgbClr val="273D4E"/>
                </a:solidFill>
                <a:latin typeface="Arial"/>
                <a:cs typeface="Arial"/>
              </a:rPr>
              <a:t>AWK</a:t>
            </a:r>
            <a:endParaRPr sz="2000" dirty="0">
              <a:latin typeface="Arial"/>
              <a:cs typeface="Arial"/>
            </a:endParaRPr>
          </a:p>
          <a:p>
            <a:pPr marL="298450" marR="906144" indent="-285750">
              <a:lnSpc>
                <a:spcPct val="100000"/>
              </a:lnSpc>
              <a:spcBef>
                <a:spcPts val="805"/>
              </a:spcBef>
              <a:buClr>
                <a:srgbClr val="101920"/>
              </a:buClr>
              <a:buChar char="•"/>
              <a:tabLst>
                <a:tab pos="297815" algn="l"/>
                <a:tab pos="298450" algn="l"/>
              </a:tabLst>
            </a:pPr>
            <a:r>
              <a:rPr sz="2000" spc="-5" dirty="0">
                <a:solidFill>
                  <a:srgbClr val="273D4E"/>
                </a:solidFill>
                <a:latin typeface="Arial"/>
                <a:cs typeface="Arial"/>
              </a:rPr>
              <a:t>Process streams using either sed or </a:t>
            </a:r>
            <a:r>
              <a:rPr sz="2000" spc="-25" dirty="0">
                <a:solidFill>
                  <a:srgbClr val="273D4E"/>
                </a:solidFill>
                <a:latin typeface="Arial"/>
                <a:cs typeface="Arial"/>
              </a:rPr>
              <a:t>AWK </a:t>
            </a:r>
            <a:r>
              <a:rPr sz="2000" spc="-5" dirty="0">
                <a:solidFill>
                  <a:srgbClr val="273D4E"/>
                </a:solidFill>
                <a:latin typeface="Arial"/>
                <a:cs typeface="Arial"/>
              </a:rPr>
              <a:t>or </a:t>
            </a:r>
            <a:r>
              <a:rPr sz="2000" dirty="0">
                <a:solidFill>
                  <a:srgbClr val="273D4E"/>
                </a:solidFill>
                <a:latin typeface="Arial"/>
                <a:cs typeface="Arial"/>
              </a:rPr>
              <a:t>a</a:t>
            </a:r>
            <a:r>
              <a:rPr lang="en-NZ" sz="2000" dirty="0">
                <a:solidFill>
                  <a:srgbClr val="273D4E"/>
                </a:solidFill>
                <a:latin typeface="Arial"/>
                <a:cs typeface="Arial"/>
              </a:rPr>
              <a:t> </a:t>
            </a:r>
            <a:r>
              <a:rPr sz="2000" spc="-5" dirty="0">
                <a:solidFill>
                  <a:srgbClr val="273D4E"/>
                </a:solidFill>
                <a:latin typeface="Arial"/>
                <a:cs typeface="Arial"/>
              </a:rPr>
              <a:t>combination of the</a:t>
            </a:r>
            <a:r>
              <a:rPr sz="2000" spc="-10" dirty="0">
                <a:solidFill>
                  <a:srgbClr val="273D4E"/>
                </a:solidFill>
                <a:latin typeface="Arial"/>
                <a:cs typeface="Arial"/>
              </a:rPr>
              <a:t> </a:t>
            </a:r>
            <a:r>
              <a:rPr sz="2000" spc="-5" dirty="0">
                <a:solidFill>
                  <a:srgbClr val="273D4E"/>
                </a:solidFill>
                <a:latin typeface="Arial"/>
                <a:cs typeface="Arial"/>
              </a:rPr>
              <a:t>two</a:t>
            </a:r>
            <a:endParaRPr sz="2000" dirty="0">
              <a:latin typeface="Arial"/>
              <a:cs typeface="Arial"/>
            </a:endParaRPr>
          </a:p>
          <a:p>
            <a:pPr marL="298450" marR="347345" indent="-285750">
              <a:lnSpc>
                <a:spcPct val="100000"/>
              </a:lnSpc>
              <a:spcBef>
                <a:spcPts val="815"/>
              </a:spcBef>
              <a:buClr>
                <a:srgbClr val="101920"/>
              </a:buClr>
              <a:buChar char="•"/>
              <a:tabLst>
                <a:tab pos="297815" algn="l"/>
                <a:tab pos="298450" algn="l"/>
              </a:tabLst>
            </a:pPr>
            <a:r>
              <a:rPr lang="en-AU" sz="2000" spc="-5" dirty="0">
                <a:solidFill>
                  <a:srgbClr val="273D4E"/>
                </a:solidFill>
                <a:latin typeface="Arial"/>
                <a:cs typeface="Arial"/>
              </a:rPr>
              <a:t>E</a:t>
            </a:r>
            <a:r>
              <a:rPr sz="2000" spc="-5" dirty="0" err="1">
                <a:solidFill>
                  <a:srgbClr val="273D4E"/>
                </a:solidFill>
                <a:latin typeface="Arial"/>
                <a:cs typeface="Arial"/>
              </a:rPr>
              <a:t>xecute</a:t>
            </a:r>
            <a:r>
              <a:rPr sz="2000" spc="-5">
                <a:solidFill>
                  <a:srgbClr val="273D4E"/>
                </a:solidFill>
                <a:latin typeface="Arial"/>
                <a:cs typeface="Arial"/>
              </a:rPr>
              <a:t> </a:t>
            </a:r>
            <a:r>
              <a:rPr sz="2000" spc="-5" dirty="0">
                <a:solidFill>
                  <a:srgbClr val="273D4E"/>
                </a:solidFill>
                <a:latin typeface="Arial"/>
                <a:cs typeface="Arial"/>
              </a:rPr>
              <a:t>scripts that use </a:t>
            </a:r>
            <a:r>
              <a:rPr sz="2000" spc="-25" dirty="0">
                <a:solidFill>
                  <a:srgbClr val="273D4E"/>
                </a:solidFill>
                <a:latin typeface="Arial"/>
                <a:cs typeface="Arial"/>
              </a:rPr>
              <a:t>AWK </a:t>
            </a:r>
            <a:r>
              <a:rPr sz="2000" spc="-5">
                <a:solidFill>
                  <a:srgbClr val="273D4E"/>
                </a:solidFill>
                <a:latin typeface="Arial"/>
                <a:cs typeface="Arial"/>
              </a:rPr>
              <a:t>to </a:t>
            </a:r>
            <a:r>
              <a:rPr lang="en-AU" sz="2000" spc="-5" dirty="0">
                <a:solidFill>
                  <a:srgbClr val="273D4E"/>
                </a:solidFill>
                <a:latin typeface="Arial"/>
                <a:cs typeface="Arial"/>
              </a:rPr>
              <a:t>process strings and real numbers</a:t>
            </a:r>
            <a:endParaRPr sz="2000" dirty="0">
              <a:latin typeface="Arial"/>
              <a:cs typeface="Arial"/>
            </a:endParaRPr>
          </a:p>
          <a:p>
            <a:pPr marL="298450" marR="5080" indent="-285750">
              <a:lnSpc>
                <a:spcPct val="100000"/>
              </a:lnSpc>
              <a:spcBef>
                <a:spcPts val="780"/>
              </a:spcBef>
              <a:buClr>
                <a:srgbClr val="101920"/>
              </a:buClr>
              <a:buChar char="•"/>
              <a:tabLst>
                <a:tab pos="297815" algn="l"/>
                <a:tab pos="298450" algn="l"/>
              </a:tabLst>
            </a:pPr>
            <a:r>
              <a:rPr lang="en-AU" sz="2000" spc="-5" dirty="0">
                <a:solidFill>
                  <a:srgbClr val="273D4E"/>
                </a:solidFill>
                <a:latin typeface="Arial"/>
                <a:cs typeface="Arial"/>
              </a:rPr>
              <a:t>Use</a:t>
            </a:r>
            <a:r>
              <a:rPr sz="2000" spc="-5" dirty="0">
                <a:solidFill>
                  <a:srgbClr val="273D4E"/>
                </a:solidFill>
                <a:latin typeface="Arial"/>
                <a:cs typeface="Arial"/>
              </a:rPr>
              <a:t> </a:t>
            </a:r>
            <a:r>
              <a:rPr sz="2000" spc="-25" dirty="0">
                <a:solidFill>
                  <a:srgbClr val="273D4E"/>
                </a:solidFill>
                <a:latin typeface="Arial"/>
                <a:cs typeface="Arial"/>
              </a:rPr>
              <a:t>AWK </a:t>
            </a:r>
            <a:r>
              <a:rPr lang="en-AU" sz="2000" spc="-25" dirty="0">
                <a:solidFill>
                  <a:srgbClr val="273D4E"/>
                </a:solidFill>
                <a:latin typeface="Arial"/>
                <a:cs typeface="Arial"/>
              </a:rPr>
              <a:t>in conjunction with other commands such as grep and sed, and utilising </a:t>
            </a:r>
            <a:r>
              <a:rPr sz="2000" spc="-5" dirty="0">
                <a:solidFill>
                  <a:srgbClr val="273D4E"/>
                </a:solidFill>
                <a:latin typeface="Arial"/>
                <a:cs typeface="Arial"/>
              </a:rPr>
              <a:t>reg</a:t>
            </a:r>
            <a:r>
              <a:rPr lang="en-AU" sz="2000" spc="-5" dirty="0">
                <a:solidFill>
                  <a:srgbClr val="273D4E"/>
                </a:solidFill>
                <a:latin typeface="Arial"/>
                <a:cs typeface="Arial"/>
              </a:rPr>
              <a:t>ular expressions</a:t>
            </a:r>
            <a:r>
              <a:rPr sz="2000" spc="-5" dirty="0">
                <a:solidFill>
                  <a:srgbClr val="273D4E"/>
                </a:solidFill>
                <a:latin typeface="Arial"/>
                <a:cs typeface="Arial"/>
              </a:rPr>
              <a:t> to produce </a:t>
            </a:r>
            <a:r>
              <a:rPr lang="en-AU" sz="2000" spc="-5" dirty="0">
                <a:solidFill>
                  <a:srgbClr val="273D4E"/>
                </a:solidFill>
                <a:latin typeface="Arial"/>
                <a:cs typeface="Arial"/>
              </a:rPr>
              <a:t>required</a:t>
            </a:r>
            <a:r>
              <a:rPr sz="2000" spc="-5" dirty="0">
                <a:solidFill>
                  <a:srgbClr val="273D4E"/>
                </a:solidFill>
                <a:latin typeface="Arial"/>
                <a:cs typeface="Arial"/>
              </a:rPr>
              <a:t> solutions</a:t>
            </a:r>
            <a:endParaRPr sz="2000" dirty="0">
              <a:latin typeface="Arial"/>
              <a:cs typeface="Arial"/>
            </a:endParaRPr>
          </a:p>
        </p:txBody>
      </p:sp>
      <p:sp>
        <p:nvSpPr>
          <p:cNvPr id="3" name="object 3"/>
          <p:cNvSpPr txBox="1">
            <a:spLocks noGrp="1"/>
          </p:cNvSpPr>
          <p:nvPr>
            <p:ph type="title"/>
          </p:nvPr>
        </p:nvSpPr>
        <p:spPr>
          <a:xfrm>
            <a:off x="199257" y="96557"/>
            <a:ext cx="3619707" cy="443711"/>
          </a:xfrm>
          <a:prstGeom prst="rect">
            <a:avLst/>
          </a:prstGeom>
        </p:spPr>
        <p:txBody>
          <a:bodyPr vert="horz" wrap="square" lIns="0" tIns="12700" rIns="0" bIns="0" rtlCol="0">
            <a:spAutoFit/>
          </a:bodyPr>
          <a:lstStyle/>
          <a:p>
            <a:pPr marL="12700">
              <a:spcBef>
                <a:spcPts val="100"/>
              </a:spcBef>
            </a:pPr>
            <a:r>
              <a:rPr sz="2800" spc="-5" dirty="0"/>
              <a:t>Learning 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487" y="934122"/>
            <a:ext cx="4867835" cy="2752035"/>
          </a:xfrm>
          <a:prstGeom prst="rect">
            <a:avLst/>
          </a:prstGeom>
        </p:spPr>
        <p:txBody>
          <a:bodyPr vert="horz" wrap="square" lIns="0" tIns="12700" rIns="0" bIns="0" rtlCol="0">
            <a:spAutoFit/>
          </a:bodyPr>
          <a:lstStyle/>
          <a:p>
            <a:pPr marL="184150" marR="5080" indent="-171450">
              <a:lnSpc>
                <a:spcPct val="100000"/>
              </a:lnSpc>
              <a:spcAft>
                <a:spcPts val="1200"/>
              </a:spcAft>
              <a:buChar char="•"/>
              <a:tabLst>
                <a:tab pos="184150" algn="l"/>
              </a:tabLst>
            </a:pPr>
            <a:r>
              <a:rPr sz="2400" spc="-5" dirty="0">
                <a:solidFill>
                  <a:srgbClr val="101920"/>
                </a:solidFill>
                <a:latin typeface="Arial"/>
                <a:cs typeface="Arial"/>
              </a:rPr>
              <a:t>Functions </a:t>
            </a:r>
            <a:r>
              <a:rPr sz="2400" dirty="0">
                <a:solidFill>
                  <a:srgbClr val="101920"/>
                </a:solidFill>
                <a:latin typeface="Arial"/>
                <a:cs typeface="Arial"/>
              </a:rPr>
              <a:t>in awk behave in a similar way </a:t>
            </a:r>
            <a:r>
              <a:rPr sz="2400" spc="-5" dirty="0">
                <a:solidFill>
                  <a:srgbClr val="101920"/>
                </a:solidFill>
                <a:latin typeface="Arial"/>
                <a:cs typeface="Arial"/>
              </a:rPr>
              <a:t>to functions</a:t>
            </a:r>
            <a:r>
              <a:rPr sz="2400" spc="-90" dirty="0">
                <a:solidFill>
                  <a:srgbClr val="101920"/>
                </a:solidFill>
                <a:latin typeface="Arial"/>
                <a:cs typeface="Arial"/>
              </a:rPr>
              <a:t> </a:t>
            </a:r>
            <a:r>
              <a:rPr sz="2400" dirty="0">
                <a:solidFill>
                  <a:srgbClr val="101920"/>
                </a:solidFill>
                <a:latin typeface="Arial"/>
                <a:cs typeface="Arial"/>
              </a:rPr>
              <a:t>in bash</a:t>
            </a:r>
            <a:endParaRPr sz="2400" dirty="0">
              <a:latin typeface="Arial"/>
              <a:cs typeface="Arial"/>
            </a:endParaRPr>
          </a:p>
          <a:p>
            <a:pPr marL="184150" marR="431165" indent="-171450">
              <a:lnSpc>
                <a:spcPct val="100000"/>
              </a:lnSpc>
              <a:spcAft>
                <a:spcPts val="1200"/>
              </a:spcAft>
              <a:buChar char="•"/>
              <a:tabLst>
                <a:tab pos="184150" algn="l"/>
              </a:tabLst>
            </a:pPr>
            <a:r>
              <a:rPr lang="en-AU" sz="2400" spc="-5" dirty="0">
                <a:solidFill>
                  <a:srgbClr val="101920"/>
                </a:solidFill>
                <a:latin typeface="Arial"/>
                <a:cs typeface="Arial"/>
              </a:rPr>
              <a:t>Just like shell script, awk f</a:t>
            </a:r>
            <a:r>
              <a:rPr sz="2400" spc="-5" dirty="0" err="1">
                <a:solidFill>
                  <a:srgbClr val="101920"/>
                </a:solidFill>
                <a:latin typeface="Arial"/>
                <a:cs typeface="Arial"/>
              </a:rPr>
              <a:t>unctions</a:t>
            </a:r>
            <a:r>
              <a:rPr sz="2400" spc="-5">
                <a:solidFill>
                  <a:srgbClr val="101920"/>
                </a:solidFill>
                <a:latin typeface="Arial"/>
                <a:cs typeface="Arial"/>
              </a:rPr>
              <a:t> </a:t>
            </a:r>
            <a:r>
              <a:rPr sz="2400" spc="-5" dirty="0">
                <a:solidFill>
                  <a:srgbClr val="101920"/>
                </a:solidFill>
                <a:latin typeface="Arial"/>
                <a:cs typeface="Arial"/>
              </a:rPr>
              <a:t>are </a:t>
            </a:r>
            <a:r>
              <a:rPr sz="2400" spc="-5">
                <a:solidFill>
                  <a:srgbClr val="101920"/>
                </a:solidFill>
                <a:latin typeface="Arial"/>
                <a:cs typeface="Arial"/>
              </a:rPr>
              <a:t>useful </a:t>
            </a:r>
            <a:r>
              <a:rPr lang="en-AU" sz="2400" dirty="0">
                <a:solidFill>
                  <a:srgbClr val="101920"/>
                </a:solidFill>
                <a:latin typeface="Arial"/>
                <a:cs typeface="Arial"/>
              </a:rPr>
              <a:t>for</a:t>
            </a:r>
            <a:r>
              <a:rPr sz="2400" dirty="0">
                <a:solidFill>
                  <a:srgbClr val="101920"/>
                </a:solidFill>
                <a:latin typeface="Arial"/>
                <a:cs typeface="Arial"/>
              </a:rPr>
              <a:t> breaking </a:t>
            </a:r>
            <a:r>
              <a:rPr sz="2400" spc="-5" dirty="0">
                <a:solidFill>
                  <a:srgbClr val="101920"/>
                </a:solidFill>
                <a:latin typeface="Arial"/>
                <a:cs typeface="Arial"/>
              </a:rPr>
              <a:t>scripts </a:t>
            </a:r>
            <a:r>
              <a:rPr sz="2400" dirty="0">
                <a:solidFill>
                  <a:srgbClr val="101920"/>
                </a:solidFill>
                <a:latin typeface="Arial"/>
                <a:cs typeface="Arial"/>
              </a:rPr>
              <a:t>up </a:t>
            </a:r>
            <a:r>
              <a:rPr sz="2400" spc="-5" dirty="0">
                <a:solidFill>
                  <a:srgbClr val="101920"/>
                </a:solidFill>
                <a:latin typeface="Arial"/>
                <a:cs typeface="Arial"/>
              </a:rPr>
              <a:t>into </a:t>
            </a:r>
            <a:r>
              <a:rPr sz="2400" dirty="0">
                <a:solidFill>
                  <a:srgbClr val="101920"/>
                </a:solidFill>
                <a:latin typeface="Arial"/>
                <a:cs typeface="Arial"/>
              </a:rPr>
              <a:t>logical modules and reducing </a:t>
            </a:r>
            <a:r>
              <a:rPr sz="2400" spc="-5" dirty="0">
                <a:solidFill>
                  <a:srgbClr val="101920"/>
                </a:solidFill>
                <a:latin typeface="Arial"/>
                <a:cs typeface="Arial"/>
              </a:rPr>
              <a:t>the </a:t>
            </a:r>
            <a:r>
              <a:rPr sz="2400" dirty="0">
                <a:solidFill>
                  <a:srgbClr val="101920"/>
                </a:solidFill>
                <a:latin typeface="Arial"/>
                <a:cs typeface="Arial"/>
              </a:rPr>
              <a:t>need </a:t>
            </a:r>
            <a:r>
              <a:rPr sz="2400" spc="-5" dirty="0">
                <a:solidFill>
                  <a:srgbClr val="101920"/>
                </a:solidFill>
                <a:latin typeface="Arial"/>
                <a:cs typeface="Arial"/>
              </a:rPr>
              <a:t>for repeated </a:t>
            </a:r>
            <a:r>
              <a:rPr sz="2400" dirty="0">
                <a:solidFill>
                  <a:srgbClr val="101920"/>
                </a:solidFill>
                <a:latin typeface="Arial"/>
                <a:cs typeface="Arial"/>
              </a:rPr>
              <a:t>code</a:t>
            </a:r>
            <a:endParaRPr sz="2400" dirty="0">
              <a:latin typeface="Arial"/>
              <a:cs typeface="Arial"/>
            </a:endParaRPr>
          </a:p>
        </p:txBody>
      </p:sp>
      <p:sp>
        <p:nvSpPr>
          <p:cNvPr id="3" name="object 3"/>
          <p:cNvSpPr txBox="1">
            <a:spLocks noGrp="1"/>
          </p:cNvSpPr>
          <p:nvPr>
            <p:ph type="title"/>
          </p:nvPr>
        </p:nvSpPr>
        <p:spPr>
          <a:xfrm>
            <a:off x="169043" y="143622"/>
            <a:ext cx="2654839" cy="443711"/>
          </a:xfrm>
          <a:prstGeom prst="rect">
            <a:avLst/>
          </a:prstGeom>
        </p:spPr>
        <p:txBody>
          <a:bodyPr vert="horz" wrap="square" lIns="0" tIns="12700" rIns="0" bIns="0" rtlCol="0">
            <a:spAutoFit/>
          </a:bodyPr>
          <a:lstStyle/>
          <a:p>
            <a:pPr marL="12700">
              <a:lnSpc>
                <a:spcPct val="100000"/>
              </a:lnSpc>
              <a:spcBef>
                <a:spcPts val="100"/>
              </a:spcBef>
            </a:pPr>
            <a:r>
              <a:rPr sz="2800" spc="-5" dirty="0"/>
              <a:t>Functions</a:t>
            </a:r>
            <a:endParaRPr sz="2800" dirty="0"/>
          </a:p>
        </p:txBody>
      </p:sp>
      <p:graphicFrame>
        <p:nvGraphicFramePr>
          <p:cNvPr id="5" name="object 3">
            <a:extLst>
              <a:ext uri="{FF2B5EF4-FFF2-40B4-BE49-F238E27FC236}">
                <a16:creationId xmlns:a16="http://schemas.microsoft.com/office/drawing/2014/main" id="{B738D364-D622-42FF-9E59-4B8A67AEDC7E}"/>
              </a:ext>
            </a:extLst>
          </p:cNvPr>
          <p:cNvGraphicFramePr>
            <a:graphicFrameLocks noGrp="1"/>
          </p:cNvGraphicFramePr>
          <p:nvPr/>
        </p:nvGraphicFramePr>
        <p:xfrm>
          <a:off x="5311588" y="804845"/>
          <a:ext cx="3558925" cy="3962772"/>
        </p:xfrm>
        <a:graphic>
          <a:graphicData uri="http://schemas.openxmlformats.org/drawingml/2006/table">
            <a:tbl>
              <a:tblPr firstRow="1" bandRow="1">
                <a:tableStyleId>{2D5ABB26-0587-4C30-8999-92F81FD0307C}</a:tableStyleId>
              </a:tblPr>
              <a:tblGrid>
                <a:gridCol w="1059565">
                  <a:extLst>
                    <a:ext uri="{9D8B030D-6E8A-4147-A177-3AD203B41FA5}">
                      <a16:colId xmlns:a16="http://schemas.microsoft.com/office/drawing/2014/main" val="20000"/>
                    </a:ext>
                  </a:extLst>
                </a:gridCol>
                <a:gridCol w="2499360">
                  <a:extLst>
                    <a:ext uri="{9D8B030D-6E8A-4147-A177-3AD203B41FA5}">
                      <a16:colId xmlns:a16="http://schemas.microsoft.com/office/drawing/2014/main" val="20001"/>
                    </a:ext>
                  </a:extLst>
                </a:gridCol>
              </a:tblGrid>
              <a:tr h="330231">
                <a:tc>
                  <a:txBody>
                    <a:bodyPr/>
                    <a:lstStyle/>
                    <a:p>
                      <a:pPr marL="68580">
                        <a:lnSpc>
                          <a:spcPct val="100000"/>
                        </a:lnSpc>
                        <a:spcBef>
                          <a:spcPts val="170"/>
                        </a:spcBef>
                      </a:pPr>
                      <a:r>
                        <a:rPr sz="1600" b="1" spc="-5" dirty="0">
                          <a:solidFill>
                            <a:srgbClr val="FFFFFF"/>
                          </a:solidFill>
                          <a:latin typeface="Calibri"/>
                          <a:cs typeface="Calibri"/>
                        </a:rPr>
                        <a:t>Function</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9878"/>
                    </a:solidFill>
                  </a:tcPr>
                </a:tc>
                <a:tc>
                  <a:txBody>
                    <a:bodyPr/>
                    <a:lstStyle/>
                    <a:p>
                      <a:pPr marL="67945">
                        <a:lnSpc>
                          <a:spcPct val="100000"/>
                        </a:lnSpc>
                        <a:spcBef>
                          <a:spcPts val="170"/>
                        </a:spcBef>
                      </a:pPr>
                      <a:r>
                        <a:rPr sz="1600" b="1" spc="-5" dirty="0">
                          <a:solidFill>
                            <a:srgbClr val="FFFFFF"/>
                          </a:solidFill>
                          <a:latin typeface="Calibri"/>
                          <a:cs typeface="Calibri"/>
                        </a:rPr>
                        <a:t>Purpose</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9878"/>
                    </a:solidFill>
                  </a:tcPr>
                </a:tc>
                <a:extLst>
                  <a:ext uri="{0D108BD9-81ED-4DB2-BD59-A6C34878D82A}">
                    <a16:rowId xmlns:a16="http://schemas.microsoft.com/office/drawing/2014/main" val="10000"/>
                  </a:ext>
                </a:extLst>
              </a:tr>
              <a:tr h="330231">
                <a:tc>
                  <a:txBody>
                    <a:bodyPr/>
                    <a:lstStyle/>
                    <a:p>
                      <a:pPr marL="68580">
                        <a:lnSpc>
                          <a:spcPct val="100000"/>
                        </a:lnSpc>
                        <a:spcBef>
                          <a:spcPts val="170"/>
                        </a:spcBef>
                      </a:pPr>
                      <a:r>
                        <a:rPr sz="1600" spc="-5" dirty="0">
                          <a:solidFill>
                            <a:srgbClr val="101920"/>
                          </a:solidFill>
                          <a:latin typeface="Calibri"/>
                          <a:cs typeface="Calibri"/>
                        </a:rPr>
                        <a:t>sin()</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5" dirty="0">
                          <a:solidFill>
                            <a:srgbClr val="101920"/>
                          </a:solidFill>
                          <a:latin typeface="Calibri"/>
                          <a:cs typeface="Calibri"/>
                        </a:rPr>
                        <a:t>Sine</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1"/>
                  </a:ext>
                </a:extLst>
              </a:tr>
              <a:tr h="330231">
                <a:tc>
                  <a:txBody>
                    <a:bodyPr/>
                    <a:lstStyle/>
                    <a:p>
                      <a:pPr marL="68580">
                        <a:lnSpc>
                          <a:spcPct val="100000"/>
                        </a:lnSpc>
                        <a:spcBef>
                          <a:spcPts val="170"/>
                        </a:spcBef>
                      </a:pPr>
                      <a:r>
                        <a:rPr sz="1600" spc="-5" dirty="0">
                          <a:solidFill>
                            <a:srgbClr val="101920"/>
                          </a:solidFill>
                          <a:latin typeface="Calibri"/>
                          <a:cs typeface="Calibri"/>
                        </a:rPr>
                        <a:t>cos()</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7945">
                        <a:lnSpc>
                          <a:spcPct val="100000"/>
                        </a:lnSpc>
                        <a:spcBef>
                          <a:spcPts val="170"/>
                        </a:spcBef>
                      </a:pPr>
                      <a:r>
                        <a:rPr sz="1600" spc="-5" dirty="0">
                          <a:solidFill>
                            <a:srgbClr val="101920"/>
                          </a:solidFill>
                          <a:latin typeface="Calibri"/>
                          <a:cs typeface="Calibri"/>
                        </a:rPr>
                        <a:t>Cosine</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2"/>
                  </a:ext>
                </a:extLst>
              </a:tr>
              <a:tr h="330231">
                <a:tc>
                  <a:txBody>
                    <a:bodyPr/>
                    <a:lstStyle/>
                    <a:p>
                      <a:pPr marL="68580">
                        <a:lnSpc>
                          <a:spcPct val="100000"/>
                        </a:lnSpc>
                        <a:spcBef>
                          <a:spcPts val="170"/>
                        </a:spcBef>
                      </a:pPr>
                      <a:r>
                        <a:rPr sz="1600" spc="-10" dirty="0">
                          <a:solidFill>
                            <a:srgbClr val="101920"/>
                          </a:solidFill>
                          <a:latin typeface="Calibri"/>
                          <a:cs typeface="Calibri"/>
                        </a:rPr>
                        <a:t>tan()</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30" dirty="0">
                          <a:solidFill>
                            <a:srgbClr val="101920"/>
                          </a:solidFill>
                          <a:latin typeface="Calibri"/>
                          <a:cs typeface="Calibri"/>
                        </a:rPr>
                        <a:t>Tangent</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3"/>
                  </a:ext>
                </a:extLst>
              </a:tr>
              <a:tr h="330231">
                <a:tc>
                  <a:txBody>
                    <a:bodyPr/>
                    <a:lstStyle/>
                    <a:p>
                      <a:pPr marL="68580">
                        <a:lnSpc>
                          <a:spcPct val="100000"/>
                        </a:lnSpc>
                        <a:spcBef>
                          <a:spcPts val="170"/>
                        </a:spcBef>
                      </a:pPr>
                      <a:r>
                        <a:rPr sz="1600" spc="-5" dirty="0">
                          <a:solidFill>
                            <a:srgbClr val="101920"/>
                          </a:solidFill>
                          <a:latin typeface="Calibri"/>
                          <a:cs typeface="Calibri"/>
                        </a:rPr>
                        <a:t>sqrt()</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7945">
                        <a:lnSpc>
                          <a:spcPct val="100000"/>
                        </a:lnSpc>
                        <a:spcBef>
                          <a:spcPts val="170"/>
                        </a:spcBef>
                      </a:pPr>
                      <a:r>
                        <a:rPr sz="1600" spc="-10" dirty="0">
                          <a:solidFill>
                            <a:srgbClr val="101920"/>
                          </a:solidFill>
                          <a:latin typeface="Calibri"/>
                          <a:cs typeface="Calibri"/>
                        </a:rPr>
                        <a:t>Square</a:t>
                      </a:r>
                      <a:r>
                        <a:rPr sz="1600" dirty="0">
                          <a:solidFill>
                            <a:srgbClr val="101920"/>
                          </a:solidFill>
                          <a:latin typeface="Calibri"/>
                          <a:cs typeface="Calibri"/>
                        </a:rPr>
                        <a:t> </a:t>
                      </a:r>
                      <a:r>
                        <a:rPr sz="1600" spc="-5" dirty="0">
                          <a:solidFill>
                            <a:srgbClr val="101920"/>
                          </a:solidFill>
                          <a:latin typeface="Calibri"/>
                          <a:cs typeface="Calibri"/>
                        </a:rPr>
                        <a:t>root</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4"/>
                  </a:ext>
                </a:extLst>
              </a:tr>
              <a:tr h="330231">
                <a:tc>
                  <a:txBody>
                    <a:bodyPr/>
                    <a:lstStyle/>
                    <a:p>
                      <a:pPr marL="68580">
                        <a:lnSpc>
                          <a:spcPct val="100000"/>
                        </a:lnSpc>
                        <a:spcBef>
                          <a:spcPts val="170"/>
                        </a:spcBef>
                      </a:pPr>
                      <a:r>
                        <a:rPr sz="1600" spc="-10" dirty="0">
                          <a:solidFill>
                            <a:srgbClr val="101920"/>
                          </a:solidFill>
                          <a:latin typeface="Calibri"/>
                          <a:cs typeface="Calibri"/>
                        </a:rPr>
                        <a:t>exp()</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5" dirty="0">
                          <a:solidFill>
                            <a:srgbClr val="101920"/>
                          </a:solidFill>
                          <a:latin typeface="Calibri"/>
                          <a:cs typeface="Calibri"/>
                        </a:rPr>
                        <a:t>Exponential</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5"/>
                  </a:ext>
                </a:extLst>
              </a:tr>
              <a:tr h="330231">
                <a:tc>
                  <a:txBody>
                    <a:bodyPr/>
                    <a:lstStyle/>
                    <a:p>
                      <a:pPr marL="68580">
                        <a:lnSpc>
                          <a:spcPct val="100000"/>
                        </a:lnSpc>
                        <a:spcBef>
                          <a:spcPts val="170"/>
                        </a:spcBef>
                      </a:pPr>
                      <a:r>
                        <a:rPr sz="1600" spc="-5" dirty="0">
                          <a:solidFill>
                            <a:srgbClr val="101920"/>
                          </a:solidFill>
                          <a:latin typeface="Calibri"/>
                          <a:cs typeface="Calibri"/>
                        </a:rPr>
                        <a:t>log()</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7945">
                        <a:lnSpc>
                          <a:spcPct val="100000"/>
                        </a:lnSpc>
                        <a:spcBef>
                          <a:spcPts val="170"/>
                        </a:spcBef>
                      </a:pPr>
                      <a:r>
                        <a:rPr sz="1600" spc="-5" dirty="0">
                          <a:solidFill>
                            <a:srgbClr val="101920"/>
                          </a:solidFill>
                          <a:latin typeface="Calibri"/>
                          <a:cs typeface="Calibri"/>
                        </a:rPr>
                        <a:t>Logarithm</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6"/>
                  </a:ext>
                </a:extLst>
              </a:tr>
              <a:tr h="330231">
                <a:tc>
                  <a:txBody>
                    <a:bodyPr/>
                    <a:lstStyle/>
                    <a:p>
                      <a:pPr marL="68580">
                        <a:lnSpc>
                          <a:spcPct val="100000"/>
                        </a:lnSpc>
                        <a:spcBef>
                          <a:spcPts val="170"/>
                        </a:spcBef>
                      </a:pPr>
                      <a:r>
                        <a:rPr sz="1600" spc="-10" dirty="0">
                          <a:solidFill>
                            <a:srgbClr val="101920"/>
                          </a:solidFill>
                          <a:latin typeface="Calibri"/>
                          <a:cs typeface="Calibri"/>
                        </a:rPr>
                        <a:t>rand()</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5" dirty="0">
                          <a:solidFill>
                            <a:srgbClr val="101920"/>
                          </a:solidFill>
                          <a:latin typeface="Calibri"/>
                          <a:cs typeface="Calibri"/>
                        </a:rPr>
                        <a:t>Random Number</a:t>
                      </a:r>
                      <a:r>
                        <a:rPr sz="1600" dirty="0">
                          <a:solidFill>
                            <a:srgbClr val="101920"/>
                          </a:solidFill>
                          <a:latin typeface="Calibri"/>
                          <a:cs typeface="Calibri"/>
                        </a:rPr>
                        <a:t> </a:t>
                      </a:r>
                      <a:r>
                        <a:rPr sz="1600" spc="-10" dirty="0">
                          <a:solidFill>
                            <a:srgbClr val="101920"/>
                          </a:solidFill>
                          <a:latin typeface="Calibri"/>
                          <a:cs typeface="Calibri"/>
                        </a:rPr>
                        <a:t>Generator</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7"/>
                  </a:ext>
                </a:extLst>
              </a:tr>
              <a:tr h="330231">
                <a:tc>
                  <a:txBody>
                    <a:bodyPr/>
                    <a:lstStyle/>
                    <a:p>
                      <a:pPr marL="68580">
                        <a:lnSpc>
                          <a:spcPct val="100000"/>
                        </a:lnSpc>
                        <a:spcBef>
                          <a:spcPts val="170"/>
                        </a:spcBef>
                      </a:pPr>
                      <a:r>
                        <a:rPr sz="1600" spc="-10" dirty="0">
                          <a:solidFill>
                            <a:srgbClr val="101920"/>
                          </a:solidFill>
                          <a:latin typeface="Calibri"/>
                          <a:cs typeface="Calibri"/>
                        </a:rPr>
                        <a:t>length()</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7945">
                        <a:lnSpc>
                          <a:spcPct val="100000"/>
                        </a:lnSpc>
                        <a:spcBef>
                          <a:spcPts val="170"/>
                        </a:spcBef>
                      </a:pPr>
                      <a:r>
                        <a:rPr sz="1600" spc="-5" dirty="0">
                          <a:solidFill>
                            <a:srgbClr val="101920"/>
                          </a:solidFill>
                          <a:latin typeface="Calibri"/>
                          <a:cs typeface="Calibri"/>
                        </a:rPr>
                        <a:t>String</a:t>
                      </a:r>
                      <a:r>
                        <a:rPr sz="1600" spc="-10" dirty="0">
                          <a:solidFill>
                            <a:srgbClr val="101920"/>
                          </a:solidFill>
                          <a:latin typeface="Calibri"/>
                          <a:cs typeface="Calibri"/>
                        </a:rPr>
                        <a:t> length</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08"/>
                  </a:ext>
                </a:extLst>
              </a:tr>
              <a:tr h="330231">
                <a:tc>
                  <a:txBody>
                    <a:bodyPr/>
                    <a:lstStyle/>
                    <a:p>
                      <a:pPr marL="68580">
                        <a:lnSpc>
                          <a:spcPct val="100000"/>
                        </a:lnSpc>
                        <a:spcBef>
                          <a:spcPts val="170"/>
                        </a:spcBef>
                      </a:pPr>
                      <a:r>
                        <a:rPr sz="1600" spc="-5" dirty="0">
                          <a:solidFill>
                            <a:srgbClr val="101920"/>
                          </a:solidFill>
                          <a:latin typeface="Calibri"/>
                          <a:cs typeface="Calibri"/>
                        </a:rPr>
                        <a:t>split()</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5" dirty="0">
                          <a:solidFill>
                            <a:srgbClr val="101920"/>
                          </a:solidFill>
                          <a:latin typeface="Calibri"/>
                          <a:cs typeface="Calibri"/>
                        </a:rPr>
                        <a:t>String</a:t>
                      </a:r>
                      <a:r>
                        <a:rPr sz="1600" spc="-10" dirty="0">
                          <a:solidFill>
                            <a:srgbClr val="101920"/>
                          </a:solidFill>
                          <a:latin typeface="Calibri"/>
                          <a:cs typeface="Calibri"/>
                        </a:rPr>
                        <a:t> splitter</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09"/>
                  </a:ext>
                </a:extLst>
              </a:tr>
              <a:tr h="330231">
                <a:tc>
                  <a:txBody>
                    <a:bodyPr/>
                    <a:lstStyle/>
                    <a:p>
                      <a:pPr marL="68580">
                        <a:lnSpc>
                          <a:spcPct val="100000"/>
                        </a:lnSpc>
                        <a:spcBef>
                          <a:spcPts val="170"/>
                        </a:spcBef>
                      </a:pPr>
                      <a:r>
                        <a:rPr sz="1600" spc="-5" dirty="0">
                          <a:solidFill>
                            <a:srgbClr val="101920"/>
                          </a:solidFill>
                          <a:latin typeface="Calibri"/>
                          <a:cs typeface="Calibri"/>
                        </a:rPr>
                        <a:t>toupper()</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tc>
                  <a:txBody>
                    <a:bodyPr/>
                    <a:lstStyle/>
                    <a:p>
                      <a:pPr marL="67945">
                        <a:lnSpc>
                          <a:spcPct val="100000"/>
                        </a:lnSpc>
                        <a:spcBef>
                          <a:spcPts val="170"/>
                        </a:spcBef>
                      </a:pPr>
                      <a:r>
                        <a:rPr sz="1600" spc="-10" dirty="0">
                          <a:solidFill>
                            <a:srgbClr val="101920"/>
                          </a:solidFill>
                          <a:latin typeface="Calibri"/>
                          <a:cs typeface="Calibri"/>
                        </a:rPr>
                        <a:t>Convert string to</a:t>
                      </a:r>
                      <a:r>
                        <a:rPr sz="1600" spc="15" dirty="0">
                          <a:solidFill>
                            <a:srgbClr val="101920"/>
                          </a:solidFill>
                          <a:latin typeface="Calibri"/>
                          <a:cs typeface="Calibri"/>
                        </a:rPr>
                        <a:t> </a:t>
                      </a:r>
                      <a:r>
                        <a:rPr sz="1600" spc="-10" dirty="0">
                          <a:solidFill>
                            <a:srgbClr val="101920"/>
                          </a:solidFill>
                          <a:latin typeface="Calibri"/>
                          <a:cs typeface="Calibri"/>
                        </a:rPr>
                        <a:t>uppercase</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7E9ED"/>
                    </a:solidFill>
                  </a:tcPr>
                </a:tc>
                <a:extLst>
                  <a:ext uri="{0D108BD9-81ED-4DB2-BD59-A6C34878D82A}">
                    <a16:rowId xmlns:a16="http://schemas.microsoft.com/office/drawing/2014/main" val="10010"/>
                  </a:ext>
                </a:extLst>
              </a:tr>
              <a:tr h="330231">
                <a:tc>
                  <a:txBody>
                    <a:bodyPr/>
                    <a:lstStyle/>
                    <a:p>
                      <a:pPr marL="68580">
                        <a:lnSpc>
                          <a:spcPct val="100000"/>
                        </a:lnSpc>
                        <a:spcBef>
                          <a:spcPts val="170"/>
                        </a:spcBef>
                      </a:pPr>
                      <a:r>
                        <a:rPr sz="1600" spc="-5" dirty="0">
                          <a:solidFill>
                            <a:srgbClr val="101920"/>
                          </a:solidFill>
                          <a:latin typeface="Calibri"/>
                          <a:cs typeface="Calibri"/>
                        </a:rPr>
                        <a:t>tolower()</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tc>
                  <a:txBody>
                    <a:bodyPr/>
                    <a:lstStyle/>
                    <a:p>
                      <a:pPr marL="67945">
                        <a:lnSpc>
                          <a:spcPct val="100000"/>
                        </a:lnSpc>
                        <a:spcBef>
                          <a:spcPts val="170"/>
                        </a:spcBef>
                      </a:pPr>
                      <a:r>
                        <a:rPr sz="1600" spc="-10" dirty="0">
                          <a:solidFill>
                            <a:srgbClr val="101920"/>
                          </a:solidFill>
                          <a:latin typeface="Calibri"/>
                          <a:cs typeface="Calibri"/>
                        </a:rPr>
                        <a:t>Convert string to</a:t>
                      </a:r>
                      <a:r>
                        <a:rPr sz="1600" spc="10" dirty="0">
                          <a:solidFill>
                            <a:srgbClr val="101920"/>
                          </a:solidFill>
                          <a:latin typeface="Calibri"/>
                          <a:cs typeface="Calibri"/>
                        </a:rPr>
                        <a:t> </a:t>
                      </a:r>
                      <a:r>
                        <a:rPr sz="1600" spc="-10" dirty="0">
                          <a:solidFill>
                            <a:srgbClr val="101920"/>
                          </a:solidFill>
                          <a:latin typeface="Calibri"/>
                          <a:cs typeface="Calibri"/>
                        </a:rPr>
                        <a:t>lowercase</a:t>
                      </a:r>
                      <a:endParaRPr sz="1600" dirty="0">
                        <a:latin typeface="Calibri"/>
                        <a:cs typeface="Calibri"/>
                      </a:endParaRPr>
                    </a:p>
                  </a:txBody>
                  <a:tcPr marL="0" marR="0" marT="215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CBD0D9"/>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85584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10;&#10;Description automatically generated">
            <a:extLst>
              <a:ext uri="{FF2B5EF4-FFF2-40B4-BE49-F238E27FC236}">
                <a16:creationId xmlns:a16="http://schemas.microsoft.com/office/drawing/2014/main" id="{061D9D87-8BBA-46DF-82EE-DB18EB81F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 y="943865"/>
            <a:ext cx="4819461" cy="2740780"/>
          </a:xfrm>
          <a:prstGeom prst="rect">
            <a:avLst/>
          </a:prstGeom>
        </p:spPr>
      </p:pic>
      <p:sp>
        <p:nvSpPr>
          <p:cNvPr id="16" name="TextBox 15">
            <a:extLst>
              <a:ext uri="{FF2B5EF4-FFF2-40B4-BE49-F238E27FC236}">
                <a16:creationId xmlns:a16="http://schemas.microsoft.com/office/drawing/2014/main" id="{B9FF9508-2235-40B3-9045-50FCACF4DD25}"/>
              </a:ext>
            </a:extLst>
          </p:cNvPr>
          <p:cNvSpPr txBox="1"/>
          <p:nvPr/>
        </p:nvSpPr>
        <p:spPr>
          <a:xfrm>
            <a:off x="114645" y="3842310"/>
            <a:ext cx="8793480" cy="800219"/>
          </a:xfrm>
          <a:prstGeom prst="rect">
            <a:avLst/>
          </a:prstGeom>
          <a:noFill/>
        </p:spPr>
        <p:txBody>
          <a:bodyPr wrap="square" rtlCol="0">
            <a:spAutoFit/>
          </a:bodyPr>
          <a:lstStyle/>
          <a:p>
            <a:pPr marL="342900" indent="-342900">
              <a:spcAft>
                <a:spcPts val="1200"/>
              </a:spcAft>
              <a:buFont typeface="+mj-lt"/>
              <a:buAutoNum type="arabicPeriod"/>
            </a:pPr>
            <a:r>
              <a:rPr lang="en-US" dirty="0"/>
              <a:t>Declare the custom function immediately after awks opening single parenthesis </a:t>
            </a:r>
            <a:r>
              <a:rPr lang="en-US" b="1" dirty="0">
                <a:solidFill>
                  <a:schemeClr val="accent6">
                    <a:lumMod val="75000"/>
                  </a:schemeClr>
                </a:solidFill>
                <a:latin typeface="Consolas" panose="020B0609020204030204" pitchFamily="49" charset="0"/>
              </a:rPr>
              <a:t>‘</a:t>
            </a:r>
          </a:p>
          <a:p>
            <a:pPr marL="342900" indent="-342900">
              <a:spcAft>
                <a:spcPts val="1200"/>
              </a:spcAft>
              <a:buFont typeface="+mj-lt"/>
              <a:buAutoNum type="arabicPeriod"/>
            </a:pPr>
            <a:r>
              <a:rPr lang="en-US" dirty="0"/>
              <a:t>Apply the functions in the awk command body as required</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Custom awk functions</a:t>
            </a:r>
          </a:p>
        </p:txBody>
      </p:sp>
      <p:sp>
        <p:nvSpPr>
          <p:cNvPr id="15" name="Speech Bubble: Rectangle 14">
            <a:extLst>
              <a:ext uri="{FF2B5EF4-FFF2-40B4-BE49-F238E27FC236}">
                <a16:creationId xmlns:a16="http://schemas.microsoft.com/office/drawing/2014/main" id="{48A5464B-7509-4084-BF09-BDBA91616A7D}"/>
              </a:ext>
            </a:extLst>
          </p:cNvPr>
          <p:cNvSpPr/>
          <p:nvPr/>
        </p:nvSpPr>
        <p:spPr>
          <a:xfrm>
            <a:off x="4324695" y="2012487"/>
            <a:ext cx="373380" cy="301767"/>
          </a:xfrm>
          <a:prstGeom prst="wedgeRectCallout">
            <a:avLst>
              <a:gd name="adj1" fmla="val -92985"/>
              <a:gd name="adj2" fmla="val -50736"/>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9" name="Arrow: Right 8">
            <a:extLst>
              <a:ext uri="{FF2B5EF4-FFF2-40B4-BE49-F238E27FC236}">
                <a16:creationId xmlns:a16="http://schemas.microsoft.com/office/drawing/2014/main" id="{5C3133C4-C492-4FA5-99EC-A72742E75EAD}"/>
              </a:ext>
            </a:extLst>
          </p:cNvPr>
          <p:cNvSpPr/>
          <p:nvPr/>
        </p:nvSpPr>
        <p:spPr>
          <a:xfrm>
            <a:off x="4855481" y="1950928"/>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14" name="Rectangle: Rounded Corners 13">
            <a:extLst>
              <a:ext uri="{FF2B5EF4-FFF2-40B4-BE49-F238E27FC236}">
                <a16:creationId xmlns:a16="http://schemas.microsoft.com/office/drawing/2014/main" id="{07870E65-DD55-4826-9DC6-A3EBD3191217}"/>
              </a:ext>
            </a:extLst>
          </p:cNvPr>
          <p:cNvSpPr/>
          <p:nvPr/>
        </p:nvSpPr>
        <p:spPr>
          <a:xfrm>
            <a:off x="500556" y="1294838"/>
            <a:ext cx="4322904" cy="710868"/>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Speech Bubble: Rectangle 22">
            <a:extLst>
              <a:ext uri="{FF2B5EF4-FFF2-40B4-BE49-F238E27FC236}">
                <a16:creationId xmlns:a16="http://schemas.microsoft.com/office/drawing/2014/main" id="{DC6EDAFA-BCD4-4733-BBA9-62E821191730}"/>
              </a:ext>
            </a:extLst>
          </p:cNvPr>
          <p:cNvSpPr/>
          <p:nvPr/>
        </p:nvSpPr>
        <p:spPr>
          <a:xfrm>
            <a:off x="3579325" y="2879074"/>
            <a:ext cx="373380" cy="301767"/>
          </a:xfrm>
          <a:prstGeom prst="wedgeRectCallout">
            <a:avLst>
              <a:gd name="adj1" fmla="val -82781"/>
              <a:gd name="adj2" fmla="val -91138"/>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13" name="Rectangle: Rounded Corners 12">
            <a:extLst>
              <a:ext uri="{FF2B5EF4-FFF2-40B4-BE49-F238E27FC236}">
                <a16:creationId xmlns:a16="http://schemas.microsoft.com/office/drawing/2014/main" id="{F8D0507A-534C-4AEF-AFDA-726BEF271C17}"/>
              </a:ext>
            </a:extLst>
          </p:cNvPr>
          <p:cNvSpPr/>
          <p:nvPr/>
        </p:nvSpPr>
        <p:spPr>
          <a:xfrm>
            <a:off x="1543821" y="2375162"/>
            <a:ext cx="3279639" cy="301767"/>
          </a:xfrm>
          <a:prstGeom prst="round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descr="A screen shot of a computer&#10;&#10;Description automatically generated">
            <a:extLst>
              <a:ext uri="{FF2B5EF4-FFF2-40B4-BE49-F238E27FC236}">
                <a16:creationId xmlns:a16="http://schemas.microsoft.com/office/drawing/2014/main" id="{5EC78C35-0536-4735-8710-81491A2A0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5981" y="1392975"/>
            <a:ext cx="4025440" cy="1787866"/>
          </a:xfrm>
          <a:prstGeom prst="rect">
            <a:avLst/>
          </a:prstGeom>
        </p:spPr>
      </p:pic>
    </p:spTree>
    <p:extLst>
      <p:ext uri="{BB962C8B-B14F-4D97-AF65-F5344CB8AC3E}">
        <p14:creationId xmlns:p14="http://schemas.microsoft.com/office/powerpoint/2010/main" val="3366354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1200329"/>
            </a:xfrm>
            <a:prstGeom prst="rect">
              <a:avLst/>
            </a:prstGeom>
            <a:noFill/>
          </p:spPr>
          <p:txBody>
            <a:bodyPr wrap="square">
              <a:spAutoFit/>
            </a:bodyPr>
            <a:lstStyle/>
            <a:p>
              <a:r>
                <a:rPr lang="en-AU" sz="3600" spc="-5" dirty="0">
                  <a:solidFill>
                    <a:srgbClr val="101920"/>
                  </a:solidFill>
                  <a:cs typeface="Arial"/>
                </a:rPr>
                <a:t>Integrating </a:t>
              </a:r>
              <a:r>
                <a:rPr lang="en-AU" sz="3600" b="1" spc="-5" dirty="0">
                  <a:solidFill>
                    <a:srgbClr val="101920"/>
                  </a:solidFill>
                  <a:cs typeface="Arial"/>
                </a:rPr>
                <a:t>awk</a:t>
              </a:r>
            </a:p>
            <a:p>
              <a:r>
                <a:rPr lang="en-AU" sz="3600" spc="-5" dirty="0">
                  <a:solidFill>
                    <a:srgbClr val="101920"/>
                  </a:solidFill>
                  <a:cs typeface="Arial"/>
                </a:rPr>
                <a:t>in shell scripts</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162924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9FF9508-2235-40B3-9045-50FCACF4DD25}"/>
              </a:ext>
            </a:extLst>
          </p:cNvPr>
          <p:cNvSpPr txBox="1"/>
          <p:nvPr/>
        </p:nvSpPr>
        <p:spPr>
          <a:xfrm>
            <a:off x="653863" y="3644214"/>
            <a:ext cx="7836273" cy="1282402"/>
          </a:xfrm>
          <a:prstGeom prst="rect">
            <a:avLst/>
          </a:prstGeom>
          <a:noFill/>
        </p:spPr>
        <p:txBody>
          <a:bodyPr wrap="square" rtlCol="0">
            <a:spAutoFit/>
          </a:bodyPr>
          <a:lstStyle/>
          <a:p>
            <a:pPr marL="342900" indent="-342900">
              <a:spcAft>
                <a:spcPts val="800"/>
              </a:spcAft>
              <a:buFont typeface="+mj-lt"/>
              <a:buAutoNum type="arabicPeriod"/>
            </a:pPr>
            <a:r>
              <a:rPr lang="en-US" sz="1600" dirty="0"/>
              <a:t>Uses </a:t>
            </a:r>
            <a:r>
              <a:rPr lang="en-US" sz="1600" i="1" dirty="0"/>
              <a:t>command substitution</a:t>
            </a:r>
            <a:r>
              <a:rPr lang="en-US" sz="1600" dirty="0"/>
              <a:t> to immediately assign the results of command sequence to a variable named </a:t>
            </a:r>
            <a:r>
              <a:rPr lang="en-US" sz="1600" dirty="0">
                <a:solidFill>
                  <a:schemeClr val="accent6">
                    <a:lumMod val="75000"/>
                  </a:schemeClr>
                </a:solidFill>
                <a:latin typeface="Consolas" panose="020B0609020204030204" pitchFamily="49" charset="0"/>
              </a:rPr>
              <a:t>$result</a:t>
            </a:r>
          </a:p>
          <a:p>
            <a:pPr marL="342900" indent="-342900">
              <a:spcAft>
                <a:spcPts val="800"/>
              </a:spcAft>
              <a:buFont typeface="+mj-lt"/>
              <a:buAutoNum type="arabicPeriod"/>
            </a:pPr>
            <a:r>
              <a:rPr lang="en-US" sz="1600" dirty="0">
                <a:solidFill>
                  <a:schemeClr val="accent6">
                    <a:lumMod val="75000"/>
                  </a:schemeClr>
                </a:solidFill>
                <a:latin typeface="Consolas" panose="020B0609020204030204" pitchFamily="49" charset="0"/>
              </a:rPr>
              <a:t>Echo</a:t>
            </a:r>
            <a:r>
              <a:rPr lang="en-US" sz="1600" dirty="0"/>
              <a:t> used to provide stored inputs </a:t>
            </a:r>
            <a:r>
              <a:rPr lang="en-US" sz="1600" dirty="0">
                <a:solidFill>
                  <a:schemeClr val="accent6">
                    <a:lumMod val="75000"/>
                  </a:schemeClr>
                </a:solidFill>
                <a:latin typeface="Consolas" panose="020B0609020204030204" pitchFamily="49" charset="0"/>
              </a:rPr>
              <a:t>($fl1</a:t>
            </a:r>
            <a:r>
              <a:rPr lang="en-US" sz="1600" dirty="0"/>
              <a:t>, </a:t>
            </a:r>
            <a:r>
              <a:rPr lang="en-US" sz="1600" dirty="0">
                <a:solidFill>
                  <a:schemeClr val="accent6">
                    <a:lumMod val="75000"/>
                  </a:schemeClr>
                </a:solidFill>
                <a:latin typeface="Consolas" panose="020B0609020204030204" pitchFamily="49" charset="0"/>
              </a:rPr>
              <a:t>$fl2</a:t>
            </a:r>
            <a:r>
              <a:rPr lang="en-US" sz="1600" dirty="0"/>
              <a:t>) to </a:t>
            </a:r>
            <a:r>
              <a:rPr lang="en-US" sz="1600" dirty="0">
                <a:solidFill>
                  <a:schemeClr val="accent6">
                    <a:lumMod val="75000"/>
                  </a:schemeClr>
                </a:solidFill>
                <a:latin typeface="Consolas" panose="020B0609020204030204" pitchFamily="49" charset="0"/>
              </a:rPr>
              <a:t>awk</a:t>
            </a:r>
            <a:r>
              <a:rPr lang="en-US" sz="1600" dirty="0"/>
              <a:t> via </a:t>
            </a:r>
            <a:r>
              <a:rPr lang="en-US" sz="1600" i="1" dirty="0"/>
              <a:t>piping</a:t>
            </a:r>
            <a:endParaRPr lang="en-US" sz="1600" i="1" dirty="0">
              <a:solidFill>
                <a:schemeClr val="accent6">
                  <a:lumMod val="75000"/>
                </a:schemeClr>
              </a:solidFill>
              <a:latin typeface="Consolas" panose="020B0609020204030204" pitchFamily="49" charset="0"/>
            </a:endParaRPr>
          </a:p>
          <a:p>
            <a:pPr marL="342900" indent="-342900">
              <a:spcAft>
                <a:spcPts val="800"/>
              </a:spcAft>
              <a:buFont typeface="+mj-lt"/>
              <a:buAutoNum type="arabicPeriod"/>
            </a:pPr>
            <a:r>
              <a:rPr lang="en-US" sz="1600" dirty="0"/>
              <a:t>Then </a:t>
            </a:r>
            <a:r>
              <a:rPr lang="en-US" sz="1600" dirty="0">
                <a:solidFill>
                  <a:schemeClr val="accent6">
                    <a:lumMod val="75000"/>
                  </a:schemeClr>
                </a:solidFill>
                <a:latin typeface="Consolas" panose="020B0609020204030204" pitchFamily="49" charset="0"/>
              </a:rPr>
              <a:t>awk</a:t>
            </a:r>
            <a:r>
              <a:rPr lang="en-US" sz="1600" dirty="0"/>
              <a:t> makes the required calculations, the product of which is stored in </a:t>
            </a:r>
            <a:r>
              <a:rPr lang="en-US" sz="1600" dirty="0">
                <a:solidFill>
                  <a:schemeClr val="accent6">
                    <a:lumMod val="75000"/>
                  </a:schemeClr>
                </a:solidFill>
                <a:latin typeface="Consolas" panose="020B0609020204030204" pitchFamily="49" charset="0"/>
              </a:rPr>
              <a:t>$result</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Using awk to work with floats 1</a:t>
            </a:r>
          </a:p>
        </p:txBody>
      </p:sp>
      <p:grpSp>
        <p:nvGrpSpPr>
          <p:cNvPr id="8" name="Group 7">
            <a:extLst>
              <a:ext uri="{FF2B5EF4-FFF2-40B4-BE49-F238E27FC236}">
                <a16:creationId xmlns:a16="http://schemas.microsoft.com/office/drawing/2014/main" id="{92C0DB37-6AF9-4343-8262-055C48E6BFEF}"/>
              </a:ext>
            </a:extLst>
          </p:cNvPr>
          <p:cNvGrpSpPr/>
          <p:nvPr/>
        </p:nvGrpSpPr>
        <p:grpSpPr>
          <a:xfrm>
            <a:off x="2000677" y="858085"/>
            <a:ext cx="4898438" cy="2574677"/>
            <a:chOff x="70250" y="727893"/>
            <a:chExt cx="4898438" cy="2574677"/>
          </a:xfrm>
        </p:grpSpPr>
        <p:pic>
          <p:nvPicPr>
            <p:cNvPr id="4" name="Picture 3" descr="A close up of a screen&#10;&#10;Description automatically generated">
              <a:extLst>
                <a:ext uri="{FF2B5EF4-FFF2-40B4-BE49-F238E27FC236}">
                  <a16:creationId xmlns:a16="http://schemas.microsoft.com/office/drawing/2014/main" id="{F1117836-3FEE-4D69-871C-3C74C17FC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 y="727893"/>
              <a:ext cx="4896109" cy="1632037"/>
            </a:xfrm>
            <a:prstGeom prst="rect">
              <a:avLst/>
            </a:prstGeom>
          </p:spPr>
        </p:pic>
        <p:pic>
          <p:nvPicPr>
            <p:cNvPr id="7" name="Picture 6" descr="A close up of a screen&#10;&#10;Description automatically generated">
              <a:extLst>
                <a:ext uri="{FF2B5EF4-FFF2-40B4-BE49-F238E27FC236}">
                  <a16:creationId xmlns:a16="http://schemas.microsoft.com/office/drawing/2014/main" id="{2238754B-F96D-4F63-B8D3-3EF68F0B3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50" y="2516596"/>
              <a:ext cx="4896109" cy="785974"/>
            </a:xfrm>
            <a:prstGeom prst="rect">
              <a:avLst/>
            </a:prstGeom>
          </p:spPr>
        </p:pic>
        <p:sp>
          <p:nvSpPr>
            <p:cNvPr id="15" name="Speech Bubble: Rectangle 14">
              <a:extLst>
                <a:ext uri="{FF2B5EF4-FFF2-40B4-BE49-F238E27FC236}">
                  <a16:creationId xmlns:a16="http://schemas.microsoft.com/office/drawing/2014/main" id="{48A5464B-7509-4084-BF09-BDBA91616A7D}"/>
                </a:ext>
              </a:extLst>
            </p:cNvPr>
            <p:cNvSpPr/>
            <p:nvPr/>
          </p:nvSpPr>
          <p:spPr>
            <a:xfrm>
              <a:off x="918826" y="2058885"/>
              <a:ext cx="298131" cy="241200"/>
            </a:xfrm>
            <a:prstGeom prst="wedgeRectCallout">
              <a:avLst>
                <a:gd name="adj1" fmla="val -52779"/>
                <a:gd name="adj2" fmla="val -247713"/>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9" name="Arrow: Right 8">
              <a:extLst>
                <a:ext uri="{FF2B5EF4-FFF2-40B4-BE49-F238E27FC236}">
                  <a16:creationId xmlns:a16="http://schemas.microsoft.com/office/drawing/2014/main" id="{5C3133C4-C492-4FA5-99EC-A72742E75EAD}"/>
                </a:ext>
              </a:extLst>
            </p:cNvPr>
            <p:cNvSpPr/>
            <p:nvPr/>
          </p:nvSpPr>
          <p:spPr>
            <a:xfrm rot="5400000">
              <a:off x="1882975" y="2220738"/>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17" name="Speech Bubble: Rectangle 16">
              <a:extLst>
                <a:ext uri="{FF2B5EF4-FFF2-40B4-BE49-F238E27FC236}">
                  <a16:creationId xmlns:a16="http://schemas.microsoft.com/office/drawing/2014/main" id="{8ACAC916-8F23-43BB-B399-B3177E17DCC1}"/>
                </a:ext>
              </a:extLst>
            </p:cNvPr>
            <p:cNvSpPr/>
            <p:nvPr/>
          </p:nvSpPr>
          <p:spPr>
            <a:xfrm>
              <a:off x="1396946" y="2058886"/>
              <a:ext cx="298800" cy="239805"/>
            </a:xfrm>
            <a:prstGeom prst="wedgeRectCallout">
              <a:avLst>
                <a:gd name="adj1" fmla="val -90719"/>
                <a:gd name="adj2" fmla="val -193727"/>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21" name="Speech Bubble: Rectangle 20">
              <a:extLst>
                <a:ext uri="{FF2B5EF4-FFF2-40B4-BE49-F238E27FC236}">
                  <a16:creationId xmlns:a16="http://schemas.microsoft.com/office/drawing/2014/main" id="{1A965234-6720-4274-A06F-29DB7E41F800}"/>
                </a:ext>
              </a:extLst>
            </p:cNvPr>
            <p:cNvSpPr/>
            <p:nvPr/>
          </p:nvSpPr>
          <p:spPr>
            <a:xfrm>
              <a:off x="2342773" y="2058885"/>
              <a:ext cx="298800" cy="239805"/>
            </a:xfrm>
            <a:prstGeom prst="wedgeRectCallout">
              <a:avLst>
                <a:gd name="adj1" fmla="val -83968"/>
                <a:gd name="adj2" fmla="val -199335"/>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3</a:t>
              </a:r>
            </a:p>
          </p:txBody>
        </p:sp>
      </p:grpSp>
    </p:spTree>
    <p:extLst>
      <p:ext uri="{BB962C8B-B14F-4D97-AF65-F5344CB8AC3E}">
        <p14:creationId xmlns:p14="http://schemas.microsoft.com/office/powerpoint/2010/main" val="8263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10;&#10;Description automatically generated">
            <a:extLst>
              <a:ext uri="{FF2B5EF4-FFF2-40B4-BE49-F238E27FC236}">
                <a16:creationId xmlns:a16="http://schemas.microsoft.com/office/drawing/2014/main" id="{A3B99497-0514-4364-A572-54603ECCD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9" y="2264426"/>
            <a:ext cx="3685874" cy="1349206"/>
          </a:xfrm>
          <a:prstGeom prst="rect">
            <a:avLst/>
          </a:prstGeom>
        </p:spPr>
      </p:pic>
      <p:pic>
        <p:nvPicPr>
          <p:cNvPr id="10" name="Picture 9" descr="A picture containing sitting&#10;&#10;Description automatically generated">
            <a:extLst>
              <a:ext uri="{FF2B5EF4-FFF2-40B4-BE49-F238E27FC236}">
                <a16:creationId xmlns:a16="http://schemas.microsoft.com/office/drawing/2014/main" id="{3411A255-62F0-4903-86C8-97D480B7D5F9}"/>
              </a:ext>
            </a:extLst>
          </p:cNvPr>
          <p:cNvPicPr>
            <a:picLocks noChangeAspect="1"/>
          </p:cNvPicPr>
          <p:nvPr/>
        </p:nvPicPr>
        <p:blipFill rotWithShape="1">
          <a:blip r:embed="rId3">
            <a:extLst>
              <a:ext uri="{28A0092B-C50C-407E-A947-70E740481C1C}">
                <a14:useLocalDpi xmlns:a14="http://schemas.microsoft.com/office/drawing/2010/main" val="0"/>
              </a:ext>
            </a:extLst>
          </a:blip>
          <a:srcRect r="50834"/>
          <a:stretch/>
        </p:blipFill>
        <p:spPr>
          <a:xfrm>
            <a:off x="330079" y="3779870"/>
            <a:ext cx="3170875" cy="1305107"/>
          </a:xfrm>
          <a:prstGeom prst="rect">
            <a:avLst/>
          </a:prstGeom>
        </p:spPr>
      </p:pic>
      <p:pic>
        <p:nvPicPr>
          <p:cNvPr id="3" name="Picture 2" descr="A screen shot of a computer&#10;&#10;Description automatically generated">
            <a:extLst>
              <a:ext uri="{FF2B5EF4-FFF2-40B4-BE49-F238E27FC236}">
                <a16:creationId xmlns:a16="http://schemas.microsoft.com/office/drawing/2014/main" id="{1BDBD6E8-029B-4A2A-B84B-7AA4AF476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91200"/>
            <a:ext cx="9144000" cy="1477194"/>
          </a:xfrm>
          <a:prstGeom prst="rect">
            <a:avLst/>
          </a:prstGeom>
        </p:spPr>
      </p:pic>
      <p:sp>
        <p:nvSpPr>
          <p:cNvPr id="16" name="TextBox 15">
            <a:extLst>
              <a:ext uri="{FF2B5EF4-FFF2-40B4-BE49-F238E27FC236}">
                <a16:creationId xmlns:a16="http://schemas.microsoft.com/office/drawing/2014/main" id="{B9FF9508-2235-40B3-9045-50FCACF4DD25}"/>
              </a:ext>
            </a:extLst>
          </p:cNvPr>
          <p:cNvSpPr txBox="1"/>
          <p:nvPr/>
        </p:nvSpPr>
        <p:spPr>
          <a:xfrm>
            <a:off x="3886200" y="2253459"/>
            <a:ext cx="5185221" cy="2862322"/>
          </a:xfrm>
          <a:prstGeom prst="rect">
            <a:avLst/>
          </a:prstGeom>
          <a:noFill/>
        </p:spPr>
        <p:txBody>
          <a:bodyPr wrap="square" rtlCol="0">
            <a:spAutoFit/>
          </a:bodyPr>
          <a:lstStyle/>
          <a:p>
            <a:pPr marL="342900" indent="-342900">
              <a:spcAft>
                <a:spcPts val="800"/>
              </a:spcAft>
              <a:buFont typeface="+mj-lt"/>
              <a:buAutoNum type="arabicPeriod"/>
            </a:pPr>
            <a:r>
              <a:rPr lang="en-US" sz="1600" dirty="0"/>
              <a:t>Grab the content of </a:t>
            </a:r>
            <a:r>
              <a:rPr lang="en-US" sz="1600" dirty="0">
                <a:solidFill>
                  <a:schemeClr val="accent6">
                    <a:lumMod val="75000"/>
                  </a:schemeClr>
                </a:solidFill>
                <a:latin typeface="Consolas" panose="020B0609020204030204" pitchFamily="49" charset="0"/>
              </a:rPr>
              <a:t>scores.html </a:t>
            </a:r>
            <a:r>
              <a:rPr lang="en-US" sz="1600" dirty="0"/>
              <a:t>and </a:t>
            </a:r>
            <a:r>
              <a:rPr lang="en-US" sz="1600" i="1" dirty="0"/>
              <a:t>pipe</a:t>
            </a:r>
            <a:r>
              <a:rPr lang="en-US" sz="1600" dirty="0"/>
              <a:t> it through to </a:t>
            </a:r>
            <a:r>
              <a:rPr lang="en-US" sz="1600" dirty="0">
                <a:solidFill>
                  <a:schemeClr val="accent6">
                    <a:lumMod val="75000"/>
                  </a:schemeClr>
                </a:solidFill>
                <a:latin typeface="Consolas" panose="020B0609020204030204" pitchFamily="49" charset="0"/>
              </a:rPr>
              <a:t>grep</a:t>
            </a:r>
          </a:p>
          <a:p>
            <a:pPr marL="342900" indent="-342900">
              <a:spcAft>
                <a:spcPts val="800"/>
              </a:spcAft>
              <a:buFont typeface="+mj-lt"/>
              <a:buAutoNum type="arabicPeriod"/>
            </a:pPr>
            <a:r>
              <a:rPr lang="en-US" sz="1600" dirty="0"/>
              <a:t>Use </a:t>
            </a:r>
            <a:r>
              <a:rPr lang="en-US" sz="1600" dirty="0">
                <a:solidFill>
                  <a:schemeClr val="accent6">
                    <a:lumMod val="75000"/>
                  </a:schemeClr>
                </a:solidFill>
                <a:latin typeface="Consolas" panose="020B0609020204030204" pitchFamily="49" charset="0"/>
              </a:rPr>
              <a:t>grep</a:t>
            </a:r>
            <a:r>
              <a:rPr lang="en-US" sz="1600" dirty="0"/>
              <a:t> to eliminate all lines passed to it except those that contain </a:t>
            </a:r>
            <a:r>
              <a:rPr lang="en-US" sz="1600" dirty="0">
                <a:solidFill>
                  <a:schemeClr val="accent6">
                    <a:lumMod val="75000"/>
                  </a:schemeClr>
                </a:solidFill>
                <a:latin typeface="Consolas" panose="020B0609020204030204" pitchFamily="49" charset="0"/>
              </a:rPr>
              <a:t>&lt;td&gt; </a:t>
            </a:r>
            <a:r>
              <a:rPr lang="en-US" sz="1600" dirty="0"/>
              <a:t>and then </a:t>
            </a:r>
            <a:r>
              <a:rPr lang="en-US" sz="1600" i="1" dirty="0"/>
              <a:t>pipe</a:t>
            </a:r>
            <a:r>
              <a:rPr lang="en-US" sz="1600" dirty="0"/>
              <a:t> through to </a:t>
            </a:r>
            <a:r>
              <a:rPr lang="en-US" sz="1600" dirty="0">
                <a:solidFill>
                  <a:schemeClr val="accent6">
                    <a:lumMod val="75000"/>
                  </a:schemeClr>
                </a:solidFill>
                <a:latin typeface="Consolas" panose="020B0609020204030204" pitchFamily="49" charset="0"/>
              </a:rPr>
              <a:t>sed</a:t>
            </a:r>
          </a:p>
          <a:p>
            <a:pPr marL="342900" indent="-342900">
              <a:spcAft>
                <a:spcPts val="800"/>
              </a:spcAft>
              <a:buFont typeface="+mj-lt"/>
              <a:buAutoNum type="arabicPeriod"/>
            </a:pPr>
            <a:r>
              <a:rPr lang="en-US" sz="1600" dirty="0"/>
              <a:t>Use </a:t>
            </a:r>
            <a:r>
              <a:rPr lang="en-US" sz="1600" dirty="0">
                <a:solidFill>
                  <a:schemeClr val="accent6">
                    <a:lumMod val="75000"/>
                  </a:schemeClr>
                </a:solidFill>
                <a:latin typeface="Consolas" panose="020B0609020204030204" pitchFamily="49" charset="0"/>
              </a:rPr>
              <a:t>sed</a:t>
            </a:r>
            <a:r>
              <a:rPr lang="en-US" sz="1600" dirty="0"/>
              <a:t> to eliminate all remaining HTML tags, ensuring that the </a:t>
            </a:r>
            <a:r>
              <a:rPr lang="en-US" sz="1600" dirty="0">
                <a:solidFill>
                  <a:schemeClr val="accent6">
                    <a:lumMod val="75000"/>
                  </a:schemeClr>
                </a:solidFill>
                <a:latin typeface="Consolas" panose="020B0609020204030204" pitchFamily="49" charset="0"/>
              </a:rPr>
              <a:t>&lt;/td&gt;&lt;/td&gt; </a:t>
            </a:r>
            <a:r>
              <a:rPr lang="en-US" sz="1600" dirty="0"/>
              <a:t>sequence is replace by a space, then </a:t>
            </a:r>
            <a:r>
              <a:rPr lang="en-US" sz="1600" i="1" dirty="0"/>
              <a:t>pipe</a:t>
            </a:r>
            <a:r>
              <a:rPr lang="en-US" sz="1600" dirty="0"/>
              <a:t> the results to </a:t>
            </a:r>
            <a:r>
              <a:rPr lang="en-US" sz="1600" dirty="0">
                <a:solidFill>
                  <a:schemeClr val="accent6">
                    <a:lumMod val="75000"/>
                  </a:schemeClr>
                </a:solidFill>
                <a:latin typeface="Consolas" panose="020B0609020204030204" pitchFamily="49" charset="0"/>
              </a:rPr>
              <a:t>awk</a:t>
            </a:r>
          </a:p>
          <a:p>
            <a:pPr marL="342900" indent="-342900">
              <a:spcAft>
                <a:spcPts val="800"/>
              </a:spcAft>
              <a:buFont typeface="+mj-lt"/>
              <a:buAutoNum type="arabicPeriod"/>
            </a:pPr>
            <a:r>
              <a:rPr lang="en-US" sz="1600" dirty="0"/>
              <a:t>Use </a:t>
            </a:r>
            <a:r>
              <a:rPr lang="en-US" sz="1600" dirty="0">
                <a:solidFill>
                  <a:schemeClr val="accent6">
                    <a:lumMod val="75000"/>
                  </a:schemeClr>
                </a:solidFill>
                <a:latin typeface="Consolas" panose="020B0609020204030204" pitchFamily="49" charset="0"/>
              </a:rPr>
              <a:t>awk</a:t>
            </a:r>
            <a:r>
              <a:rPr lang="en-US" sz="1600" dirty="0"/>
              <a:t> to calculate the averages of the float values on each of the four records that remain and print to the terminal formatted to two (2) decimal places</a:t>
            </a:r>
          </a:p>
        </p:txBody>
      </p:sp>
      <p:sp>
        <p:nvSpPr>
          <p:cNvPr id="19" name="object 4">
            <a:extLst>
              <a:ext uri="{FF2B5EF4-FFF2-40B4-BE49-F238E27FC236}">
                <a16:creationId xmlns:a16="http://schemas.microsoft.com/office/drawing/2014/main" id="{E07189A4-C8C4-4728-8DD3-257E32A27695}"/>
              </a:ext>
            </a:extLst>
          </p:cNvPr>
          <p:cNvSpPr txBox="1">
            <a:spLocks/>
          </p:cNvSpPr>
          <p:nvPr/>
        </p:nvSpPr>
        <p:spPr>
          <a:xfrm>
            <a:off x="72579" y="106269"/>
            <a:ext cx="7265388" cy="443711"/>
          </a:xfrm>
          <a:prstGeom prst="rect">
            <a:avLst/>
          </a:prstGeom>
        </p:spPr>
        <p:txBody>
          <a:bodyPr vert="horz" wrap="square" lIns="0" tIns="12700" rIns="0" bIns="0" rtlCol="0">
            <a:spAutoFit/>
          </a:bodyPr>
          <a:lstStyle>
            <a:lvl1pPr>
              <a:defRPr>
                <a:latin typeface="+mj-lt"/>
                <a:ea typeface="+mj-ea"/>
                <a:cs typeface="+mj-cs"/>
              </a:defRPr>
            </a:lvl1pPr>
          </a:lstStyle>
          <a:p>
            <a:pPr marL="12700" defTabSz="914400">
              <a:spcBef>
                <a:spcPts val="100"/>
              </a:spcBef>
            </a:pPr>
            <a:r>
              <a:rPr lang="en-AU" sz="2800" b="1" kern="0" spc="-5" dirty="0">
                <a:solidFill>
                  <a:schemeClr val="bg1"/>
                </a:solidFill>
              </a:rPr>
              <a:t>Using awk to work with floats 2</a:t>
            </a:r>
          </a:p>
        </p:txBody>
      </p:sp>
      <p:sp>
        <p:nvSpPr>
          <p:cNvPr id="15" name="Speech Bubble: Rectangle 14">
            <a:extLst>
              <a:ext uri="{FF2B5EF4-FFF2-40B4-BE49-F238E27FC236}">
                <a16:creationId xmlns:a16="http://schemas.microsoft.com/office/drawing/2014/main" id="{48A5464B-7509-4084-BF09-BDBA91616A7D}"/>
              </a:ext>
            </a:extLst>
          </p:cNvPr>
          <p:cNvSpPr/>
          <p:nvPr/>
        </p:nvSpPr>
        <p:spPr>
          <a:xfrm>
            <a:off x="757462" y="1856988"/>
            <a:ext cx="296714" cy="239805"/>
          </a:xfrm>
          <a:prstGeom prst="wedgeRectCallout">
            <a:avLst>
              <a:gd name="adj1" fmla="val -131507"/>
              <a:gd name="adj2" fmla="val -75970"/>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1</a:t>
            </a:r>
          </a:p>
        </p:txBody>
      </p:sp>
      <p:sp>
        <p:nvSpPr>
          <p:cNvPr id="9" name="Arrow: Right 8">
            <a:extLst>
              <a:ext uri="{FF2B5EF4-FFF2-40B4-BE49-F238E27FC236}">
                <a16:creationId xmlns:a16="http://schemas.microsoft.com/office/drawing/2014/main" id="{5C3133C4-C492-4FA5-99EC-A72742E75EAD}"/>
              </a:ext>
            </a:extLst>
          </p:cNvPr>
          <p:cNvSpPr/>
          <p:nvPr/>
        </p:nvSpPr>
        <p:spPr>
          <a:xfrm rot="5400000">
            <a:off x="1820266" y="3462765"/>
            <a:ext cx="190500" cy="44371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sp>
        <p:nvSpPr>
          <p:cNvPr id="17" name="Speech Bubble: Rectangle 16">
            <a:extLst>
              <a:ext uri="{FF2B5EF4-FFF2-40B4-BE49-F238E27FC236}">
                <a16:creationId xmlns:a16="http://schemas.microsoft.com/office/drawing/2014/main" id="{8ACAC916-8F23-43BB-B399-B3177E17DCC1}"/>
              </a:ext>
            </a:extLst>
          </p:cNvPr>
          <p:cNvSpPr/>
          <p:nvPr/>
        </p:nvSpPr>
        <p:spPr>
          <a:xfrm>
            <a:off x="1680106" y="1856988"/>
            <a:ext cx="296714" cy="239805"/>
          </a:xfrm>
          <a:prstGeom prst="wedgeRectCallout">
            <a:avLst>
              <a:gd name="adj1" fmla="val -92985"/>
              <a:gd name="adj2" fmla="val -7036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2</a:t>
            </a:r>
          </a:p>
        </p:txBody>
      </p:sp>
      <p:sp>
        <p:nvSpPr>
          <p:cNvPr id="18" name="Speech Bubble: Rectangle 17">
            <a:extLst>
              <a:ext uri="{FF2B5EF4-FFF2-40B4-BE49-F238E27FC236}">
                <a16:creationId xmlns:a16="http://schemas.microsoft.com/office/drawing/2014/main" id="{F3A9F041-6E70-4D40-8735-FBC3A8EB25E5}"/>
              </a:ext>
            </a:extLst>
          </p:cNvPr>
          <p:cNvSpPr/>
          <p:nvPr/>
        </p:nvSpPr>
        <p:spPr>
          <a:xfrm>
            <a:off x="2518305" y="1855593"/>
            <a:ext cx="296714" cy="241200"/>
          </a:xfrm>
          <a:prstGeom prst="wedgeRectCallout">
            <a:avLst>
              <a:gd name="adj1" fmla="val -92985"/>
              <a:gd name="adj2" fmla="val -7036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3</a:t>
            </a:r>
          </a:p>
        </p:txBody>
      </p:sp>
      <p:sp>
        <p:nvSpPr>
          <p:cNvPr id="20" name="Speech Bubble: Rectangle 19">
            <a:extLst>
              <a:ext uri="{FF2B5EF4-FFF2-40B4-BE49-F238E27FC236}">
                <a16:creationId xmlns:a16="http://schemas.microsoft.com/office/drawing/2014/main" id="{8BB6B372-7801-4F20-A18B-D89CF2D09C1D}"/>
              </a:ext>
            </a:extLst>
          </p:cNvPr>
          <p:cNvSpPr/>
          <p:nvPr/>
        </p:nvSpPr>
        <p:spPr>
          <a:xfrm>
            <a:off x="5534438" y="1855593"/>
            <a:ext cx="296714" cy="241200"/>
          </a:xfrm>
          <a:prstGeom prst="wedgeRectCallout">
            <a:avLst>
              <a:gd name="adj1" fmla="val -92985"/>
              <a:gd name="adj2" fmla="val -70362"/>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400" dirty="0">
                <a:solidFill>
                  <a:schemeClr val="tx1"/>
                </a:solidFill>
              </a:rPr>
              <a:t>4</a:t>
            </a:r>
          </a:p>
        </p:txBody>
      </p:sp>
    </p:spTree>
    <p:extLst>
      <p:ext uri="{BB962C8B-B14F-4D97-AF65-F5344CB8AC3E}">
        <p14:creationId xmlns:p14="http://schemas.microsoft.com/office/powerpoint/2010/main" val="3768131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4606" y="1101539"/>
            <a:ext cx="7119263" cy="1399742"/>
          </a:xfrm>
          <a:prstGeom prst="rect">
            <a:avLst/>
          </a:prstGeom>
        </p:spPr>
        <p:txBody>
          <a:bodyPr vert="horz" wrap="square" lIns="0" tIns="24765" rIns="0" bIns="0" rtlCol="0">
            <a:spAutoFit/>
          </a:bodyPr>
          <a:lstStyle/>
          <a:p>
            <a:pPr marL="355600" marR="516255" indent="-342900">
              <a:lnSpc>
                <a:spcPts val="2130"/>
              </a:lnSpc>
              <a:spcBef>
                <a:spcPts val="195"/>
              </a:spcBef>
              <a:buChar char="•"/>
              <a:tabLst>
                <a:tab pos="354965" algn="l"/>
                <a:tab pos="355600" algn="l"/>
              </a:tabLst>
            </a:pPr>
            <a:r>
              <a:rPr sz="2000" b="1" spc="-5" dirty="0">
                <a:solidFill>
                  <a:srgbClr val="101920"/>
                </a:solidFill>
                <a:latin typeface="Arial"/>
                <a:cs typeface="Arial"/>
              </a:rPr>
              <a:t>Ebrahim, </a:t>
            </a:r>
            <a:r>
              <a:rPr sz="2000" b="1" dirty="0">
                <a:solidFill>
                  <a:srgbClr val="101920"/>
                </a:solidFill>
                <a:latin typeface="Arial"/>
                <a:cs typeface="Arial"/>
              </a:rPr>
              <a:t>M. </a:t>
            </a:r>
            <a:r>
              <a:rPr sz="2000" b="1" spc="-5" dirty="0">
                <a:solidFill>
                  <a:srgbClr val="101920"/>
                </a:solidFill>
                <a:latin typeface="Arial"/>
                <a:cs typeface="Arial"/>
              </a:rPr>
              <a:t>and Mallet, A. (2018) </a:t>
            </a:r>
            <a:r>
              <a:rPr sz="2000" b="1" i="1" spc="-5" dirty="0">
                <a:solidFill>
                  <a:srgbClr val="101920"/>
                </a:solidFill>
                <a:latin typeface="Arial"/>
                <a:cs typeface="Arial"/>
              </a:rPr>
              <a:t>Mastering Linux  Based Scripting</a:t>
            </a:r>
            <a:r>
              <a:rPr sz="2000" b="1" spc="-5" dirty="0">
                <a:solidFill>
                  <a:srgbClr val="101920"/>
                </a:solidFill>
                <a:latin typeface="Arial"/>
                <a:cs typeface="Arial"/>
              </a:rPr>
              <a:t> (2nd Ed</a:t>
            </a:r>
            <a:r>
              <a:rPr lang="en-US" sz="2000" b="1" spc="-5" dirty="0">
                <a:solidFill>
                  <a:srgbClr val="101920"/>
                </a:solidFill>
                <a:latin typeface="Arial"/>
                <a:cs typeface="Arial"/>
              </a:rPr>
              <a:t>.</a:t>
            </a:r>
            <a:r>
              <a:rPr sz="2000" b="1" spc="-5" dirty="0">
                <a:solidFill>
                  <a:srgbClr val="101920"/>
                </a:solidFill>
                <a:latin typeface="Arial"/>
                <a:cs typeface="Arial"/>
              </a:rPr>
              <a:t>)</a:t>
            </a:r>
            <a:r>
              <a:rPr lang="en-US" sz="2000" b="1" spc="-5" dirty="0">
                <a:solidFill>
                  <a:srgbClr val="101920"/>
                </a:solidFill>
                <a:latin typeface="Arial"/>
                <a:cs typeface="Arial"/>
              </a:rPr>
              <a:t>,</a:t>
            </a:r>
            <a:r>
              <a:rPr sz="2000" b="1" spc="-5" dirty="0">
                <a:solidFill>
                  <a:srgbClr val="101920"/>
                </a:solidFill>
                <a:latin typeface="Arial"/>
                <a:cs typeface="Arial"/>
              </a:rPr>
              <a:t> Chapter</a:t>
            </a:r>
            <a:r>
              <a:rPr lang="en-US" sz="2000" b="1" spc="-5" dirty="0">
                <a:solidFill>
                  <a:srgbClr val="101920"/>
                </a:solidFill>
                <a:latin typeface="Arial"/>
                <a:cs typeface="Arial"/>
              </a:rPr>
              <a:t>s</a:t>
            </a:r>
            <a:r>
              <a:rPr sz="2000" b="1" spc="-5" dirty="0">
                <a:solidFill>
                  <a:srgbClr val="101920"/>
                </a:solidFill>
                <a:latin typeface="Arial"/>
                <a:cs typeface="Arial"/>
              </a:rPr>
              <a:t> 10, 12,</a:t>
            </a:r>
            <a:r>
              <a:rPr sz="2000" b="1" spc="-10" dirty="0">
                <a:solidFill>
                  <a:srgbClr val="101920"/>
                </a:solidFill>
                <a:latin typeface="Arial"/>
                <a:cs typeface="Arial"/>
              </a:rPr>
              <a:t> </a:t>
            </a:r>
            <a:r>
              <a:rPr sz="2000" b="1" spc="-5" dirty="0">
                <a:solidFill>
                  <a:srgbClr val="101920"/>
                </a:solidFill>
                <a:latin typeface="Arial"/>
                <a:cs typeface="Arial"/>
              </a:rPr>
              <a:t>13</a:t>
            </a:r>
            <a:endParaRPr sz="2000" dirty="0">
              <a:latin typeface="Arial"/>
              <a:cs typeface="Arial"/>
            </a:endParaRPr>
          </a:p>
          <a:p>
            <a:pPr marL="358775" indent="-347663">
              <a:lnSpc>
                <a:spcPct val="100000"/>
              </a:lnSpc>
              <a:spcBef>
                <a:spcPts val="1410"/>
              </a:spcBef>
              <a:buClr>
                <a:srgbClr val="101920"/>
              </a:buClr>
              <a:buChar char="•"/>
              <a:tabLst>
                <a:tab pos="358775" algn="l"/>
              </a:tabLst>
            </a:pPr>
            <a:r>
              <a:rPr sz="1800" u="sng" spc="-5" dirty="0">
                <a:solidFill>
                  <a:srgbClr val="004B85"/>
                </a:solidFill>
                <a:uFill>
                  <a:solidFill>
                    <a:srgbClr val="004B85"/>
                  </a:solidFill>
                </a:uFill>
                <a:latin typeface="Arial"/>
                <a:cs typeface="Arial"/>
              </a:rPr>
              <a:t>https://likegeeks.com/awk-command</a:t>
            </a:r>
            <a:endParaRPr sz="1800" dirty="0">
              <a:latin typeface="Arial"/>
              <a:cs typeface="Arial"/>
            </a:endParaRPr>
          </a:p>
          <a:p>
            <a:pPr marL="358775" indent="-347663">
              <a:lnSpc>
                <a:spcPct val="100000"/>
              </a:lnSpc>
              <a:spcBef>
                <a:spcPts val="805"/>
              </a:spcBef>
              <a:buClr>
                <a:srgbClr val="101920"/>
              </a:buClr>
              <a:buChar char="•"/>
            </a:pPr>
            <a:r>
              <a:rPr sz="1800" u="sng" spc="-5" dirty="0">
                <a:solidFill>
                  <a:srgbClr val="004B85"/>
                </a:solidFill>
                <a:uFill>
                  <a:solidFill>
                    <a:srgbClr val="004B85"/>
                  </a:solidFill>
                </a:uFill>
                <a:latin typeface="Arial"/>
                <a:cs typeface="Arial"/>
              </a:rPr>
              <a:t>https://</a:t>
            </a:r>
            <a:r>
              <a:rPr sz="1800" u="sng" spc="-5" dirty="0">
                <a:solidFill>
                  <a:srgbClr val="004B85"/>
                </a:solidFill>
                <a:uFill>
                  <a:solidFill>
                    <a:srgbClr val="004B85"/>
                  </a:solidFill>
                </a:uFill>
                <a:latin typeface="Arial"/>
                <a:cs typeface="Arial"/>
                <a:hlinkClick r:id="rId2"/>
              </a:rPr>
              <a:t>www.tutorialspoint.com/awk/awk_built_in_functions</a:t>
            </a:r>
            <a:endParaRPr sz="1800" dirty="0">
              <a:latin typeface="Arial"/>
              <a:cs typeface="Arial"/>
            </a:endParaRPr>
          </a:p>
        </p:txBody>
      </p:sp>
      <p:sp>
        <p:nvSpPr>
          <p:cNvPr id="3" name="object 3"/>
          <p:cNvSpPr txBox="1"/>
          <p:nvPr/>
        </p:nvSpPr>
        <p:spPr>
          <a:xfrm>
            <a:off x="169043" y="136899"/>
            <a:ext cx="5814898"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FFFF"/>
                </a:solidFill>
                <a:latin typeface="Arial"/>
                <a:cs typeface="Arial"/>
              </a:rPr>
              <a:t>References and Further Reading</a:t>
            </a:r>
            <a:endParaRPr sz="28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895350"/>
            <a:ext cx="2437130" cy="3616375"/>
          </a:xfrm>
          <a:prstGeom prst="rect">
            <a:avLst/>
          </a:prstGeom>
        </p:spPr>
        <p:txBody>
          <a:bodyPr vert="horz" wrap="square" lIns="0" tIns="63500" rIns="0" bIns="0" rtlCol="0">
            <a:spAutoFit/>
          </a:bodyPr>
          <a:lstStyle/>
          <a:p>
            <a:pPr marL="184150" indent="-171450">
              <a:lnSpc>
                <a:spcPct val="100000"/>
              </a:lnSpc>
              <a:spcBef>
                <a:spcPts val="500"/>
              </a:spcBef>
              <a:buChar char="•"/>
              <a:tabLst>
                <a:tab pos="184150" algn="l"/>
              </a:tabLst>
            </a:pPr>
            <a:r>
              <a:rPr lang="en-AU" sz="2000" spc="-5" dirty="0">
                <a:solidFill>
                  <a:srgbClr val="101920"/>
                </a:solidFill>
                <a:latin typeface="Arial"/>
                <a:cs typeface="Arial"/>
              </a:rPr>
              <a:t>wget and curl</a:t>
            </a:r>
          </a:p>
          <a:p>
            <a:pPr marL="184150" indent="-171450">
              <a:lnSpc>
                <a:spcPct val="100000"/>
              </a:lnSpc>
              <a:spcBef>
                <a:spcPts val="500"/>
              </a:spcBef>
              <a:buChar char="•"/>
              <a:tabLst>
                <a:tab pos="184150" algn="l"/>
              </a:tabLst>
            </a:pPr>
            <a:r>
              <a:rPr sz="2000" spc="-5" dirty="0">
                <a:solidFill>
                  <a:srgbClr val="101920"/>
                </a:solidFill>
                <a:latin typeface="Arial"/>
                <a:cs typeface="Arial"/>
              </a:rPr>
              <a:t>regex </a:t>
            </a:r>
            <a:r>
              <a:rPr sz="2000" dirty="0">
                <a:solidFill>
                  <a:srgbClr val="273D4E"/>
                </a:solidFill>
                <a:latin typeface="Arial"/>
                <a:cs typeface="Arial"/>
              </a:rPr>
              <a:t>in</a:t>
            </a:r>
            <a:r>
              <a:rPr sz="2000" spc="-25" dirty="0">
                <a:solidFill>
                  <a:srgbClr val="273D4E"/>
                </a:solidFill>
                <a:latin typeface="Arial"/>
                <a:cs typeface="Arial"/>
              </a:rPr>
              <a:t> </a:t>
            </a:r>
            <a:r>
              <a:rPr sz="2000" dirty="0">
                <a:solidFill>
                  <a:srgbClr val="273D4E"/>
                </a:solidFill>
                <a:latin typeface="Arial"/>
                <a:cs typeface="Arial"/>
              </a:rPr>
              <a:t>awk</a:t>
            </a:r>
            <a:endParaRPr sz="2000" dirty="0">
              <a:latin typeface="Arial"/>
              <a:cs typeface="Arial"/>
            </a:endParaRPr>
          </a:p>
          <a:p>
            <a:pPr marL="184150" indent="-171450">
              <a:lnSpc>
                <a:spcPct val="100000"/>
              </a:lnSpc>
              <a:spcBef>
                <a:spcPts val="400"/>
              </a:spcBef>
              <a:buChar char="•"/>
              <a:tabLst>
                <a:tab pos="184150" algn="l"/>
              </a:tabLst>
            </a:pPr>
            <a:r>
              <a:rPr sz="2000" spc="-5" dirty="0">
                <a:solidFill>
                  <a:srgbClr val="273D4E"/>
                </a:solidFill>
                <a:latin typeface="Arial"/>
                <a:cs typeface="Arial"/>
              </a:rPr>
              <a:t>If statements </a:t>
            </a:r>
            <a:r>
              <a:rPr sz="2000" dirty="0">
                <a:solidFill>
                  <a:srgbClr val="273D4E"/>
                </a:solidFill>
                <a:latin typeface="Arial"/>
                <a:cs typeface="Arial"/>
              </a:rPr>
              <a:t>in</a:t>
            </a:r>
            <a:r>
              <a:rPr sz="2000" spc="-95" dirty="0">
                <a:solidFill>
                  <a:srgbClr val="273D4E"/>
                </a:solidFill>
                <a:latin typeface="Arial"/>
                <a:cs typeface="Arial"/>
              </a:rPr>
              <a:t> </a:t>
            </a:r>
            <a:r>
              <a:rPr sz="2000" dirty="0">
                <a:solidFill>
                  <a:srgbClr val="273D4E"/>
                </a:solidFill>
                <a:latin typeface="Arial"/>
                <a:cs typeface="Arial"/>
              </a:rPr>
              <a:t>awk</a:t>
            </a:r>
            <a:endParaRPr sz="2000" dirty="0">
              <a:latin typeface="Arial"/>
              <a:cs typeface="Arial"/>
            </a:endParaRPr>
          </a:p>
          <a:p>
            <a:pPr marL="184150" indent="-171450">
              <a:lnSpc>
                <a:spcPct val="100000"/>
              </a:lnSpc>
              <a:spcBef>
                <a:spcPts val="400"/>
              </a:spcBef>
              <a:buChar char="•"/>
              <a:tabLst>
                <a:tab pos="184150" algn="l"/>
              </a:tabLst>
            </a:pPr>
            <a:r>
              <a:rPr sz="2000" spc="-5" dirty="0">
                <a:solidFill>
                  <a:srgbClr val="273D4E"/>
                </a:solidFill>
                <a:latin typeface="Arial"/>
                <a:cs typeface="Arial"/>
              </a:rPr>
              <a:t>Functions </a:t>
            </a:r>
            <a:r>
              <a:rPr sz="2000" dirty="0">
                <a:solidFill>
                  <a:srgbClr val="273D4E"/>
                </a:solidFill>
                <a:latin typeface="Arial"/>
                <a:cs typeface="Arial"/>
              </a:rPr>
              <a:t>in</a:t>
            </a:r>
            <a:r>
              <a:rPr sz="2000" spc="-30" dirty="0">
                <a:solidFill>
                  <a:srgbClr val="273D4E"/>
                </a:solidFill>
                <a:latin typeface="Arial"/>
                <a:cs typeface="Arial"/>
              </a:rPr>
              <a:t> </a:t>
            </a:r>
            <a:r>
              <a:rPr sz="2000" dirty="0">
                <a:solidFill>
                  <a:srgbClr val="273D4E"/>
                </a:solidFill>
                <a:latin typeface="Arial"/>
                <a:cs typeface="Arial"/>
              </a:rPr>
              <a:t>awk</a:t>
            </a:r>
            <a:endParaRPr sz="2000" dirty="0">
              <a:latin typeface="Arial"/>
              <a:cs typeface="Arial"/>
            </a:endParaRPr>
          </a:p>
          <a:p>
            <a:pPr marL="184150" indent="-171450">
              <a:lnSpc>
                <a:spcPct val="100000"/>
              </a:lnSpc>
              <a:spcBef>
                <a:spcPts val="400"/>
              </a:spcBef>
              <a:buChar char="•"/>
              <a:tabLst>
                <a:tab pos="184150" algn="l"/>
              </a:tabLst>
            </a:pPr>
            <a:r>
              <a:rPr sz="2000" dirty="0">
                <a:solidFill>
                  <a:srgbClr val="273D4E"/>
                </a:solidFill>
                <a:latin typeface="Arial"/>
                <a:cs typeface="Arial"/>
              </a:rPr>
              <a:t>awk</a:t>
            </a:r>
            <a:r>
              <a:rPr sz="2000" spc="-15" dirty="0">
                <a:solidFill>
                  <a:srgbClr val="273D4E"/>
                </a:solidFill>
                <a:latin typeface="Arial"/>
                <a:cs typeface="Arial"/>
              </a:rPr>
              <a:t> </a:t>
            </a:r>
            <a:r>
              <a:rPr sz="2000" spc="-5" dirty="0">
                <a:solidFill>
                  <a:srgbClr val="273D4E"/>
                </a:solidFill>
                <a:latin typeface="Arial"/>
                <a:cs typeface="Arial"/>
              </a:rPr>
              <a:t>scripts</a:t>
            </a:r>
            <a:endParaRPr sz="2000" dirty="0">
              <a:latin typeface="Arial"/>
              <a:cs typeface="Arial"/>
            </a:endParaRPr>
          </a:p>
          <a:p>
            <a:pPr marL="184150" indent="-171450">
              <a:lnSpc>
                <a:spcPct val="100000"/>
              </a:lnSpc>
              <a:spcBef>
                <a:spcPts val="400"/>
              </a:spcBef>
              <a:buChar char="•"/>
              <a:tabLst>
                <a:tab pos="184150" algn="l"/>
              </a:tabLst>
            </a:pPr>
            <a:r>
              <a:rPr sz="2000" dirty="0">
                <a:solidFill>
                  <a:srgbClr val="273D4E"/>
                </a:solidFill>
                <a:latin typeface="Arial"/>
                <a:cs typeface="Arial"/>
              </a:rPr>
              <a:t>awk</a:t>
            </a:r>
            <a:r>
              <a:rPr sz="2000" spc="-20" dirty="0">
                <a:solidFill>
                  <a:srgbClr val="273D4E"/>
                </a:solidFill>
                <a:latin typeface="Arial"/>
                <a:cs typeface="Arial"/>
              </a:rPr>
              <a:t> </a:t>
            </a:r>
            <a:r>
              <a:rPr sz="2000" spc="-5" dirty="0">
                <a:solidFill>
                  <a:srgbClr val="273D4E"/>
                </a:solidFill>
                <a:latin typeface="Arial"/>
                <a:cs typeface="Arial"/>
              </a:rPr>
              <a:t>formatting</a:t>
            </a:r>
            <a:endParaRPr sz="2000" dirty="0">
              <a:latin typeface="Arial"/>
              <a:cs typeface="Arial"/>
            </a:endParaRPr>
          </a:p>
          <a:p>
            <a:pPr marL="184150" indent="-171450">
              <a:lnSpc>
                <a:spcPct val="100000"/>
              </a:lnSpc>
              <a:spcBef>
                <a:spcPts val="400"/>
              </a:spcBef>
              <a:buChar char="•"/>
              <a:tabLst>
                <a:tab pos="184150" algn="l"/>
              </a:tabLst>
            </a:pPr>
            <a:r>
              <a:rPr sz="2000" dirty="0">
                <a:solidFill>
                  <a:srgbClr val="273D4E"/>
                </a:solidFill>
                <a:latin typeface="Arial"/>
                <a:cs typeface="Arial"/>
              </a:rPr>
              <a:t>parsing</a:t>
            </a:r>
            <a:endParaRPr sz="2000" dirty="0">
              <a:latin typeface="Arial"/>
              <a:cs typeface="Arial"/>
            </a:endParaRPr>
          </a:p>
          <a:p>
            <a:pPr marL="184150" indent="-171450">
              <a:lnSpc>
                <a:spcPct val="100000"/>
              </a:lnSpc>
              <a:spcBef>
                <a:spcPts val="400"/>
              </a:spcBef>
              <a:buChar char="•"/>
              <a:tabLst>
                <a:tab pos="184150" algn="l"/>
              </a:tabLst>
            </a:pPr>
            <a:r>
              <a:rPr sz="2000" spc="-5" dirty="0">
                <a:solidFill>
                  <a:srgbClr val="273D4E"/>
                </a:solidFill>
                <a:latin typeface="Arial"/>
                <a:cs typeface="Arial"/>
              </a:rPr>
              <a:t>fields</a:t>
            </a:r>
            <a:endParaRPr sz="2000" dirty="0">
              <a:latin typeface="Arial"/>
              <a:cs typeface="Arial"/>
            </a:endParaRPr>
          </a:p>
          <a:p>
            <a:pPr marL="184150" indent="-171450">
              <a:lnSpc>
                <a:spcPct val="100000"/>
              </a:lnSpc>
              <a:spcBef>
                <a:spcPts val="400"/>
              </a:spcBef>
              <a:buChar char="•"/>
              <a:tabLst>
                <a:tab pos="184150" algn="l"/>
              </a:tabLst>
            </a:pPr>
            <a:r>
              <a:rPr sz="2000" spc="-5" dirty="0">
                <a:solidFill>
                  <a:srgbClr val="273D4E"/>
                </a:solidFill>
                <a:latin typeface="Arial"/>
                <a:cs typeface="Arial"/>
              </a:rPr>
              <a:t>records</a:t>
            </a:r>
            <a:endParaRPr sz="2000" dirty="0">
              <a:latin typeface="Arial"/>
              <a:cs typeface="Arial"/>
            </a:endParaRPr>
          </a:p>
          <a:p>
            <a:pPr marL="184150" indent="-171450">
              <a:lnSpc>
                <a:spcPct val="100000"/>
              </a:lnSpc>
              <a:spcBef>
                <a:spcPts val="400"/>
              </a:spcBef>
              <a:buChar char="•"/>
              <a:tabLst>
                <a:tab pos="184150" algn="l"/>
              </a:tabLst>
            </a:pPr>
            <a:r>
              <a:rPr sz="2000" spc="-5" dirty="0">
                <a:solidFill>
                  <a:srgbClr val="273D4E"/>
                </a:solidFill>
                <a:latin typeface="Arial"/>
                <a:cs typeface="Arial"/>
              </a:rPr>
              <a:t>printf</a:t>
            </a:r>
            <a:endParaRPr sz="2000" dirty="0">
              <a:latin typeface="Arial"/>
              <a:cs typeface="Arial"/>
            </a:endParaRPr>
          </a:p>
        </p:txBody>
      </p:sp>
      <p:sp>
        <p:nvSpPr>
          <p:cNvPr id="3" name="object 3"/>
          <p:cNvSpPr txBox="1">
            <a:spLocks noGrp="1"/>
          </p:cNvSpPr>
          <p:nvPr>
            <p:ph type="title"/>
          </p:nvPr>
        </p:nvSpPr>
        <p:spPr>
          <a:xfrm>
            <a:off x="162319" y="116728"/>
            <a:ext cx="4961010" cy="443711"/>
          </a:xfrm>
          <a:prstGeom prst="rect">
            <a:avLst/>
          </a:prstGeom>
        </p:spPr>
        <p:txBody>
          <a:bodyPr vert="horz" wrap="square" lIns="0" tIns="12700" rIns="0" bIns="0" rtlCol="0">
            <a:spAutoFit/>
          </a:bodyPr>
          <a:lstStyle/>
          <a:p>
            <a:pPr marL="12700">
              <a:lnSpc>
                <a:spcPct val="100000"/>
              </a:lnSpc>
              <a:spcBef>
                <a:spcPts val="100"/>
              </a:spcBef>
            </a:pPr>
            <a:r>
              <a:rPr sz="2800" spc="-30" dirty="0"/>
              <a:t>Terms </a:t>
            </a:r>
            <a:r>
              <a:rPr sz="2800" dirty="0"/>
              <a:t>to </a:t>
            </a:r>
            <a:r>
              <a:rPr sz="2800" spc="-5" dirty="0"/>
              <a:t>Review and</a:t>
            </a:r>
            <a:r>
              <a:rPr sz="2800" spc="-35" dirty="0"/>
              <a:t> </a:t>
            </a:r>
            <a:r>
              <a:rPr sz="2800" dirty="0"/>
              <a:t>Know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7CC5965-7097-4A32-B87C-DA128FF6DD04}"/>
              </a:ext>
            </a:extLst>
          </p:cNvPr>
          <p:cNvGrpSpPr/>
          <p:nvPr/>
        </p:nvGrpSpPr>
        <p:grpSpPr>
          <a:xfrm>
            <a:off x="500928" y="1061596"/>
            <a:ext cx="6779609" cy="3474720"/>
            <a:chOff x="953163" y="1089660"/>
            <a:chExt cx="6779609" cy="3474720"/>
          </a:xfrm>
        </p:grpSpPr>
        <p:pic>
          <p:nvPicPr>
            <p:cNvPr id="3" name="Picture 2" descr="A close up of a logo&#10;&#10;Description automatically generated">
              <a:extLst>
                <a:ext uri="{FF2B5EF4-FFF2-40B4-BE49-F238E27FC236}">
                  <a16:creationId xmlns:a16="http://schemas.microsoft.com/office/drawing/2014/main" id="{343B119F-941D-44A0-B4D9-E7922EC75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163" y="1089660"/>
              <a:ext cx="2978757" cy="3474720"/>
            </a:xfrm>
            <a:prstGeom prst="rect">
              <a:avLst/>
            </a:prstGeom>
          </p:spPr>
        </p:pic>
        <p:sp>
          <p:nvSpPr>
            <p:cNvPr id="5" name="TextBox 4">
              <a:extLst>
                <a:ext uri="{FF2B5EF4-FFF2-40B4-BE49-F238E27FC236}">
                  <a16:creationId xmlns:a16="http://schemas.microsoft.com/office/drawing/2014/main" id="{479AB2AA-0700-4DE9-A281-01FC9388F484}"/>
                </a:ext>
              </a:extLst>
            </p:cNvPr>
            <p:cNvSpPr txBox="1"/>
            <p:nvPr/>
          </p:nvSpPr>
          <p:spPr>
            <a:xfrm>
              <a:off x="3755132" y="1784962"/>
              <a:ext cx="3977640" cy="646331"/>
            </a:xfrm>
            <a:prstGeom prst="rect">
              <a:avLst/>
            </a:prstGeom>
            <a:noFill/>
          </p:spPr>
          <p:txBody>
            <a:bodyPr wrap="square">
              <a:spAutoFit/>
            </a:bodyPr>
            <a:lstStyle/>
            <a:p>
              <a:r>
                <a:rPr lang="en-AU" sz="3600" spc="-5" dirty="0">
                  <a:solidFill>
                    <a:srgbClr val="101920"/>
                  </a:solidFill>
                  <a:cs typeface="Arial"/>
                </a:rPr>
                <a:t>wget and curl</a:t>
              </a:r>
              <a:endParaRPr lang="en-AU" sz="3600" dirty="0"/>
            </a:p>
          </p:txBody>
        </p:sp>
      </p:grpSp>
      <p:pic>
        <p:nvPicPr>
          <p:cNvPr id="8" name="Picture 7" descr="A close up of a logo&#10;&#10;Description automatically generated">
            <a:extLst>
              <a:ext uri="{FF2B5EF4-FFF2-40B4-BE49-F238E27FC236}">
                <a16:creationId xmlns:a16="http://schemas.microsoft.com/office/drawing/2014/main" id="{DFAA930B-3B10-45C8-BDA3-ED0781B8231B}"/>
              </a:ext>
            </a:extLst>
          </p:cNvPr>
          <p:cNvPicPr>
            <a:picLocks noChangeAspect="1"/>
          </p:cNvPicPr>
          <p:nvPr/>
        </p:nvPicPr>
        <p:blipFill rotWithShape="1">
          <a:blip r:embed="rId3"/>
          <a:srcRect t="11138" b="11729"/>
          <a:stretch/>
        </p:blipFill>
        <p:spPr>
          <a:xfrm>
            <a:off x="2662473" y="1797787"/>
            <a:ext cx="640424" cy="564555"/>
          </a:xfrm>
          <a:prstGeom prst="rect">
            <a:avLst/>
          </a:prstGeom>
        </p:spPr>
      </p:pic>
    </p:spTree>
    <p:extLst>
      <p:ext uri="{BB962C8B-B14F-4D97-AF65-F5344CB8AC3E}">
        <p14:creationId xmlns:p14="http://schemas.microsoft.com/office/powerpoint/2010/main" val="167353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57150"/>
            <a:ext cx="1480463"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wget</a:t>
            </a:r>
            <a:endParaRPr dirty="0"/>
          </a:p>
        </p:txBody>
      </p:sp>
      <p:sp>
        <p:nvSpPr>
          <p:cNvPr id="4" name="TextBox 3">
            <a:extLst>
              <a:ext uri="{FF2B5EF4-FFF2-40B4-BE49-F238E27FC236}">
                <a16:creationId xmlns:a16="http://schemas.microsoft.com/office/drawing/2014/main" id="{CC19C40C-15B9-4C64-A914-C135793510AC}"/>
              </a:ext>
            </a:extLst>
          </p:cNvPr>
          <p:cNvSpPr txBox="1"/>
          <p:nvPr/>
        </p:nvSpPr>
        <p:spPr>
          <a:xfrm>
            <a:off x="228600" y="848201"/>
            <a:ext cx="7467600"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wget</a:t>
            </a:r>
            <a:r>
              <a:rPr lang="en-US" sz="2000" dirty="0"/>
              <a:t> is a utility for non-interactive download of files from the web. It supports HTTP, HTTPS and FTP</a:t>
            </a:r>
          </a:p>
          <a:p>
            <a:pPr marL="285750" indent="-285750">
              <a:buFont typeface="Arial" panose="020B0604020202020204" pitchFamily="34" charset="0"/>
              <a:buChar char="•"/>
            </a:pPr>
            <a:r>
              <a:rPr lang="en-US" sz="2000" dirty="0"/>
              <a:t>wget can follow HTML/XHTML links and reproduce a local version of remote website, duplicating the directory structure precisely in a process known as </a:t>
            </a:r>
            <a:r>
              <a:rPr lang="en-US" sz="2000" i="1" dirty="0"/>
              <a:t>recursive downloading</a:t>
            </a:r>
          </a:p>
          <a:p>
            <a:pPr marL="285750" indent="-285750">
              <a:spcAft>
                <a:spcPts val="1200"/>
              </a:spcAft>
              <a:buFont typeface="Arial" panose="020B0604020202020204" pitchFamily="34" charset="0"/>
              <a:buChar char="•"/>
            </a:pPr>
            <a:r>
              <a:rPr lang="en-US" sz="2000" dirty="0"/>
              <a:t>The most fundamental way to use wget is to provide it with the address of a file you wish to download to your local machine</a:t>
            </a:r>
          </a:p>
          <a:p>
            <a:r>
              <a:rPr lang="en-US" sz="2000" dirty="0"/>
              <a:t>EXAMPLE:</a:t>
            </a:r>
          </a:p>
          <a:p>
            <a:r>
              <a:rPr lang="en-US" sz="2000" dirty="0">
                <a:latin typeface="Consolas" panose="020B0609020204030204" pitchFamily="49" charset="0"/>
              </a:rPr>
              <a:t>$ wget </a:t>
            </a:r>
            <a:r>
              <a:rPr lang="en-US" sz="2000" dirty="0">
                <a:solidFill>
                  <a:schemeClr val="accent6">
                    <a:lumMod val="75000"/>
                  </a:schemeClr>
                </a:solidFill>
                <a:latin typeface="Consolas" panose="020B0609020204030204" pitchFamily="49" charset="0"/>
              </a:rPr>
              <a:t>https://www.asite.com/pdfs/prod_brochure.pdf</a:t>
            </a:r>
          </a:p>
          <a:p>
            <a:pPr marL="285750" indent="-285750">
              <a:spcBef>
                <a:spcPts val="1200"/>
              </a:spcBef>
              <a:buFont typeface="Arial" panose="020B0604020202020204" pitchFamily="34" charset="0"/>
              <a:buChar char="•"/>
            </a:pPr>
            <a:r>
              <a:rPr lang="en-US" sz="2000" dirty="0"/>
              <a:t>This command would download the file into the same directory that the .sh script is running in</a:t>
            </a:r>
          </a:p>
        </p:txBody>
      </p:sp>
    </p:spTree>
    <p:extLst>
      <p:ext uri="{BB962C8B-B14F-4D97-AF65-F5344CB8AC3E}">
        <p14:creationId xmlns:p14="http://schemas.microsoft.com/office/powerpoint/2010/main" val="34376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57150"/>
            <a:ext cx="1480463"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wget</a:t>
            </a:r>
            <a:endParaRPr dirty="0"/>
          </a:p>
        </p:txBody>
      </p:sp>
      <p:pic>
        <p:nvPicPr>
          <p:cNvPr id="5" name="Picture 4">
            <a:extLst>
              <a:ext uri="{FF2B5EF4-FFF2-40B4-BE49-F238E27FC236}">
                <a16:creationId xmlns:a16="http://schemas.microsoft.com/office/drawing/2014/main" id="{36E54C67-CF4E-4951-8A0D-2A59E77F4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736225"/>
            <a:ext cx="8915400" cy="999223"/>
          </a:xfrm>
          <a:prstGeom prst="rect">
            <a:avLst/>
          </a:prstGeom>
        </p:spPr>
      </p:pic>
      <p:sp>
        <p:nvSpPr>
          <p:cNvPr id="6" name="Oval 5">
            <a:extLst>
              <a:ext uri="{FF2B5EF4-FFF2-40B4-BE49-F238E27FC236}">
                <a16:creationId xmlns:a16="http://schemas.microsoft.com/office/drawing/2014/main" id="{633268F3-4578-4C47-ADFF-521C537D14A0}"/>
              </a:ext>
            </a:extLst>
          </p:cNvPr>
          <p:cNvSpPr/>
          <p:nvPr/>
        </p:nvSpPr>
        <p:spPr>
          <a:xfrm>
            <a:off x="1285315" y="1075119"/>
            <a:ext cx="228600" cy="2286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b="1" dirty="0"/>
              <a:t>1</a:t>
            </a:r>
          </a:p>
        </p:txBody>
      </p:sp>
      <p:sp>
        <p:nvSpPr>
          <p:cNvPr id="7" name="Oval 6">
            <a:extLst>
              <a:ext uri="{FF2B5EF4-FFF2-40B4-BE49-F238E27FC236}">
                <a16:creationId xmlns:a16="http://schemas.microsoft.com/office/drawing/2014/main" id="{0AF87711-5276-4050-ADF7-B27E6E7E0AE2}"/>
              </a:ext>
            </a:extLst>
          </p:cNvPr>
          <p:cNvSpPr/>
          <p:nvPr/>
        </p:nvSpPr>
        <p:spPr>
          <a:xfrm>
            <a:off x="1652079" y="1075119"/>
            <a:ext cx="228600" cy="2286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b="1" dirty="0"/>
              <a:t>2</a:t>
            </a:r>
          </a:p>
        </p:txBody>
      </p:sp>
      <p:sp>
        <p:nvSpPr>
          <p:cNvPr id="8" name="Oval 7">
            <a:extLst>
              <a:ext uri="{FF2B5EF4-FFF2-40B4-BE49-F238E27FC236}">
                <a16:creationId xmlns:a16="http://schemas.microsoft.com/office/drawing/2014/main" id="{2630D63D-33B9-4910-B4C5-EBCA191C9845}"/>
              </a:ext>
            </a:extLst>
          </p:cNvPr>
          <p:cNvSpPr/>
          <p:nvPr/>
        </p:nvSpPr>
        <p:spPr>
          <a:xfrm>
            <a:off x="2328580" y="838192"/>
            <a:ext cx="228600" cy="2286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b="1" dirty="0"/>
              <a:t>3</a:t>
            </a:r>
          </a:p>
        </p:txBody>
      </p:sp>
      <p:sp>
        <p:nvSpPr>
          <p:cNvPr id="9" name="Oval 8">
            <a:extLst>
              <a:ext uri="{FF2B5EF4-FFF2-40B4-BE49-F238E27FC236}">
                <a16:creationId xmlns:a16="http://schemas.microsoft.com/office/drawing/2014/main" id="{23CFCD1B-E781-4AFF-8A54-C9F385F5B6BB}"/>
              </a:ext>
            </a:extLst>
          </p:cNvPr>
          <p:cNvSpPr/>
          <p:nvPr/>
        </p:nvSpPr>
        <p:spPr>
          <a:xfrm>
            <a:off x="3005420" y="1075119"/>
            <a:ext cx="228600" cy="2286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b="1" dirty="0"/>
              <a:t>4</a:t>
            </a:r>
          </a:p>
        </p:txBody>
      </p:sp>
      <p:sp>
        <p:nvSpPr>
          <p:cNvPr id="10" name="Right Brace 9">
            <a:extLst>
              <a:ext uri="{FF2B5EF4-FFF2-40B4-BE49-F238E27FC236}">
                <a16:creationId xmlns:a16="http://schemas.microsoft.com/office/drawing/2014/main" id="{5F3B28CD-722D-4670-8549-DD4FA5A975D0}"/>
              </a:ext>
            </a:extLst>
          </p:cNvPr>
          <p:cNvSpPr/>
          <p:nvPr/>
        </p:nvSpPr>
        <p:spPr>
          <a:xfrm rot="16200000">
            <a:off x="2336689" y="848360"/>
            <a:ext cx="204753" cy="773206"/>
          </a:xfrm>
          <a:prstGeom prst="righ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dirty="0"/>
          </a:p>
        </p:txBody>
      </p:sp>
      <p:graphicFrame>
        <p:nvGraphicFramePr>
          <p:cNvPr id="11" name="Table 11">
            <a:extLst>
              <a:ext uri="{FF2B5EF4-FFF2-40B4-BE49-F238E27FC236}">
                <a16:creationId xmlns:a16="http://schemas.microsoft.com/office/drawing/2014/main" id="{7371A388-618E-415A-A97B-F0B125BA9C19}"/>
              </a:ext>
            </a:extLst>
          </p:cNvPr>
          <p:cNvGraphicFramePr>
            <a:graphicFrameLocks noGrp="1"/>
          </p:cNvGraphicFramePr>
          <p:nvPr>
            <p:extLst>
              <p:ext uri="{D42A27DB-BD31-4B8C-83A1-F6EECF244321}">
                <p14:modId xmlns:p14="http://schemas.microsoft.com/office/powerpoint/2010/main" val="3471595103"/>
              </p:ext>
            </p:extLst>
          </p:nvPr>
        </p:nvGraphicFramePr>
        <p:xfrm>
          <a:off x="125504" y="1807967"/>
          <a:ext cx="8897471" cy="3149600"/>
        </p:xfrm>
        <a:graphic>
          <a:graphicData uri="http://schemas.openxmlformats.org/drawingml/2006/table">
            <a:tbl>
              <a:tblPr bandRow="1">
                <a:tableStyleId>{7DF18680-E054-41AD-8BC1-D1AEF772440D}</a:tableStyleId>
              </a:tblPr>
              <a:tblGrid>
                <a:gridCol w="449732">
                  <a:extLst>
                    <a:ext uri="{9D8B030D-6E8A-4147-A177-3AD203B41FA5}">
                      <a16:colId xmlns:a16="http://schemas.microsoft.com/office/drawing/2014/main" val="3268859361"/>
                    </a:ext>
                  </a:extLst>
                </a:gridCol>
                <a:gridCol w="1051858">
                  <a:extLst>
                    <a:ext uri="{9D8B030D-6E8A-4147-A177-3AD203B41FA5}">
                      <a16:colId xmlns:a16="http://schemas.microsoft.com/office/drawing/2014/main" val="874252931"/>
                    </a:ext>
                  </a:extLst>
                </a:gridCol>
                <a:gridCol w="2097741">
                  <a:extLst>
                    <a:ext uri="{9D8B030D-6E8A-4147-A177-3AD203B41FA5}">
                      <a16:colId xmlns:a16="http://schemas.microsoft.com/office/drawing/2014/main" val="3779542539"/>
                    </a:ext>
                  </a:extLst>
                </a:gridCol>
                <a:gridCol w="5298140">
                  <a:extLst>
                    <a:ext uri="{9D8B030D-6E8A-4147-A177-3AD203B41FA5}">
                      <a16:colId xmlns:a16="http://schemas.microsoft.com/office/drawing/2014/main" val="1154412487"/>
                    </a:ext>
                  </a:extLst>
                </a:gridCol>
              </a:tblGrid>
              <a:tr h="370840">
                <a:tc>
                  <a:txBody>
                    <a:bodyPr/>
                    <a:lstStyle/>
                    <a:p>
                      <a:endParaRPr lang="en-AU" sz="1500" dirty="0"/>
                    </a:p>
                  </a:txBody>
                  <a:tcPr/>
                </a:tc>
                <a:tc>
                  <a:txBody>
                    <a:bodyPr/>
                    <a:lstStyle/>
                    <a:p>
                      <a:r>
                        <a:rPr lang="en-AU" sz="1500" b="1" dirty="0"/>
                        <a:t>Command</a:t>
                      </a:r>
                    </a:p>
                  </a:txBody>
                  <a:tcPr/>
                </a:tc>
                <a:tc>
                  <a:txBody>
                    <a:bodyPr/>
                    <a:lstStyle/>
                    <a:p>
                      <a:r>
                        <a:rPr lang="en-AU" sz="1500" b="1" dirty="0"/>
                        <a:t>Full Name</a:t>
                      </a:r>
                    </a:p>
                  </a:txBody>
                  <a:tcPr/>
                </a:tc>
                <a:tc>
                  <a:txBody>
                    <a:bodyPr/>
                    <a:lstStyle/>
                    <a:p>
                      <a:r>
                        <a:rPr lang="en-AU" sz="1500" b="1" dirty="0"/>
                        <a:t>Function</a:t>
                      </a:r>
                    </a:p>
                  </a:txBody>
                  <a:tcPr/>
                </a:tc>
                <a:extLst>
                  <a:ext uri="{0D108BD9-81ED-4DB2-BD59-A6C34878D82A}">
                    <a16:rowId xmlns:a16="http://schemas.microsoft.com/office/drawing/2014/main" val="84525361"/>
                  </a:ext>
                </a:extLst>
              </a:tr>
              <a:tr h="370840">
                <a:tc>
                  <a:txBody>
                    <a:bodyPr/>
                    <a:lstStyle/>
                    <a:p>
                      <a:r>
                        <a:rPr lang="en-AU" sz="1500" b="1" dirty="0"/>
                        <a:t>1</a:t>
                      </a:r>
                    </a:p>
                  </a:txBody>
                  <a:tcPr/>
                </a:tc>
                <a:tc>
                  <a:txBody>
                    <a:bodyPr/>
                    <a:lstStyle/>
                    <a:p>
                      <a:r>
                        <a:rPr lang="en-AU" sz="1500" dirty="0"/>
                        <a:t>r</a:t>
                      </a:r>
                    </a:p>
                  </a:txBody>
                  <a:tcPr/>
                </a:tc>
                <a:tc>
                  <a:txBody>
                    <a:bodyPr/>
                    <a:lstStyle/>
                    <a:p>
                      <a:r>
                        <a:rPr lang="en-AU" sz="1500" dirty="0"/>
                        <a:t>--recursive</a:t>
                      </a:r>
                    </a:p>
                  </a:txBody>
                  <a:tcPr/>
                </a:tc>
                <a:tc>
                  <a:txBody>
                    <a:bodyPr/>
                    <a:lstStyle/>
                    <a:p>
                      <a:r>
                        <a:rPr lang="en-US" sz="1400" dirty="0"/>
                        <a:t>Turn on recursive retrieving. The default maximum depth is 5.</a:t>
                      </a:r>
                      <a:endParaRPr lang="en-AU" sz="1400" dirty="0"/>
                    </a:p>
                  </a:txBody>
                  <a:tcPr/>
                </a:tc>
                <a:extLst>
                  <a:ext uri="{0D108BD9-81ED-4DB2-BD59-A6C34878D82A}">
                    <a16:rowId xmlns:a16="http://schemas.microsoft.com/office/drawing/2014/main" val="2762944550"/>
                  </a:ext>
                </a:extLst>
              </a:tr>
              <a:tr h="370840">
                <a:tc>
                  <a:txBody>
                    <a:bodyPr/>
                    <a:lstStyle/>
                    <a:p>
                      <a:r>
                        <a:rPr lang="en-AU" sz="1500" b="1" dirty="0"/>
                        <a:t>2</a:t>
                      </a:r>
                    </a:p>
                  </a:txBody>
                  <a:tcPr/>
                </a:tc>
                <a:tc>
                  <a:txBody>
                    <a:bodyPr/>
                    <a:lstStyle/>
                    <a:p>
                      <a:r>
                        <a:rPr lang="en-AU" sz="1500" dirty="0"/>
                        <a:t>nd</a:t>
                      </a:r>
                    </a:p>
                  </a:txBody>
                  <a:tcPr/>
                </a:tc>
                <a:tc>
                  <a:txBody>
                    <a:bodyPr/>
                    <a:lstStyle/>
                    <a:p>
                      <a:r>
                        <a:rPr lang="en-AU" sz="1500" dirty="0"/>
                        <a:t>--no-directories</a:t>
                      </a:r>
                    </a:p>
                  </a:txBody>
                  <a:tcPr/>
                </a:tc>
                <a:tc>
                  <a:txBody>
                    <a:bodyPr/>
                    <a:lstStyle/>
                    <a:p>
                      <a:r>
                        <a:rPr lang="en-US" sz="1400" dirty="0"/>
                        <a:t>Do not create a hierarchy of directories when retrieving recursively.  With this option turned on, all files will get saved to the current directory unless another directory is specified</a:t>
                      </a:r>
                      <a:endParaRPr lang="en-AU" sz="1400" dirty="0"/>
                    </a:p>
                  </a:txBody>
                  <a:tcPr/>
                </a:tc>
                <a:extLst>
                  <a:ext uri="{0D108BD9-81ED-4DB2-BD59-A6C34878D82A}">
                    <a16:rowId xmlns:a16="http://schemas.microsoft.com/office/drawing/2014/main" val="2216202401"/>
                  </a:ext>
                </a:extLst>
              </a:tr>
              <a:tr h="370840">
                <a:tc>
                  <a:txBody>
                    <a:bodyPr/>
                    <a:lstStyle/>
                    <a:p>
                      <a:r>
                        <a:rPr lang="en-AU" sz="1500" b="1" dirty="0"/>
                        <a:t>3</a:t>
                      </a:r>
                    </a:p>
                  </a:txBody>
                  <a:tcPr/>
                </a:tc>
                <a:tc>
                  <a:txBody>
                    <a:bodyPr/>
                    <a:lstStyle/>
                    <a:p>
                      <a:r>
                        <a:rPr lang="en-AU" sz="1500" dirty="0"/>
                        <a:t>P </a:t>
                      </a:r>
                      <a:r>
                        <a:rPr lang="en-AU" sz="1500" i="1" dirty="0"/>
                        <a:t>prefix</a:t>
                      </a:r>
                      <a:endParaRPr lang="en-AU" sz="1500" i="1" dirty="0">
                        <a:solidFill>
                          <a:schemeClr val="tx1">
                            <a:lumMod val="85000"/>
                            <a:lumOff val="15000"/>
                          </a:schemeClr>
                        </a:solidFill>
                      </a:endParaRPr>
                    </a:p>
                  </a:txBody>
                  <a:tcPr/>
                </a:tc>
                <a:tc>
                  <a:txBody>
                    <a:bodyPr/>
                    <a:lstStyle/>
                    <a:p>
                      <a:r>
                        <a:rPr lang="en-AU" sz="1500" dirty="0"/>
                        <a:t>--directory-prefix=prefix</a:t>
                      </a:r>
                    </a:p>
                  </a:txBody>
                  <a:tcPr/>
                </a:tc>
                <a:tc>
                  <a:txBody>
                    <a:bodyPr/>
                    <a:lstStyle/>
                    <a:p>
                      <a:r>
                        <a:rPr lang="en-US" sz="1400" dirty="0"/>
                        <a:t>Set directory prefix to prefix.  The directory prefix is the directory where all other files and subdirectories will be saved to, i.e. the top of the retrieval tree.  The default is . (the current directory).</a:t>
                      </a:r>
                      <a:endParaRPr lang="en-AU" sz="1400" dirty="0"/>
                    </a:p>
                  </a:txBody>
                  <a:tcPr/>
                </a:tc>
                <a:extLst>
                  <a:ext uri="{0D108BD9-81ED-4DB2-BD59-A6C34878D82A}">
                    <a16:rowId xmlns:a16="http://schemas.microsoft.com/office/drawing/2014/main" val="4255093251"/>
                  </a:ext>
                </a:extLst>
              </a:tr>
              <a:tr h="370840">
                <a:tc>
                  <a:txBody>
                    <a:bodyPr/>
                    <a:lstStyle/>
                    <a:p>
                      <a:r>
                        <a:rPr lang="en-AU" sz="1500" b="1" dirty="0"/>
                        <a:t>4</a:t>
                      </a:r>
                    </a:p>
                  </a:txBody>
                  <a:tcPr/>
                </a:tc>
                <a:tc>
                  <a:txBody>
                    <a:bodyPr/>
                    <a:lstStyle/>
                    <a:p>
                      <a:r>
                        <a:rPr lang="en-AU" sz="1500" dirty="0"/>
                        <a:t>A </a:t>
                      </a:r>
                      <a:r>
                        <a:rPr lang="en-AU" sz="1500" i="1" dirty="0">
                          <a:solidFill>
                            <a:schemeClr val="tx1">
                              <a:lumMod val="85000"/>
                              <a:lumOff val="15000"/>
                            </a:schemeClr>
                          </a:solidFill>
                        </a:rPr>
                        <a:t>acclist</a:t>
                      </a:r>
                    </a:p>
                  </a:txBody>
                  <a:tcPr/>
                </a:tc>
                <a:tc>
                  <a:txBody>
                    <a:bodyPr/>
                    <a:lstStyle/>
                    <a:p>
                      <a:r>
                        <a:rPr lang="en-AU" sz="1500" dirty="0"/>
                        <a:t>--accept acclist</a:t>
                      </a:r>
                    </a:p>
                  </a:txBody>
                  <a:tcPr/>
                </a:tc>
                <a:tc>
                  <a:txBody>
                    <a:bodyPr/>
                    <a:lstStyle/>
                    <a:p>
                      <a:pPr algn="l"/>
                      <a:r>
                        <a:rPr lang="en-US" sz="1400" dirty="0"/>
                        <a:t>Specify comma-separated lists of file name suffixes or patterns to accept. If any of the wildcard characters, *, ?, [ or ], appear in an element of acclist, it will be treated as a pattern, rather than a suffix. The pattern must be enclosed in quotes to prevent shell expansion.</a:t>
                      </a:r>
                      <a:endParaRPr lang="en-AU" sz="1400" dirty="0"/>
                    </a:p>
                  </a:txBody>
                  <a:tcPr/>
                </a:tc>
                <a:extLst>
                  <a:ext uri="{0D108BD9-81ED-4DB2-BD59-A6C34878D82A}">
                    <a16:rowId xmlns:a16="http://schemas.microsoft.com/office/drawing/2014/main" val="4097941621"/>
                  </a:ext>
                </a:extLst>
              </a:tr>
            </a:tbl>
          </a:graphicData>
        </a:graphic>
      </p:graphicFrame>
    </p:spTree>
    <p:extLst>
      <p:ext uri="{BB962C8B-B14F-4D97-AF65-F5344CB8AC3E}">
        <p14:creationId xmlns:p14="http://schemas.microsoft.com/office/powerpoint/2010/main" val="31533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57150"/>
            <a:ext cx="1480463"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curl</a:t>
            </a:r>
            <a:endParaRPr dirty="0"/>
          </a:p>
        </p:txBody>
      </p:sp>
      <p:sp>
        <p:nvSpPr>
          <p:cNvPr id="4" name="TextBox 3">
            <a:extLst>
              <a:ext uri="{FF2B5EF4-FFF2-40B4-BE49-F238E27FC236}">
                <a16:creationId xmlns:a16="http://schemas.microsoft.com/office/drawing/2014/main" id="{CC19C40C-15B9-4C64-A914-C135793510AC}"/>
              </a:ext>
            </a:extLst>
          </p:cNvPr>
          <p:cNvSpPr txBox="1"/>
          <p:nvPr/>
        </p:nvSpPr>
        <p:spPr>
          <a:xfrm>
            <a:off x="152400" y="742295"/>
            <a:ext cx="8198224" cy="440120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t>curl</a:t>
            </a:r>
            <a:r>
              <a:rPr lang="en-US" sz="2000" dirty="0"/>
              <a:t> supports piping and operates similarly to the cat command, passing data to stdout and accepting data from stdin</a:t>
            </a:r>
          </a:p>
          <a:p>
            <a:pPr marL="285750" indent="-285750">
              <a:spcAft>
                <a:spcPts val="600"/>
              </a:spcAft>
              <a:buFont typeface="Arial" panose="020B0604020202020204" pitchFamily="34" charset="0"/>
              <a:buChar char="•"/>
            </a:pPr>
            <a:r>
              <a:rPr lang="en-US" sz="2000" dirty="0"/>
              <a:t>curl performs single-shot transfers of data and user-specified URLs, and </a:t>
            </a:r>
            <a:r>
              <a:rPr lang="en-US" sz="2000"/>
              <a:t>does not possess </a:t>
            </a:r>
            <a:r>
              <a:rPr lang="en-US" sz="2000" dirty="0"/>
              <a:t>recursive downloading or HTML parsing capability</a:t>
            </a:r>
          </a:p>
          <a:p>
            <a:pPr marL="285750" indent="-285750">
              <a:spcAft>
                <a:spcPts val="600"/>
              </a:spcAft>
              <a:buFont typeface="Arial" panose="020B0604020202020204" pitchFamily="34" charset="0"/>
              <a:buChar char="•"/>
            </a:pPr>
            <a:r>
              <a:rPr lang="en-US" sz="2000" dirty="0"/>
              <a:t>curl supports more protocols that wget (HTTP, HTTPS and FTP support only) including FTPS, Gopher, SCP, SFTP, TFTP, TELNET, DICT, LDAP, LDAPS, FILE, POP3, IMAP, SMB/CIFS, SMTP, RTMP and RTSP</a:t>
            </a:r>
          </a:p>
          <a:p>
            <a:pPr marL="285750" indent="-285750">
              <a:spcAft>
                <a:spcPts val="600"/>
              </a:spcAft>
              <a:buFont typeface="Arial" panose="020B0604020202020204" pitchFamily="34" charset="0"/>
              <a:buChar char="•"/>
            </a:pPr>
            <a:r>
              <a:rPr lang="en-US" sz="2000" dirty="0"/>
              <a:t>curl supports more HTTP authentication methods, especially over HTTP proxies: Basic, Digest, NTLM and Negotiate as well as several SOCKS protocol versions for proxy access</a:t>
            </a:r>
          </a:p>
          <a:p>
            <a:pPr marL="285750" indent="-285750">
              <a:spcAft>
                <a:spcPts val="600"/>
              </a:spcAft>
              <a:buFont typeface="Arial" panose="020B0604020202020204" pitchFamily="34" charset="0"/>
              <a:buChar char="•"/>
            </a:pPr>
            <a:r>
              <a:rPr lang="en-US" sz="2000" dirty="0"/>
              <a:t>curl is bidirectional possessing upload and sending capabilities, HTTP multipart/form-data sending, gzip and deflate Content-Encoding and automatic decompression</a:t>
            </a:r>
          </a:p>
        </p:txBody>
      </p:sp>
    </p:spTree>
    <p:extLst>
      <p:ext uri="{BB962C8B-B14F-4D97-AF65-F5344CB8AC3E}">
        <p14:creationId xmlns:p14="http://schemas.microsoft.com/office/powerpoint/2010/main" val="29883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57150"/>
            <a:ext cx="1480463"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curl</a:t>
            </a:r>
            <a:endParaRPr dirty="0"/>
          </a:p>
        </p:txBody>
      </p:sp>
      <p:sp>
        <p:nvSpPr>
          <p:cNvPr id="4" name="TextBox 3">
            <a:extLst>
              <a:ext uri="{FF2B5EF4-FFF2-40B4-BE49-F238E27FC236}">
                <a16:creationId xmlns:a16="http://schemas.microsoft.com/office/drawing/2014/main" id="{CC19C40C-15B9-4C64-A914-C135793510AC}"/>
              </a:ext>
            </a:extLst>
          </p:cNvPr>
          <p:cNvSpPr txBox="1"/>
          <p:nvPr/>
        </p:nvSpPr>
        <p:spPr>
          <a:xfrm>
            <a:off x="401170" y="1690312"/>
            <a:ext cx="4238065" cy="270843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a:t>This command downloads the </a:t>
            </a:r>
            <a:r>
              <a:rPr lang="en-US" sz="2000" i="1" dirty="0"/>
              <a:t>.htm</a:t>
            </a:r>
            <a:r>
              <a:rPr lang="en-US" sz="2000" dirty="0"/>
              <a:t>/</a:t>
            </a:r>
            <a:r>
              <a:rPr lang="en-US" sz="2000" i="1" dirty="0"/>
              <a:t>.html</a:t>
            </a:r>
            <a:r>
              <a:rPr lang="en-US" sz="2000" dirty="0"/>
              <a:t>/</a:t>
            </a:r>
            <a:r>
              <a:rPr lang="en-US" sz="2000" i="1" dirty="0"/>
              <a:t>.php</a:t>
            </a:r>
            <a:r>
              <a:rPr lang="en-US" sz="2000" dirty="0"/>
              <a:t> file (code) the URL points to and writes it to a file named </a:t>
            </a:r>
            <a:r>
              <a:rPr lang="en-US" sz="2000" i="1" dirty="0"/>
              <a:t>temp.txt</a:t>
            </a:r>
            <a:r>
              <a:rPr lang="en-US" sz="2000" dirty="0"/>
              <a:t> on-the-fly</a:t>
            </a:r>
          </a:p>
          <a:p>
            <a:pPr marL="285750" indent="-285750">
              <a:spcBef>
                <a:spcPts val="1200"/>
              </a:spcBef>
              <a:buFont typeface="Arial" panose="020B0604020202020204" pitchFamily="34" charset="0"/>
              <a:buChar char="•"/>
            </a:pPr>
            <a:r>
              <a:rPr lang="en-US" sz="2000" dirty="0"/>
              <a:t>The –s means silent, which suppresses the curl download connection and progression data from being echoed to the screen.</a:t>
            </a:r>
          </a:p>
        </p:txBody>
      </p:sp>
      <p:pic>
        <p:nvPicPr>
          <p:cNvPr id="7" name="Picture 6">
            <a:extLst>
              <a:ext uri="{FF2B5EF4-FFF2-40B4-BE49-F238E27FC236}">
                <a16:creationId xmlns:a16="http://schemas.microsoft.com/office/drawing/2014/main" id="{69AA4A17-639A-4F5A-B83A-11BCB34EB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47" y="821930"/>
            <a:ext cx="8640000" cy="36455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9A6EE41-EDF5-4596-8BA6-01833A06A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06" y="1526241"/>
            <a:ext cx="3253795" cy="3139888"/>
          </a:xfrm>
          <a:prstGeom prst="rect">
            <a:avLst/>
          </a:prstGeom>
        </p:spPr>
      </p:pic>
      <p:sp>
        <p:nvSpPr>
          <p:cNvPr id="10" name="Arrow: Right 9">
            <a:extLst>
              <a:ext uri="{FF2B5EF4-FFF2-40B4-BE49-F238E27FC236}">
                <a16:creationId xmlns:a16="http://schemas.microsoft.com/office/drawing/2014/main" id="{3DCC62F7-953F-446A-AF43-8906F61897AA}"/>
              </a:ext>
            </a:extLst>
          </p:cNvPr>
          <p:cNvSpPr/>
          <p:nvPr/>
        </p:nvSpPr>
        <p:spPr>
          <a:xfrm>
            <a:off x="3852582" y="2622177"/>
            <a:ext cx="1317812" cy="36455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Tree>
    <p:extLst>
      <p:ext uri="{BB962C8B-B14F-4D97-AF65-F5344CB8AC3E}">
        <p14:creationId xmlns:p14="http://schemas.microsoft.com/office/powerpoint/2010/main" val="102866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15485C50-66C9-4656-8355-99E0BA599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247" y="1952378"/>
            <a:ext cx="3651687" cy="2870947"/>
          </a:xfrm>
          <a:prstGeom prst="rect">
            <a:avLst/>
          </a:prstGeom>
        </p:spPr>
      </p:pic>
      <p:sp>
        <p:nvSpPr>
          <p:cNvPr id="3" name="object 3"/>
          <p:cNvSpPr txBox="1"/>
          <p:nvPr/>
        </p:nvSpPr>
        <p:spPr>
          <a:xfrm>
            <a:off x="152400" y="57150"/>
            <a:ext cx="2711824" cy="505267"/>
          </a:xfrm>
          <a:prstGeom prst="rect">
            <a:avLst/>
          </a:prstGeom>
        </p:spPr>
        <p:txBody>
          <a:bodyPr vert="horz" wrap="square" lIns="0" tIns="12700" rIns="0" bIns="0" rtlCol="0">
            <a:spAutoFit/>
          </a:bodyPr>
          <a:lstStyle>
            <a:lvl1pPr marL="12700">
              <a:lnSpc>
                <a:spcPct val="100000"/>
              </a:lnSpc>
              <a:spcBef>
                <a:spcPts val="100"/>
              </a:spcBef>
              <a:defRPr sz="2800" b="1" i="0" spc="-5">
                <a:solidFill>
                  <a:schemeClr val="bg1"/>
                </a:solidFill>
                <a:latin typeface="Arial"/>
                <a:ea typeface="+mj-ea"/>
                <a:cs typeface="Arial"/>
              </a:defRPr>
            </a:lvl1pPr>
          </a:lstStyle>
          <a:p>
            <a:r>
              <a:rPr lang="en-AU" dirty="0"/>
              <a:t>Curl applied</a:t>
            </a:r>
            <a:endParaRPr dirty="0"/>
          </a:p>
        </p:txBody>
      </p:sp>
      <p:sp>
        <p:nvSpPr>
          <p:cNvPr id="4" name="TextBox 3">
            <a:extLst>
              <a:ext uri="{FF2B5EF4-FFF2-40B4-BE49-F238E27FC236}">
                <a16:creationId xmlns:a16="http://schemas.microsoft.com/office/drawing/2014/main" id="{CC19C40C-15B9-4C64-A914-C135793510AC}"/>
              </a:ext>
            </a:extLst>
          </p:cNvPr>
          <p:cNvSpPr txBox="1"/>
          <p:nvPr/>
        </p:nvSpPr>
        <p:spPr>
          <a:xfrm>
            <a:off x="221066" y="1838293"/>
            <a:ext cx="3967693" cy="3093154"/>
          </a:xfrm>
          <a:prstGeom prst="rect">
            <a:avLst/>
          </a:prstGeom>
          <a:noFill/>
        </p:spPr>
        <p:txBody>
          <a:bodyPr wrap="square" rtlCol="0">
            <a:spAutoFit/>
          </a:bodyPr>
          <a:lstStyle/>
          <a:p>
            <a:pPr marL="457200" indent="-457200">
              <a:spcAft>
                <a:spcPts val="600"/>
              </a:spcAft>
              <a:buFont typeface="+mj-lt"/>
              <a:buAutoNum type="arabicPeriod"/>
            </a:pPr>
            <a:r>
              <a:rPr lang="en-US" sz="2000" dirty="0"/>
              <a:t>Acquire URL file (code)</a:t>
            </a:r>
          </a:p>
          <a:p>
            <a:pPr marL="457200" indent="-457200">
              <a:spcAft>
                <a:spcPts val="600"/>
              </a:spcAft>
              <a:buFont typeface="+mj-lt"/>
              <a:buAutoNum type="arabicPeriod"/>
            </a:pPr>
            <a:r>
              <a:rPr lang="en-US" sz="2000" dirty="0"/>
              <a:t>Write to text file</a:t>
            </a:r>
          </a:p>
          <a:p>
            <a:pPr marL="457200" indent="-457200">
              <a:spcAft>
                <a:spcPts val="600"/>
              </a:spcAft>
              <a:buFont typeface="+mj-lt"/>
              <a:buAutoNum type="arabicPeriod"/>
            </a:pPr>
            <a:r>
              <a:rPr lang="en-US" sz="2000" dirty="0"/>
              <a:t>Pass contents of text file to grep to:</a:t>
            </a:r>
          </a:p>
          <a:p>
            <a:pPr marL="914400" lvl="1" indent="-457200">
              <a:spcAft>
                <a:spcPts val="600"/>
              </a:spcAft>
              <a:buFont typeface="+mj-lt"/>
              <a:buAutoNum type="alphaLcPeriod"/>
            </a:pPr>
            <a:r>
              <a:rPr lang="en-US" b="1" dirty="0"/>
              <a:t>Strip</a:t>
            </a:r>
            <a:r>
              <a:rPr lang="en-US" dirty="0"/>
              <a:t> all </a:t>
            </a:r>
            <a:r>
              <a:rPr lang="en-US" i="1" dirty="0"/>
              <a:t>non-url</a:t>
            </a:r>
            <a:r>
              <a:rPr lang="en-US" dirty="0"/>
              <a:t> elements</a:t>
            </a:r>
          </a:p>
          <a:p>
            <a:pPr marL="914400" lvl="1" indent="-457200">
              <a:spcAft>
                <a:spcPts val="600"/>
              </a:spcAft>
              <a:buFont typeface="+mj-lt"/>
              <a:buAutoNum type="alphaLcPeriod"/>
            </a:pPr>
            <a:r>
              <a:rPr lang="en-US" b="1" dirty="0"/>
              <a:t>Strip</a:t>
            </a:r>
            <a:r>
              <a:rPr lang="en-US" dirty="0"/>
              <a:t> all lines that don’t contain “.pdf”</a:t>
            </a:r>
          </a:p>
          <a:p>
            <a:pPr marL="914400" lvl="1" indent="-457200">
              <a:spcAft>
                <a:spcPts val="600"/>
              </a:spcAft>
              <a:buFont typeface="+mj-lt"/>
              <a:buAutoNum type="alphaLcPeriod"/>
            </a:pPr>
            <a:r>
              <a:rPr lang="en-US" b="1" dirty="0"/>
              <a:t>Strip</a:t>
            </a:r>
            <a:r>
              <a:rPr lang="en-US" dirty="0"/>
              <a:t> all </a:t>
            </a:r>
            <a:r>
              <a:rPr lang="en-US" i="1" dirty="0"/>
              <a:t>paths</a:t>
            </a:r>
            <a:r>
              <a:rPr lang="en-US" dirty="0"/>
              <a:t> leaving only the file names themselves</a:t>
            </a:r>
          </a:p>
        </p:txBody>
      </p:sp>
      <p:sp>
        <p:nvSpPr>
          <p:cNvPr id="10" name="Arrow: Right 9">
            <a:extLst>
              <a:ext uri="{FF2B5EF4-FFF2-40B4-BE49-F238E27FC236}">
                <a16:creationId xmlns:a16="http://schemas.microsoft.com/office/drawing/2014/main" id="{3DCC62F7-953F-446A-AF43-8906F61897AA}"/>
              </a:ext>
            </a:extLst>
          </p:cNvPr>
          <p:cNvSpPr/>
          <p:nvPr/>
        </p:nvSpPr>
        <p:spPr>
          <a:xfrm>
            <a:off x="3812241" y="3020313"/>
            <a:ext cx="1317812" cy="36455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pic>
        <p:nvPicPr>
          <p:cNvPr id="5" name="Picture 4">
            <a:extLst>
              <a:ext uri="{FF2B5EF4-FFF2-40B4-BE49-F238E27FC236}">
                <a16:creationId xmlns:a16="http://schemas.microsoft.com/office/drawing/2014/main" id="{C880864C-1123-40E3-8C87-53FF0B9DA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38" y="741981"/>
            <a:ext cx="8922124" cy="1016650"/>
          </a:xfrm>
          <a:prstGeom prst="rect">
            <a:avLst/>
          </a:prstGeom>
        </p:spPr>
      </p:pic>
    </p:spTree>
    <p:extLst>
      <p:ext uri="{BB962C8B-B14F-4D97-AF65-F5344CB8AC3E}">
        <p14:creationId xmlns:p14="http://schemas.microsoft.com/office/powerpoint/2010/main" val="180246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B8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4297</TotalTime>
  <Words>1973</Words>
  <Application>Microsoft Office PowerPoint</Application>
  <PresentationFormat>On-screen Show (16:9)</PresentationFormat>
  <Paragraphs>266</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Lucida Grande</vt:lpstr>
      <vt:lpstr>Wingdings</vt:lpstr>
      <vt:lpstr>Office Theme</vt:lpstr>
      <vt:lpstr>Scripting Languages</vt:lpstr>
      <vt:lpstr>Contents</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awk History</vt:lpstr>
      <vt:lpstr>The AWK workflow</vt:lpstr>
      <vt:lpstr>PowerPoint Presentation</vt:lpstr>
      <vt:lpstr>AWK Default Variables</vt:lpstr>
      <vt:lpstr>PowerPoint Presentation</vt:lpstr>
      <vt:lpstr>The AWK Structure</vt:lpstr>
      <vt:lpstr>The awk pattern-command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PowerPoint Presentation</vt:lpstr>
      <vt:lpstr>PowerPoint Presentation</vt:lpstr>
      <vt:lpstr>PowerPoint Presentation</vt:lpstr>
      <vt:lpstr>PowerPoint Presentation</vt:lpstr>
      <vt:lpstr>PowerPoint Presentation</vt:lpstr>
      <vt:lpstr>Terms to Review and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CSP2101 Scripting Languages</dc:title>
  <dc:creator>Kennedy</dc:creator>
  <cp:lastModifiedBy>Drew Craig CAMERONKEIL</cp:lastModifiedBy>
  <cp:revision>83</cp:revision>
  <cp:lastPrinted>2022-05-02T14:21:51Z</cp:lastPrinted>
  <dcterms:created xsi:type="dcterms:W3CDTF">2020-01-10T02:46:30Z</dcterms:created>
  <dcterms:modified xsi:type="dcterms:W3CDTF">2022-05-02T14:21:56Z</dcterms:modified>
</cp:coreProperties>
</file>