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30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7" r:id="rId10"/>
    <p:sldId id="268" r:id="rId11"/>
    <p:sldId id="269" r:id="rId12"/>
    <p:sldId id="270" r:id="rId13"/>
    <p:sldId id="271" r:id="rId14"/>
    <p:sldId id="273" r:id="rId15"/>
    <p:sldId id="275" r:id="rId16"/>
    <p:sldId id="276" r:id="rId17"/>
    <p:sldId id="278" r:id="rId18"/>
    <p:sldId id="284" r:id="rId19"/>
    <p:sldId id="288" r:id="rId20"/>
    <p:sldId id="289" r:id="rId21"/>
    <p:sldId id="290" r:id="rId22"/>
    <p:sldId id="293" r:id="rId23"/>
    <p:sldId id="294" r:id="rId24"/>
    <p:sldId id="295" r:id="rId25"/>
    <p:sldId id="296" r:id="rId26"/>
    <p:sldId id="297" r:id="rId27"/>
    <p:sldId id="299" r:id="rId28"/>
    <p:sldId id="30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65BF70-A854-47F1-BEB4-3CDE7DF865E8}" v="1" dt="2022-05-02T14:26:45.29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750" y="108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ew Craig CAMERONKEIL" userId="d679e116-af65-4236-9e2f-0c609b0d7203" providerId="ADAL" clId="{E365BF70-A854-47F1-BEB4-3CDE7DF865E8}"/>
    <pc:docChg chg="modNotesMaster">
      <pc:chgData name="Drew Craig CAMERONKEIL" userId="d679e116-af65-4236-9e2f-0c609b0d7203" providerId="ADAL" clId="{E365BF70-A854-47F1-BEB4-3CDE7DF865E8}" dt="2022-05-02T14:26:45.298" v="0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D794D4-5AD7-4DD6-A8F2-68C09C9D0296}" type="datetimeFigureOut">
              <a:rPr lang="en-AU" smtClean="0"/>
              <a:t>2/05/2022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4685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5010" y="8684685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4CA5A2-30B9-477A-AAEF-8B43DE4C91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0431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CA5A2-30B9-477A-AAEF-8B43DE4C9172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6036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ver Op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893900"/>
            <a:ext cx="12192000" cy="1014357"/>
          </a:xfrm>
          <a:prstGeom prst="rect">
            <a:avLst/>
          </a:pr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013" dirty="0">
              <a:solidFill>
                <a:srgbClr val="101920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382241" y="893261"/>
            <a:ext cx="11427527" cy="10149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Aft>
                <a:spcPts val="338"/>
              </a:spcAft>
              <a:defRPr sz="2400" b="1" baseline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Cover Option A without sub heading: Click to add heading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09760" y="0"/>
            <a:ext cx="2682240" cy="89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358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ver Option B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0" y="893898"/>
            <a:ext cx="12192000" cy="1014357"/>
          </a:xfrm>
          <a:prstGeom prst="rect">
            <a:avLst/>
          </a:pr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685783" eaLnBrk="1" hangingPunct="1"/>
            <a:endParaRPr lang="en-US" altLang="en-US" sz="1350">
              <a:solidFill>
                <a:srgbClr val="101920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82239" y="893264"/>
            <a:ext cx="11427527" cy="67386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Aft>
                <a:spcPts val="450"/>
              </a:spcAft>
              <a:defRPr sz="2100" b="1" baseline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Cover Option B with sub heading: Click to add heading</a:t>
            </a:r>
          </a:p>
        </p:txBody>
      </p:sp>
      <p:sp>
        <p:nvSpPr>
          <p:cNvPr id="5" name="Picture Placeholder 16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0" y="1908255"/>
            <a:ext cx="12192000" cy="49497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>
              <a:defRPr sz="1200" b="0"/>
            </a:lvl1pPr>
          </a:lstStyle>
          <a:p>
            <a:r>
              <a:rPr lang="en-US" dirty="0"/>
              <a:t>Click this icon to insert image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382239" y="1436502"/>
            <a:ext cx="11427527" cy="399081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add sub heading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01949" y="2"/>
            <a:ext cx="2690051" cy="89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47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in Cover Option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6756077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>
              <a:defRPr sz="1200" b="0" baseline="0"/>
            </a:lvl1pPr>
          </a:lstStyle>
          <a:p>
            <a:r>
              <a:rPr lang="en-US" dirty="0"/>
              <a:t>Click this icon to insert image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7047936" y="3006015"/>
            <a:ext cx="4810985" cy="12376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spcAft>
                <a:spcPts val="450"/>
              </a:spcAft>
              <a:defRPr sz="2100" b="1" baseline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Cover Option C:</a:t>
            </a:r>
            <a:br>
              <a:rPr lang="en-US" dirty="0"/>
            </a:br>
            <a:r>
              <a:rPr lang="en-US" dirty="0"/>
              <a:t>Click to add heading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7048612" y="4292601"/>
            <a:ext cx="4810441" cy="86148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sub heading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70720" y="185622"/>
            <a:ext cx="2690051" cy="89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091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col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1064" y="1186543"/>
            <a:ext cx="8264453" cy="49904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2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Picture 13" descr="ECU_AUS_logo_C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6667" y="-3174"/>
            <a:ext cx="1215335" cy="896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-1" y="2"/>
            <a:ext cx="10976665" cy="893261"/>
          </a:xfrm>
          <a:prstGeom prst="rect">
            <a:avLst/>
          </a:pr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685783" eaLnBrk="1" hangingPunct="1"/>
            <a:endParaRPr lang="en-US" altLang="en-US" sz="1350">
              <a:solidFill>
                <a:srgbClr val="009878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61064" y="-3174"/>
            <a:ext cx="10515600" cy="89643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1 column text only slide. Click to add title. </a:t>
            </a:r>
          </a:p>
        </p:txBody>
      </p:sp>
    </p:spTree>
    <p:extLst>
      <p:ext uri="{BB962C8B-B14F-4D97-AF65-F5344CB8AC3E}">
        <p14:creationId xmlns:p14="http://schemas.microsoft.com/office/powerpoint/2010/main" val="3353548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ol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1065" y="1186543"/>
            <a:ext cx="5181600" cy="49904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2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9947" y="1186543"/>
            <a:ext cx="5181600" cy="49904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2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Picture 13" descr="ECU_AUS_logo_C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6667" y="-3174"/>
            <a:ext cx="1215335" cy="896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-1" y="2"/>
            <a:ext cx="10976665" cy="893261"/>
          </a:xfrm>
          <a:prstGeom prst="rect">
            <a:avLst/>
          </a:pr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685783" eaLnBrk="1" hangingPunct="1"/>
            <a:endParaRPr lang="en-US" altLang="en-US" sz="1350">
              <a:solidFill>
                <a:srgbClr val="101920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61065" y="-3174"/>
            <a:ext cx="10515600" cy="89643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 column text only slide. Click to add title. </a:t>
            </a:r>
          </a:p>
        </p:txBody>
      </p:sp>
    </p:spTree>
    <p:extLst>
      <p:ext uri="{BB962C8B-B14F-4D97-AF65-F5344CB8AC3E}">
        <p14:creationId xmlns:p14="http://schemas.microsoft.com/office/powerpoint/2010/main" val="20546621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ol text + imag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8403" y="1186543"/>
            <a:ext cx="5181600" cy="49904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2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Picture 13" descr="ECU_AUS_logo_C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6667" y="-3174"/>
            <a:ext cx="1215335" cy="896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2" y="2"/>
            <a:ext cx="10976665" cy="893261"/>
          </a:xfrm>
          <a:prstGeom prst="rect">
            <a:avLst/>
          </a:pr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685783" eaLnBrk="1" hangingPunct="1"/>
            <a:endParaRPr lang="en-US" altLang="en-US" sz="1350">
              <a:solidFill>
                <a:srgbClr val="101920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61065" y="-3174"/>
            <a:ext cx="10515600" cy="89643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 column: text with image on right. Click to add title.</a:t>
            </a:r>
          </a:p>
        </p:txBody>
      </p:sp>
      <p:sp>
        <p:nvSpPr>
          <p:cNvPr id="17" name="Picture Placeholder 16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6470252" y="1185864"/>
            <a:ext cx="5181600" cy="49910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>
              <a:defRPr sz="1200" b="0"/>
            </a:lvl1pPr>
          </a:lstStyle>
          <a:p>
            <a:r>
              <a:rPr lang="en-US" dirty="0"/>
              <a:t>Click this icon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33873454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ol text + image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6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468403" y="1185864"/>
            <a:ext cx="5181600" cy="49910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>
              <a:defRPr sz="1200" b="0"/>
            </a:lvl1pPr>
          </a:lstStyle>
          <a:p>
            <a:r>
              <a:rPr lang="en-US" dirty="0"/>
              <a:t>Click this icon to insert image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6470252" y="1186543"/>
            <a:ext cx="5181600" cy="49904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2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Picture 13" descr="ECU_AUS_logo_C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6667" y="-3174"/>
            <a:ext cx="1215335" cy="896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-1" y="2"/>
            <a:ext cx="10976665" cy="893261"/>
          </a:xfrm>
          <a:prstGeom prst="rect">
            <a:avLst/>
          </a:pr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685783" eaLnBrk="1" hangingPunct="1"/>
            <a:endParaRPr lang="en-US" altLang="en-US" sz="1350">
              <a:solidFill>
                <a:srgbClr val="101920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61065" y="-3174"/>
            <a:ext cx="10515600" cy="89643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 column: text with image on left. Click to add title.</a:t>
            </a:r>
          </a:p>
        </p:txBody>
      </p:sp>
    </p:spTree>
    <p:extLst>
      <p:ext uri="{BB962C8B-B14F-4D97-AF65-F5344CB8AC3E}">
        <p14:creationId xmlns:p14="http://schemas.microsoft.com/office/powerpoint/2010/main" val="5329167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783"/>
            <a:endParaRPr lang="en-US" sz="1050">
              <a:solidFill>
                <a:srgbClr val="FFFFFF"/>
              </a:solidFill>
            </a:endParaRPr>
          </a:p>
        </p:txBody>
      </p:sp>
      <p:pic>
        <p:nvPicPr>
          <p:cNvPr id="4" name="Picture 13" descr="ECU_AUS_logo_C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6667" y="-3174"/>
            <a:ext cx="1215335" cy="896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2766221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775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cover: click to add heading</a:t>
            </a:r>
          </a:p>
        </p:txBody>
      </p:sp>
    </p:spTree>
    <p:extLst>
      <p:ext uri="{BB962C8B-B14F-4D97-AF65-F5344CB8AC3E}">
        <p14:creationId xmlns:p14="http://schemas.microsoft.com/office/powerpoint/2010/main" val="40073678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8572" y="895032"/>
            <a:ext cx="11314853" cy="695960"/>
          </a:xfrm>
          <a:prstGeom prst="rect">
            <a:avLst/>
          </a:prstGeom>
        </p:spPr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72087" y="2553532"/>
            <a:ext cx="5047827" cy="553998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501120" y="6262308"/>
            <a:ext cx="441112" cy="269304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lang="en-GB" smtClean="0"/>
              <a:pPr marL="38100">
                <a:lnSpc>
                  <a:spcPts val="209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54465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8572" y="895032"/>
            <a:ext cx="11314853" cy="695960"/>
          </a:xfrm>
          <a:prstGeom prst="rect">
            <a:avLst/>
          </a:prstGeom>
        </p:spPr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11501120" y="6262308"/>
            <a:ext cx="441112" cy="269304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lang="en-GB" smtClean="0"/>
              <a:pPr marL="38100">
                <a:lnSpc>
                  <a:spcPts val="209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95313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11501120" y="6262308"/>
            <a:ext cx="441112" cy="269304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lang="en-GB" smtClean="0"/>
              <a:pPr marL="38100">
                <a:lnSpc>
                  <a:spcPts val="209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6157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ver Opt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0" y="893900"/>
            <a:ext cx="12192000" cy="1014357"/>
          </a:xfrm>
          <a:prstGeom prst="rect">
            <a:avLst/>
          </a:pr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013" dirty="0">
              <a:solidFill>
                <a:srgbClr val="101920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82241" y="893266"/>
            <a:ext cx="11427527" cy="67386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Aft>
                <a:spcPts val="338"/>
              </a:spcAft>
              <a:defRPr sz="1575" b="1" baseline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Cover Option </a:t>
            </a:r>
            <a:r>
              <a:rPr lang="en-US"/>
              <a:t>A with sub </a:t>
            </a:r>
            <a:r>
              <a:rPr lang="en-US" dirty="0"/>
              <a:t>heading: Click to add heading</a:t>
            </a:r>
          </a:p>
        </p:txBody>
      </p:sp>
      <p:sp>
        <p:nvSpPr>
          <p:cNvPr id="5" name="Picture Placeholder 16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0" y="1908257"/>
            <a:ext cx="12192000" cy="49497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900" b="0"/>
            </a:lvl1pPr>
          </a:lstStyle>
          <a:p>
            <a:r>
              <a:rPr lang="en-US" dirty="0"/>
              <a:t>Click this icon to insert image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382241" y="1509176"/>
            <a:ext cx="11427527" cy="39908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sub heading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09760" y="0"/>
            <a:ext cx="2682240" cy="89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831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ver Option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6756077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900" b="0" baseline="0"/>
            </a:lvl1pPr>
          </a:lstStyle>
          <a:p>
            <a:r>
              <a:rPr lang="en-US" dirty="0"/>
              <a:t>Click this icon to insert image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7047937" y="3006016"/>
            <a:ext cx="4810985" cy="12376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spcAft>
                <a:spcPts val="338"/>
              </a:spcAft>
              <a:defRPr sz="1575" b="1" baseline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Cover Option B:</a:t>
            </a:r>
            <a:br>
              <a:rPr lang="en-US" dirty="0"/>
            </a:br>
            <a:r>
              <a:rPr lang="en-US" dirty="0"/>
              <a:t>Click to add heading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7048613" y="4292601"/>
            <a:ext cx="4810441" cy="86148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pPr lvl="0"/>
            <a:r>
              <a:rPr lang="en-US" dirty="0"/>
              <a:t>Click to add sub heading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09760" y="0"/>
            <a:ext cx="2682240" cy="89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531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1064" y="1186543"/>
            <a:ext cx="8264453" cy="49904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>
              <a:lnSpc>
                <a:spcPct val="100000"/>
              </a:lnSpc>
              <a:defRPr sz="2000"/>
            </a:lvl2pPr>
            <a:lvl3pPr>
              <a:lnSpc>
                <a:spcPct val="100000"/>
              </a:lnSpc>
              <a:defRPr sz="180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Picture 13" descr="ECU_AUS_logo_C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6669" y="-3174"/>
            <a:ext cx="1215335" cy="896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-1" y="3"/>
            <a:ext cx="10976665" cy="893261"/>
          </a:xfrm>
          <a:prstGeom prst="rect">
            <a:avLst/>
          </a:pr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013" dirty="0">
              <a:solidFill>
                <a:srgbClr val="101920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30531" y="157211"/>
            <a:ext cx="10515600" cy="58846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1 column text only slide. Click to add title. 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6693035"/>
            <a:ext cx="8725517" cy="16496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8725517" y="6693035"/>
            <a:ext cx="2251147" cy="16496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0976665" y="6693035"/>
            <a:ext cx="1215336" cy="1649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246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1065" y="1186543"/>
            <a:ext cx="5181600" cy="49904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/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9947" y="1186543"/>
            <a:ext cx="5181600" cy="49904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/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Picture 13" descr="ECU_AUS_logo_C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6669" y="-3174"/>
            <a:ext cx="1215335" cy="896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61065" y="-3174"/>
            <a:ext cx="10515600" cy="89643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2 column text only slide. Click to add title. 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6693035"/>
            <a:ext cx="8725517" cy="16496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rgbClr val="FFFFFF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8725517" y="6693035"/>
            <a:ext cx="2251147" cy="16496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rgbClr val="FFFFFF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10976665" y="6693035"/>
            <a:ext cx="1215336" cy="1649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228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 text + imag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8403" y="1186543"/>
            <a:ext cx="5181600" cy="49904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/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Picture 13" descr="ECU_AUS_logo_C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6669" y="-3174"/>
            <a:ext cx="1215335" cy="896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4" y="3"/>
            <a:ext cx="10976665" cy="893261"/>
          </a:xfrm>
          <a:prstGeom prst="rect">
            <a:avLst/>
          </a:pr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013" dirty="0">
              <a:solidFill>
                <a:srgbClr val="101920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61065" y="-3174"/>
            <a:ext cx="10515600" cy="89643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2 column: text with image on right. Click to add title.</a:t>
            </a:r>
          </a:p>
        </p:txBody>
      </p:sp>
      <p:sp>
        <p:nvSpPr>
          <p:cNvPr id="17" name="Picture Placeholder 16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6470252" y="1185864"/>
            <a:ext cx="5181600" cy="49910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900" b="0"/>
            </a:lvl1pPr>
          </a:lstStyle>
          <a:p>
            <a:r>
              <a:rPr lang="en-US" dirty="0"/>
              <a:t>Click this icon to insert image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6693035"/>
            <a:ext cx="8725517" cy="16496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rgbClr val="FFFFFF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8725517" y="6693035"/>
            <a:ext cx="2251147" cy="16496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rgbClr val="FFFFFF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10976665" y="6693035"/>
            <a:ext cx="1215336" cy="1649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148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 text + image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6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468403" y="1185864"/>
            <a:ext cx="5181600" cy="49910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900" b="0"/>
            </a:lvl1pPr>
          </a:lstStyle>
          <a:p>
            <a:r>
              <a:rPr lang="en-US" dirty="0"/>
              <a:t>Click this icon to insert image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6470252" y="1186543"/>
            <a:ext cx="5181600" cy="49904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/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Picture 13" descr="ECU_AUS_logo_C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6669" y="-3174"/>
            <a:ext cx="1215335" cy="896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4" y="3"/>
            <a:ext cx="10976665" cy="893261"/>
          </a:xfrm>
          <a:prstGeom prst="rect">
            <a:avLst/>
          </a:pr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013" dirty="0">
              <a:solidFill>
                <a:srgbClr val="101920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61065" y="-3174"/>
            <a:ext cx="10515600" cy="89643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2 column: text with image on left. Click to add title.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6693035"/>
            <a:ext cx="8725517" cy="16496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rgbClr val="FFFFFF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725517" y="6693035"/>
            <a:ext cx="2251147" cy="16496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rgbClr val="FFFFFF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10976665" y="6693035"/>
            <a:ext cx="1215336" cy="1649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930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60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2766222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1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Section cover: click to add heading</a:t>
            </a:r>
          </a:p>
        </p:txBody>
      </p:sp>
      <p:pic>
        <p:nvPicPr>
          <p:cNvPr id="4" name="Picture 13" descr="ECU_AUS_logo_C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6669" y="-3174"/>
            <a:ext cx="1215335" cy="896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830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in Cover Op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685783"/>
            <a:endParaRPr lang="en-US" sz="1050">
              <a:solidFill>
                <a:srgbClr val="FFFFFF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684937" y="4681701"/>
            <a:ext cx="5978539" cy="17975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spcAft>
                <a:spcPts val="450"/>
              </a:spcAft>
              <a:defRPr sz="2100" b="1" baseline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Cover Option A: Click to add heading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01824" y="177553"/>
            <a:ext cx="2700789" cy="89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35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-24680" y="940040"/>
            <a:ext cx="12216680" cy="976792"/>
          </a:xfrm>
          <a:prstGeom prst="rect">
            <a:avLst/>
          </a:prstGeom>
          <a:solidFill>
            <a:srgbClr val="009878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altLang="en-US" sz="1013" kern="0">
              <a:solidFill>
                <a:srgbClr val="1019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353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</p:sldLayoutIdLst>
  <p:hf sldNum="0"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135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128588" indent="-128588" algn="l" defTabSz="514350" rtl="0" eaLnBrk="1" latinLnBrk="0" hangingPunct="1">
        <a:lnSpc>
          <a:spcPct val="100000"/>
        </a:lnSpc>
        <a:spcBef>
          <a:spcPts val="563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385763" indent="-128588" algn="l" defTabSz="514350" rtl="0" eaLnBrk="1" latinLnBrk="0" hangingPunct="1">
        <a:lnSpc>
          <a:spcPct val="100000"/>
        </a:lnSpc>
        <a:spcBef>
          <a:spcPts val="281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642938" indent="-128588" algn="l" defTabSz="514350" rtl="0" eaLnBrk="1" latinLnBrk="0" hangingPunct="1">
        <a:lnSpc>
          <a:spcPct val="100000"/>
        </a:lnSpc>
        <a:spcBef>
          <a:spcPts val="281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971800" y="1066800"/>
            <a:ext cx="62484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3600" b="1" spc="-5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Scripting</a:t>
            </a:r>
            <a:r>
              <a:rPr sz="3600" b="1" spc="-55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Languages</a:t>
            </a:r>
            <a:endParaRPr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FE58BC7D-CCD7-4FA2-B0EC-84E84EA2287A}"/>
              </a:ext>
            </a:extLst>
          </p:cNvPr>
          <p:cNvSpPr txBox="1"/>
          <p:nvPr/>
        </p:nvSpPr>
        <p:spPr>
          <a:xfrm>
            <a:off x="3963269" y="3429000"/>
            <a:ext cx="4265462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600" b="1" spc="-5">
                <a:solidFill>
                  <a:srgbClr val="101920"/>
                </a:solidFill>
                <a:latin typeface="Calibri"/>
                <a:cs typeface="Calibri"/>
              </a:rPr>
              <a:t>Module</a:t>
            </a:r>
            <a:r>
              <a:rPr sz="3600" b="1" spc="-10">
                <a:solidFill>
                  <a:srgbClr val="101920"/>
                </a:solidFill>
                <a:latin typeface="Calibri"/>
                <a:cs typeface="Calibri"/>
              </a:rPr>
              <a:t> </a:t>
            </a:r>
            <a:r>
              <a:rPr lang="en-AU" sz="3600" b="1">
                <a:solidFill>
                  <a:srgbClr val="101920"/>
                </a:solidFill>
                <a:latin typeface="Calibri"/>
                <a:cs typeface="Calibri"/>
              </a:rPr>
              <a:t>11</a:t>
            </a:r>
            <a:endParaRPr sz="3600" b="1" dirty="0">
              <a:latin typeface="Calibri"/>
              <a:cs typeface="Calibri"/>
            </a:endParaRPr>
          </a:p>
          <a:p>
            <a:pPr marL="12700" marR="5080" indent="-1270" algn="ctr">
              <a:lnSpc>
                <a:spcPct val="100000"/>
              </a:lnSpc>
              <a:spcBef>
                <a:spcPts val="5"/>
              </a:spcBef>
            </a:pPr>
            <a:r>
              <a:rPr lang="en-US" sz="2400" spc="-5">
                <a:solidFill>
                  <a:srgbClr val="101920"/>
                </a:solidFill>
                <a:latin typeface="Calibri"/>
                <a:cs typeface="Calibri"/>
              </a:rPr>
              <a:t>Windows Scripting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219200" y="4038600"/>
            <a:ext cx="3384550" cy="76944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600" dirty="0">
              <a:latin typeface="Times New Roman"/>
              <a:cs typeface="Times New Roman"/>
            </a:endParaRPr>
          </a:p>
          <a:p>
            <a:pPr marL="91440"/>
            <a:r>
              <a:rPr sz="2400" dirty="0">
                <a:solidFill>
                  <a:srgbClr val="795E26"/>
                </a:solidFill>
                <a:latin typeface="Consolas"/>
                <a:cs typeface="Consolas"/>
              </a:rPr>
              <a:t>echo </a:t>
            </a:r>
            <a:r>
              <a:rPr sz="2400" dirty="0">
                <a:solidFill>
                  <a:srgbClr val="A31515"/>
                </a:solidFill>
                <a:latin typeface="Consolas"/>
                <a:cs typeface="Consolas"/>
              </a:rPr>
              <a:t>"Hello</a:t>
            </a:r>
            <a:r>
              <a:rPr sz="2400" spc="-5" dirty="0">
                <a:solidFill>
                  <a:srgbClr val="A31515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1080"/>
                </a:solidFill>
                <a:latin typeface="Consolas"/>
                <a:cs typeface="Consolas"/>
              </a:rPr>
              <a:t>$1</a:t>
            </a:r>
            <a:r>
              <a:rPr sz="2400" dirty="0">
                <a:solidFill>
                  <a:srgbClr val="A31515"/>
                </a:solidFill>
                <a:latin typeface="Consolas"/>
                <a:cs typeface="Consolas"/>
              </a:rPr>
              <a:t>"</a:t>
            </a:r>
            <a:endParaRPr sz="2400" dirty="0">
              <a:latin typeface="Consolas"/>
              <a:cs typeface="Consola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79388" algn="l">
              <a:spcBef>
                <a:spcPts val="100"/>
              </a:spcBef>
            </a:pPr>
            <a:r>
              <a:rPr sz="3200" spc="-5" dirty="0"/>
              <a:t>Simple Batch scripts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8200" y="2279015"/>
            <a:ext cx="8537575" cy="837409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>
            <a:defPPr>
              <a:defRPr lang="en-US"/>
            </a:defPPr>
            <a:lvl1pPr marL="12700">
              <a:spcBef>
                <a:spcPts val="770"/>
              </a:spcBef>
              <a:defRPr sz="2400" spc="-5">
                <a:solidFill>
                  <a:srgbClr val="262626"/>
                </a:solidFill>
                <a:cs typeface="Arial"/>
              </a:defRPr>
            </a:lvl1pPr>
          </a:lstStyle>
          <a:p>
            <a:pPr marL="355600" indent="-342900">
              <a:buFont typeface="Arial" panose="020B0604020202020204" pitchFamily="34" charset="0"/>
              <a:buChar char="•"/>
            </a:pPr>
            <a:r>
              <a:rPr dirty="0"/>
              <a:t>Unlike UNIX-Like systems, Windows </a:t>
            </a:r>
            <a:r>
              <a:t>systems generally </a:t>
            </a:r>
            <a:r>
              <a:rPr dirty="0"/>
              <a:t>do not use shebang/</a:t>
            </a:r>
            <a:r>
              <a:t>hashbang comments </a:t>
            </a:r>
            <a:r>
              <a:rPr dirty="0"/>
              <a:t>to </a:t>
            </a:r>
            <a:r>
              <a:t>control scripts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310640" y="4143608"/>
            <a:ext cx="1863725" cy="269304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5"/>
              </a:lnSpc>
            </a:pPr>
            <a:r>
              <a:rPr sz="2400" spc="5" dirty="0">
                <a:solidFill>
                  <a:srgbClr val="008000"/>
                </a:solidFill>
                <a:latin typeface="Consolas"/>
                <a:cs typeface="Consolas"/>
              </a:rPr>
              <a:t>#!/bin/bash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891608" y="4038601"/>
            <a:ext cx="3384550" cy="831215"/>
          </a:xfrm>
          <a:custGeom>
            <a:avLst/>
            <a:gdLst/>
            <a:ahLst/>
            <a:cxnLst/>
            <a:rect l="l" t="t" r="r" b="b"/>
            <a:pathLst>
              <a:path w="3384550" h="831214">
                <a:moveTo>
                  <a:pt x="0" y="830997"/>
                </a:moveTo>
                <a:lnTo>
                  <a:pt x="3384376" y="830997"/>
                </a:lnTo>
                <a:lnTo>
                  <a:pt x="3384376" y="0"/>
                </a:lnTo>
                <a:lnTo>
                  <a:pt x="0" y="0"/>
                </a:lnTo>
                <a:lnTo>
                  <a:pt x="0" y="83099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891608" y="4038600"/>
            <a:ext cx="3384550" cy="755079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8890" rIns="0" bIns="0" rtlCol="0">
            <a:spAutoFit/>
          </a:bodyPr>
          <a:lstStyle/>
          <a:p>
            <a:pPr marL="90805" marR="1097915">
              <a:lnSpc>
                <a:spcPct val="100699"/>
              </a:lnSpc>
              <a:spcBef>
                <a:spcPts val="70"/>
              </a:spcBef>
            </a:pPr>
            <a:r>
              <a:rPr sz="2400" dirty="0">
                <a:latin typeface="Consolas"/>
                <a:cs typeface="Consolas"/>
              </a:rPr>
              <a:t>@</a:t>
            </a:r>
            <a:r>
              <a:rPr sz="2400" dirty="0">
                <a:solidFill>
                  <a:srgbClr val="0000FF"/>
                </a:solidFill>
                <a:latin typeface="Consolas"/>
                <a:cs typeface="Consolas"/>
              </a:rPr>
              <a:t>echo </a:t>
            </a:r>
            <a:r>
              <a:rPr sz="2400" spc="5" dirty="0">
                <a:solidFill>
                  <a:srgbClr val="0000FF"/>
                </a:solidFill>
                <a:latin typeface="Consolas"/>
                <a:cs typeface="Consolas"/>
              </a:rPr>
              <a:t>off  </a:t>
            </a:r>
            <a:r>
              <a:rPr sz="2400" dirty="0">
                <a:solidFill>
                  <a:srgbClr val="0000FF"/>
                </a:solidFill>
                <a:latin typeface="Consolas"/>
                <a:cs typeface="Consolas"/>
              </a:rPr>
              <a:t>echo </a:t>
            </a:r>
            <a:r>
              <a:rPr sz="2400" dirty="0">
                <a:solidFill>
                  <a:srgbClr val="A31515"/>
                </a:solidFill>
                <a:latin typeface="Consolas"/>
                <a:cs typeface="Consolas"/>
              </a:rPr>
              <a:t>Hello</a:t>
            </a:r>
            <a:r>
              <a:rPr sz="2400" spc="-45" dirty="0">
                <a:solidFill>
                  <a:srgbClr val="A31515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A31515"/>
                </a:solidFill>
                <a:latin typeface="Consolas"/>
                <a:cs typeface="Consolas"/>
              </a:rPr>
              <a:t>%</a:t>
            </a:r>
            <a:r>
              <a:rPr sz="2400" dirty="0">
                <a:solidFill>
                  <a:srgbClr val="001080"/>
                </a:solidFill>
                <a:latin typeface="Consolas"/>
                <a:cs typeface="Consolas"/>
              </a:rPr>
              <a:t>1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5646D4-1F37-4007-807E-FA6B236851A6}"/>
              </a:ext>
            </a:extLst>
          </p:cNvPr>
          <p:cNvSpPr txBox="1"/>
          <p:nvPr/>
        </p:nvSpPr>
        <p:spPr>
          <a:xfrm>
            <a:off x="1185169" y="3446958"/>
            <a:ext cx="8755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i="1"/>
              <a:t>bash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C41A96-2906-42DA-A30D-7D796E6FABA6}"/>
              </a:ext>
            </a:extLst>
          </p:cNvPr>
          <p:cNvSpPr txBox="1"/>
          <p:nvPr/>
        </p:nvSpPr>
        <p:spPr>
          <a:xfrm>
            <a:off x="4842769" y="3446958"/>
            <a:ext cx="1002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i="1"/>
              <a:t>batch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79388" algn="l">
              <a:spcBef>
                <a:spcPts val="100"/>
              </a:spcBef>
            </a:pPr>
            <a:r>
              <a:rPr sz="3200" spc="-5" dirty="0"/>
              <a:t>Simple Batch scripts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4294967295"/>
          </p:nvPr>
        </p:nvSpPr>
        <p:spPr>
          <a:xfrm>
            <a:off x="11750675" y="6262688"/>
            <a:ext cx="441325" cy="2682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14400" y="2259399"/>
            <a:ext cx="8915618" cy="108363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>
            <a:defPPr>
              <a:defRPr lang="en-US"/>
            </a:defPPr>
            <a:lvl1pPr marL="12700">
              <a:spcBef>
                <a:spcPts val="770"/>
              </a:spcBef>
              <a:defRPr sz="2400" spc="-5">
                <a:solidFill>
                  <a:srgbClr val="262626"/>
                </a:solidFill>
                <a:cs typeface="Arial"/>
              </a:defRPr>
            </a:lvl1pPr>
          </a:lstStyle>
          <a:p>
            <a:pPr marL="355600" indent="-342900">
              <a:buFont typeface="Arial" panose="020B0604020202020204" pitchFamily="34" charset="0"/>
              <a:buChar char="•"/>
            </a:pPr>
            <a:r>
              <a:rPr dirty="0"/>
              <a:t>By default, batch scripts will output each  command as it </a:t>
            </a:r>
            <a:r>
              <a:t>is run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AU" sz="2000"/>
              <a:t>S</a:t>
            </a:r>
            <a:r>
              <a:rPr sz="2000"/>
              <a:t>imilar </a:t>
            </a:r>
            <a:r>
              <a:rPr sz="2000" dirty="0"/>
              <a:t>to the bash –x command</a:t>
            </a:r>
            <a:endParaRPr sz="200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sz="2000" dirty="0"/>
              <a:t>Can be disabled using @echo off</a:t>
            </a:r>
            <a:endParaRPr sz="2000"/>
          </a:p>
        </p:txBody>
      </p:sp>
      <p:sp>
        <p:nvSpPr>
          <p:cNvPr id="5" name="object 5"/>
          <p:cNvSpPr/>
          <p:nvPr/>
        </p:nvSpPr>
        <p:spPr>
          <a:xfrm>
            <a:off x="5410200" y="3961345"/>
            <a:ext cx="3384550" cy="831215"/>
          </a:xfrm>
          <a:custGeom>
            <a:avLst/>
            <a:gdLst/>
            <a:ahLst/>
            <a:cxnLst/>
            <a:rect l="l" t="t" r="r" b="b"/>
            <a:pathLst>
              <a:path w="3384550" h="831214">
                <a:moveTo>
                  <a:pt x="0" y="830997"/>
                </a:moveTo>
                <a:lnTo>
                  <a:pt x="3384376" y="830997"/>
                </a:lnTo>
                <a:lnTo>
                  <a:pt x="3384376" y="0"/>
                </a:lnTo>
                <a:lnTo>
                  <a:pt x="0" y="0"/>
                </a:lnTo>
                <a:lnTo>
                  <a:pt x="0" y="83099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410200" y="3961344"/>
            <a:ext cx="3384550" cy="755079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8890" rIns="0" bIns="0" rtlCol="0">
            <a:spAutoFit/>
          </a:bodyPr>
          <a:lstStyle/>
          <a:p>
            <a:pPr marL="90805" marR="1097915">
              <a:lnSpc>
                <a:spcPct val="100699"/>
              </a:lnSpc>
              <a:spcBef>
                <a:spcPts val="70"/>
              </a:spcBef>
            </a:pPr>
            <a:r>
              <a:rPr sz="2400" dirty="0">
                <a:latin typeface="Consolas"/>
                <a:cs typeface="Consolas"/>
              </a:rPr>
              <a:t>@</a:t>
            </a:r>
            <a:r>
              <a:rPr sz="2400" dirty="0">
                <a:solidFill>
                  <a:srgbClr val="0000FF"/>
                </a:solidFill>
                <a:latin typeface="Consolas"/>
                <a:cs typeface="Consolas"/>
              </a:rPr>
              <a:t>echo </a:t>
            </a:r>
            <a:r>
              <a:rPr sz="2400" spc="5" dirty="0">
                <a:solidFill>
                  <a:srgbClr val="0000FF"/>
                </a:solidFill>
                <a:latin typeface="Consolas"/>
                <a:cs typeface="Consolas"/>
              </a:rPr>
              <a:t>off  </a:t>
            </a:r>
            <a:r>
              <a:rPr sz="2400" dirty="0">
                <a:solidFill>
                  <a:srgbClr val="0000FF"/>
                </a:solidFill>
                <a:latin typeface="Consolas"/>
                <a:cs typeface="Consolas"/>
              </a:rPr>
              <a:t>echo </a:t>
            </a:r>
            <a:r>
              <a:rPr sz="2400" dirty="0">
                <a:solidFill>
                  <a:srgbClr val="A31515"/>
                </a:solidFill>
                <a:latin typeface="Consolas"/>
                <a:cs typeface="Consolas"/>
              </a:rPr>
              <a:t>Hello</a:t>
            </a:r>
            <a:r>
              <a:rPr sz="2400" spc="-45" dirty="0">
                <a:solidFill>
                  <a:srgbClr val="A31515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A31515"/>
                </a:solidFill>
                <a:latin typeface="Consolas"/>
                <a:cs typeface="Consolas"/>
              </a:rPr>
              <a:t>%</a:t>
            </a:r>
            <a:r>
              <a:rPr sz="2400" dirty="0">
                <a:solidFill>
                  <a:srgbClr val="001080"/>
                </a:solidFill>
                <a:latin typeface="Consolas"/>
                <a:cs typeface="Consolas"/>
              </a:rPr>
              <a:t>1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37792" y="3961343"/>
            <a:ext cx="3384550" cy="76944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91440"/>
            <a:r>
              <a:rPr sz="2400" dirty="0">
                <a:solidFill>
                  <a:srgbClr val="0000FF"/>
                </a:solidFill>
                <a:latin typeface="Consolas"/>
                <a:cs typeface="Consolas"/>
              </a:rPr>
              <a:t>echo </a:t>
            </a:r>
            <a:r>
              <a:rPr sz="2400" dirty="0">
                <a:solidFill>
                  <a:srgbClr val="A31515"/>
                </a:solidFill>
                <a:latin typeface="Consolas"/>
                <a:cs typeface="Consolas"/>
              </a:rPr>
              <a:t>Hello %</a:t>
            </a:r>
            <a:r>
              <a:rPr sz="2400" dirty="0">
                <a:solidFill>
                  <a:srgbClr val="001080"/>
                </a:solidFill>
                <a:latin typeface="Consolas"/>
                <a:cs typeface="Consolas"/>
              </a:rPr>
              <a:t>1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878176" y="5143706"/>
            <a:ext cx="2394164" cy="7905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77429" y="4952678"/>
            <a:ext cx="2705100" cy="13144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DB5704-868A-4EC1-ABE3-99E6F3DA4312}"/>
              </a:ext>
            </a:extLst>
          </p:cNvPr>
          <p:cNvSpPr txBox="1"/>
          <p:nvPr/>
        </p:nvSpPr>
        <p:spPr>
          <a:xfrm>
            <a:off x="1639648" y="3432565"/>
            <a:ext cx="8755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i="1"/>
              <a:t>bash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5B0348-A4BB-4CCD-B545-B7BE33792D86}"/>
              </a:ext>
            </a:extLst>
          </p:cNvPr>
          <p:cNvSpPr txBox="1"/>
          <p:nvPr/>
        </p:nvSpPr>
        <p:spPr>
          <a:xfrm>
            <a:off x="5297248" y="3432565"/>
            <a:ext cx="1002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i="1"/>
              <a:t>batch</a:t>
            </a:r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345F30DA-F4DC-4968-BD2E-7060244EE327}"/>
              </a:ext>
            </a:extLst>
          </p:cNvPr>
          <p:cNvSpPr txBox="1"/>
          <p:nvPr/>
        </p:nvSpPr>
        <p:spPr>
          <a:xfrm>
            <a:off x="1828800" y="4069579"/>
            <a:ext cx="1863725" cy="269304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5"/>
              </a:lnSpc>
            </a:pPr>
            <a:r>
              <a:rPr sz="2400" spc="5" dirty="0">
                <a:solidFill>
                  <a:srgbClr val="008000"/>
                </a:solidFill>
                <a:latin typeface="Consolas"/>
                <a:cs typeface="Consolas"/>
              </a:rPr>
              <a:t>#!/bin/bash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79388" algn="l">
              <a:spcBef>
                <a:spcPts val="100"/>
              </a:spcBef>
            </a:pPr>
            <a:r>
              <a:rPr sz="3200" spc="-5" dirty="0"/>
              <a:t>Batch variables and input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0600" y="2071240"/>
            <a:ext cx="8624570" cy="837409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>
            <a:defPPr>
              <a:defRPr lang="en-US"/>
            </a:defPPr>
            <a:lvl1pPr marL="12700">
              <a:spcBef>
                <a:spcPts val="770"/>
              </a:spcBef>
              <a:defRPr sz="2400" spc="-5">
                <a:solidFill>
                  <a:srgbClr val="262626"/>
                </a:solidFill>
                <a:cs typeface="Arial"/>
              </a:defRPr>
            </a:lvl1pPr>
          </a:lstStyle>
          <a:p>
            <a:pPr marL="355600" indent="-342900">
              <a:buFont typeface="Arial" panose="020B0604020202020204" pitchFamily="34" charset="0"/>
              <a:buChar char="•"/>
            </a:pPr>
            <a:r>
              <a:rPr dirty="0"/>
              <a:t>Variables in batch scripts can be set using </a:t>
            </a:r>
            <a:r>
              <a:t>the  </a:t>
            </a:r>
            <a:r>
              <a:rPr b="1"/>
              <a:t>set</a:t>
            </a:r>
            <a:r>
              <a:t> </a:t>
            </a:r>
            <a:r>
              <a:rPr dirty="0"/>
              <a:t>command and referred to using</a:t>
            </a:r>
            <a:r>
              <a:t>: </a:t>
            </a:r>
            <a:r>
              <a:rPr b="1"/>
              <a:t>%%</a:t>
            </a:r>
          </a:p>
        </p:txBody>
      </p:sp>
      <p:sp>
        <p:nvSpPr>
          <p:cNvPr id="5" name="object 5"/>
          <p:cNvSpPr/>
          <p:nvPr/>
        </p:nvSpPr>
        <p:spPr>
          <a:xfrm>
            <a:off x="5012432" y="3723070"/>
            <a:ext cx="3384550" cy="1200785"/>
          </a:xfrm>
          <a:custGeom>
            <a:avLst/>
            <a:gdLst/>
            <a:ahLst/>
            <a:cxnLst/>
            <a:rect l="l" t="t" r="r" b="b"/>
            <a:pathLst>
              <a:path w="3384550" h="1200785">
                <a:moveTo>
                  <a:pt x="0" y="1200328"/>
                </a:moveTo>
                <a:lnTo>
                  <a:pt x="3384376" y="1200328"/>
                </a:lnTo>
                <a:lnTo>
                  <a:pt x="3384376" y="0"/>
                </a:lnTo>
                <a:lnTo>
                  <a:pt x="0" y="0"/>
                </a:lnTo>
                <a:lnTo>
                  <a:pt x="0" y="12003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012432" y="3723070"/>
            <a:ext cx="3384550" cy="1137491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1430" rIns="0" bIns="0" rtlCol="0">
            <a:spAutoFit/>
          </a:bodyPr>
          <a:lstStyle/>
          <a:p>
            <a:pPr marL="90805">
              <a:spcBef>
                <a:spcPts val="90"/>
              </a:spcBef>
            </a:pPr>
            <a:r>
              <a:rPr sz="2400" dirty="0">
                <a:solidFill>
                  <a:srgbClr val="0000FF"/>
                </a:solidFill>
                <a:latin typeface="Consolas"/>
                <a:cs typeface="Consolas"/>
              </a:rPr>
              <a:t>@echo </a:t>
            </a:r>
            <a:r>
              <a:rPr sz="2400" spc="5" dirty="0">
                <a:solidFill>
                  <a:srgbClr val="0000FF"/>
                </a:solidFill>
                <a:latin typeface="Consolas"/>
                <a:cs typeface="Consolas"/>
              </a:rPr>
              <a:t>off</a:t>
            </a:r>
            <a:endParaRPr sz="2400">
              <a:latin typeface="Consolas"/>
              <a:cs typeface="Consolas"/>
            </a:endParaRPr>
          </a:p>
          <a:p>
            <a:pPr marL="90805" marR="929005">
              <a:lnSpc>
                <a:spcPts val="2870"/>
              </a:lnSpc>
              <a:spcBef>
                <a:spcPts val="125"/>
              </a:spcBef>
            </a:pPr>
            <a:r>
              <a:rPr sz="2400" dirty="0">
                <a:solidFill>
                  <a:srgbClr val="0000FF"/>
                </a:solidFill>
                <a:latin typeface="Consolas"/>
                <a:cs typeface="Consolas"/>
              </a:rPr>
              <a:t>set</a:t>
            </a:r>
            <a:r>
              <a:rPr sz="2400" spc="-8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400" spc="5" dirty="0">
                <a:solidFill>
                  <a:srgbClr val="001080"/>
                </a:solidFill>
                <a:latin typeface="Consolas"/>
                <a:cs typeface="Consolas"/>
              </a:rPr>
              <a:t>name</a:t>
            </a:r>
            <a:r>
              <a:rPr sz="2400" spc="5" dirty="0">
                <a:latin typeface="Consolas"/>
                <a:cs typeface="Consolas"/>
              </a:rPr>
              <a:t>=Frank  </a:t>
            </a:r>
            <a:r>
              <a:rPr sz="2400" dirty="0">
                <a:solidFill>
                  <a:srgbClr val="0000FF"/>
                </a:solidFill>
                <a:latin typeface="Consolas"/>
                <a:cs typeface="Consolas"/>
              </a:rPr>
              <a:t>echo</a:t>
            </a:r>
            <a:r>
              <a:rPr sz="24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400" spc="5" dirty="0">
                <a:solidFill>
                  <a:srgbClr val="001080"/>
                </a:solidFill>
                <a:latin typeface="Consolas"/>
                <a:cs typeface="Consolas"/>
              </a:rPr>
              <a:t>%name%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93775" y="3723070"/>
            <a:ext cx="3384550" cy="111953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vert="horz" wrap="square" lIns="0" tIns="11430" rIns="0" bIns="0" rtlCol="0">
            <a:spAutoFit/>
          </a:bodyPr>
          <a:lstStyle/>
          <a:p>
            <a:pPr marL="91440" marR="1265555">
              <a:lnSpc>
                <a:spcPct val="100099"/>
              </a:lnSpc>
              <a:spcBef>
                <a:spcPts val="90"/>
              </a:spcBef>
            </a:pPr>
            <a:r>
              <a:rPr sz="2400" spc="5" dirty="0">
                <a:solidFill>
                  <a:srgbClr val="008000"/>
                </a:solidFill>
                <a:latin typeface="Consolas"/>
                <a:cs typeface="Consolas"/>
              </a:rPr>
              <a:t>#!/bin/bash  </a:t>
            </a:r>
            <a:r>
              <a:rPr sz="2400" spc="5" dirty="0">
                <a:latin typeface="Consolas"/>
                <a:cs typeface="Consolas"/>
              </a:rPr>
              <a:t>name=</a:t>
            </a:r>
            <a:r>
              <a:rPr sz="2400" spc="5" dirty="0">
                <a:solidFill>
                  <a:srgbClr val="A31515"/>
                </a:solidFill>
                <a:latin typeface="Consolas"/>
                <a:cs typeface="Consolas"/>
              </a:rPr>
              <a:t>"Frank"  </a:t>
            </a:r>
            <a:r>
              <a:rPr sz="2400" dirty="0">
                <a:solidFill>
                  <a:srgbClr val="795E26"/>
                </a:solidFill>
                <a:latin typeface="Consolas"/>
                <a:cs typeface="Consolas"/>
              </a:rPr>
              <a:t>echo</a:t>
            </a:r>
            <a:r>
              <a:rPr sz="2400" spc="-20" dirty="0">
                <a:solidFill>
                  <a:srgbClr val="795E26"/>
                </a:solidFill>
                <a:latin typeface="Consolas"/>
                <a:cs typeface="Consolas"/>
              </a:rPr>
              <a:t> </a:t>
            </a:r>
            <a:r>
              <a:rPr sz="2400" spc="5" dirty="0">
                <a:solidFill>
                  <a:srgbClr val="001080"/>
                </a:solidFill>
                <a:latin typeface="Consolas"/>
                <a:cs typeface="Consolas"/>
              </a:rPr>
              <a:t>$name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30D2B0-2C5E-474F-B261-C286456ACEE8}"/>
              </a:ext>
            </a:extLst>
          </p:cNvPr>
          <p:cNvSpPr txBox="1"/>
          <p:nvPr/>
        </p:nvSpPr>
        <p:spPr>
          <a:xfrm>
            <a:off x="1295400" y="3219825"/>
            <a:ext cx="8755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i="1"/>
              <a:t>bash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9F823D-B533-475A-BC67-354166D950DC}"/>
              </a:ext>
            </a:extLst>
          </p:cNvPr>
          <p:cNvSpPr txBox="1"/>
          <p:nvPr/>
        </p:nvSpPr>
        <p:spPr>
          <a:xfrm>
            <a:off x="4953000" y="3219825"/>
            <a:ext cx="1002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i="1"/>
              <a:t>batch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79388" algn="l">
              <a:spcBef>
                <a:spcPts val="100"/>
              </a:spcBef>
            </a:pPr>
            <a:r>
              <a:rPr sz="3200" spc="-5" dirty="0"/>
              <a:t>Batch variables and input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8200" y="2035697"/>
            <a:ext cx="8795385" cy="837409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>
            <a:defPPr>
              <a:defRPr lang="en-US"/>
            </a:defPPr>
            <a:lvl1pPr marL="12700">
              <a:spcBef>
                <a:spcPts val="770"/>
              </a:spcBef>
              <a:defRPr sz="2400" spc="-5">
                <a:solidFill>
                  <a:srgbClr val="262626"/>
                </a:solidFill>
                <a:cs typeface="Arial"/>
              </a:defRPr>
            </a:lvl1pPr>
          </a:lstStyle>
          <a:p>
            <a:pPr marL="355600" indent="-342900">
              <a:buFont typeface="Arial" panose="020B0604020202020204" pitchFamily="34" charset="0"/>
              <a:buChar char="•"/>
            </a:pPr>
            <a:r>
              <a:t>The </a:t>
            </a:r>
            <a:r>
              <a:rPr b="1"/>
              <a:t>set</a:t>
            </a:r>
            <a:r>
              <a:t> </a:t>
            </a:r>
            <a:r>
              <a:rPr dirty="0"/>
              <a:t>command can also be used </a:t>
            </a:r>
            <a:r>
              <a:t>to read </a:t>
            </a:r>
            <a:r>
              <a:rPr dirty="0"/>
              <a:t>interactive input similar to </a:t>
            </a:r>
            <a:r>
              <a:t>the </a:t>
            </a:r>
            <a:r>
              <a:rPr b="1"/>
              <a:t>read</a:t>
            </a:r>
            <a:r>
              <a:t> comman</a:t>
            </a:r>
            <a:r>
              <a:rPr lang="en-AU"/>
              <a:t>d</a:t>
            </a:r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88573" y="5273487"/>
            <a:ext cx="6120765" cy="1200785"/>
          </a:xfrm>
          <a:custGeom>
            <a:avLst/>
            <a:gdLst/>
            <a:ahLst/>
            <a:cxnLst/>
            <a:rect l="l" t="t" r="r" b="b"/>
            <a:pathLst>
              <a:path w="6120765" h="1200785">
                <a:moveTo>
                  <a:pt x="0" y="1200328"/>
                </a:moveTo>
                <a:lnTo>
                  <a:pt x="6120679" y="1200328"/>
                </a:lnTo>
                <a:lnTo>
                  <a:pt x="6120679" y="0"/>
                </a:lnTo>
                <a:lnTo>
                  <a:pt x="0" y="0"/>
                </a:lnTo>
                <a:lnTo>
                  <a:pt x="0" y="12003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88573" y="5273486"/>
            <a:ext cx="6120765" cy="1137491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1430" rIns="0" bIns="0" rtlCol="0">
            <a:spAutoFit/>
          </a:bodyPr>
          <a:lstStyle/>
          <a:p>
            <a:pPr marL="91440">
              <a:spcBef>
                <a:spcPts val="90"/>
              </a:spcBef>
            </a:pPr>
            <a:r>
              <a:rPr sz="2400" dirty="0">
                <a:latin typeface="Consolas"/>
                <a:cs typeface="Consolas"/>
              </a:rPr>
              <a:t>@</a:t>
            </a:r>
            <a:r>
              <a:rPr sz="2400" dirty="0">
                <a:solidFill>
                  <a:srgbClr val="0000FF"/>
                </a:solidFill>
                <a:latin typeface="Consolas"/>
                <a:cs typeface="Consolas"/>
              </a:rPr>
              <a:t>echo</a:t>
            </a:r>
            <a:r>
              <a:rPr sz="2400" spc="5" dirty="0">
                <a:solidFill>
                  <a:srgbClr val="0000FF"/>
                </a:solidFill>
                <a:latin typeface="Consolas"/>
                <a:cs typeface="Consolas"/>
              </a:rPr>
              <a:t> off</a:t>
            </a:r>
            <a:endParaRPr sz="2400">
              <a:latin typeface="Consolas"/>
              <a:cs typeface="Consolas"/>
            </a:endParaRPr>
          </a:p>
          <a:p>
            <a:pPr marL="91440" marR="467995">
              <a:lnSpc>
                <a:spcPts val="2870"/>
              </a:lnSpc>
              <a:spcBef>
                <a:spcPts val="125"/>
              </a:spcBef>
            </a:pPr>
            <a:r>
              <a:rPr sz="2400" dirty="0">
                <a:solidFill>
                  <a:srgbClr val="0000FF"/>
                </a:solidFill>
                <a:latin typeface="Consolas"/>
                <a:cs typeface="Consolas"/>
              </a:rPr>
              <a:t>set </a:t>
            </a:r>
            <a:r>
              <a:rPr sz="2400" dirty="0">
                <a:latin typeface="Consolas"/>
                <a:cs typeface="Consolas"/>
              </a:rPr>
              <a:t>/p </a:t>
            </a:r>
            <a:r>
              <a:rPr sz="2400" dirty="0">
                <a:solidFill>
                  <a:srgbClr val="001080"/>
                </a:solidFill>
                <a:latin typeface="Consolas"/>
                <a:cs typeface="Consolas"/>
              </a:rPr>
              <a:t>name</a:t>
            </a:r>
            <a:r>
              <a:rPr sz="2400" dirty="0">
                <a:latin typeface="Consolas"/>
                <a:cs typeface="Consolas"/>
              </a:rPr>
              <a:t>=</a:t>
            </a:r>
            <a:r>
              <a:rPr sz="2400" dirty="0">
                <a:solidFill>
                  <a:srgbClr val="A31515"/>
                </a:solidFill>
                <a:latin typeface="Consolas"/>
                <a:cs typeface="Consolas"/>
              </a:rPr>
              <a:t>"What is your name? "  </a:t>
            </a:r>
            <a:r>
              <a:rPr sz="2400" dirty="0">
                <a:solidFill>
                  <a:srgbClr val="0000FF"/>
                </a:solidFill>
                <a:latin typeface="Consolas"/>
                <a:cs typeface="Consolas"/>
              </a:rPr>
              <a:t>echo </a:t>
            </a:r>
            <a:r>
              <a:rPr sz="2400" dirty="0">
                <a:latin typeface="Consolas"/>
                <a:cs typeface="Consolas"/>
              </a:rPr>
              <a:t>Hello</a:t>
            </a:r>
            <a:r>
              <a:rPr sz="2400" spc="5" dirty="0">
                <a:latin typeface="Consolas"/>
                <a:cs typeface="Consolas"/>
              </a:rPr>
              <a:t> </a:t>
            </a:r>
            <a:r>
              <a:rPr sz="2400" spc="5" dirty="0">
                <a:solidFill>
                  <a:srgbClr val="001080"/>
                </a:solidFill>
                <a:latin typeface="Consolas"/>
                <a:cs typeface="Consolas"/>
              </a:rPr>
              <a:t>%name%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34823" y="3535520"/>
            <a:ext cx="6120765" cy="1200785"/>
          </a:xfrm>
          <a:custGeom>
            <a:avLst/>
            <a:gdLst/>
            <a:ahLst/>
            <a:cxnLst/>
            <a:rect l="l" t="t" r="r" b="b"/>
            <a:pathLst>
              <a:path w="6120765" h="1200785">
                <a:moveTo>
                  <a:pt x="0" y="1200328"/>
                </a:moveTo>
                <a:lnTo>
                  <a:pt x="6120679" y="1200328"/>
                </a:lnTo>
                <a:lnTo>
                  <a:pt x="6120679" y="0"/>
                </a:lnTo>
                <a:lnTo>
                  <a:pt x="0" y="0"/>
                </a:lnTo>
                <a:lnTo>
                  <a:pt x="0" y="12003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34823" y="3535520"/>
            <a:ext cx="6120765" cy="1137491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1430" rIns="0" bIns="0" rtlCol="0">
            <a:spAutoFit/>
          </a:bodyPr>
          <a:lstStyle/>
          <a:p>
            <a:pPr marL="90805">
              <a:spcBef>
                <a:spcPts val="90"/>
              </a:spcBef>
            </a:pPr>
            <a:r>
              <a:rPr sz="2400" spc="5" dirty="0">
                <a:solidFill>
                  <a:srgbClr val="008000"/>
                </a:solidFill>
                <a:latin typeface="Consolas"/>
                <a:cs typeface="Consolas"/>
              </a:rPr>
              <a:t>#!/bin/bash</a:t>
            </a:r>
            <a:endParaRPr sz="2400">
              <a:latin typeface="Consolas"/>
              <a:cs typeface="Consolas"/>
            </a:endParaRPr>
          </a:p>
          <a:p>
            <a:pPr marL="90805" marR="299720">
              <a:lnSpc>
                <a:spcPts val="2870"/>
              </a:lnSpc>
              <a:spcBef>
                <a:spcPts val="125"/>
              </a:spcBef>
            </a:pPr>
            <a:r>
              <a:rPr sz="2400" dirty="0">
                <a:solidFill>
                  <a:srgbClr val="795E26"/>
                </a:solidFill>
                <a:latin typeface="Consolas"/>
                <a:cs typeface="Consolas"/>
              </a:rPr>
              <a:t>read </a:t>
            </a:r>
            <a:r>
              <a:rPr sz="2400" dirty="0">
                <a:latin typeface="Consolas"/>
                <a:cs typeface="Consolas"/>
              </a:rPr>
              <a:t>-p </a:t>
            </a:r>
            <a:r>
              <a:rPr sz="2400" dirty="0">
                <a:solidFill>
                  <a:srgbClr val="A31515"/>
                </a:solidFill>
                <a:latin typeface="Consolas"/>
                <a:cs typeface="Consolas"/>
              </a:rPr>
              <a:t>"What is your name? " </a:t>
            </a:r>
            <a:r>
              <a:rPr sz="2400" spc="5" dirty="0">
                <a:latin typeface="Consolas"/>
                <a:cs typeface="Consolas"/>
              </a:rPr>
              <a:t>name  </a:t>
            </a:r>
            <a:r>
              <a:rPr sz="2400" dirty="0">
                <a:solidFill>
                  <a:srgbClr val="795E26"/>
                </a:solidFill>
                <a:latin typeface="Consolas"/>
                <a:cs typeface="Consolas"/>
              </a:rPr>
              <a:t>echo</a:t>
            </a:r>
            <a:r>
              <a:rPr sz="2400" spc="5" dirty="0">
                <a:solidFill>
                  <a:srgbClr val="795E26"/>
                </a:solidFill>
                <a:latin typeface="Consolas"/>
                <a:cs typeface="Consolas"/>
              </a:rPr>
              <a:t> </a:t>
            </a:r>
            <a:r>
              <a:rPr sz="2400" spc="5" dirty="0">
                <a:solidFill>
                  <a:srgbClr val="001080"/>
                </a:solidFill>
                <a:latin typeface="Consolas"/>
                <a:cs typeface="Consolas"/>
              </a:rPr>
              <a:t>$name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8F5596-2A4B-42A4-83AA-36C340454EE8}"/>
              </a:ext>
            </a:extLst>
          </p:cNvPr>
          <p:cNvSpPr txBox="1"/>
          <p:nvPr/>
        </p:nvSpPr>
        <p:spPr>
          <a:xfrm>
            <a:off x="1219200" y="3044836"/>
            <a:ext cx="8755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i="1"/>
              <a:t>bash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3A22FE-FF39-4250-9664-5A5846845388}"/>
              </a:ext>
            </a:extLst>
          </p:cNvPr>
          <p:cNvSpPr txBox="1"/>
          <p:nvPr/>
        </p:nvSpPr>
        <p:spPr>
          <a:xfrm>
            <a:off x="1266635" y="4776360"/>
            <a:ext cx="1002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i="1"/>
              <a:t>batch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xfrm>
            <a:off x="382241" y="1209679"/>
            <a:ext cx="11427527" cy="382156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79388" algn="l">
              <a:spcBef>
                <a:spcPts val="100"/>
              </a:spcBef>
            </a:pPr>
            <a:r>
              <a:rPr sz="3200" spc="-5" dirty="0"/>
              <a:t>Control structures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9600" y="1981200"/>
            <a:ext cx="9565641" cy="837409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>
            <a:defPPr>
              <a:defRPr lang="en-US"/>
            </a:defPPr>
            <a:lvl1pPr marL="12700">
              <a:spcBef>
                <a:spcPts val="770"/>
              </a:spcBef>
              <a:defRPr sz="2400" spc="-5">
                <a:solidFill>
                  <a:srgbClr val="262626"/>
                </a:solidFill>
                <a:cs typeface="Arial"/>
              </a:defRPr>
            </a:lvl1pPr>
          </a:lstStyle>
          <a:p>
            <a:pPr marL="355600" indent="-342900">
              <a:buFont typeface="Arial" panose="020B0604020202020204" pitchFamily="34" charset="0"/>
              <a:buChar char="•"/>
            </a:pPr>
            <a:r>
              <a:rPr dirty="0"/>
              <a:t>Just like bash</a:t>
            </a:r>
            <a:r>
              <a:t>, </a:t>
            </a:r>
            <a:r>
              <a:rPr lang="en-AU"/>
              <a:t>b</a:t>
            </a:r>
            <a:r>
              <a:t>atch </a:t>
            </a:r>
            <a:r>
              <a:rPr dirty="0"/>
              <a:t>scripts support </a:t>
            </a:r>
            <a:r>
              <a:t>various control </a:t>
            </a:r>
            <a:r>
              <a:rPr dirty="0"/>
              <a:t>structures including </a:t>
            </a:r>
            <a:r>
              <a:rPr i="1" dirty="0"/>
              <a:t>if statements</a:t>
            </a:r>
            <a:r>
              <a:rPr dirty="0"/>
              <a:t>,  </a:t>
            </a:r>
            <a:r>
              <a:rPr i="1" dirty="0"/>
              <a:t>loops</a:t>
            </a:r>
            <a:r>
              <a:rPr dirty="0"/>
              <a:t> and </a:t>
            </a:r>
            <a:r>
              <a:rPr i="1" dirty="0"/>
              <a:t>functions</a:t>
            </a:r>
            <a:endParaRPr i="1"/>
          </a:p>
        </p:txBody>
      </p:sp>
      <p:sp>
        <p:nvSpPr>
          <p:cNvPr id="2" name="object 10">
            <a:extLst>
              <a:ext uri="{FF2B5EF4-FFF2-40B4-BE49-F238E27FC236}">
                <a16:creationId xmlns:a16="http://schemas.microsoft.com/office/drawing/2014/main" id="{36FE1F99-0644-4935-A7F8-8E6A30145AE3}"/>
              </a:ext>
            </a:extLst>
          </p:cNvPr>
          <p:cNvSpPr/>
          <p:nvPr/>
        </p:nvSpPr>
        <p:spPr>
          <a:xfrm>
            <a:off x="990600" y="2895600"/>
            <a:ext cx="8353425" cy="3416935"/>
          </a:xfrm>
          <a:custGeom>
            <a:avLst/>
            <a:gdLst/>
            <a:ahLst/>
            <a:cxnLst/>
            <a:rect l="l" t="t" r="r" b="b"/>
            <a:pathLst>
              <a:path w="8353425" h="3416935">
                <a:moveTo>
                  <a:pt x="0" y="3416320"/>
                </a:moveTo>
                <a:lnTo>
                  <a:pt x="8352928" y="3416320"/>
                </a:lnTo>
                <a:lnTo>
                  <a:pt x="8352928" y="0"/>
                </a:lnTo>
                <a:lnTo>
                  <a:pt x="0" y="0"/>
                </a:lnTo>
                <a:lnTo>
                  <a:pt x="0" y="3416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1">
            <a:extLst>
              <a:ext uri="{FF2B5EF4-FFF2-40B4-BE49-F238E27FC236}">
                <a16:creationId xmlns:a16="http://schemas.microsoft.com/office/drawing/2014/main" id="{F2050FE6-4909-462A-B26D-644B96D0F142}"/>
              </a:ext>
            </a:extLst>
          </p:cNvPr>
          <p:cNvSpPr/>
          <p:nvPr/>
        </p:nvSpPr>
        <p:spPr>
          <a:xfrm>
            <a:off x="990600" y="2895600"/>
            <a:ext cx="8353425" cy="3794651"/>
          </a:xfrm>
          <a:custGeom>
            <a:avLst/>
            <a:gdLst/>
            <a:ahLst/>
            <a:cxnLst/>
            <a:rect l="l" t="t" r="r" b="b"/>
            <a:pathLst>
              <a:path w="8353425" h="3416935">
                <a:moveTo>
                  <a:pt x="0" y="0"/>
                </a:moveTo>
                <a:lnTo>
                  <a:pt x="8352928" y="0"/>
                </a:lnTo>
                <a:lnTo>
                  <a:pt x="8352928" y="3416320"/>
                </a:lnTo>
                <a:lnTo>
                  <a:pt x="0" y="341632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2">
            <a:extLst>
              <a:ext uri="{FF2B5EF4-FFF2-40B4-BE49-F238E27FC236}">
                <a16:creationId xmlns:a16="http://schemas.microsoft.com/office/drawing/2014/main" id="{65F5F84F-6DBD-4A61-B42D-F42099B25B91}"/>
              </a:ext>
            </a:extLst>
          </p:cNvPr>
          <p:cNvSpPr txBox="1"/>
          <p:nvPr/>
        </p:nvSpPr>
        <p:spPr>
          <a:xfrm>
            <a:off x="1211647" y="2870296"/>
            <a:ext cx="7910830" cy="37234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715000">
              <a:lnSpc>
                <a:spcPct val="100099"/>
              </a:lnSpc>
              <a:spcBef>
                <a:spcPts val="95"/>
              </a:spcBef>
            </a:pPr>
            <a:r>
              <a:rPr sz="2400" dirty="0">
                <a:latin typeface="Consolas"/>
                <a:cs typeface="Consolas"/>
              </a:rPr>
              <a:t>@</a:t>
            </a:r>
            <a:r>
              <a:rPr sz="2400" dirty="0">
                <a:solidFill>
                  <a:srgbClr val="0000FF"/>
                </a:solidFill>
                <a:latin typeface="Consolas"/>
                <a:cs typeface="Consolas"/>
              </a:rPr>
              <a:t>echo </a:t>
            </a:r>
            <a:r>
              <a:rPr sz="2400" spc="5" dirty="0">
                <a:solidFill>
                  <a:srgbClr val="0000FF"/>
                </a:solidFill>
                <a:latin typeface="Consolas"/>
                <a:cs typeface="Consolas"/>
              </a:rPr>
              <a:t>off  </a:t>
            </a:r>
            <a:r>
              <a:rPr sz="2400" dirty="0">
                <a:solidFill>
                  <a:srgbClr val="0000FF"/>
                </a:solidFill>
                <a:latin typeface="Consolas"/>
                <a:cs typeface="Consolas"/>
              </a:rPr>
              <a:t>SET </a:t>
            </a:r>
            <a:r>
              <a:rPr sz="2400" dirty="0">
                <a:latin typeface="Consolas"/>
                <a:cs typeface="Consolas"/>
              </a:rPr>
              <a:t>/A </a:t>
            </a:r>
            <a:r>
              <a:rPr sz="2400" dirty="0">
                <a:solidFill>
                  <a:srgbClr val="001080"/>
                </a:solidFill>
                <a:latin typeface="Consolas"/>
                <a:cs typeface="Consolas"/>
              </a:rPr>
              <a:t>x </a:t>
            </a:r>
            <a:r>
              <a:rPr sz="2400" dirty="0">
                <a:latin typeface="Consolas"/>
                <a:cs typeface="Consolas"/>
              </a:rPr>
              <a:t>=</a:t>
            </a:r>
            <a:r>
              <a:rPr sz="2400" spc="-45" dirty="0">
                <a:latin typeface="Consolas"/>
                <a:cs typeface="Consolas"/>
              </a:rPr>
              <a:t> </a:t>
            </a:r>
            <a:r>
              <a:rPr sz="2400" spc="5" dirty="0">
                <a:solidFill>
                  <a:srgbClr val="09885A"/>
                </a:solidFill>
                <a:latin typeface="Consolas"/>
                <a:cs typeface="Consolas"/>
              </a:rPr>
              <a:t>20  </a:t>
            </a:r>
            <a:r>
              <a:rPr sz="2400" dirty="0">
                <a:solidFill>
                  <a:srgbClr val="0000FF"/>
                </a:solidFill>
                <a:latin typeface="Consolas"/>
                <a:cs typeface="Consolas"/>
              </a:rPr>
              <a:t>SET </a:t>
            </a:r>
            <a:r>
              <a:rPr sz="2400" dirty="0">
                <a:latin typeface="Consolas"/>
                <a:cs typeface="Consolas"/>
              </a:rPr>
              <a:t>/A </a:t>
            </a:r>
            <a:r>
              <a:rPr sz="2400" dirty="0">
                <a:solidFill>
                  <a:srgbClr val="001080"/>
                </a:solidFill>
                <a:latin typeface="Consolas"/>
                <a:cs typeface="Consolas"/>
              </a:rPr>
              <a:t>y </a:t>
            </a:r>
            <a:r>
              <a:rPr sz="2400" dirty="0">
                <a:latin typeface="Consolas"/>
                <a:cs typeface="Consolas"/>
              </a:rPr>
              <a:t>=</a:t>
            </a:r>
            <a:r>
              <a:rPr sz="2400" spc="-45" dirty="0">
                <a:latin typeface="Consolas"/>
                <a:cs typeface="Consolas"/>
              </a:rPr>
              <a:t> </a:t>
            </a:r>
            <a:r>
              <a:rPr sz="2400" spc="5" dirty="0">
                <a:solidFill>
                  <a:srgbClr val="09885A"/>
                </a:solidFill>
                <a:latin typeface="Consolas"/>
                <a:cs typeface="Consolas"/>
              </a:rPr>
              <a:t>30</a:t>
            </a:r>
            <a:endParaRPr sz="2400" dirty="0">
              <a:latin typeface="Consolas"/>
              <a:cs typeface="Consolas"/>
            </a:endParaRPr>
          </a:p>
          <a:p>
            <a:pPr marR="4536440">
              <a:lnSpc>
                <a:spcPts val="2900"/>
              </a:lnSpc>
              <a:spcBef>
                <a:spcPts val="65"/>
              </a:spcBef>
            </a:pPr>
            <a:r>
              <a:rPr sz="2400" dirty="0">
                <a:solidFill>
                  <a:srgbClr val="0000FF"/>
                </a:solidFill>
                <a:latin typeface="Consolas"/>
                <a:cs typeface="Consolas"/>
              </a:rPr>
              <a:t>SET </a:t>
            </a:r>
            <a:r>
              <a:rPr sz="2400" dirty="0">
                <a:latin typeface="Consolas"/>
                <a:cs typeface="Consolas"/>
              </a:rPr>
              <a:t>/A </a:t>
            </a:r>
            <a:r>
              <a:rPr sz="2400" dirty="0">
                <a:solidFill>
                  <a:srgbClr val="001080"/>
                </a:solidFill>
                <a:latin typeface="Consolas"/>
                <a:cs typeface="Consolas"/>
              </a:rPr>
              <a:t>z </a:t>
            </a:r>
            <a:r>
              <a:rPr sz="2400" dirty="0">
                <a:latin typeface="Consolas"/>
                <a:cs typeface="Consolas"/>
              </a:rPr>
              <a:t>= %x% + </a:t>
            </a:r>
            <a:r>
              <a:rPr sz="2400" spc="5" dirty="0">
                <a:latin typeface="Consolas"/>
                <a:cs typeface="Consolas"/>
              </a:rPr>
              <a:t>%y%  </a:t>
            </a:r>
            <a:r>
              <a:rPr sz="2400" dirty="0">
                <a:solidFill>
                  <a:srgbClr val="AF00DB"/>
                </a:solidFill>
                <a:latin typeface="Consolas"/>
                <a:cs typeface="Consolas"/>
              </a:rPr>
              <a:t>if </a:t>
            </a:r>
            <a:r>
              <a:rPr sz="2400" dirty="0">
                <a:solidFill>
                  <a:srgbClr val="001080"/>
                </a:solidFill>
                <a:latin typeface="Consolas"/>
                <a:cs typeface="Consolas"/>
              </a:rPr>
              <a:t>%z%</a:t>
            </a:r>
            <a:r>
              <a:rPr sz="2400" dirty="0">
                <a:latin typeface="Consolas"/>
                <a:cs typeface="Consolas"/>
              </a:rPr>
              <a:t>==</a:t>
            </a:r>
            <a:r>
              <a:rPr sz="2400" dirty="0">
                <a:solidFill>
                  <a:srgbClr val="09885A"/>
                </a:solidFill>
                <a:latin typeface="Consolas"/>
                <a:cs typeface="Consolas"/>
              </a:rPr>
              <a:t>50</a:t>
            </a:r>
            <a:r>
              <a:rPr sz="2400" spc="5" dirty="0">
                <a:solidFill>
                  <a:srgbClr val="09885A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(</a:t>
            </a:r>
          </a:p>
          <a:p>
            <a:pPr marL="673100">
              <a:lnSpc>
                <a:spcPts val="2765"/>
              </a:lnSpc>
            </a:pPr>
            <a:r>
              <a:rPr sz="2400" dirty="0">
                <a:solidFill>
                  <a:srgbClr val="0000FF"/>
                </a:solidFill>
                <a:latin typeface="Consolas"/>
                <a:cs typeface="Consolas"/>
              </a:rPr>
              <a:t>echo </a:t>
            </a:r>
            <a:r>
              <a:rPr sz="2400" dirty="0">
                <a:solidFill>
                  <a:srgbClr val="A31515"/>
                </a:solidFill>
                <a:latin typeface="Consolas"/>
                <a:cs typeface="Consolas"/>
              </a:rPr>
              <a:t>"The value of variable z is</a:t>
            </a:r>
            <a:r>
              <a:rPr sz="2400" spc="65" dirty="0">
                <a:solidFill>
                  <a:srgbClr val="A31515"/>
                </a:solidFill>
                <a:latin typeface="Consolas"/>
                <a:cs typeface="Consolas"/>
              </a:rPr>
              <a:t> </a:t>
            </a:r>
            <a:r>
              <a:rPr sz="2400" spc="5" dirty="0">
                <a:solidFill>
                  <a:srgbClr val="A31515"/>
                </a:solidFill>
                <a:latin typeface="Consolas"/>
                <a:cs typeface="Consolas"/>
              </a:rPr>
              <a:t>fifty"</a:t>
            </a:r>
            <a:endParaRPr sz="2400" dirty="0">
              <a:latin typeface="Consolas"/>
              <a:cs typeface="Consolas"/>
            </a:endParaRPr>
          </a:p>
          <a:p>
            <a:pPr>
              <a:lnSpc>
                <a:spcPts val="2875"/>
              </a:lnSpc>
              <a:spcBef>
                <a:spcPts val="20"/>
              </a:spcBef>
            </a:pPr>
            <a:r>
              <a:rPr sz="2400" dirty="0">
                <a:latin typeface="Consolas"/>
                <a:cs typeface="Consolas"/>
              </a:rPr>
              <a:t>) </a:t>
            </a:r>
            <a:r>
              <a:rPr sz="2400" dirty="0">
                <a:solidFill>
                  <a:srgbClr val="AF00DB"/>
                </a:solidFill>
                <a:latin typeface="Consolas"/>
                <a:cs typeface="Consolas"/>
              </a:rPr>
              <a:t>else</a:t>
            </a:r>
            <a:r>
              <a:rPr sz="2400" spc="15" dirty="0">
                <a:solidFill>
                  <a:srgbClr val="AF00DB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(</a:t>
            </a:r>
          </a:p>
          <a:p>
            <a:pPr marL="673100">
              <a:lnSpc>
                <a:spcPts val="2865"/>
              </a:lnSpc>
            </a:pPr>
            <a:r>
              <a:rPr sz="2400" dirty="0">
                <a:solidFill>
                  <a:srgbClr val="0000FF"/>
                </a:solidFill>
                <a:latin typeface="Consolas"/>
                <a:cs typeface="Consolas"/>
              </a:rPr>
              <a:t>echo </a:t>
            </a:r>
            <a:r>
              <a:rPr sz="2400" dirty="0">
                <a:solidFill>
                  <a:srgbClr val="A31515"/>
                </a:solidFill>
                <a:latin typeface="Consolas"/>
                <a:cs typeface="Consolas"/>
              </a:rPr>
              <a:t>"The value of variable z is not</a:t>
            </a:r>
            <a:r>
              <a:rPr sz="2400" spc="85" dirty="0">
                <a:solidFill>
                  <a:srgbClr val="A31515"/>
                </a:solidFill>
                <a:latin typeface="Consolas"/>
                <a:cs typeface="Consolas"/>
              </a:rPr>
              <a:t> </a:t>
            </a:r>
            <a:r>
              <a:rPr sz="2400" spc="5" dirty="0">
                <a:solidFill>
                  <a:srgbClr val="A31515"/>
                </a:solidFill>
                <a:latin typeface="Consolas"/>
                <a:cs typeface="Consolas"/>
              </a:rPr>
              <a:t>fifty"</a:t>
            </a:r>
            <a:endParaRPr sz="2400" dirty="0">
              <a:latin typeface="Consolas"/>
              <a:cs typeface="Consolas"/>
            </a:endParaRPr>
          </a:p>
          <a:p>
            <a:pPr>
              <a:lnSpc>
                <a:spcPts val="2875"/>
              </a:lnSpc>
            </a:pPr>
            <a:r>
              <a:rPr sz="2400" dirty="0">
                <a:latin typeface="Consolas"/>
                <a:cs typeface="Consolas"/>
              </a:rPr>
              <a:t>)</a:t>
            </a:r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670306C6-2877-4740-AA56-F62ED375D3AE}"/>
              </a:ext>
            </a:extLst>
          </p:cNvPr>
          <p:cNvSpPr txBox="1"/>
          <p:nvPr/>
        </p:nvSpPr>
        <p:spPr>
          <a:xfrm>
            <a:off x="9677400" y="5756342"/>
            <a:ext cx="2315315" cy="837409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>
            <a:defPPr>
              <a:defRPr lang="en-US"/>
            </a:defPPr>
            <a:lvl1pPr marL="12700">
              <a:spcBef>
                <a:spcPts val="770"/>
              </a:spcBef>
              <a:defRPr sz="2400" spc="-5">
                <a:solidFill>
                  <a:srgbClr val="262626"/>
                </a:solidFill>
                <a:cs typeface="Arial"/>
              </a:defRPr>
            </a:lvl1pPr>
          </a:lstStyle>
          <a:p>
            <a:r>
              <a:rPr sz="1600" dirty="0"/>
              <a:t>Note: The </a:t>
            </a:r>
            <a:r>
              <a:rPr sz="1600" b="1" dirty="0"/>
              <a:t>/A</a:t>
            </a:r>
            <a:r>
              <a:rPr sz="1600" dirty="0"/>
              <a:t> </a:t>
            </a:r>
            <a:r>
              <a:rPr sz="1600"/>
              <a:t>flag set</a:t>
            </a:r>
            <a:r>
              <a:rPr lang="en-AU" sz="1600"/>
              <a:t>s</a:t>
            </a:r>
            <a:r>
              <a:rPr sz="1600"/>
              <a:t> support for </a:t>
            </a:r>
            <a:r>
              <a:rPr lang="en-AU" sz="1600"/>
              <a:t>a</a:t>
            </a:r>
            <a:r>
              <a:rPr sz="1600"/>
              <a:t>rithmetic</a:t>
            </a:r>
            <a:r>
              <a:rPr lang="en-AU" sz="1600"/>
              <a:t>al</a:t>
            </a:r>
            <a:r>
              <a:rPr sz="1600"/>
              <a:t> </a:t>
            </a:r>
            <a:r>
              <a:rPr sz="1600" dirty="0"/>
              <a:t>variables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79388" algn="l">
              <a:spcBef>
                <a:spcPts val="100"/>
              </a:spcBef>
            </a:pPr>
            <a:r>
              <a:rPr sz="3200" spc="-5" dirty="0"/>
              <a:t>Output</a:t>
            </a:r>
          </a:p>
        </p:txBody>
      </p:sp>
      <p:sp>
        <p:nvSpPr>
          <p:cNvPr id="4" name="object 4"/>
          <p:cNvSpPr/>
          <p:nvPr/>
        </p:nvSpPr>
        <p:spPr>
          <a:xfrm>
            <a:off x="2726757" y="3281474"/>
            <a:ext cx="6738487" cy="1584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382241" y="1209679"/>
            <a:ext cx="11427527" cy="382156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79388" algn="l">
              <a:spcBef>
                <a:spcPts val="100"/>
              </a:spcBef>
            </a:pPr>
            <a:r>
              <a:rPr sz="3200" spc="-5" dirty="0"/>
              <a:t>Loops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9600" y="1948325"/>
            <a:ext cx="7473315" cy="468077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>
            <a:defPPr>
              <a:defRPr lang="en-US"/>
            </a:defPPr>
            <a:lvl1pPr marL="12700">
              <a:spcBef>
                <a:spcPts val="770"/>
              </a:spcBef>
              <a:defRPr sz="2400" spc="-5">
                <a:solidFill>
                  <a:srgbClr val="262626"/>
                </a:solidFill>
                <a:cs typeface="Arial"/>
              </a:defRPr>
            </a:lvl1pPr>
          </a:lstStyle>
          <a:p>
            <a:pPr marL="355600" indent="-342900">
              <a:buFont typeface="Arial" panose="020B0604020202020204" pitchFamily="34" charset="0"/>
              <a:buChar char="•"/>
            </a:pPr>
            <a:r>
              <a:rPr dirty="0"/>
              <a:t>Batch supports for loops similar </a:t>
            </a:r>
            <a:r>
              <a:t>to bash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057400" y="2688350"/>
            <a:ext cx="7075170" cy="174278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1430" rIns="0" bIns="0" rtlCol="0">
            <a:spAutoFit/>
          </a:bodyPr>
          <a:lstStyle/>
          <a:p>
            <a:pPr marL="91440">
              <a:spcBef>
                <a:spcPts val="90"/>
              </a:spcBef>
            </a:pPr>
            <a:r>
              <a:rPr sz="2000" spc="5" dirty="0">
                <a:solidFill>
                  <a:srgbClr val="008000"/>
                </a:solidFill>
                <a:latin typeface="Consolas"/>
                <a:cs typeface="Consolas"/>
              </a:rPr>
              <a:t>#!/bin/bash</a:t>
            </a:r>
            <a:endParaRPr sz="2000">
              <a:latin typeface="Consolas"/>
              <a:cs typeface="Consolas"/>
            </a:endParaRPr>
          </a:p>
          <a:p>
            <a:pPr marL="91440" marR="1926589">
              <a:lnSpc>
                <a:spcPts val="2870"/>
              </a:lnSpc>
              <a:spcBef>
                <a:spcPts val="125"/>
              </a:spcBef>
            </a:pPr>
            <a:r>
              <a:rPr sz="2000" dirty="0">
                <a:latin typeface="Consolas"/>
                <a:cs typeface="Consolas"/>
              </a:rPr>
              <a:t>names=</a:t>
            </a:r>
            <a:r>
              <a:rPr sz="2000" dirty="0">
                <a:solidFill>
                  <a:srgbClr val="A31515"/>
                </a:solidFill>
                <a:latin typeface="Consolas"/>
                <a:cs typeface="Consolas"/>
              </a:rPr>
              <a:t>"Joe Jessie John </a:t>
            </a:r>
            <a:r>
              <a:rPr sz="2000" spc="5" dirty="0">
                <a:solidFill>
                  <a:srgbClr val="A31515"/>
                </a:solidFill>
                <a:latin typeface="Consolas"/>
                <a:cs typeface="Consolas"/>
              </a:rPr>
              <a:t>Alyssa"  </a:t>
            </a:r>
            <a:r>
              <a:rPr sz="2000" dirty="0">
                <a:solidFill>
                  <a:srgbClr val="AF00DB"/>
                </a:solidFill>
                <a:latin typeface="Consolas"/>
                <a:cs typeface="Consolas"/>
              </a:rPr>
              <a:t>for </a:t>
            </a:r>
            <a:r>
              <a:rPr sz="2000" dirty="0">
                <a:solidFill>
                  <a:srgbClr val="001080"/>
                </a:solidFill>
                <a:latin typeface="Consolas"/>
                <a:cs typeface="Consolas"/>
              </a:rPr>
              <a:t>name </a:t>
            </a:r>
            <a:r>
              <a:rPr sz="2000" dirty="0">
                <a:solidFill>
                  <a:srgbClr val="AF00DB"/>
                </a:solidFill>
                <a:latin typeface="Consolas"/>
                <a:cs typeface="Consolas"/>
              </a:rPr>
              <a:t>in </a:t>
            </a:r>
            <a:r>
              <a:rPr sz="2000" dirty="0">
                <a:solidFill>
                  <a:srgbClr val="001080"/>
                </a:solidFill>
                <a:latin typeface="Consolas"/>
                <a:cs typeface="Consolas"/>
              </a:rPr>
              <a:t>$names</a:t>
            </a:r>
            <a:r>
              <a:rPr sz="2000" dirty="0">
                <a:latin typeface="Consolas"/>
                <a:cs typeface="Consolas"/>
              </a:rPr>
              <a:t>;</a:t>
            </a:r>
            <a:r>
              <a:rPr sz="2000" spc="25" dirty="0">
                <a:latin typeface="Consolas"/>
                <a:cs typeface="Consolas"/>
              </a:rPr>
              <a:t> </a:t>
            </a:r>
            <a:r>
              <a:rPr sz="2000" spc="5" dirty="0">
                <a:solidFill>
                  <a:srgbClr val="AF00DB"/>
                </a:solidFill>
                <a:latin typeface="Consolas"/>
                <a:cs typeface="Consolas"/>
              </a:rPr>
              <a:t>do</a:t>
            </a:r>
            <a:endParaRPr sz="2000">
              <a:latin typeface="Consolas"/>
              <a:cs typeface="Consolas"/>
            </a:endParaRPr>
          </a:p>
          <a:p>
            <a:pPr marL="764540">
              <a:lnSpc>
                <a:spcPts val="2770"/>
              </a:lnSpc>
            </a:pPr>
            <a:r>
              <a:rPr sz="2000" dirty="0">
                <a:solidFill>
                  <a:srgbClr val="795E26"/>
                </a:solidFill>
                <a:latin typeface="Consolas"/>
                <a:cs typeface="Consolas"/>
              </a:rPr>
              <a:t>echo </a:t>
            </a:r>
            <a:r>
              <a:rPr sz="2000" dirty="0">
                <a:solidFill>
                  <a:srgbClr val="A31515"/>
                </a:solidFill>
                <a:latin typeface="Consolas"/>
                <a:cs typeface="Consolas"/>
              </a:rPr>
              <a:t>"the person's name is</a:t>
            </a:r>
            <a:r>
              <a:rPr sz="2000" spc="45" dirty="0">
                <a:solidFill>
                  <a:srgbClr val="A31515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1080"/>
                </a:solidFill>
                <a:latin typeface="Consolas"/>
                <a:cs typeface="Consolas"/>
              </a:rPr>
              <a:t>$name</a:t>
            </a:r>
            <a:r>
              <a:rPr sz="2000" dirty="0">
                <a:solidFill>
                  <a:srgbClr val="A31515"/>
                </a:solidFill>
                <a:latin typeface="Consolas"/>
                <a:cs typeface="Consolas"/>
              </a:rPr>
              <a:t>"</a:t>
            </a:r>
            <a:endParaRPr sz="2000">
              <a:latin typeface="Consolas"/>
              <a:cs typeface="Consolas"/>
            </a:endParaRPr>
          </a:p>
          <a:p>
            <a:pPr marL="91440">
              <a:spcBef>
                <a:spcPts val="20"/>
              </a:spcBef>
            </a:pPr>
            <a:r>
              <a:rPr sz="2000" spc="5" dirty="0">
                <a:solidFill>
                  <a:srgbClr val="AF00DB"/>
                </a:solidFill>
                <a:latin typeface="Consolas"/>
                <a:cs typeface="Consolas"/>
              </a:rPr>
              <a:t>done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4E2C3C65-5B05-4980-B71C-88B72264B45F}"/>
              </a:ext>
            </a:extLst>
          </p:cNvPr>
          <p:cNvSpPr txBox="1"/>
          <p:nvPr/>
        </p:nvSpPr>
        <p:spPr>
          <a:xfrm>
            <a:off x="2057400" y="4739031"/>
            <a:ext cx="7075170" cy="174278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1430" rIns="0" bIns="0" rtlCol="0">
            <a:spAutoFit/>
          </a:bodyPr>
          <a:lstStyle/>
          <a:p>
            <a:pPr marL="90805">
              <a:spcBef>
                <a:spcPts val="90"/>
              </a:spcBef>
            </a:pPr>
            <a:r>
              <a:rPr sz="2000" dirty="0">
                <a:latin typeface="Consolas"/>
                <a:cs typeface="Consolas"/>
              </a:rPr>
              <a:t>@</a:t>
            </a:r>
            <a:r>
              <a:rPr sz="2000" dirty="0">
                <a:solidFill>
                  <a:srgbClr val="0000FF"/>
                </a:solidFill>
                <a:latin typeface="Consolas"/>
                <a:cs typeface="Consolas"/>
              </a:rPr>
              <a:t>echo</a:t>
            </a:r>
            <a:r>
              <a:rPr sz="2000" spc="5" dirty="0">
                <a:solidFill>
                  <a:srgbClr val="0000FF"/>
                </a:solidFill>
                <a:latin typeface="Consolas"/>
                <a:cs typeface="Consolas"/>
              </a:rPr>
              <a:t> off</a:t>
            </a:r>
            <a:endParaRPr sz="2000">
              <a:latin typeface="Consolas"/>
              <a:cs typeface="Consolas"/>
            </a:endParaRPr>
          </a:p>
          <a:p>
            <a:pPr marL="90805" marR="172720">
              <a:lnSpc>
                <a:spcPts val="2870"/>
              </a:lnSpc>
              <a:spcBef>
                <a:spcPts val="125"/>
              </a:spcBef>
            </a:pPr>
            <a:r>
              <a:rPr sz="2000" dirty="0">
                <a:solidFill>
                  <a:srgbClr val="0000FF"/>
                </a:solidFill>
                <a:latin typeface="Consolas"/>
                <a:cs typeface="Consolas"/>
              </a:rPr>
              <a:t>set </a:t>
            </a:r>
            <a:r>
              <a:rPr sz="2000" dirty="0">
                <a:solidFill>
                  <a:srgbClr val="001080"/>
                </a:solidFill>
                <a:latin typeface="Consolas"/>
                <a:cs typeface="Consolas"/>
              </a:rPr>
              <a:t>names</a:t>
            </a:r>
            <a:r>
              <a:rPr sz="2000" dirty="0">
                <a:latin typeface="Consolas"/>
                <a:cs typeface="Consolas"/>
              </a:rPr>
              <a:t>=</a:t>
            </a:r>
            <a:r>
              <a:rPr sz="2000" dirty="0">
                <a:solidFill>
                  <a:srgbClr val="A31515"/>
                </a:solidFill>
                <a:latin typeface="Consolas"/>
                <a:cs typeface="Consolas"/>
              </a:rPr>
              <a:t>"Joe"</a:t>
            </a:r>
            <a:r>
              <a:rPr sz="2000" dirty="0">
                <a:latin typeface="Consolas"/>
                <a:cs typeface="Consolas"/>
              </a:rPr>
              <a:t>, </a:t>
            </a:r>
            <a:r>
              <a:rPr sz="2000" dirty="0">
                <a:solidFill>
                  <a:srgbClr val="A31515"/>
                </a:solidFill>
                <a:latin typeface="Consolas"/>
                <a:cs typeface="Consolas"/>
              </a:rPr>
              <a:t>"Jessie"</a:t>
            </a:r>
            <a:r>
              <a:rPr sz="2000" dirty="0">
                <a:latin typeface="Consolas"/>
                <a:cs typeface="Consolas"/>
              </a:rPr>
              <a:t>, </a:t>
            </a:r>
            <a:r>
              <a:rPr sz="2000" dirty="0">
                <a:solidFill>
                  <a:srgbClr val="A31515"/>
                </a:solidFill>
                <a:latin typeface="Consolas"/>
                <a:cs typeface="Consolas"/>
              </a:rPr>
              <a:t>"John"</a:t>
            </a:r>
            <a:r>
              <a:rPr sz="2000" dirty="0">
                <a:latin typeface="Consolas"/>
                <a:cs typeface="Consolas"/>
              </a:rPr>
              <a:t>, </a:t>
            </a:r>
            <a:r>
              <a:rPr sz="2000" spc="5" dirty="0">
                <a:solidFill>
                  <a:srgbClr val="A31515"/>
                </a:solidFill>
                <a:latin typeface="Consolas"/>
                <a:cs typeface="Consolas"/>
              </a:rPr>
              <a:t>"Alyssa"  </a:t>
            </a:r>
            <a:r>
              <a:rPr sz="2000" dirty="0">
                <a:solidFill>
                  <a:srgbClr val="AF00DB"/>
                </a:solidFill>
                <a:latin typeface="Consolas"/>
                <a:cs typeface="Consolas"/>
              </a:rPr>
              <a:t>for </a:t>
            </a:r>
            <a:r>
              <a:rPr sz="2000" dirty="0">
                <a:solidFill>
                  <a:srgbClr val="FF0000"/>
                </a:solidFill>
                <a:latin typeface="Consolas"/>
                <a:cs typeface="Consolas"/>
              </a:rPr>
              <a:t>%%</a:t>
            </a:r>
            <a:r>
              <a:rPr sz="2000" dirty="0">
                <a:latin typeface="Consolas"/>
                <a:cs typeface="Consolas"/>
              </a:rPr>
              <a:t>N in (</a:t>
            </a:r>
            <a:r>
              <a:rPr sz="2000" dirty="0">
                <a:solidFill>
                  <a:srgbClr val="001080"/>
                </a:solidFill>
                <a:latin typeface="Consolas"/>
                <a:cs typeface="Consolas"/>
              </a:rPr>
              <a:t>%names%</a:t>
            </a:r>
            <a:r>
              <a:rPr sz="2000" dirty="0">
                <a:latin typeface="Consolas"/>
                <a:cs typeface="Consolas"/>
              </a:rPr>
              <a:t>) do</a:t>
            </a:r>
            <a:r>
              <a:rPr sz="2000" spc="4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(</a:t>
            </a:r>
            <a:endParaRPr sz="2000">
              <a:latin typeface="Consolas"/>
              <a:cs typeface="Consolas"/>
            </a:endParaRPr>
          </a:p>
          <a:p>
            <a:pPr marL="764540">
              <a:lnSpc>
                <a:spcPts val="2770"/>
              </a:lnSpc>
            </a:pPr>
            <a:r>
              <a:rPr sz="2000" dirty="0">
                <a:solidFill>
                  <a:srgbClr val="0000FF"/>
                </a:solidFill>
                <a:latin typeface="Consolas"/>
                <a:cs typeface="Consolas"/>
              </a:rPr>
              <a:t>echo </a:t>
            </a:r>
            <a:r>
              <a:rPr sz="2000" dirty="0">
                <a:latin typeface="Consolas"/>
                <a:cs typeface="Consolas"/>
              </a:rPr>
              <a:t>the person's name is</a:t>
            </a:r>
            <a:r>
              <a:rPr sz="2000" spc="3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0000"/>
                </a:solidFill>
                <a:latin typeface="Consolas"/>
                <a:cs typeface="Consolas"/>
              </a:rPr>
              <a:t>%%</a:t>
            </a:r>
            <a:r>
              <a:rPr sz="2000" dirty="0">
                <a:latin typeface="Consolas"/>
                <a:cs typeface="Consolas"/>
              </a:rPr>
              <a:t>N</a:t>
            </a:r>
            <a:endParaRPr sz="2000">
              <a:latin typeface="Consolas"/>
              <a:cs typeface="Consolas"/>
            </a:endParaRPr>
          </a:p>
          <a:p>
            <a:pPr marL="90805">
              <a:spcBef>
                <a:spcPts val="20"/>
              </a:spcBef>
            </a:pPr>
            <a:r>
              <a:rPr sz="2000" dirty="0">
                <a:latin typeface="Consolas"/>
                <a:cs typeface="Consolas"/>
              </a:rPr>
              <a:t>)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64AA30-F40D-42EE-A505-C73F99089273}"/>
              </a:ext>
            </a:extLst>
          </p:cNvPr>
          <p:cNvSpPr txBox="1"/>
          <p:nvPr/>
        </p:nvSpPr>
        <p:spPr>
          <a:xfrm>
            <a:off x="1007538" y="3131443"/>
            <a:ext cx="8755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i="1"/>
              <a:t>bash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397FF5-00CE-4C7D-AA59-1C159AA41FAD}"/>
              </a:ext>
            </a:extLst>
          </p:cNvPr>
          <p:cNvSpPr txBox="1"/>
          <p:nvPr/>
        </p:nvSpPr>
        <p:spPr>
          <a:xfrm>
            <a:off x="943834" y="5348813"/>
            <a:ext cx="1002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i="1"/>
              <a:t>batch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382241" y="1209679"/>
            <a:ext cx="11427527" cy="382156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79388" algn="l">
              <a:spcBef>
                <a:spcPts val="100"/>
              </a:spcBef>
            </a:pPr>
            <a:r>
              <a:rPr sz="3200" spc="-5" dirty="0"/>
              <a:t>Loops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000" y="2362200"/>
            <a:ext cx="7539355" cy="468077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>
            <a:defPPr>
              <a:defRPr lang="en-US"/>
            </a:defPPr>
            <a:lvl1pPr marL="12700">
              <a:spcBef>
                <a:spcPts val="770"/>
              </a:spcBef>
              <a:defRPr sz="2400" spc="-5">
                <a:solidFill>
                  <a:srgbClr val="262626"/>
                </a:solidFill>
                <a:cs typeface="Arial"/>
              </a:defRPr>
            </a:lvl1pPr>
          </a:lstStyle>
          <a:p>
            <a:pPr marL="355600" indent="-342900">
              <a:buFont typeface="Arial" panose="020B0604020202020204" pitchFamily="34" charset="0"/>
              <a:buChar char="•"/>
            </a:pPr>
            <a:r>
              <a:rPr lang="en-AU"/>
              <a:t>In batch, </a:t>
            </a:r>
            <a:r>
              <a:rPr lang="en-AU" b="1"/>
              <a:t>f</a:t>
            </a:r>
            <a:r>
              <a:rPr b="1"/>
              <a:t>or</a:t>
            </a:r>
            <a:r>
              <a:t> </a:t>
            </a:r>
            <a:r>
              <a:rPr dirty="0"/>
              <a:t>loop variables must be </a:t>
            </a:r>
            <a:r>
              <a:t>single letters</a:t>
            </a:r>
            <a:r>
              <a:rPr lang="en-AU"/>
              <a:t>:</a:t>
            </a:r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1B55527-9B2D-4D8F-A6FD-87AA87ABAF45}"/>
              </a:ext>
            </a:extLst>
          </p:cNvPr>
          <p:cNvGrpSpPr/>
          <p:nvPr/>
        </p:nvGrpSpPr>
        <p:grpSpPr>
          <a:xfrm>
            <a:off x="1216357" y="3046104"/>
            <a:ext cx="7508240" cy="1939289"/>
            <a:chOff x="2567608" y="3717033"/>
            <a:chExt cx="7508240" cy="1939289"/>
          </a:xfrm>
        </p:grpSpPr>
        <p:sp>
          <p:nvSpPr>
            <p:cNvPr id="5" name="object 5"/>
            <p:cNvSpPr/>
            <p:nvPr/>
          </p:nvSpPr>
          <p:spPr>
            <a:xfrm>
              <a:off x="2567608" y="3717033"/>
              <a:ext cx="7508240" cy="1939289"/>
            </a:xfrm>
            <a:custGeom>
              <a:avLst/>
              <a:gdLst/>
              <a:ahLst/>
              <a:cxnLst/>
              <a:rect l="l" t="t" r="r" b="b"/>
              <a:pathLst>
                <a:path w="7508240" h="1939289">
                  <a:moveTo>
                    <a:pt x="0" y="1938991"/>
                  </a:moveTo>
                  <a:lnTo>
                    <a:pt x="7507784" y="1938991"/>
                  </a:lnTo>
                  <a:lnTo>
                    <a:pt x="7507784" y="0"/>
                  </a:lnTo>
                  <a:lnTo>
                    <a:pt x="0" y="0"/>
                  </a:lnTo>
                  <a:lnTo>
                    <a:pt x="0" y="193899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2567608" y="3717033"/>
              <a:ext cx="7508240" cy="1939289"/>
            </a:xfrm>
            <a:prstGeom prst="rect">
              <a:avLst/>
            </a:prstGeom>
            <a:ln w="25400">
              <a:solidFill>
                <a:srgbClr val="000000"/>
              </a:solidFill>
            </a:ln>
          </p:spPr>
          <p:txBody>
            <a:bodyPr vert="horz" wrap="square" lIns="0" tIns="11430" rIns="0" bIns="0" rtlCol="0">
              <a:spAutoFit/>
            </a:bodyPr>
            <a:lstStyle/>
            <a:p>
              <a:pPr marL="90805">
                <a:spcBef>
                  <a:spcPts val="90"/>
                </a:spcBef>
              </a:pPr>
              <a:r>
                <a:rPr sz="2400" dirty="0">
                  <a:latin typeface="Consolas"/>
                  <a:cs typeface="Consolas"/>
                </a:rPr>
                <a:t>@</a:t>
              </a:r>
              <a:r>
                <a:rPr sz="2400" dirty="0">
                  <a:solidFill>
                    <a:srgbClr val="0000FF"/>
                  </a:solidFill>
                  <a:latin typeface="Consolas"/>
                  <a:cs typeface="Consolas"/>
                </a:rPr>
                <a:t>echo</a:t>
              </a:r>
              <a:r>
                <a:rPr sz="2400" spc="5" dirty="0">
                  <a:solidFill>
                    <a:srgbClr val="0000FF"/>
                  </a:solidFill>
                  <a:latin typeface="Consolas"/>
                  <a:cs typeface="Consolas"/>
                </a:rPr>
                <a:t> off</a:t>
              </a:r>
              <a:endParaRPr sz="2400" dirty="0">
                <a:latin typeface="Consolas"/>
                <a:cs typeface="Consolas"/>
              </a:endParaRPr>
            </a:p>
            <a:p>
              <a:pPr marL="90805" marR="172720">
                <a:lnSpc>
                  <a:spcPts val="2870"/>
                </a:lnSpc>
                <a:spcBef>
                  <a:spcPts val="125"/>
                </a:spcBef>
                <a:tabLst>
                  <a:tab pos="1437005" algn="l"/>
                </a:tabLst>
              </a:pPr>
              <a:r>
                <a:rPr sz="2400" dirty="0">
                  <a:solidFill>
                    <a:srgbClr val="0000FF"/>
                  </a:solidFill>
                  <a:latin typeface="Consolas"/>
                  <a:cs typeface="Consolas"/>
                </a:rPr>
                <a:t>set </a:t>
              </a:r>
              <a:r>
                <a:rPr sz="2400" dirty="0">
                  <a:solidFill>
                    <a:srgbClr val="001080"/>
                  </a:solidFill>
                  <a:latin typeface="Consolas"/>
                  <a:cs typeface="Consolas"/>
                </a:rPr>
                <a:t>names</a:t>
              </a:r>
              <a:r>
                <a:rPr sz="2400" dirty="0">
                  <a:latin typeface="Consolas"/>
                  <a:cs typeface="Consolas"/>
                </a:rPr>
                <a:t>=</a:t>
              </a:r>
              <a:r>
                <a:rPr sz="2400" dirty="0">
                  <a:solidFill>
                    <a:srgbClr val="A31515"/>
                  </a:solidFill>
                  <a:latin typeface="Consolas"/>
                  <a:cs typeface="Consolas"/>
                </a:rPr>
                <a:t>"Joe"</a:t>
              </a:r>
              <a:r>
                <a:rPr sz="2400" dirty="0">
                  <a:latin typeface="Consolas"/>
                  <a:cs typeface="Consolas"/>
                </a:rPr>
                <a:t>, </a:t>
              </a:r>
              <a:r>
                <a:rPr sz="2400" dirty="0">
                  <a:solidFill>
                    <a:srgbClr val="A31515"/>
                  </a:solidFill>
                  <a:latin typeface="Consolas"/>
                  <a:cs typeface="Consolas"/>
                </a:rPr>
                <a:t>"Jessie"</a:t>
              </a:r>
              <a:r>
                <a:rPr sz="2400" dirty="0">
                  <a:latin typeface="Consolas"/>
                  <a:cs typeface="Consolas"/>
                </a:rPr>
                <a:t>, </a:t>
              </a:r>
              <a:r>
                <a:rPr sz="2400" dirty="0">
                  <a:solidFill>
                    <a:srgbClr val="A31515"/>
                  </a:solidFill>
                  <a:latin typeface="Consolas"/>
                  <a:cs typeface="Consolas"/>
                </a:rPr>
                <a:t>"John"</a:t>
              </a:r>
              <a:r>
                <a:rPr sz="2400" dirty="0">
                  <a:latin typeface="Consolas"/>
                  <a:cs typeface="Consolas"/>
                </a:rPr>
                <a:t>, </a:t>
              </a:r>
              <a:r>
                <a:rPr sz="2400" spc="5" dirty="0">
                  <a:solidFill>
                    <a:srgbClr val="A31515"/>
                  </a:solidFill>
                  <a:latin typeface="Consolas"/>
                  <a:cs typeface="Consolas"/>
                </a:rPr>
                <a:t>"Alyssa"  </a:t>
              </a:r>
              <a:r>
                <a:rPr sz="2400" dirty="0">
                  <a:solidFill>
                    <a:srgbClr val="AF00DB"/>
                  </a:solidFill>
                  <a:latin typeface="Consolas"/>
                  <a:cs typeface="Consolas"/>
                </a:rPr>
                <a:t>for	</a:t>
              </a:r>
              <a:r>
                <a:rPr sz="2400" dirty="0">
                  <a:latin typeface="Consolas"/>
                  <a:cs typeface="Consolas"/>
                </a:rPr>
                <a:t>in (</a:t>
              </a:r>
              <a:r>
                <a:rPr sz="2400" dirty="0">
                  <a:solidFill>
                    <a:srgbClr val="001080"/>
                  </a:solidFill>
                  <a:latin typeface="Consolas"/>
                  <a:cs typeface="Consolas"/>
                </a:rPr>
                <a:t>%names%</a:t>
              </a:r>
              <a:r>
                <a:rPr sz="2400" dirty="0">
                  <a:latin typeface="Consolas"/>
                  <a:cs typeface="Consolas"/>
                </a:rPr>
                <a:t>) do</a:t>
              </a:r>
              <a:r>
                <a:rPr sz="2400" spc="20" dirty="0">
                  <a:latin typeface="Consolas"/>
                  <a:cs typeface="Consolas"/>
                </a:rPr>
                <a:t> </a:t>
              </a:r>
              <a:r>
                <a:rPr sz="2400" dirty="0">
                  <a:latin typeface="Consolas"/>
                  <a:cs typeface="Consolas"/>
                </a:rPr>
                <a:t>(</a:t>
              </a:r>
            </a:p>
            <a:p>
              <a:pPr marL="764540">
                <a:lnSpc>
                  <a:spcPts val="2770"/>
                </a:lnSpc>
              </a:pPr>
              <a:r>
                <a:rPr sz="2400" dirty="0">
                  <a:solidFill>
                    <a:srgbClr val="0000FF"/>
                  </a:solidFill>
                  <a:latin typeface="Consolas"/>
                  <a:cs typeface="Consolas"/>
                </a:rPr>
                <a:t>echo </a:t>
              </a:r>
              <a:r>
                <a:rPr sz="2400" dirty="0">
                  <a:latin typeface="Consolas"/>
                  <a:cs typeface="Consolas"/>
                </a:rPr>
                <a:t>the person's name</a:t>
              </a:r>
              <a:r>
                <a:rPr sz="2400" spc="30" dirty="0">
                  <a:latin typeface="Consolas"/>
                  <a:cs typeface="Consolas"/>
                </a:rPr>
                <a:t> </a:t>
              </a:r>
              <a:r>
                <a:rPr sz="2400" spc="5" dirty="0">
                  <a:latin typeface="Consolas"/>
                  <a:cs typeface="Consolas"/>
                </a:rPr>
                <a:t>is</a:t>
              </a:r>
              <a:endParaRPr sz="2400" dirty="0">
                <a:latin typeface="Consolas"/>
                <a:cs typeface="Consolas"/>
              </a:endParaRPr>
            </a:p>
            <a:p>
              <a:pPr marL="90805">
                <a:spcBef>
                  <a:spcPts val="20"/>
                </a:spcBef>
              </a:pPr>
              <a:r>
                <a:rPr sz="2400" dirty="0">
                  <a:latin typeface="Consolas"/>
                  <a:cs typeface="Consolas"/>
                </a:rPr>
                <a:t>)</a:t>
              </a:r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3276600" y="4572000"/>
              <a:ext cx="630251" cy="281167"/>
            </a:xfrm>
            <a:prstGeom prst="rect">
              <a:avLst/>
            </a:prstGeom>
            <a:solidFill>
              <a:srgbClr val="00FF00"/>
            </a:solidFill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2145"/>
                </a:lnSpc>
              </a:pPr>
              <a:r>
                <a:rPr sz="2400" spc="5" dirty="0">
                  <a:solidFill>
                    <a:srgbClr val="FF0000"/>
                  </a:solidFill>
                  <a:latin typeface="Consolas"/>
                  <a:cs typeface="Consolas"/>
                </a:rPr>
                <a:t>%%</a:t>
              </a:r>
              <a:r>
                <a:rPr sz="2400" dirty="0">
                  <a:latin typeface="Consolas"/>
                  <a:cs typeface="Consolas"/>
                </a:rPr>
                <a:t>N</a:t>
              </a: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7707298" y="4918410"/>
              <a:ext cx="673100" cy="269304"/>
            </a:xfrm>
            <a:prstGeom prst="rect">
              <a:avLst/>
            </a:prstGeom>
            <a:solidFill>
              <a:srgbClr val="00FF00"/>
            </a:solidFill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2145"/>
                </a:lnSpc>
              </a:pPr>
              <a:r>
                <a:rPr sz="2400" dirty="0">
                  <a:solidFill>
                    <a:srgbClr val="FF0000"/>
                  </a:solidFill>
                  <a:latin typeface="Consolas"/>
                  <a:cs typeface="Consolas"/>
                </a:rPr>
                <a:t>%%</a:t>
              </a:r>
              <a:r>
                <a:rPr sz="2400" dirty="0">
                  <a:latin typeface="Consolas"/>
                  <a:cs typeface="Consolas"/>
                </a:rPr>
                <a:t>N</a:t>
              </a:r>
              <a:endParaRPr sz="2400">
                <a:latin typeface="Consolas"/>
                <a:cs typeface="Consolas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382241" y="1209679"/>
            <a:ext cx="11427527" cy="382156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79388" algn="l">
              <a:spcBef>
                <a:spcPts val="100"/>
              </a:spcBef>
            </a:pPr>
            <a:r>
              <a:rPr sz="3200" spc="-5" dirty="0"/>
              <a:t>Loops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4820" y="1907616"/>
            <a:ext cx="10942360" cy="468077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>
            <a:defPPr>
              <a:defRPr lang="en-US"/>
            </a:defPPr>
            <a:lvl1pPr marL="12700">
              <a:spcBef>
                <a:spcPts val="770"/>
              </a:spcBef>
              <a:defRPr sz="2400" spc="-5">
                <a:solidFill>
                  <a:srgbClr val="262626"/>
                </a:solidFill>
                <a:cs typeface="Arial"/>
              </a:defRPr>
            </a:lvl1pPr>
          </a:lstStyle>
          <a:p>
            <a:pPr marL="355600" indent="-342900">
              <a:buFont typeface="Arial" panose="020B0604020202020204" pitchFamily="34" charset="0"/>
              <a:buChar char="•"/>
            </a:pPr>
            <a:r>
              <a:rPr lang="en-AU"/>
              <a:t>In batch, </a:t>
            </a:r>
            <a:r>
              <a:t>C-style </a:t>
            </a:r>
            <a:r>
              <a:rPr dirty="0"/>
              <a:t>for loops are also supported, although  the syntax is a </a:t>
            </a:r>
            <a:r>
              <a:t>little different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716683" y="2877783"/>
            <a:ext cx="201041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i="1" spc="-5">
                <a:latin typeface="Arial"/>
                <a:cs typeface="Arial"/>
              </a:rPr>
              <a:t>starts </a:t>
            </a:r>
            <a:r>
              <a:rPr sz="2400" i="1" spc="-5" dirty="0">
                <a:latin typeface="Arial"/>
                <a:cs typeface="Arial"/>
              </a:rPr>
              <a:t>at</a:t>
            </a:r>
            <a:r>
              <a:rPr sz="2400" i="1" spc="-9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0</a:t>
            </a:r>
            <a:endParaRPr sz="2400" i="1">
              <a:latin typeface="Arial"/>
              <a:cs typeface="Arial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6D77C5C-E81D-4409-9486-D17A93DEFA00}"/>
              </a:ext>
            </a:extLst>
          </p:cNvPr>
          <p:cNvGrpSpPr/>
          <p:nvPr/>
        </p:nvGrpSpPr>
        <p:grpSpPr>
          <a:xfrm>
            <a:off x="1031240" y="2459482"/>
            <a:ext cx="7508240" cy="1333250"/>
            <a:chOff x="685800" y="3168642"/>
            <a:chExt cx="7508240" cy="1333250"/>
          </a:xfrm>
        </p:grpSpPr>
        <p:sp>
          <p:nvSpPr>
            <p:cNvPr id="7" name="object 7"/>
            <p:cNvSpPr/>
            <p:nvPr/>
          </p:nvSpPr>
          <p:spPr>
            <a:xfrm>
              <a:off x="2399333" y="3498973"/>
              <a:ext cx="168275" cy="304800"/>
            </a:xfrm>
            <a:custGeom>
              <a:avLst/>
              <a:gdLst/>
              <a:ahLst/>
              <a:cxnLst/>
              <a:rect l="l" t="t" r="r" b="b"/>
              <a:pathLst>
                <a:path w="168275" h="304800">
                  <a:moveTo>
                    <a:pt x="0" y="304800"/>
                  </a:moveTo>
                  <a:lnTo>
                    <a:pt x="168275" y="304800"/>
                  </a:lnTo>
                  <a:lnTo>
                    <a:pt x="168275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685800" y="3168642"/>
              <a:ext cx="7508240" cy="1333250"/>
            </a:xfrm>
            <a:prstGeom prst="rect">
              <a:avLst/>
            </a:prstGeom>
            <a:ln w="25400">
              <a:solidFill>
                <a:srgbClr val="000000"/>
              </a:solidFill>
            </a:ln>
          </p:spPr>
          <p:txBody>
            <a:bodyPr vert="horz" wrap="square" lIns="0" tIns="11430" rIns="0" bIns="0" rtlCol="0">
              <a:spAutoFit/>
            </a:bodyPr>
            <a:lstStyle/>
            <a:p>
              <a:pPr marL="90805">
                <a:spcBef>
                  <a:spcPts val="90"/>
                </a:spcBef>
              </a:pPr>
              <a:r>
                <a:rPr sz="1600" dirty="0">
                  <a:latin typeface="Consolas"/>
                  <a:cs typeface="Consolas"/>
                </a:rPr>
                <a:t>@</a:t>
              </a:r>
              <a:r>
                <a:rPr sz="1600" dirty="0">
                  <a:solidFill>
                    <a:srgbClr val="0000FF"/>
                  </a:solidFill>
                  <a:latin typeface="Consolas"/>
                  <a:cs typeface="Consolas"/>
                </a:rPr>
                <a:t>echo</a:t>
              </a:r>
              <a:r>
                <a:rPr sz="1600" spc="5" dirty="0">
                  <a:solidFill>
                    <a:srgbClr val="0000FF"/>
                  </a:solidFill>
                  <a:latin typeface="Consolas"/>
                  <a:cs typeface="Consolas"/>
                </a:rPr>
                <a:t> off</a:t>
              </a:r>
              <a:endParaRPr sz="1600">
                <a:latin typeface="Consolas"/>
                <a:cs typeface="Consolas"/>
              </a:endParaRPr>
            </a:p>
            <a:p>
              <a:pPr marL="90805">
                <a:lnSpc>
                  <a:spcPts val="2875"/>
                </a:lnSpc>
                <a:spcBef>
                  <a:spcPts val="20"/>
                </a:spcBef>
              </a:pPr>
              <a:r>
                <a:rPr sz="1600" dirty="0">
                  <a:solidFill>
                    <a:srgbClr val="AF00DB"/>
                  </a:solidFill>
                  <a:latin typeface="Consolas"/>
                  <a:cs typeface="Consolas"/>
                </a:rPr>
                <a:t>for </a:t>
              </a:r>
              <a:r>
                <a:rPr sz="1600" dirty="0">
                  <a:latin typeface="Consolas"/>
                  <a:cs typeface="Consolas"/>
                </a:rPr>
                <a:t>/l </a:t>
              </a:r>
              <a:r>
                <a:rPr sz="1600" dirty="0">
                  <a:solidFill>
                    <a:srgbClr val="FF0000"/>
                  </a:solidFill>
                  <a:latin typeface="Consolas"/>
                  <a:cs typeface="Consolas"/>
                </a:rPr>
                <a:t>%%</a:t>
              </a:r>
              <a:r>
                <a:rPr sz="1600" dirty="0">
                  <a:latin typeface="Consolas"/>
                  <a:cs typeface="Consolas"/>
                </a:rPr>
                <a:t>i in (0,1,19) do</a:t>
              </a:r>
              <a:r>
                <a:rPr sz="1600" spc="50" dirty="0">
                  <a:latin typeface="Consolas"/>
                  <a:cs typeface="Consolas"/>
                </a:rPr>
                <a:t> </a:t>
              </a:r>
              <a:r>
                <a:rPr sz="1600" dirty="0">
                  <a:latin typeface="Consolas"/>
                  <a:cs typeface="Consolas"/>
                </a:rPr>
                <a:t>(</a:t>
              </a:r>
              <a:endParaRPr sz="1600">
                <a:latin typeface="Consolas"/>
                <a:cs typeface="Consolas"/>
              </a:endParaRPr>
            </a:p>
            <a:p>
              <a:pPr marL="764540">
                <a:lnSpc>
                  <a:spcPts val="2865"/>
                </a:lnSpc>
              </a:pPr>
              <a:r>
                <a:rPr sz="1600" dirty="0">
                  <a:solidFill>
                    <a:srgbClr val="0000FF"/>
                  </a:solidFill>
                  <a:latin typeface="Consolas"/>
                  <a:cs typeface="Consolas"/>
                </a:rPr>
                <a:t>echo </a:t>
              </a:r>
              <a:r>
                <a:rPr sz="1600" dirty="0">
                  <a:solidFill>
                    <a:srgbClr val="A31515"/>
                  </a:solidFill>
                  <a:latin typeface="Consolas"/>
                  <a:cs typeface="Consolas"/>
                </a:rPr>
                <a:t>"this has been repeated </a:t>
              </a:r>
              <a:r>
                <a:rPr sz="1600" dirty="0">
                  <a:solidFill>
                    <a:srgbClr val="FF0000"/>
                  </a:solidFill>
                  <a:latin typeface="Consolas"/>
                  <a:cs typeface="Consolas"/>
                </a:rPr>
                <a:t>%%</a:t>
              </a:r>
              <a:r>
                <a:rPr sz="1600" dirty="0">
                  <a:solidFill>
                    <a:srgbClr val="A31515"/>
                  </a:solidFill>
                  <a:latin typeface="Consolas"/>
                  <a:cs typeface="Consolas"/>
                </a:rPr>
                <a:t>i</a:t>
              </a:r>
              <a:r>
                <a:rPr sz="1600" spc="50" dirty="0">
                  <a:solidFill>
                    <a:srgbClr val="A31515"/>
                  </a:solidFill>
                  <a:latin typeface="Consolas"/>
                  <a:cs typeface="Consolas"/>
                </a:rPr>
                <a:t> </a:t>
              </a:r>
              <a:r>
                <a:rPr sz="1600" spc="5" dirty="0">
                  <a:solidFill>
                    <a:srgbClr val="A31515"/>
                  </a:solidFill>
                  <a:latin typeface="Consolas"/>
                  <a:cs typeface="Consolas"/>
                </a:rPr>
                <a:t>times"</a:t>
              </a:r>
              <a:endParaRPr sz="1600">
                <a:latin typeface="Consolas"/>
                <a:cs typeface="Consolas"/>
              </a:endParaRPr>
            </a:p>
            <a:p>
              <a:pPr marL="90805">
                <a:lnSpc>
                  <a:spcPts val="2875"/>
                </a:lnSpc>
              </a:pPr>
              <a:r>
                <a:rPr sz="1600" dirty="0">
                  <a:latin typeface="Consolas"/>
                  <a:cs typeface="Consolas"/>
                </a:rPr>
                <a:t>)</a:t>
              </a:r>
              <a:endParaRPr sz="1600">
                <a:latin typeface="Consolas"/>
                <a:cs typeface="Consolas"/>
              </a:endParaRPr>
            </a:p>
          </p:txBody>
        </p:sp>
      </p:grpSp>
      <p:sp>
        <p:nvSpPr>
          <p:cNvPr id="2" name="object 5">
            <a:extLst>
              <a:ext uri="{FF2B5EF4-FFF2-40B4-BE49-F238E27FC236}">
                <a16:creationId xmlns:a16="http://schemas.microsoft.com/office/drawing/2014/main" id="{46DC8C50-AD34-4B83-B77B-12BA133A9392}"/>
              </a:ext>
            </a:extLst>
          </p:cNvPr>
          <p:cNvSpPr txBox="1"/>
          <p:nvPr/>
        </p:nvSpPr>
        <p:spPr>
          <a:xfrm>
            <a:off x="8716683" y="5821817"/>
            <a:ext cx="221361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i="1" dirty="0">
                <a:latin typeface="Arial"/>
                <a:cs typeface="Arial"/>
              </a:rPr>
              <a:t>i </a:t>
            </a:r>
            <a:r>
              <a:rPr sz="2400" i="1" spc="-5" dirty="0">
                <a:latin typeface="Arial"/>
                <a:cs typeface="Arial"/>
              </a:rPr>
              <a:t>stops at</a:t>
            </a:r>
            <a:r>
              <a:rPr sz="2400" i="1" spc="-8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19</a:t>
            </a:r>
            <a:endParaRPr sz="2400" i="1">
              <a:latin typeface="Arial"/>
              <a:cs typeface="Arial"/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5191F939-F360-4DED-BE0E-6A194B0860DE}"/>
              </a:ext>
            </a:extLst>
          </p:cNvPr>
          <p:cNvSpPr/>
          <p:nvPr/>
        </p:nvSpPr>
        <p:spPr>
          <a:xfrm>
            <a:off x="1295400" y="4165699"/>
            <a:ext cx="7508240" cy="1569720"/>
          </a:xfrm>
          <a:custGeom>
            <a:avLst/>
            <a:gdLst/>
            <a:ahLst/>
            <a:cxnLst/>
            <a:rect l="l" t="t" r="r" b="b"/>
            <a:pathLst>
              <a:path w="7508240" h="1569720">
                <a:moveTo>
                  <a:pt x="0" y="1569660"/>
                </a:moveTo>
                <a:lnTo>
                  <a:pt x="7507784" y="1569660"/>
                </a:lnTo>
                <a:lnTo>
                  <a:pt x="7507784" y="0"/>
                </a:lnTo>
                <a:lnTo>
                  <a:pt x="0" y="0"/>
                </a:lnTo>
                <a:lnTo>
                  <a:pt x="0" y="15696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657A85D-F66C-4C47-AC8E-1EE6673FC8B0}"/>
              </a:ext>
            </a:extLst>
          </p:cNvPr>
          <p:cNvGrpSpPr/>
          <p:nvPr/>
        </p:nvGrpSpPr>
        <p:grpSpPr>
          <a:xfrm>
            <a:off x="1027541" y="5460926"/>
            <a:ext cx="7508240" cy="1333250"/>
            <a:chOff x="5183450" y="5157282"/>
            <a:chExt cx="7508240" cy="1333250"/>
          </a:xfrm>
        </p:grpSpPr>
        <p:sp>
          <p:nvSpPr>
            <p:cNvPr id="14" name="object 7">
              <a:extLst>
                <a:ext uri="{FF2B5EF4-FFF2-40B4-BE49-F238E27FC236}">
                  <a16:creationId xmlns:a16="http://schemas.microsoft.com/office/drawing/2014/main" id="{701C9D71-B712-481B-A847-34B900CE99E0}"/>
                </a:ext>
              </a:extLst>
            </p:cNvPr>
            <p:cNvSpPr/>
            <p:nvPr/>
          </p:nvSpPr>
          <p:spPr>
            <a:xfrm>
              <a:off x="7404568" y="5469913"/>
              <a:ext cx="215432" cy="304800"/>
            </a:xfrm>
            <a:custGeom>
              <a:avLst/>
              <a:gdLst/>
              <a:ahLst/>
              <a:cxnLst/>
              <a:rect l="l" t="t" r="r" b="b"/>
              <a:pathLst>
                <a:path w="336550" h="304800">
                  <a:moveTo>
                    <a:pt x="0" y="304800"/>
                  </a:moveTo>
                  <a:lnTo>
                    <a:pt x="336550" y="304800"/>
                  </a:lnTo>
                  <a:lnTo>
                    <a:pt x="33655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8">
              <a:extLst>
                <a:ext uri="{FF2B5EF4-FFF2-40B4-BE49-F238E27FC236}">
                  <a16:creationId xmlns:a16="http://schemas.microsoft.com/office/drawing/2014/main" id="{38786938-FC44-4FAF-BABA-0E5ADEDEB00F}"/>
                </a:ext>
              </a:extLst>
            </p:cNvPr>
            <p:cNvSpPr txBox="1"/>
            <p:nvPr/>
          </p:nvSpPr>
          <p:spPr>
            <a:xfrm>
              <a:off x="5183450" y="5157282"/>
              <a:ext cx="7508240" cy="1333250"/>
            </a:xfrm>
            <a:prstGeom prst="rect">
              <a:avLst/>
            </a:prstGeom>
            <a:ln w="25400">
              <a:solidFill>
                <a:srgbClr val="000000"/>
              </a:solidFill>
            </a:ln>
          </p:spPr>
          <p:txBody>
            <a:bodyPr vert="horz" wrap="square" lIns="0" tIns="11430" rIns="0" bIns="0" rtlCol="0">
              <a:spAutoFit/>
            </a:bodyPr>
            <a:lstStyle/>
            <a:p>
              <a:pPr marL="90805">
                <a:spcBef>
                  <a:spcPts val="90"/>
                </a:spcBef>
              </a:pPr>
              <a:r>
                <a:rPr sz="1600" dirty="0">
                  <a:latin typeface="Consolas"/>
                  <a:cs typeface="Consolas"/>
                </a:rPr>
                <a:t>@</a:t>
              </a:r>
              <a:r>
                <a:rPr sz="1600" dirty="0">
                  <a:solidFill>
                    <a:srgbClr val="0000FF"/>
                  </a:solidFill>
                  <a:latin typeface="Consolas"/>
                  <a:cs typeface="Consolas"/>
                </a:rPr>
                <a:t>echo</a:t>
              </a:r>
              <a:r>
                <a:rPr sz="1600" spc="5" dirty="0">
                  <a:solidFill>
                    <a:srgbClr val="0000FF"/>
                  </a:solidFill>
                  <a:latin typeface="Consolas"/>
                  <a:cs typeface="Consolas"/>
                </a:rPr>
                <a:t> off</a:t>
              </a:r>
              <a:endParaRPr sz="1600">
                <a:latin typeface="Consolas"/>
                <a:cs typeface="Consolas"/>
              </a:endParaRPr>
            </a:p>
            <a:p>
              <a:pPr marL="90805">
                <a:lnSpc>
                  <a:spcPts val="2875"/>
                </a:lnSpc>
                <a:spcBef>
                  <a:spcPts val="20"/>
                </a:spcBef>
              </a:pPr>
              <a:r>
                <a:rPr sz="1600" dirty="0">
                  <a:solidFill>
                    <a:srgbClr val="AF00DB"/>
                  </a:solidFill>
                  <a:latin typeface="Consolas"/>
                  <a:cs typeface="Consolas"/>
                </a:rPr>
                <a:t>for </a:t>
              </a:r>
              <a:r>
                <a:rPr sz="1600" dirty="0">
                  <a:latin typeface="Consolas"/>
                  <a:cs typeface="Consolas"/>
                </a:rPr>
                <a:t>/l </a:t>
              </a:r>
              <a:r>
                <a:rPr sz="1600" dirty="0">
                  <a:solidFill>
                    <a:srgbClr val="FF0000"/>
                  </a:solidFill>
                  <a:latin typeface="Consolas"/>
                  <a:cs typeface="Consolas"/>
                </a:rPr>
                <a:t>%%</a:t>
              </a:r>
              <a:r>
                <a:rPr sz="1600" dirty="0">
                  <a:latin typeface="Consolas"/>
                  <a:cs typeface="Consolas"/>
                </a:rPr>
                <a:t>i in (0,1,19) do</a:t>
              </a:r>
              <a:r>
                <a:rPr sz="1600" spc="50" dirty="0">
                  <a:latin typeface="Consolas"/>
                  <a:cs typeface="Consolas"/>
                </a:rPr>
                <a:t> </a:t>
              </a:r>
              <a:r>
                <a:rPr sz="1600" dirty="0">
                  <a:latin typeface="Consolas"/>
                  <a:cs typeface="Consolas"/>
                </a:rPr>
                <a:t>(</a:t>
              </a:r>
              <a:endParaRPr sz="1600">
                <a:latin typeface="Consolas"/>
                <a:cs typeface="Consolas"/>
              </a:endParaRPr>
            </a:p>
            <a:p>
              <a:pPr marL="764540">
                <a:lnSpc>
                  <a:spcPts val="2865"/>
                </a:lnSpc>
              </a:pPr>
              <a:r>
                <a:rPr sz="1600" dirty="0">
                  <a:solidFill>
                    <a:srgbClr val="0000FF"/>
                  </a:solidFill>
                  <a:latin typeface="Consolas"/>
                  <a:cs typeface="Consolas"/>
                </a:rPr>
                <a:t>echo </a:t>
              </a:r>
              <a:r>
                <a:rPr sz="1600" dirty="0">
                  <a:solidFill>
                    <a:srgbClr val="A31515"/>
                  </a:solidFill>
                  <a:latin typeface="Consolas"/>
                  <a:cs typeface="Consolas"/>
                </a:rPr>
                <a:t>"this has been repeated </a:t>
              </a:r>
              <a:r>
                <a:rPr sz="1600" dirty="0">
                  <a:solidFill>
                    <a:srgbClr val="FF0000"/>
                  </a:solidFill>
                  <a:latin typeface="Consolas"/>
                  <a:cs typeface="Consolas"/>
                </a:rPr>
                <a:t>%%</a:t>
              </a:r>
              <a:r>
                <a:rPr sz="1600" dirty="0">
                  <a:solidFill>
                    <a:srgbClr val="A31515"/>
                  </a:solidFill>
                  <a:latin typeface="Consolas"/>
                  <a:cs typeface="Consolas"/>
                </a:rPr>
                <a:t>i</a:t>
              </a:r>
              <a:r>
                <a:rPr sz="1600" spc="50" dirty="0">
                  <a:solidFill>
                    <a:srgbClr val="A31515"/>
                  </a:solidFill>
                  <a:latin typeface="Consolas"/>
                  <a:cs typeface="Consolas"/>
                </a:rPr>
                <a:t> </a:t>
              </a:r>
              <a:r>
                <a:rPr sz="1600" spc="5" dirty="0">
                  <a:solidFill>
                    <a:srgbClr val="A31515"/>
                  </a:solidFill>
                  <a:latin typeface="Consolas"/>
                  <a:cs typeface="Consolas"/>
                </a:rPr>
                <a:t>times"</a:t>
              </a:r>
              <a:endParaRPr sz="1600">
                <a:latin typeface="Consolas"/>
                <a:cs typeface="Consolas"/>
              </a:endParaRPr>
            </a:p>
            <a:p>
              <a:pPr marL="90805">
                <a:lnSpc>
                  <a:spcPts val="2875"/>
                </a:lnSpc>
              </a:pPr>
              <a:r>
                <a:rPr sz="1600" dirty="0">
                  <a:latin typeface="Consolas"/>
                  <a:cs typeface="Consolas"/>
                </a:rPr>
                <a:t>)</a:t>
              </a:r>
              <a:endParaRPr sz="1600">
                <a:latin typeface="Consolas"/>
                <a:cs typeface="Consolas"/>
              </a:endParaRPr>
            </a:p>
          </p:txBody>
        </p:sp>
      </p:grpSp>
      <p:sp>
        <p:nvSpPr>
          <p:cNvPr id="18" name="object 5">
            <a:extLst>
              <a:ext uri="{FF2B5EF4-FFF2-40B4-BE49-F238E27FC236}">
                <a16:creationId xmlns:a16="http://schemas.microsoft.com/office/drawing/2014/main" id="{F467F089-CC04-4321-8904-60BCF8793894}"/>
              </a:ext>
            </a:extLst>
          </p:cNvPr>
          <p:cNvSpPr txBox="1"/>
          <p:nvPr/>
        </p:nvSpPr>
        <p:spPr>
          <a:xfrm>
            <a:off x="8716683" y="4358540"/>
            <a:ext cx="309308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i="1" dirty="0">
                <a:latin typeface="Arial"/>
                <a:cs typeface="Arial"/>
              </a:rPr>
              <a:t>i </a:t>
            </a:r>
            <a:r>
              <a:rPr sz="2400" i="1" spc="-5" dirty="0">
                <a:latin typeface="Arial"/>
                <a:cs typeface="Arial"/>
              </a:rPr>
              <a:t>increments by</a:t>
            </a:r>
            <a:r>
              <a:rPr sz="2400" i="1" spc="-8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1</a:t>
            </a:r>
            <a:endParaRPr sz="2400" i="1">
              <a:latin typeface="Arial"/>
              <a:cs typeface="Arial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C3ED63C-4BA9-4424-ABE2-06ADDB877EB1}"/>
              </a:ext>
            </a:extLst>
          </p:cNvPr>
          <p:cNvGrpSpPr/>
          <p:nvPr/>
        </p:nvGrpSpPr>
        <p:grpSpPr>
          <a:xfrm>
            <a:off x="1027541" y="3972571"/>
            <a:ext cx="7508240" cy="1333250"/>
            <a:chOff x="5919809" y="3924050"/>
            <a:chExt cx="7508240" cy="1333250"/>
          </a:xfrm>
        </p:grpSpPr>
        <p:sp>
          <p:nvSpPr>
            <p:cNvPr id="22" name="object 7">
              <a:extLst>
                <a:ext uri="{FF2B5EF4-FFF2-40B4-BE49-F238E27FC236}">
                  <a16:creationId xmlns:a16="http://schemas.microsoft.com/office/drawing/2014/main" id="{0E0438A8-58D7-44CA-AF84-6374C94E8713}"/>
                </a:ext>
              </a:extLst>
            </p:cNvPr>
            <p:cNvSpPr/>
            <p:nvPr/>
          </p:nvSpPr>
          <p:spPr>
            <a:xfrm>
              <a:off x="7834825" y="4249769"/>
              <a:ext cx="168275" cy="304800"/>
            </a:xfrm>
            <a:custGeom>
              <a:avLst/>
              <a:gdLst/>
              <a:ahLst/>
              <a:cxnLst/>
              <a:rect l="l" t="t" r="r" b="b"/>
              <a:pathLst>
                <a:path w="168275" h="304800">
                  <a:moveTo>
                    <a:pt x="0" y="304800"/>
                  </a:moveTo>
                  <a:lnTo>
                    <a:pt x="168275" y="304800"/>
                  </a:lnTo>
                  <a:lnTo>
                    <a:pt x="168275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8">
              <a:extLst>
                <a:ext uri="{FF2B5EF4-FFF2-40B4-BE49-F238E27FC236}">
                  <a16:creationId xmlns:a16="http://schemas.microsoft.com/office/drawing/2014/main" id="{2FA46033-ECA3-4470-8E8B-48F722045396}"/>
                </a:ext>
              </a:extLst>
            </p:cNvPr>
            <p:cNvSpPr txBox="1"/>
            <p:nvPr/>
          </p:nvSpPr>
          <p:spPr>
            <a:xfrm>
              <a:off x="5919809" y="3924050"/>
              <a:ext cx="7508240" cy="1333250"/>
            </a:xfrm>
            <a:prstGeom prst="rect">
              <a:avLst/>
            </a:prstGeom>
            <a:ln w="25400">
              <a:solidFill>
                <a:srgbClr val="000000"/>
              </a:solidFill>
            </a:ln>
          </p:spPr>
          <p:txBody>
            <a:bodyPr vert="horz" wrap="square" lIns="0" tIns="11430" rIns="0" bIns="0" rtlCol="0">
              <a:spAutoFit/>
            </a:bodyPr>
            <a:lstStyle/>
            <a:p>
              <a:pPr marL="90805">
                <a:spcBef>
                  <a:spcPts val="90"/>
                </a:spcBef>
              </a:pPr>
              <a:r>
                <a:rPr sz="1600" dirty="0">
                  <a:latin typeface="Consolas"/>
                  <a:cs typeface="Consolas"/>
                </a:rPr>
                <a:t>@</a:t>
              </a:r>
              <a:r>
                <a:rPr sz="1600" dirty="0">
                  <a:solidFill>
                    <a:srgbClr val="0000FF"/>
                  </a:solidFill>
                  <a:latin typeface="Consolas"/>
                  <a:cs typeface="Consolas"/>
                </a:rPr>
                <a:t>echo</a:t>
              </a:r>
              <a:r>
                <a:rPr sz="1600" spc="5" dirty="0">
                  <a:solidFill>
                    <a:srgbClr val="0000FF"/>
                  </a:solidFill>
                  <a:latin typeface="Consolas"/>
                  <a:cs typeface="Consolas"/>
                </a:rPr>
                <a:t> off</a:t>
              </a:r>
              <a:endParaRPr sz="1600">
                <a:latin typeface="Consolas"/>
                <a:cs typeface="Consolas"/>
              </a:endParaRPr>
            </a:p>
            <a:p>
              <a:pPr marL="90805">
                <a:lnSpc>
                  <a:spcPts val="2875"/>
                </a:lnSpc>
                <a:spcBef>
                  <a:spcPts val="20"/>
                </a:spcBef>
              </a:pPr>
              <a:r>
                <a:rPr sz="1600" dirty="0">
                  <a:solidFill>
                    <a:srgbClr val="AF00DB"/>
                  </a:solidFill>
                  <a:latin typeface="Consolas"/>
                  <a:cs typeface="Consolas"/>
                </a:rPr>
                <a:t>for </a:t>
              </a:r>
              <a:r>
                <a:rPr sz="1600" dirty="0">
                  <a:latin typeface="Consolas"/>
                  <a:cs typeface="Consolas"/>
                </a:rPr>
                <a:t>/l </a:t>
              </a:r>
              <a:r>
                <a:rPr sz="1600" dirty="0">
                  <a:solidFill>
                    <a:srgbClr val="FF0000"/>
                  </a:solidFill>
                  <a:latin typeface="Consolas"/>
                  <a:cs typeface="Consolas"/>
                </a:rPr>
                <a:t>%%</a:t>
              </a:r>
              <a:r>
                <a:rPr sz="1600" dirty="0">
                  <a:latin typeface="Consolas"/>
                  <a:cs typeface="Consolas"/>
                </a:rPr>
                <a:t>i in (0,1,19) do</a:t>
              </a:r>
              <a:r>
                <a:rPr sz="1600" spc="50" dirty="0">
                  <a:latin typeface="Consolas"/>
                  <a:cs typeface="Consolas"/>
                </a:rPr>
                <a:t> </a:t>
              </a:r>
              <a:r>
                <a:rPr sz="1600" dirty="0">
                  <a:latin typeface="Consolas"/>
                  <a:cs typeface="Consolas"/>
                </a:rPr>
                <a:t>(</a:t>
              </a:r>
              <a:endParaRPr sz="1600">
                <a:latin typeface="Consolas"/>
                <a:cs typeface="Consolas"/>
              </a:endParaRPr>
            </a:p>
            <a:p>
              <a:pPr marL="764540">
                <a:lnSpc>
                  <a:spcPts val="2865"/>
                </a:lnSpc>
              </a:pPr>
              <a:r>
                <a:rPr sz="1600" dirty="0">
                  <a:solidFill>
                    <a:srgbClr val="0000FF"/>
                  </a:solidFill>
                  <a:latin typeface="Consolas"/>
                  <a:cs typeface="Consolas"/>
                </a:rPr>
                <a:t>echo </a:t>
              </a:r>
              <a:r>
                <a:rPr sz="1600" dirty="0">
                  <a:solidFill>
                    <a:srgbClr val="A31515"/>
                  </a:solidFill>
                  <a:latin typeface="Consolas"/>
                  <a:cs typeface="Consolas"/>
                </a:rPr>
                <a:t>"this has been repeated </a:t>
              </a:r>
              <a:r>
                <a:rPr sz="1600" dirty="0">
                  <a:solidFill>
                    <a:srgbClr val="FF0000"/>
                  </a:solidFill>
                  <a:latin typeface="Consolas"/>
                  <a:cs typeface="Consolas"/>
                </a:rPr>
                <a:t>%%</a:t>
              </a:r>
              <a:r>
                <a:rPr sz="1600" dirty="0">
                  <a:solidFill>
                    <a:srgbClr val="A31515"/>
                  </a:solidFill>
                  <a:latin typeface="Consolas"/>
                  <a:cs typeface="Consolas"/>
                </a:rPr>
                <a:t>i</a:t>
              </a:r>
              <a:r>
                <a:rPr sz="1600" spc="50" dirty="0">
                  <a:solidFill>
                    <a:srgbClr val="A31515"/>
                  </a:solidFill>
                  <a:latin typeface="Consolas"/>
                  <a:cs typeface="Consolas"/>
                </a:rPr>
                <a:t> </a:t>
              </a:r>
              <a:r>
                <a:rPr sz="1600" spc="5" dirty="0">
                  <a:solidFill>
                    <a:srgbClr val="A31515"/>
                  </a:solidFill>
                  <a:latin typeface="Consolas"/>
                  <a:cs typeface="Consolas"/>
                </a:rPr>
                <a:t>times"</a:t>
              </a:r>
              <a:endParaRPr sz="1600">
                <a:latin typeface="Consolas"/>
                <a:cs typeface="Consolas"/>
              </a:endParaRPr>
            </a:p>
            <a:p>
              <a:pPr marL="90805">
                <a:lnSpc>
                  <a:spcPts val="2875"/>
                </a:lnSpc>
              </a:pPr>
              <a:r>
                <a:rPr sz="1600" dirty="0">
                  <a:latin typeface="Consolas"/>
                  <a:cs typeface="Consolas"/>
                </a:rPr>
                <a:t>)</a:t>
              </a:r>
              <a:endParaRPr sz="1600">
                <a:latin typeface="Consolas"/>
                <a:cs typeface="Consolas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79388" algn="l">
              <a:spcBef>
                <a:spcPts val="100"/>
              </a:spcBef>
            </a:pPr>
            <a:r>
              <a:rPr sz="3200" spc="-5" dirty="0"/>
              <a:t>PowerShell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11750675" y="6262688"/>
            <a:ext cx="441325" cy="2682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19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62000" y="2133600"/>
            <a:ext cx="8372475" cy="167866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>
            <a:defPPr>
              <a:defRPr lang="en-US"/>
            </a:defPPr>
            <a:lvl1pPr marL="12700">
              <a:spcBef>
                <a:spcPts val="770"/>
              </a:spcBef>
              <a:defRPr sz="2400" spc="-5">
                <a:solidFill>
                  <a:srgbClr val="262626"/>
                </a:solidFill>
                <a:cs typeface="Arial"/>
              </a:defRPr>
            </a:lvl1pPr>
          </a:lstStyle>
          <a:p>
            <a:pPr marL="355600" indent="-342900">
              <a:buFont typeface="Arial" panose="020B0604020202020204" pitchFamily="34" charset="0"/>
              <a:buChar char="•"/>
            </a:pPr>
            <a:r>
              <a:rPr dirty="0"/>
              <a:t>The previous examples have focussed on  standard cmd batch scripts</a:t>
            </a:r>
            <a:endParaRPr/>
          </a:p>
          <a:p>
            <a:pPr marL="355600" indent="-342900">
              <a:buFont typeface="Arial" panose="020B0604020202020204" pitchFamily="34" charset="0"/>
              <a:buChar char="•"/>
            </a:pPr>
            <a:r>
              <a:rPr dirty="0"/>
              <a:t>Since Windows 7, PowerShell 2.0 has  been integrated into the operating system as  a powerful alternative to cmd</a:t>
            </a:r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15880" y="4326390"/>
            <a:ext cx="2438400" cy="2438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382241" y="1148124"/>
            <a:ext cx="11427527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9388" algn="l">
              <a:spcBef>
                <a:spcPts val="100"/>
              </a:spcBef>
            </a:pPr>
            <a:r>
              <a:rPr sz="3200" spc="-5" dirty="0"/>
              <a:t>C</a:t>
            </a:r>
            <a:r>
              <a:rPr sz="3200" spc="5" dirty="0"/>
              <a:t>on</a:t>
            </a:r>
            <a:r>
              <a:rPr sz="3200" spc="-5" dirty="0"/>
              <a:t>t</a:t>
            </a:r>
            <a:r>
              <a:rPr sz="3200" spc="5" dirty="0"/>
              <a:t>en</a:t>
            </a:r>
            <a:r>
              <a:rPr sz="3200" spc="-5" dirty="0"/>
              <a:t>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8200" y="2057400"/>
            <a:ext cx="5715000" cy="1714572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55600" indent="-342900">
              <a:spcAft>
                <a:spcPts val="1200"/>
              </a:spcAft>
              <a:buChar char="•"/>
              <a:tabLst>
                <a:tab pos="354965" algn="l"/>
                <a:tab pos="355600" algn="l"/>
              </a:tabLst>
            </a:pPr>
            <a:r>
              <a:rPr sz="2800" spc="-5">
                <a:cs typeface="Arial"/>
              </a:rPr>
              <a:t>The </a:t>
            </a:r>
            <a:r>
              <a:rPr lang="en-AU" sz="2800" spc="-5">
                <a:cs typeface="Arial"/>
              </a:rPr>
              <a:t>Windows</a:t>
            </a:r>
            <a:r>
              <a:rPr sz="2800" spc="-5">
                <a:cs typeface="Arial"/>
              </a:rPr>
              <a:t> </a:t>
            </a:r>
            <a:r>
              <a:rPr sz="2800" spc="-5" dirty="0">
                <a:cs typeface="Arial"/>
              </a:rPr>
              <a:t>command</a:t>
            </a:r>
            <a:r>
              <a:rPr sz="2800" spc="-85" dirty="0">
                <a:cs typeface="Arial"/>
              </a:rPr>
              <a:t> </a:t>
            </a:r>
            <a:r>
              <a:rPr sz="2800" spc="-5" dirty="0">
                <a:cs typeface="Arial"/>
              </a:rPr>
              <a:t>terminal</a:t>
            </a:r>
            <a:endParaRPr sz="2800" dirty="0">
              <a:cs typeface="Arial"/>
            </a:endParaRPr>
          </a:p>
          <a:p>
            <a:pPr marL="355600" indent="-342900">
              <a:spcAft>
                <a:spcPts val="1200"/>
              </a:spcAft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cs typeface="Arial"/>
              </a:rPr>
              <a:t>Windows batch</a:t>
            </a:r>
            <a:r>
              <a:rPr sz="2800" spc="-20" dirty="0">
                <a:cs typeface="Arial"/>
              </a:rPr>
              <a:t> </a:t>
            </a:r>
            <a:r>
              <a:rPr sz="2800" spc="-5" dirty="0">
                <a:cs typeface="Arial"/>
              </a:rPr>
              <a:t>scripts</a:t>
            </a:r>
            <a:endParaRPr sz="2800" dirty="0">
              <a:cs typeface="Arial"/>
            </a:endParaRPr>
          </a:p>
          <a:p>
            <a:pPr marL="355600" indent="-342900">
              <a:spcAft>
                <a:spcPts val="1200"/>
              </a:spcAft>
              <a:buChar char="•"/>
              <a:tabLst>
                <a:tab pos="354965" algn="l"/>
                <a:tab pos="355600" algn="l"/>
              </a:tabLst>
            </a:pPr>
            <a:r>
              <a:rPr lang="en-AU" sz="2800" spc="-5">
                <a:cs typeface="Arial"/>
              </a:rPr>
              <a:t>Windows </a:t>
            </a:r>
            <a:r>
              <a:rPr sz="2800" spc="-5">
                <a:cs typeface="Arial"/>
              </a:rPr>
              <a:t>PowerShell</a:t>
            </a:r>
            <a:endParaRPr sz="2800" dirty="0"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62000" y="2133600"/>
            <a:ext cx="8060055" cy="167866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>
            <a:defPPr>
              <a:defRPr lang="en-US"/>
            </a:defPPr>
            <a:lvl1pPr marL="12700">
              <a:spcBef>
                <a:spcPts val="770"/>
              </a:spcBef>
              <a:defRPr sz="2400" spc="-5">
                <a:solidFill>
                  <a:srgbClr val="262626"/>
                </a:solidFill>
                <a:cs typeface="Arial"/>
              </a:defRPr>
            </a:lvl1pPr>
          </a:lstStyle>
          <a:p>
            <a:pPr marL="355600" indent="-342900">
              <a:buFont typeface="Arial" panose="020B0604020202020204" pitchFamily="34" charset="0"/>
              <a:buChar char="•"/>
            </a:pPr>
            <a:r>
              <a:rPr dirty="0"/>
              <a:t>The PowerShell prompt uses the same  terminal as the cmd prompt.</a:t>
            </a:r>
            <a:endParaRPr/>
          </a:p>
          <a:p>
            <a:pPr marL="355600" indent="-342900">
              <a:buFont typeface="Arial" panose="020B0604020202020204" pitchFamily="34" charset="0"/>
              <a:buChar char="•"/>
            </a:pPr>
            <a:r>
              <a:rPr dirty="0"/>
              <a:t>However, it is usually coloured blue to help  differentiate the two shells.</a:t>
            </a:r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43000" y="4087489"/>
            <a:ext cx="7477125" cy="2447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11750675" y="6262688"/>
            <a:ext cx="441325" cy="2682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20</a:t>
            </a:fld>
            <a:endParaRPr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0B8BCEE7-3D06-4853-9775-2B080B29EC7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82241" y="893261"/>
            <a:ext cx="11427527" cy="101499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79388" algn="l">
              <a:spcBef>
                <a:spcPts val="100"/>
              </a:spcBef>
            </a:pPr>
            <a:r>
              <a:rPr sz="3200" spc="-5" dirty="0"/>
              <a:t>PowerShell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382241" y="1148123"/>
            <a:ext cx="11427527" cy="50526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79388" algn="l">
              <a:spcBef>
                <a:spcPts val="100"/>
              </a:spcBef>
            </a:pPr>
            <a:r>
              <a:rPr lang="en-AU" sz="3200" spc="-5"/>
              <a:t>Bash vs cmd/</a:t>
            </a:r>
            <a:r>
              <a:rPr sz="3200" spc="-5"/>
              <a:t>PowerShell</a:t>
            </a:r>
            <a:r>
              <a:rPr lang="en-AU" sz="3200" spc="-5"/>
              <a:t> commands</a:t>
            </a:r>
            <a:endParaRPr sz="3200"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457200" y="1908253"/>
            <a:ext cx="10210800" cy="837409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>
            <a:defPPr>
              <a:defRPr lang="en-US"/>
            </a:defPPr>
            <a:lvl1pPr marL="12700">
              <a:spcBef>
                <a:spcPts val="770"/>
              </a:spcBef>
              <a:defRPr sz="2400" spc="-5">
                <a:solidFill>
                  <a:srgbClr val="262626"/>
                </a:solidFill>
                <a:cs typeface="Arial"/>
              </a:defRPr>
            </a:lvl1pPr>
          </a:lstStyle>
          <a:p>
            <a:pPr marL="3556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dirty="0"/>
              <a:t>In an attempt to appeal to systems  administrators who are used to bash and </a:t>
            </a:r>
            <a:r>
              <a:t>Unix- Like </a:t>
            </a:r>
            <a:r>
              <a:rPr dirty="0"/>
              <a:t>systems, PowerShell has many aliases  for standard </a:t>
            </a:r>
            <a:r>
              <a:t>bash commands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58BE2BF-A3B7-4CF9-9524-DEFBA445D0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507620"/>
              </p:ext>
            </p:extLst>
          </p:nvPr>
        </p:nvGraphicFramePr>
        <p:xfrm>
          <a:off x="914400" y="2998019"/>
          <a:ext cx="8128000" cy="3053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110831073"/>
                    </a:ext>
                  </a:extLst>
                </a:gridCol>
                <a:gridCol w="6451600">
                  <a:extLst>
                    <a:ext uri="{9D8B030D-6E8A-4147-A177-3AD203B41FA5}">
                      <a16:colId xmlns:a16="http://schemas.microsoft.com/office/drawing/2014/main" val="1563937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2400">
                          <a:solidFill>
                            <a:sysClr val="windowText" lastClr="000000"/>
                          </a:solidFill>
                        </a:rPr>
                        <a:t>Bash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400">
                          <a:solidFill>
                            <a:sysClr val="windowText" lastClr="000000"/>
                          </a:solidFill>
                        </a:rPr>
                        <a:t>Powershell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6576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/>
                        <a:t>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/>
                        <a:t>cd, sl, chdir, </a:t>
                      </a:r>
                      <a:r>
                        <a:rPr lang="en-AU" sz="1800">
                          <a:solidFill>
                            <a:srgbClr val="002060"/>
                          </a:solidFill>
                        </a:rPr>
                        <a:t>Set-Location (commandlet)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924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/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/>
                        <a:t>ls, dir, </a:t>
                      </a:r>
                      <a:r>
                        <a:rPr lang="en-AU" sz="1800">
                          <a:solidFill>
                            <a:srgbClr val="002060"/>
                          </a:solidFill>
                        </a:rPr>
                        <a:t>Get-ChildItem (commandlet)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606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/>
                        <a:t>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>
                          <a:solidFill>
                            <a:srgbClr val="002060"/>
                          </a:solidFill>
                        </a:rPr>
                        <a:t>Copy-Item (commandlet)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47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/>
                        <a:t>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rm, ri, rmdir, rd, del, </a:t>
                      </a:r>
                      <a:r>
                        <a:rPr lang="en-US" sz="1800">
                          <a:solidFill>
                            <a:srgbClr val="002060"/>
                          </a:solidFill>
                        </a:rPr>
                        <a:t>Remove-Item</a:t>
                      </a:r>
                      <a:r>
                        <a:rPr lang="en-AU" sz="1800">
                          <a:solidFill>
                            <a:srgbClr val="002060"/>
                          </a:solidFill>
                        </a:rPr>
                        <a:t> (commandlet)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763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/>
                        <a:t>touch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>
                          <a:solidFill>
                            <a:srgbClr val="002060"/>
                          </a:solidFill>
                        </a:rPr>
                        <a:t>New-Item [ItemType] (commandlet)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81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/>
                        <a:t>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/>
                        <a:t>cat, gc,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475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/>
                        <a:t>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>
                          <a:solidFill>
                            <a:srgbClr val="002060"/>
                          </a:solidFill>
                        </a:rPr>
                        <a:t>Get-Help (commandlet)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59603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79388" algn="l">
              <a:spcBef>
                <a:spcPts val="100"/>
              </a:spcBef>
            </a:pPr>
            <a:r>
              <a:rPr sz="3200" spc="-5" dirty="0"/>
              <a:t>PS1 scripts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8200" y="2209800"/>
            <a:ext cx="8026400" cy="1309333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>
            <a:defPPr>
              <a:defRPr lang="en-US"/>
            </a:defPPr>
            <a:lvl1pPr marL="12700">
              <a:spcBef>
                <a:spcPts val="770"/>
              </a:spcBef>
              <a:defRPr sz="2400" spc="-5">
                <a:solidFill>
                  <a:srgbClr val="262626"/>
                </a:solidFill>
                <a:cs typeface="Arial"/>
              </a:defRPr>
            </a:lvl1pPr>
          </a:lstStyle>
          <a:p>
            <a:pPr marL="355600" indent="-342900">
              <a:buFont typeface="Arial" panose="020B0604020202020204" pitchFamily="34" charset="0"/>
              <a:buChar char="•"/>
            </a:pPr>
            <a:r>
              <a:rPr dirty="0"/>
              <a:t>Powershell scripts are written into .</a:t>
            </a:r>
            <a:r>
              <a:t>ps1 files</a:t>
            </a:r>
          </a:p>
          <a:p>
            <a:pPr marL="355600" indent="-342900">
              <a:buFont typeface="Arial" panose="020B0604020202020204" pitchFamily="34" charset="0"/>
              <a:buChar char="•"/>
            </a:pPr>
            <a:r>
              <a:rPr dirty="0"/>
              <a:t>In order to allow these scripts to be executed,  you must set the default windows execution  policy to allow this:</a:t>
            </a:r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38200" y="4384356"/>
            <a:ext cx="8277859" cy="1206741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>
            <a:defPPr>
              <a:defRPr lang="en-US"/>
            </a:defPPr>
            <a:lvl1pPr marL="12700">
              <a:spcBef>
                <a:spcPts val="770"/>
              </a:spcBef>
              <a:defRPr sz="2400" spc="-5">
                <a:solidFill>
                  <a:srgbClr val="262626"/>
                </a:solidFill>
                <a:cs typeface="Arial"/>
              </a:defRPr>
            </a:lvl1pPr>
          </a:lstStyle>
          <a:p>
            <a:pPr marL="355600" indent="-342900">
              <a:buFont typeface="Arial" panose="020B0604020202020204" pitchFamily="34" charset="0"/>
              <a:buChar char="•"/>
            </a:pPr>
            <a:r>
              <a:t>For security</a:t>
            </a:r>
            <a:r>
              <a:rPr lang="en-AU"/>
              <a:t> reasons</a:t>
            </a:r>
            <a:r>
              <a:t>, </a:t>
            </a:r>
            <a:r>
              <a:rPr lang="en-AU"/>
              <a:t>t</a:t>
            </a:r>
            <a:r>
              <a:t>he </a:t>
            </a:r>
            <a:r>
              <a:rPr dirty="0"/>
              <a:t>execution policy can also be  set to only allow scripts that have been </a:t>
            </a:r>
            <a:r>
              <a:t>digitally signed </a:t>
            </a:r>
            <a:r>
              <a:rPr dirty="0"/>
              <a:t>by a trusted source to </a:t>
            </a:r>
            <a:r>
              <a:t>be executed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295400" y="3809583"/>
            <a:ext cx="6120130" cy="380873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1430" rIns="0" bIns="0" rtlCol="0">
            <a:spAutoFit/>
          </a:bodyPr>
          <a:lstStyle/>
          <a:p>
            <a:pPr marL="91440">
              <a:spcBef>
                <a:spcPts val="90"/>
              </a:spcBef>
            </a:pPr>
            <a:r>
              <a:rPr sz="2400" dirty="0">
                <a:solidFill>
                  <a:srgbClr val="795E26"/>
                </a:solidFill>
                <a:latin typeface="Consolas"/>
                <a:cs typeface="Consolas"/>
              </a:rPr>
              <a:t>Set-ExecutionPolicy</a:t>
            </a:r>
            <a:r>
              <a:rPr sz="2400" spc="5" dirty="0">
                <a:solidFill>
                  <a:srgbClr val="795E26"/>
                </a:solidFill>
                <a:latin typeface="Consolas"/>
                <a:cs typeface="Consolas"/>
              </a:rPr>
              <a:t> </a:t>
            </a:r>
            <a:r>
              <a:rPr sz="2400" spc="5" dirty="0">
                <a:latin typeface="Consolas"/>
                <a:cs typeface="Consolas"/>
              </a:rPr>
              <a:t>Unrestricted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79388" algn="l">
              <a:spcBef>
                <a:spcPts val="100"/>
              </a:spcBef>
            </a:pPr>
            <a:r>
              <a:rPr sz="3200" spc="-5" dirty="0"/>
              <a:t>PS1 scripts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0600" y="2417548"/>
            <a:ext cx="8714740" cy="468077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>
            <a:defPPr>
              <a:defRPr lang="en-US"/>
            </a:defPPr>
            <a:lvl1pPr marL="12700">
              <a:spcBef>
                <a:spcPts val="770"/>
              </a:spcBef>
              <a:defRPr sz="2400" spc="-5">
                <a:solidFill>
                  <a:srgbClr val="262626"/>
                </a:solidFill>
                <a:cs typeface="Arial"/>
              </a:defRPr>
            </a:lvl1pPr>
          </a:lstStyle>
          <a:p>
            <a:pPr marL="355600" indent="-342900">
              <a:buFont typeface="Arial" panose="020B0604020202020204" pitchFamily="34" charset="0"/>
              <a:buChar char="•"/>
            </a:pPr>
            <a:r>
              <a:rPr dirty="0"/>
              <a:t>PowerShell scripts use ‘$’ for variables, similar  to bash scripts:</a:t>
            </a:r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90600" y="4163488"/>
            <a:ext cx="7578090" cy="468077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>
            <a:defPPr>
              <a:defRPr lang="en-US"/>
            </a:defPPr>
            <a:lvl1pPr marL="12700">
              <a:spcBef>
                <a:spcPts val="770"/>
              </a:spcBef>
              <a:defRPr sz="2400" spc="-5">
                <a:solidFill>
                  <a:srgbClr val="262626"/>
                </a:solidFill>
                <a:cs typeface="Arial"/>
              </a:defRPr>
            </a:lvl1pPr>
          </a:lstStyle>
          <a:p>
            <a:pPr marL="355600" indent="-342900">
              <a:buFont typeface="Arial" panose="020B0604020202020204" pitchFamily="34" charset="0"/>
              <a:buChar char="•"/>
            </a:pPr>
            <a:r>
              <a:rPr dirty="0"/>
              <a:t>The “echo” alias can be used in place of  “Write-Output”</a:t>
            </a:r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55540" y="3212977"/>
            <a:ext cx="8281034" cy="831215"/>
          </a:xfrm>
          <a:custGeom>
            <a:avLst/>
            <a:gdLst/>
            <a:ahLst/>
            <a:cxnLst/>
            <a:rect l="l" t="t" r="r" b="b"/>
            <a:pathLst>
              <a:path w="8281034" h="831214">
                <a:moveTo>
                  <a:pt x="0" y="830997"/>
                </a:moveTo>
                <a:lnTo>
                  <a:pt x="8280920" y="830997"/>
                </a:lnTo>
                <a:lnTo>
                  <a:pt x="8280920" y="0"/>
                </a:lnTo>
                <a:lnTo>
                  <a:pt x="0" y="0"/>
                </a:lnTo>
                <a:lnTo>
                  <a:pt x="0" y="83099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99153" y="3102489"/>
            <a:ext cx="8281034" cy="755079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8890" rIns="0" bIns="0" rtlCol="0">
            <a:spAutoFit/>
          </a:bodyPr>
          <a:lstStyle/>
          <a:p>
            <a:pPr marL="91440" marR="272415">
              <a:lnSpc>
                <a:spcPct val="100699"/>
              </a:lnSpc>
              <a:spcBef>
                <a:spcPts val="70"/>
              </a:spcBef>
            </a:pPr>
            <a:r>
              <a:rPr sz="2400" dirty="0">
                <a:solidFill>
                  <a:srgbClr val="001080"/>
                </a:solidFill>
                <a:latin typeface="Consolas"/>
                <a:cs typeface="Consolas"/>
              </a:rPr>
              <a:t>$name </a:t>
            </a:r>
            <a:r>
              <a:rPr sz="2400" dirty="0">
                <a:latin typeface="Consolas"/>
                <a:cs typeface="Consolas"/>
              </a:rPr>
              <a:t>= </a:t>
            </a:r>
            <a:r>
              <a:rPr sz="2400" dirty="0">
                <a:solidFill>
                  <a:srgbClr val="795E26"/>
                </a:solidFill>
                <a:latin typeface="Consolas"/>
                <a:cs typeface="Consolas"/>
              </a:rPr>
              <a:t>Read-Host </a:t>
            </a:r>
            <a:r>
              <a:rPr sz="2400" dirty="0">
                <a:latin typeface="Consolas"/>
                <a:cs typeface="Consolas"/>
              </a:rPr>
              <a:t>-Prompt </a:t>
            </a:r>
            <a:r>
              <a:rPr sz="2400" dirty="0">
                <a:solidFill>
                  <a:srgbClr val="A31515"/>
                </a:solidFill>
                <a:latin typeface="Consolas"/>
                <a:cs typeface="Consolas"/>
              </a:rPr>
              <a:t>"What is your name? "  </a:t>
            </a:r>
            <a:r>
              <a:rPr sz="2400" dirty="0">
                <a:solidFill>
                  <a:srgbClr val="795E26"/>
                </a:solidFill>
                <a:latin typeface="Consolas"/>
                <a:cs typeface="Consolas"/>
              </a:rPr>
              <a:t>Write-Output </a:t>
            </a:r>
            <a:r>
              <a:rPr sz="2400" dirty="0">
                <a:solidFill>
                  <a:srgbClr val="A31515"/>
                </a:solidFill>
                <a:latin typeface="Consolas"/>
                <a:cs typeface="Consolas"/>
              </a:rPr>
              <a:t>"Hello</a:t>
            </a:r>
            <a:r>
              <a:rPr sz="2400" spc="15" dirty="0">
                <a:solidFill>
                  <a:srgbClr val="A31515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1080"/>
                </a:solidFill>
                <a:latin typeface="Consolas"/>
                <a:cs typeface="Consolas"/>
              </a:rPr>
              <a:t>$name</a:t>
            </a:r>
            <a:r>
              <a:rPr sz="2400" dirty="0">
                <a:solidFill>
                  <a:srgbClr val="A31515"/>
                </a:solidFill>
                <a:latin typeface="Consolas"/>
                <a:cs typeface="Consolas"/>
              </a:rPr>
              <a:t>"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64475" y="5250699"/>
            <a:ext cx="8281034" cy="831215"/>
          </a:xfrm>
          <a:custGeom>
            <a:avLst/>
            <a:gdLst/>
            <a:ahLst/>
            <a:cxnLst/>
            <a:rect l="l" t="t" r="r" b="b"/>
            <a:pathLst>
              <a:path w="8281034" h="831214">
                <a:moveTo>
                  <a:pt x="0" y="830997"/>
                </a:moveTo>
                <a:lnTo>
                  <a:pt x="8280920" y="830997"/>
                </a:lnTo>
                <a:lnTo>
                  <a:pt x="8280920" y="0"/>
                </a:lnTo>
                <a:lnTo>
                  <a:pt x="0" y="0"/>
                </a:lnTo>
                <a:lnTo>
                  <a:pt x="0" y="83099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51679" y="4971376"/>
            <a:ext cx="8281034" cy="755079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8890" rIns="0" bIns="0" rtlCol="0">
            <a:spAutoFit/>
          </a:bodyPr>
          <a:lstStyle/>
          <a:p>
            <a:pPr marL="91440" marR="272415">
              <a:lnSpc>
                <a:spcPct val="100699"/>
              </a:lnSpc>
              <a:spcBef>
                <a:spcPts val="70"/>
              </a:spcBef>
            </a:pPr>
            <a:r>
              <a:rPr sz="2400" dirty="0">
                <a:solidFill>
                  <a:srgbClr val="001080"/>
                </a:solidFill>
                <a:latin typeface="Consolas"/>
                <a:cs typeface="Consolas"/>
              </a:rPr>
              <a:t>$name </a:t>
            </a:r>
            <a:r>
              <a:rPr sz="2400" dirty="0">
                <a:latin typeface="Consolas"/>
                <a:cs typeface="Consolas"/>
              </a:rPr>
              <a:t>= </a:t>
            </a:r>
            <a:r>
              <a:rPr sz="2400" dirty="0">
                <a:solidFill>
                  <a:srgbClr val="795E26"/>
                </a:solidFill>
                <a:latin typeface="Consolas"/>
                <a:cs typeface="Consolas"/>
              </a:rPr>
              <a:t>Read-Host </a:t>
            </a:r>
            <a:r>
              <a:rPr sz="2400" dirty="0">
                <a:latin typeface="Consolas"/>
                <a:cs typeface="Consolas"/>
              </a:rPr>
              <a:t>-Prompt </a:t>
            </a:r>
            <a:r>
              <a:rPr sz="2400" dirty="0">
                <a:solidFill>
                  <a:srgbClr val="A31515"/>
                </a:solidFill>
                <a:latin typeface="Consolas"/>
                <a:cs typeface="Consolas"/>
              </a:rPr>
              <a:t>"What is your name? "  </a:t>
            </a:r>
            <a:r>
              <a:rPr sz="2400" dirty="0">
                <a:solidFill>
                  <a:srgbClr val="795E26"/>
                </a:solidFill>
                <a:latin typeface="Consolas"/>
                <a:cs typeface="Consolas"/>
              </a:rPr>
              <a:t>echo </a:t>
            </a:r>
            <a:r>
              <a:rPr sz="2400" dirty="0">
                <a:solidFill>
                  <a:srgbClr val="A31515"/>
                </a:solidFill>
                <a:latin typeface="Consolas"/>
                <a:cs typeface="Consolas"/>
              </a:rPr>
              <a:t>"Hello</a:t>
            </a:r>
            <a:r>
              <a:rPr sz="2400" spc="10" dirty="0">
                <a:solidFill>
                  <a:srgbClr val="A31515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1080"/>
                </a:solidFill>
                <a:latin typeface="Consolas"/>
                <a:cs typeface="Consolas"/>
              </a:rPr>
              <a:t>$name</a:t>
            </a:r>
            <a:r>
              <a:rPr sz="2400" dirty="0">
                <a:solidFill>
                  <a:srgbClr val="A31515"/>
                </a:solidFill>
                <a:latin typeface="Consolas"/>
                <a:cs typeface="Consolas"/>
              </a:rPr>
              <a:t>"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382241" y="1209679"/>
            <a:ext cx="11427527" cy="382156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79388" algn="l">
              <a:spcBef>
                <a:spcPts val="100"/>
              </a:spcBef>
            </a:pPr>
            <a:r>
              <a:rPr sz="3200" spc="-5" dirty="0"/>
              <a:t>Control structures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4400" y="2286000"/>
            <a:ext cx="6019800" cy="278666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>
            <a:defPPr>
              <a:defRPr lang="en-US"/>
            </a:defPPr>
            <a:lvl1pPr marL="12700">
              <a:spcBef>
                <a:spcPts val="770"/>
              </a:spcBef>
              <a:defRPr sz="2400" spc="-5">
                <a:solidFill>
                  <a:srgbClr val="262626"/>
                </a:solidFill>
                <a:cs typeface="Arial"/>
              </a:defRPr>
            </a:lvl1pPr>
          </a:lstStyle>
          <a:p>
            <a:pPr marL="355600" indent="-342900">
              <a:buFont typeface="Arial" panose="020B0604020202020204" pitchFamily="34" charset="0"/>
              <a:buChar char="•"/>
            </a:pPr>
            <a:r>
              <a:rPr dirty="0"/>
              <a:t>Just like bash and Batch, PowerShell scripts  support various control structures including if  statements, loops </a:t>
            </a:r>
            <a:r>
              <a:t>and functions</a:t>
            </a:r>
          </a:p>
          <a:p>
            <a:pPr marL="355600" indent="-342900">
              <a:buFont typeface="Arial" panose="020B0604020202020204" pitchFamily="34" charset="0"/>
              <a:buChar char="•"/>
            </a:pPr>
            <a:r>
              <a:rPr dirty="0"/>
              <a:t>PowerShell is also a powerful administration  tool as it can access the Windows registry,  provide cmdlets for system settings and can  access the entire Microsoft .</a:t>
            </a:r>
            <a:r>
              <a:t>net framework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79388" algn="l">
              <a:spcBef>
                <a:spcPts val="100"/>
              </a:spcBef>
            </a:pPr>
            <a:r>
              <a:rPr sz="3200" spc="-5" dirty="0"/>
              <a:t>Loops and conditionals in PowerShell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9600" y="2133600"/>
            <a:ext cx="8555990" cy="837409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>
            <a:defPPr>
              <a:defRPr lang="en-US"/>
            </a:defPPr>
            <a:lvl1pPr marL="12700">
              <a:spcBef>
                <a:spcPts val="770"/>
              </a:spcBef>
              <a:defRPr sz="2400" spc="-5">
                <a:solidFill>
                  <a:srgbClr val="262626"/>
                </a:solidFill>
                <a:cs typeface="Arial"/>
              </a:defRPr>
            </a:lvl1pPr>
          </a:lstStyle>
          <a:p>
            <a:pPr marL="355600" indent="-342900">
              <a:buFont typeface="Arial" panose="020B0604020202020204" pitchFamily="34" charset="0"/>
              <a:buChar char="•"/>
            </a:pPr>
            <a:r>
              <a:rPr dirty="0"/>
              <a:t>PowerShell borrows some language structure  from C#. Curly braces are used to control  scope, similar to other </a:t>
            </a:r>
            <a:r>
              <a:t>C-like languages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66800" y="3196356"/>
            <a:ext cx="7920990" cy="286258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91440">
              <a:spcBef>
                <a:spcPts val="125"/>
              </a:spcBef>
            </a:pPr>
            <a:r>
              <a:rPr sz="2000" dirty="0">
                <a:solidFill>
                  <a:srgbClr val="001080"/>
                </a:solidFill>
                <a:latin typeface="Consolas"/>
                <a:cs typeface="Consolas"/>
              </a:rPr>
              <a:t>$x </a:t>
            </a:r>
            <a:r>
              <a:rPr sz="2000" dirty="0">
                <a:latin typeface="Consolas"/>
                <a:cs typeface="Consolas"/>
              </a:rPr>
              <a:t>=</a:t>
            </a:r>
            <a:r>
              <a:rPr sz="2000" spc="-100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9885A"/>
                </a:solidFill>
                <a:latin typeface="Consolas"/>
                <a:cs typeface="Consolas"/>
              </a:rPr>
              <a:t>20</a:t>
            </a:r>
            <a:endParaRPr sz="2000">
              <a:latin typeface="Consolas"/>
              <a:cs typeface="Consolas"/>
            </a:endParaRPr>
          </a:p>
          <a:p>
            <a:pPr marL="91440"/>
            <a:r>
              <a:rPr sz="2000" dirty="0">
                <a:solidFill>
                  <a:srgbClr val="001080"/>
                </a:solidFill>
                <a:latin typeface="Consolas"/>
                <a:cs typeface="Consolas"/>
              </a:rPr>
              <a:t>$y </a:t>
            </a:r>
            <a:r>
              <a:rPr sz="2000" dirty="0">
                <a:latin typeface="Consolas"/>
                <a:cs typeface="Consolas"/>
              </a:rPr>
              <a:t>=</a:t>
            </a:r>
            <a:r>
              <a:rPr sz="2000" spc="-100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9885A"/>
                </a:solidFill>
                <a:latin typeface="Consolas"/>
                <a:cs typeface="Consolas"/>
              </a:rPr>
              <a:t>30</a:t>
            </a:r>
            <a:endParaRPr sz="2000">
              <a:latin typeface="Consolas"/>
              <a:cs typeface="Consolas"/>
            </a:endParaRPr>
          </a:p>
          <a:p>
            <a:pPr marL="91440"/>
            <a:r>
              <a:rPr sz="2000" dirty="0">
                <a:solidFill>
                  <a:srgbClr val="001080"/>
                </a:solidFill>
                <a:latin typeface="Consolas"/>
                <a:cs typeface="Consolas"/>
              </a:rPr>
              <a:t>$z </a:t>
            </a:r>
            <a:r>
              <a:rPr sz="2000" dirty="0">
                <a:latin typeface="Consolas"/>
                <a:cs typeface="Consolas"/>
              </a:rPr>
              <a:t>= </a:t>
            </a:r>
            <a:r>
              <a:rPr sz="2000" dirty="0">
                <a:solidFill>
                  <a:srgbClr val="001080"/>
                </a:solidFill>
                <a:latin typeface="Consolas"/>
                <a:cs typeface="Consolas"/>
              </a:rPr>
              <a:t>$x </a:t>
            </a:r>
            <a:r>
              <a:rPr sz="2000" dirty="0">
                <a:latin typeface="Consolas"/>
                <a:cs typeface="Consolas"/>
              </a:rPr>
              <a:t>+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1080"/>
                </a:solidFill>
                <a:latin typeface="Consolas"/>
                <a:cs typeface="Consolas"/>
              </a:rPr>
              <a:t>$y</a:t>
            </a:r>
            <a:endParaRPr sz="2000">
              <a:latin typeface="Consolas"/>
              <a:cs typeface="Consolas"/>
            </a:endParaRPr>
          </a:p>
          <a:p>
            <a:pPr marL="91440"/>
            <a:r>
              <a:rPr sz="2000" dirty="0">
                <a:solidFill>
                  <a:srgbClr val="AF00DB"/>
                </a:solidFill>
                <a:latin typeface="Consolas"/>
                <a:cs typeface="Consolas"/>
              </a:rPr>
              <a:t>if </a:t>
            </a:r>
            <a:r>
              <a:rPr sz="2000" dirty="0">
                <a:latin typeface="Consolas"/>
                <a:cs typeface="Consolas"/>
              </a:rPr>
              <a:t>(</a:t>
            </a:r>
            <a:r>
              <a:rPr sz="2000" dirty="0">
                <a:solidFill>
                  <a:srgbClr val="001080"/>
                </a:solidFill>
                <a:latin typeface="Consolas"/>
                <a:cs typeface="Consolas"/>
              </a:rPr>
              <a:t>$z </a:t>
            </a:r>
            <a:r>
              <a:rPr sz="2000" dirty="0">
                <a:latin typeface="Consolas"/>
                <a:cs typeface="Consolas"/>
              </a:rPr>
              <a:t>-eq </a:t>
            </a:r>
            <a:r>
              <a:rPr sz="2000" dirty="0">
                <a:solidFill>
                  <a:srgbClr val="09885A"/>
                </a:solidFill>
                <a:latin typeface="Consolas"/>
                <a:cs typeface="Consolas"/>
              </a:rPr>
              <a:t>50</a:t>
            </a:r>
            <a:r>
              <a:rPr sz="2000" dirty="0">
                <a:latin typeface="Consolas"/>
                <a:cs typeface="Consolas"/>
              </a:rPr>
              <a:t>)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{</a:t>
            </a:r>
            <a:endParaRPr sz="2000">
              <a:latin typeface="Consolas"/>
              <a:cs typeface="Consolas"/>
            </a:endParaRPr>
          </a:p>
          <a:p>
            <a:pPr marL="649605"/>
            <a:r>
              <a:rPr sz="2000" dirty="0">
                <a:solidFill>
                  <a:srgbClr val="795E26"/>
                </a:solidFill>
                <a:latin typeface="Consolas"/>
                <a:cs typeface="Consolas"/>
              </a:rPr>
              <a:t>Write-Output </a:t>
            </a:r>
            <a:r>
              <a:rPr sz="2000" dirty="0">
                <a:solidFill>
                  <a:srgbClr val="A31515"/>
                </a:solidFill>
                <a:latin typeface="Consolas"/>
                <a:cs typeface="Consolas"/>
              </a:rPr>
              <a:t>"The value of variable z is</a:t>
            </a:r>
            <a:r>
              <a:rPr sz="2000" spc="-60" dirty="0">
                <a:solidFill>
                  <a:srgbClr val="A31515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A31515"/>
                </a:solidFill>
                <a:latin typeface="Consolas"/>
                <a:cs typeface="Consolas"/>
              </a:rPr>
              <a:t>fifty"</a:t>
            </a:r>
            <a:endParaRPr sz="2000">
              <a:latin typeface="Consolas"/>
              <a:cs typeface="Consolas"/>
            </a:endParaRPr>
          </a:p>
          <a:p>
            <a:pPr marL="91440"/>
            <a:r>
              <a:rPr sz="2000" dirty="0"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  <a:p>
            <a:pPr marL="91440"/>
            <a:r>
              <a:rPr sz="2000" dirty="0">
                <a:solidFill>
                  <a:srgbClr val="AF00DB"/>
                </a:solidFill>
                <a:latin typeface="Consolas"/>
                <a:cs typeface="Consolas"/>
              </a:rPr>
              <a:t>else</a:t>
            </a:r>
            <a:r>
              <a:rPr sz="2000" spc="-5" dirty="0">
                <a:solidFill>
                  <a:srgbClr val="AF00DB"/>
                </a:solidFill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{</a:t>
            </a:r>
            <a:endParaRPr sz="2000">
              <a:latin typeface="Consolas"/>
              <a:cs typeface="Consolas"/>
            </a:endParaRPr>
          </a:p>
          <a:p>
            <a:pPr marL="649605"/>
            <a:r>
              <a:rPr sz="2000" dirty="0">
                <a:solidFill>
                  <a:srgbClr val="795E26"/>
                </a:solidFill>
                <a:latin typeface="Consolas"/>
                <a:cs typeface="Consolas"/>
              </a:rPr>
              <a:t>Write-Output </a:t>
            </a:r>
            <a:r>
              <a:rPr sz="2000" dirty="0">
                <a:solidFill>
                  <a:srgbClr val="A31515"/>
                </a:solidFill>
                <a:latin typeface="Consolas"/>
                <a:cs typeface="Consolas"/>
              </a:rPr>
              <a:t>"The value of variable z is not</a:t>
            </a:r>
            <a:r>
              <a:rPr sz="2000" spc="-90" dirty="0">
                <a:solidFill>
                  <a:srgbClr val="A31515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A31515"/>
                </a:solidFill>
                <a:latin typeface="Consolas"/>
                <a:cs typeface="Consolas"/>
              </a:rPr>
              <a:t>fifty"</a:t>
            </a:r>
            <a:endParaRPr sz="2000">
              <a:latin typeface="Consolas"/>
              <a:cs typeface="Consolas"/>
            </a:endParaRPr>
          </a:p>
          <a:p>
            <a:pPr marL="91440"/>
            <a:r>
              <a:rPr sz="2000" dirty="0"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79388" algn="l">
              <a:spcBef>
                <a:spcPts val="100"/>
              </a:spcBef>
            </a:pPr>
            <a:r>
              <a:rPr sz="3200" spc="-5" dirty="0"/>
              <a:t>Loops and conditionals in PowerShell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9600" y="1940804"/>
            <a:ext cx="5058410" cy="468077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>
            <a:defPPr>
              <a:defRPr lang="en-US"/>
            </a:defPPr>
            <a:lvl1pPr marL="12700">
              <a:spcBef>
                <a:spcPts val="770"/>
              </a:spcBef>
              <a:defRPr sz="2400" spc="-5">
                <a:solidFill>
                  <a:srgbClr val="262626"/>
                </a:solidFill>
                <a:cs typeface="Arial"/>
              </a:defRPr>
            </a:lvl1pPr>
          </a:lstStyle>
          <a:p>
            <a:pPr marL="355600" indent="-342900">
              <a:buFont typeface="Arial" panose="020B0604020202020204" pitchFamily="34" charset="0"/>
              <a:buChar char="•"/>
            </a:pPr>
            <a:r>
              <a:rPr dirty="0"/>
              <a:t>Loops are </a:t>
            </a:r>
            <a:r>
              <a:t>also supported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895600" y="2632881"/>
            <a:ext cx="8593454" cy="1739579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91440">
              <a:spcBef>
                <a:spcPts val="125"/>
              </a:spcBef>
            </a:pPr>
            <a:r>
              <a:rPr sz="1600" dirty="0">
                <a:solidFill>
                  <a:srgbClr val="008000"/>
                </a:solidFill>
                <a:latin typeface="Consolas"/>
                <a:cs typeface="Consolas"/>
              </a:rPr>
              <a:t>#!/bin/bash</a:t>
            </a:r>
            <a:endParaRPr sz="1600">
              <a:latin typeface="Consolas"/>
              <a:cs typeface="Consolas"/>
            </a:endParaRPr>
          </a:p>
          <a:p>
            <a:pPr marL="91440" marR="417195"/>
            <a:r>
              <a:rPr sz="1600" dirty="0">
                <a:solidFill>
                  <a:srgbClr val="795E26"/>
                </a:solidFill>
                <a:latin typeface="Consolas"/>
                <a:cs typeface="Consolas"/>
              </a:rPr>
              <a:t>read </a:t>
            </a:r>
            <a:r>
              <a:rPr sz="1600" dirty="0">
                <a:latin typeface="Consolas"/>
                <a:cs typeface="Consolas"/>
              </a:rPr>
              <a:t>-p </a:t>
            </a:r>
            <a:r>
              <a:rPr sz="1600" dirty="0">
                <a:solidFill>
                  <a:srgbClr val="A31515"/>
                </a:solidFill>
                <a:latin typeface="Consolas"/>
                <a:cs typeface="Consolas"/>
              </a:rPr>
              <a:t>"please type a number greater than 5 "</a:t>
            </a:r>
            <a:r>
              <a:rPr sz="1600" spc="-114" dirty="0">
                <a:solidFill>
                  <a:srgbClr val="A31515"/>
                </a:solidFill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number  while</a:t>
            </a:r>
            <a:r>
              <a:rPr sz="1600" dirty="0">
                <a:solidFill>
                  <a:srgbClr val="A31515"/>
                </a:solidFill>
                <a:latin typeface="Consolas"/>
                <a:cs typeface="Consolas"/>
              </a:rPr>
              <a:t>(( </a:t>
            </a:r>
            <a:r>
              <a:rPr sz="1600" dirty="0">
                <a:solidFill>
                  <a:srgbClr val="001080"/>
                </a:solidFill>
                <a:latin typeface="Consolas"/>
                <a:cs typeface="Consolas"/>
              </a:rPr>
              <a:t>$number </a:t>
            </a:r>
            <a:r>
              <a:rPr sz="1600" dirty="0">
                <a:latin typeface="Consolas"/>
                <a:cs typeface="Consolas"/>
              </a:rPr>
              <a:t>&lt; </a:t>
            </a:r>
            <a:r>
              <a:rPr sz="1600" dirty="0">
                <a:solidFill>
                  <a:srgbClr val="09885A"/>
                </a:solidFill>
                <a:latin typeface="Consolas"/>
                <a:cs typeface="Consolas"/>
              </a:rPr>
              <a:t>5 </a:t>
            </a:r>
            <a:r>
              <a:rPr sz="1600" dirty="0">
                <a:solidFill>
                  <a:srgbClr val="A31515"/>
                </a:solidFill>
                <a:latin typeface="Consolas"/>
                <a:cs typeface="Consolas"/>
              </a:rPr>
              <a:t>))</a:t>
            </a:r>
            <a:r>
              <a:rPr sz="1600" dirty="0">
                <a:latin typeface="Consolas"/>
                <a:cs typeface="Consolas"/>
              </a:rPr>
              <a:t>;</a:t>
            </a:r>
            <a:r>
              <a:rPr sz="1600" spc="-20" dirty="0"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AF00DB"/>
                </a:solidFill>
                <a:latin typeface="Consolas"/>
                <a:cs typeface="Consolas"/>
              </a:rPr>
              <a:t>do</a:t>
            </a:r>
            <a:endParaRPr sz="1600">
              <a:latin typeface="Consolas"/>
              <a:cs typeface="Consolas"/>
            </a:endParaRPr>
          </a:p>
          <a:p>
            <a:pPr marL="649605" marR="974725"/>
            <a:r>
              <a:rPr sz="1600" dirty="0">
                <a:solidFill>
                  <a:srgbClr val="795E26"/>
                </a:solidFill>
                <a:latin typeface="Consolas"/>
                <a:cs typeface="Consolas"/>
              </a:rPr>
              <a:t>echo </a:t>
            </a:r>
            <a:r>
              <a:rPr sz="1600" dirty="0">
                <a:solidFill>
                  <a:srgbClr val="A31515"/>
                </a:solidFill>
                <a:latin typeface="Consolas"/>
                <a:cs typeface="Consolas"/>
              </a:rPr>
              <a:t>"that number is not greater than 5!"  </a:t>
            </a:r>
            <a:r>
              <a:rPr sz="1600" dirty="0">
                <a:solidFill>
                  <a:srgbClr val="795E26"/>
                </a:solidFill>
                <a:latin typeface="Consolas"/>
                <a:cs typeface="Consolas"/>
              </a:rPr>
              <a:t>read </a:t>
            </a:r>
            <a:r>
              <a:rPr sz="1600" dirty="0">
                <a:latin typeface="Consolas"/>
                <a:cs typeface="Consolas"/>
              </a:rPr>
              <a:t>-p </a:t>
            </a:r>
            <a:r>
              <a:rPr sz="1600" dirty="0">
                <a:solidFill>
                  <a:srgbClr val="A31515"/>
                </a:solidFill>
                <a:latin typeface="Consolas"/>
                <a:cs typeface="Consolas"/>
              </a:rPr>
              <a:t>"please type a number greater than</a:t>
            </a:r>
            <a:r>
              <a:rPr sz="1600" spc="-100" dirty="0">
                <a:solidFill>
                  <a:srgbClr val="A31515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A31515"/>
                </a:solidFill>
                <a:latin typeface="Consolas"/>
                <a:cs typeface="Consolas"/>
              </a:rPr>
              <a:t>5"</a:t>
            </a:r>
            <a:endParaRPr sz="1600">
              <a:latin typeface="Consolas"/>
              <a:cs typeface="Consolas"/>
            </a:endParaRPr>
          </a:p>
          <a:p>
            <a:pPr marL="91440" marR="6983095"/>
            <a:r>
              <a:rPr sz="1600" dirty="0">
                <a:latin typeface="Consolas"/>
                <a:cs typeface="Consolas"/>
              </a:rPr>
              <a:t>number  </a:t>
            </a:r>
            <a:r>
              <a:rPr sz="1600" dirty="0">
                <a:solidFill>
                  <a:srgbClr val="AF00DB"/>
                </a:solidFill>
                <a:latin typeface="Consolas"/>
                <a:cs typeface="Consolas"/>
              </a:rPr>
              <a:t>done</a:t>
            </a:r>
            <a:endParaRPr sz="1600">
              <a:latin typeface="Consolas"/>
              <a:cs typeface="Consolas"/>
            </a:endParaRPr>
          </a:p>
          <a:p>
            <a:pPr marL="91440"/>
            <a:r>
              <a:rPr sz="1600" dirty="0">
                <a:solidFill>
                  <a:srgbClr val="795E26"/>
                </a:solidFill>
                <a:latin typeface="Consolas"/>
                <a:cs typeface="Consolas"/>
              </a:rPr>
              <a:t>echo </a:t>
            </a:r>
            <a:r>
              <a:rPr sz="1600" dirty="0">
                <a:solidFill>
                  <a:srgbClr val="A31515"/>
                </a:solidFill>
                <a:latin typeface="Consolas"/>
                <a:cs typeface="Consolas"/>
              </a:rPr>
              <a:t>"thank</a:t>
            </a:r>
            <a:r>
              <a:rPr sz="1600" spc="-5" dirty="0">
                <a:solidFill>
                  <a:srgbClr val="A31515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A31515"/>
                </a:solidFill>
                <a:latin typeface="Consolas"/>
                <a:cs typeface="Consolas"/>
              </a:rPr>
              <a:t>you!"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2" name="object 6">
            <a:extLst>
              <a:ext uri="{FF2B5EF4-FFF2-40B4-BE49-F238E27FC236}">
                <a16:creationId xmlns:a16="http://schemas.microsoft.com/office/drawing/2014/main" id="{5ED9A1B1-9159-4710-8A46-F03DE587DE5D}"/>
              </a:ext>
            </a:extLst>
          </p:cNvPr>
          <p:cNvSpPr txBox="1"/>
          <p:nvPr/>
        </p:nvSpPr>
        <p:spPr>
          <a:xfrm>
            <a:off x="2895600" y="4800600"/>
            <a:ext cx="8593455" cy="1790234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91440" marR="340360">
              <a:spcBef>
                <a:spcPts val="160"/>
              </a:spcBef>
            </a:pPr>
            <a:r>
              <a:rPr sz="1600" spc="-5" dirty="0">
                <a:solidFill>
                  <a:srgbClr val="001080"/>
                </a:solidFill>
                <a:latin typeface="Consolas"/>
                <a:cs typeface="Consolas"/>
              </a:rPr>
              <a:t>$number </a:t>
            </a:r>
            <a:r>
              <a:rPr sz="1600" dirty="0">
                <a:latin typeface="Consolas"/>
                <a:cs typeface="Consolas"/>
              </a:rPr>
              <a:t>= </a:t>
            </a:r>
            <a:r>
              <a:rPr sz="1600" spc="-5" dirty="0">
                <a:solidFill>
                  <a:srgbClr val="795E26"/>
                </a:solidFill>
                <a:latin typeface="Consolas"/>
                <a:cs typeface="Consolas"/>
              </a:rPr>
              <a:t>Read-Host </a:t>
            </a:r>
            <a:r>
              <a:rPr sz="1600" spc="-5" dirty="0">
                <a:latin typeface="Consolas"/>
                <a:cs typeface="Consolas"/>
              </a:rPr>
              <a:t>-Prompt </a:t>
            </a:r>
            <a:r>
              <a:rPr sz="1600" spc="-5" dirty="0">
                <a:solidFill>
                  <a:srgbClr val="A31515"/>
                </a:solidFill>
                <a:latin typeface="Consolas"/>
                <a:cs typeface="Consolas"/>
              </a:rPr>
              <a:t>"please type </a:t>
            </a:r>
            <a:r>
              <a:rPr sz="1600" dirty="0">
                <a:solidFill>
                  <a:srgbClr val="A31515"/>
                </a:solidFill>
                <a:latin typeface="Consolas"/>
                <a:cs typeface="Consolas"/>
              </a:rPr>
              <a:t>a </a:t>
            </a:r>
            <a:r>
              <a:rPr sz="1600" spc="-5" dirty="0">
                <a:solidFill>
                  <a:srgbClr val="A31515"/>
                </a:solidFill>
                <a:latin typeface="Consolas"/>
                <a:cs typeface="Consolas"/>
              </a:rPr>
              <a:t>number greater than 5"  </a:t>
            </a:r>
            <a:r>
              <a:rPr sz="1600" spc="-5" dirty="0">
                <a:solidFill>
                  <a:srgbClr val="AF00DB"/>
                </a:solidFill>
                <a:latin typeface="Consolas"/>
                <a:cs typeface="Consolas"/>
              </a:rPr>
              <a:t>while</a:t>
            </a:r>
            <a:r>
              <a:rPr sz="1600" spc="-5" dirty="0">
                <a:latin typeface="Consolas"/>
                <a:cs typeface="Consolas"/>
              </a:rPr>
              <a:t>( </a:t>
            </a:r>
            <a:r>
              <a:rPr sz="1600" spc="-5" dirty="0">
                <a:solidFill>
                  <a:srgbClr val="001080"/>
                </a:solidFill>
                <a:latin typeface="Consolas"/>
                <a:cs typeface="Consolas"/>
              </a:rPr>
              <a:t>$number </a:t>
            </a:r>
            <a:r>
              <a:rPr sz="1600" spc="-5" dirty="0">
                <a:latin typeface="Consolas"/>
                <a:cs typeface="Consolas"/>
              </a:rPr>
              <a:t>-lt </a:t>
            </a:r>
            <a:r>
              <a:rPr sz="1600" dirty="0">
                <a:solidFill>
                  <a:srgbClr val="09885A"/>
                </a:solidFill>
                <a:latin typeface="Consolas"/>
                <a:cs typeface="Consolas"/>
              </a:rPr>
              <a:t>5</a:t>
            </a:r>
            <a:r>
              <a:rPr sz="1600" spc="-15" dirty="0">
                <a:solidFill>
                  <a:srgbClr val="09885A"/>
                </a:solidFill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)</a:t>
            </a:r>
            <a:endParaRPr sz="1600">
              <a:latin typeface="Consolas"/>
              <a:cs typeface="Consolas"/>
            </a:endParaRPr>
          </a:p>
          <a:p>
            <a:pPr marL="91440">
              <a:spcBef>
                <a:spcPts val="10"/>
              </a:spcBef>
            </a:pPr>
            <a:r>
              <a:rPr sz="1600" dirty="0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 marL="342265">
              <a:lnSpc>
                <a:spcPts val="2145"/>
              </a:lnSpc>
              <a:spcBef>
                <a:spcPts val="10"/>
              </a:spcBef>
            </a:pPr>
            <a:r>
              <a:rPr sz="1600" spc="-5" dirty="0">
                <a:solidFill>
                  <a:srgbClr val="795E26"/>
                </a:solidFill>
                <a:latin typeface="Consolas"/>
                <a:cs typeface="Consolas"/>
              </a:rPr>
              <a:t>Write-Output </a:t>
            </a:r>
            <a:r>
              <a:rPr sz="1600" spc="-5" dirty="0">
                <a:solidFill>
                  <a:srgbClr val="A31515"/>
                </a:solidFill>
                <a:latin typeface="Consolas"/>
                <a:cs typeface="Consolas"/>
              </a:rPr>
              <a:t>"that number is not greater than</a:t>
            </a:r>
            <a:r>
              <a:rPr sz="1600" spc="-25" dirty="0">
                <a:solidFill>
                  <a:srgbClr val="A31515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A31515"/>
                </a:solidFill>
                <a:latin typeface="Consolas"/>
                <a:cs typeface="Consolas"/>
              </a:rPr>
              <a:t>5!"</a:t>
            </a:r>
            <a:endParaRPr sz="1600">
              <a:latin typeface="Consolas"/>
              <a:cs typeface="Consolas"/>
            </a:endParaRPr>
          </a:p>
          <a:p>
            <a:pPr marL="342265">
              <a:lnSpc>
                <a:spcPts val="2145"/>
              </a:lnSpc>
            </a:pPr>
            <a:r>
              <a:rPr sz="1600" spc="-5" dirty="0">
                <a:solidFill>
                  <a:srgbClr val="001080"/>
                </a:solidFill>
                <a:latin typeface="Consolas"/>
                <a:cs typeface="Consolas"/>
              </a:rPr>
              <a:t>$number </a:t>
            </a:r>
            <a:r>
              <a:rPr sz="1600" dirty="0">
                <a:latin typeface="Consolas"/>
                <a:cs typeface="Consolas"/>
              </a:rPr>
              <a:t>= </a:t>
            </a:r>
            <a:r>
              <a:rPr sz="1600" spc="-5" dirty="0">
                <a:solidFill>
                  <a:srgbClr val="795E26"/>
                </a:solidFill>
                <a:latin typeface="Consolas"/>
                <a:cs typeface="Consolas"/>
              </a:rPr>
              <a:t>Read-Host </a:t>
            </a:r>
            <a:r>
              <a:rPr sz="1600" spc="-5" dirty="0">
                <a:latin typeface="Consolas"/>
                <a:cs typeface="Consolas"/>
              </a:rPr>
              <a:t>-Prompt </a:t>
            </a:r>
            <a:r>
              <a:rPr sz="1600" spc="-5" dirty="0">
                <a:solidFill>
                  <a:srgbClr val="A31515"/>
                </a:solidFill>
                <a:latin typeface="Consolas"/>
                <a:cs typeface="Consolas"/>
              </a:rPr>
              <a:t>"please type </a:t>
            </a:r>
            <a:r>
              <a:rPr sz="1600" dirty="0">
                <a:solidFill>
                  <a:srgbClr val="A31515"/>
                </a:solidFill>
                <a:latin typeface="Consolas"/>
                <a:cs typeface="Consolas"/>
              </a:rPr>
              <a:t>a </a:t>
            </a:r>
            <a:r>
              <a:rPr sz="1600" spc="-5" dirty="0">
                <a:solidFill>
                  <a:srgbClr val="A31515"/>
                </a:solidFill>
                <a:latin typeface="Consolas"/>
                <a:cs typeface="Consolas"/>
              </a:rPr>
              <a:t>number greater than</a:t>
            </a:r>
            <a:r>
              <a:rPr sz="1600" spc="-75" dirty="0">
                <a:solidFill>
                  <a:srgbClr val="A31515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A31515"/>
                </a:solidFill>
                <a:latin typeface="Consolas"/>
                <a:cs typeface="Consolas"/>
              </a:rPr>
              <a:t>5"</a:t>
            </a:r>
            <a:endParaRPr sz="1600">
              <a:latin typeface="Consolas"/>
              <a:cs typeface="Consolas"/>
            </a:endParaRPr>
          </a:p>
          <a:p>
            <a:pPr marL="91440">
              <a:spcBef>
                <a:spcPts val="5"/>
              </a:spcBef>
            </a:pPr>
            <a:r>
              <a:rPr sz="1600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  <a:p>
            <a:pPr marL="91440">
              <a:spcBef>
                <a:spcPts val="5"/>
              </a:spcBef>
            </a:pPr>
            <a:r>
              <a:rPr sz="1600" spc="-5" dirty="0">
                <a:solidFill>
                  <a:srgbClr val="795E26"/>
                </a:solidFill>
                <a:latin typeface="Consolas"/>
                <a:cs typeface="Consolas"/>
              </a:rPr>
              <a:t>Write-Output </a:t>
            </a:r>
            <a:r>
              <a:rPr sz="1600" spc="-5" dirty="0">
                <a:solidFill>
                  <a:srgbClr val="A31515"/>
                </a:solidFill>
                <a:latin typeface="Consolas"/>
                <a:cs typeface="Consolas"/>
              </a:rPr>
              <a:t>"thank</a:t>
            </a:r>
            <a:r>
              <a:rPr sz="1600" spc="-10" dirty="0">
                <a:solidFill>
                  <a:srgbClr val="A31515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A31515"/>
                </a:solidFill>
                <a:latin typeface="Consolas"/>
                <a:cs typeface="Consolas"/>
              </a:rPr>
              <a:t>you!"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4602C2-8C46-477B-ADDC-AB16AC84AB00}"/>
              </a:ext>
            </a:extLst>
          </p:cNvPr>
          <p:cNvSpPr txBox="1"/>
          <p:nvPr/>
        </p:nvSpPr>
        <p:spPr>
          <a:xfrm>
            <a:off x="1844318" y="3198167"/>
            <a:ext cx="780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/>
              <a:t>Bash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E8BFAE-E71E-4C0F-83F6-FE9DC76EB805}"/>
              </a:ext>
            </a:extLst>
          </p:cNvPr>
          <p:cNvSpPr txBox="1"/>
          <p:nvPr/>
        </p:nvSpPr>
        <p:spPr>
          <a:xfrm>
            <a:off x="1051280" y="5410200"/>
            <a:ext cx="1574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/>
              <a:t>PowerShell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79388" algn="l">
              <a:spcBef>
                <a:spcPts val="100"/>
              </a:spcBef>
            </a:pPr>
            <a:r>
              <a:rPr sz="3200" spc="-5" dirty="0"/>
              <a:t>Summary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4400" y="2217010"/>
            <a:ext cx="6616065" cy="186846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>
            <a:defPPr>
              <a:defRPr lang="en-US"/>
            </a:defPPr>
            <a:lvl1pPr marL="12700">
              <a:spcBef>
                <a:spcPts val="770"/>
              </a:spcBef>
              <a:defRPr sz="2400" spc="-5">
                <a:solidFill>
                  <a:srgbClr val="262626"/>
                </a:solidFill>
                <a:cs typeface="Arial"/>
              </a:defRPr>
            </a:lvl1pPr>
          </a:lstStyle>
          <a:p>
            <a:pPr marL="355600" indent="-342900">
              <a:buFont typeface="Arial" panose="020B0604020202020204" pitchFamily="34" charset="0"/>
              <a:buChar char="•"/>
            </a:pPr>
            <a:r>
              <a:rPr dirty="0"/>
              <a:t>Terms to review and know include: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dirty="0"/>
              <a:t>cmd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dirty="0"/>
              <a:t>Batch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dirty="0"/>
              <a:t>PowerShell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dirty="0"/>
              <a:t>Cmdlet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dirty="0"/>
              <a:t>Windows Scripting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79388" algn="l">
              <a:spcBef>
                <a:spcPts val="100"/>
              </a:spcBef>
            </a:pPr>
            <a:r>
              <a:rPr sz="3200" spc="-5" dirty="0"/>
              <a:t>References and Further Reading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4400" y="2362200"/>
            <a:ext cx="10607666" cy="1872949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>
            <a:defPPr>
              <a:defRPr lang="en-US"/>
            </a:defPPr>
            <a:lvl1pPr marL="12700">
              <a:spcBef>
                <a:spcPts val="770"/>
              </a:spcBef>
              <a:defRPr sz="2400" spc="-5">
                <a:solidFill>
                  <a:srgbClr val="262626"/>
                </a:solidFill>
                <a:cs typeface="Arial"/>
              </a:defRPr>
            </a:lvl1pPr>
          </a:lstStyle>
          <a:p>
            <a:pPr marL="355600" indent="-342900">
              <a:buFont typeface="Arial" panose="020B0604020202020204" pitchFamily="34" charset="0"/>
              <a:buChar char="•"/>
            </a:pPr>
            <a:r>
              <a:rPr dirty="0"/>
              <a:t>https://docs.microsoft.com/en-us/powershell/</a:t>
            </a:r>
          </a:p>
          <a:p>
            <a:pPr marL="355600" indent="-342900">
              <a:buFont typeface="Arial" panose="020B0604020202020204" pitchFamily="34" charset="0"/>
              <a:buChar char="•"/>
            </a:pPr>
            <a:r>
              <a:rPr dirty="0"/>
              <a:t>https://developer.microsoft.com/en-us/microsoft-edge/tools/vms/</a:t>
            </a:r>
          </a:p>
          <a:p>
            <a:pPr marL="355600" indent="-342900">
              <a:buFont typeface="Arial" panose="020B0604020202020204" pitchFamily="34" charset="0"/>
              <a:buChar char="•"/>
            </a:pPr>
            <a:r>
              <a:rPr dirty="0"/>
              <a:t>https://www.comparitech.com/net-admin/powershell-cheat-sheet/</a:t>
            </a:r>
          </a:p>
          <a:p>
            <a:pPr marL="355600" indent="-342900">
              <a:buFont typeface="Arial" panose="020B0604020202020204" pitchFamily="34" charset="0"/>
              <a:buChar char="•"/>
            </a:pPr>
            <a:r>
              <a:rPr dirty="0"/>
              <a:t>https://www.geeksforgeeks.org/writing-windows-batch-script/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382241" y="1209679"/>
            <a:ext cx="11427527" cy="382156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79388" algn="l">
              <a:spcBef>
                <a:spcPts val="100"/>
              </a:spcBef>
            </a:pPr>
            <a:r>
              <a:rPr sz="3200" spc="-5" dirty="0"/>
              <a:t>Learning Objectives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8200" y="2154150"/>
            <a:ext cx="7620000" cy="3607398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spcBef>
                <a:spcPts val="1200"/>
              </a:spcBef>
              <a:spcAft>
                <a:spcPts val="1200"/>
              </a:spcAft>
            </a:pPr>
            <a:r>
              <a:rPr sz="2400" spc="-5" dirty="0">
                <a:solidFill>
                  <a:srgbClr val="262626"/>
                </a:solidFill>
                <a:cs typeface="Arial"/>
              </a:rPr>
              <a:t>After </a:t>
            </a:r>
            <a:r>
              <a:rPr sz="2400" dirty="0">
                <a:solidFill>
                  <a:srgbClr val="262626"/>
                </a:solidFill>
                <a:cs typeface="Arial"/>
              </a:rPr>
              <a:t>finishing this module, you should be able</a:t>
            </a:r>
            <a:r>
              <a:rPr sz="2400" spc="-25" dirty="0">
                <a:solidFill>
                  <a:srgbClr val="262626"/>
                </a:solidFill>
                <a:cs typeface="Arial"/>
              </a:rPr>
              <a:t> </a:t>
            </a:r>
            <a:r>
              <a:rPr sz="2400" dirty="0">
                <a:solidFill>
                  <a:srgbClr val="262626"/>
                </a:solidFill>
                <a:cs typeface="Arial"/>
              </a:rPr>
              <a:t>to:</a:t>
            </a:r>
            <a:endParaRPr sz="2400" dirty="0">
              <a:cs typeface="Arial"/>
            </a:endParaRPr>
          </a:p>
          <a:p>
            <a:pPr marL="355600" marR="876300" indent="-342900">
              <a:spcBef>
                <a:spcPts val="1200"/>
              </a:spcBef>
              <a:spcAft>
                <a:spcPts val="1200"/>
              </a:spcAft>
              <a:buClr>
                <a:srgbClr val="222268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262626"/>
                </a:solidFill>
                <a:cs typeface="Arial"/>
              </a:rPr>
              <a:t>Read and write scripts that run on</a:t>
            </a:r>
            <a:r>
              <a:rPr sz="2400" spc="-55" dirty="0">
                <a:solidFill>
                  <a:srgbClr val="262626"/>
                </a:solidFill>
                <a:cs typeface="Arial"/>
              </a:rPr>
              <a:t> </a:t>
            </a:r>
            <a:r>
              <a:rPr sz="2400" dirty="0">
                <a:solidFill>
                  <a:srgbClr val="262626"/>
                </a:solidFill>
                <a:cs typeface="Arial"/>
              </a:rPr>
              <a:t>Microsoft  </a:t>
            </a:r>
            <a:r>
              <a:rPr sz="2400">
                <a:solidFill>
                  <a:srgbClr val="262626"/>
                </a:solidFill>
                <a:cs typeface="Arial"/>
              </a:rPr>
              <a:t>Windows</a:t>
            </a:r>
            <a:r>
              <a:rPr sz="2400" spc="-10">
                <a:solidFill>
                  <a:srgbClr val="262626"/>
                </a:solidFill>
                <a:cs typeface="Arial"/>
              </a:rPr>
              <a:t> </a:t>
            </a:r>
            <a:r>
              <a:rPr sz="2400">
                <a:solidFill>
                  <a:srgbClr val="262626"/>
                </a:solidFill>
                <a:cs typeface="Arial"/>
              </a:rPr>
              <a:t>platforms</a:t>
            </a:r>
            <a:endParaRPr sz="2400" dirty="0">
              <a:cs typeface="Arial"/>
            </a:endParaRPr>
          </a:p>
          <a:p>
            <a:pPr marL="355600" marR="1093470" indent="-342900">
              <a:spcBef>
                <a:spcPts val="1200"/>
              </a:spcBef>
              <a:spcAft>
                <a:spcPts val="1200"/>
              </a:spcAft>
              <a:buClr>
                <a:srgbClr val="222268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262626"/>
                </a:solidFill>
                <a:cs typeface="Arial"/>
              </a:rPr>
              <a:t>Use the cmd terminal </a:t>
            </a:r>
            <a:r>
              <a:rPr sz="2400" spc="-5" dirty="0">
                <a:solidFill>
                  <a:srgbClr val="262626"/>
                </a:solidFill>
                <a:cs typeface="Arial"/>
              </a:rPr>
              <a:t>to </a:t>
            </a:r>
            <a:r>
              <a:rPr sz="2400" dirty="0">
                <a:solidFill>
                  <a:srgbClr val="262626"/>
                </a:solidFill>
                <a:cs typeface="Arial"/>
              </a:rPr>
              <a:t>write </a:t>
            </a:r>
            <a:r>
              <a:rPr sz="2400">
                <a:solidFill>
                  <a:srgbClr val="262626"/>
                </a:solidFill>
                <a:cs typeface="Arial"/>
              </a:rPr>
              <a:t>and</a:t>
            </a:r>
            <a:r>
              <a:rPr sz="2400" spc="-45">
                <a:solidFill>
                  <a:srgbClr val="262626"/>
                </a:solidFill>
                <a:cs typeface="Arial"/>
              </a:rPr>
              <a:t> </a:t>
            </a:r>
            <a:r>
              <a:rPr sz="2400">
                <a:solidFill>
                  <a:srgbClr val="262626"/>
                </a:solidFill>
                <a:cs typeface="Arial"/>
              </a:rPr>
              <a:t>execute</a:t>
            </a:r>
            <a:r>
              <a:rPr lang="en-AU" sz="2400">
                <a:solidFill>
                  <a:srgbClr val="262626"/>
                </a:solidFill>
                <a:cs typeface="Arial"/>
              </a:rPr>
              <a:t> </a:t>
            </a:r>
            <a:r>
              <a:rPr sz="2400">
                <a:solidFill>
                  <a:srgbClr val="262626"/>
                </a:solidFill>
                <a:cs typeface="Arial"/>
              </a:rPr>
              <a:t>commands in</a:t>
            </a:r>
            <a:r>
              <a:rPr sz="2400" spc="-10">
                <a:solidFill>
                  <a:srgbClr val="262626"/>
                </a:solidFill>
                <a:cs typeface="Arial"/>
              </a:rPr>
              <a:t> </a:t>
            </a:r>
            <a:r>
              <a:rPr sz="2400">
                <a:solidFill>
                  <a:srgbClr val="262626"/>
                </a:solidFill>
                <a:cs typeface="Arial"/>
              </a:rPr>
              <a:t>Windows</a:t>
            </a:r>
            <a:endParaRPr sz="2400" dirty="0">
              <a:cs typeface="Arial"/>
            </a:endParaRPr>
          </a:p>
          <a:p>
            <a:pPr marL="355600" marR="5080" indent="-342900">
              <a:spcBef>
                <a:spcPts val="1200"/>
              </a:spcBef>
              <a:spcAft>
                <a:spcPts val="1200"/>
              </a:spcAft>
              <a:buClr>
                <a:srgbClr val="222268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262626"/>
                </a:solidFill>
                <a:cs typeface="Arial"/>
              </a:rPr>
              <a:t>Use </a:t>
            </a:r>
            <a:r>
              <a:rPr sz="2400" spc="-5" dirty="0">
                <a:solidFill>
                  <a:srgbClr val="262626"/>
                </a:solidFill>
                <a:cs typeface="Arial"/>
              </a:rPr>
              <a:t>Batch </a:t>
            </a:r>
            <a:r>
              <a:rPr sz="2400" dirty="0">
                <a:solidFill>
                  <a:srgbClr val="262626"/>
                </a:solidFill>
                <a:cs typeface="Arial"/>
              </a:rPr>
              <a:t>and PowerShell </a:t>
            </a:r>
            <a:r>
              <a:rPr sz="2400" spc="-5" dirty="0">
                <a:solidFill>
                  <a:srgbClr val="262626"/>
                </a:solidFill>
                <a:cs typeface="Arial"/>
              </a:rPr>
              <a:t>to </a:t>
            </a:r>
            <a:r>
              <a:rPr sz="2400" dirty="0">
                <a:solidFill>
                  <a:srgbClr val="262626"/>
                </a:solidFill>
                <a:cs typeface="Arial"/>
              </a:rPr>
              <a:t>drive automation in  Windows</a:t>
            </a:r>
            <a:r>
              <a:rPr sz="2400" spc="-10" dirty="0">
                <a:solidFill>
                  <a:srgbClr val="262626"/>
                </a:solidFill>
                <a:cs typeface="Arial"/>
              </a:rPr>
              <a:t> </a:t>
            </a:r>
            <a:r>
              <a:rPr sz="2400" dirty="0">
                <a:solidFill>
                  <a:srgbClr val="262626"/>
                </a:solidFill>
                <a:cs typeface="Arial"/>
              </a:rPr>
              <a:t>environments</a:t>
            </a:r>
            <a:endParaRPr sz="2400" dirty="0"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79388" algn="l">
              <a:spcBef>
                <a:spcPts val="100"/>
              </a:spcBef>
            </a:pPr>
            <a:r>
              <a:rPr sz="3200" spc="-5" dirty="0"/>
              <a:t>The Windows Terminal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0600" y="2362200"/>
            <a:ext cx="7992109" cy="2407069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>
            <a:defPPr>
              <a:defRPr lang="en-US"/>
            </a:defPPr>
            <a:lvl1pPr marL="12700">
              <a:spcBef>
                <a:spcPts val="770"/>
              </a:spcBef>
              <a:defRPr sz="2400" spc="-5">
                <a:solidFill>
                  <a:srgbClr val="262626"/>
                </a:solidFill>
                <a:cs typeface="Arial"/>
              </a:defRPr>
            </a:lvl1pPr>
          </a:lstStyle>
          <a:p>
            <a:pPr marL="3556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dirty="0"/>
              <a:t>Like most operating systems, Microsoft  Windows, has a text-based </a:t>
            </a:r>
            <a:r>
              <a:t>terminal  application</a:t>
            </a:r>
            <a:endParaRPr dirty="0"/>
          </a:p>
          <a:p>
            <a:pPr marL="3556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dirty="0"/>
              <a:t>It comes with two different shell languages  </a:t>
            </a:r>
            <a:r>
              <a:t>by default</a:t>
            </a:r>
            <a:r>
              <a:rPr lang="en-AU"/>
              <a:t>:</a:t>
            </a:r>
          </a:p>
          <a:p>
            <a:pPr marL="800100" lvl="1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sz="2400"/>
              <a:t>The </a:t>
            </a:r>
            <a:r>
              <a:rPr sz="2400" dirty="0"/>
              <a:t>MS/DOS </a:t>
            </a:r>
            <a:r>
              <a:rPr sz="2400"/>
              <a:t>based </a:t>
            </a:r>
            <a:r>
              <a:rPr sz="2400" b="1"/>
              <a:t>Command </a:t>
            </a:r>
            <a:r>
              <a:rPr sz="2400" b="1" dirty="0"/>
              <a:t>(</a:t>
            </a:r>
            <a:r>
              <a:rPr sz="2400" b="1"/>
              <a:t>cmd)</a:t>
            </a:r>
            <a:r>
              <a:rPr sz="2400"/>
              <a:t> shell</a:t>
            </a:r>
            <a:endParaRPr lang="en-AU" sz="2400"/>
          </a:p>
          <a:p>
            <a:pPr marL="800100" lvl="1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sz="2400"/>
              <a:t>The </a:t>
            </a:r>
            <a:r>
              <a:rPr sz="2400" dirty="0"/>
              <a:t>modern </a:t>
            </a:r>
            <a:r>
              <a:rPr sz="2400"/>
              <a:t>styled </a:t>
            </a:r>
            <a:r>
              <a:rPr sz="2400" b="1"/>
              <a:t>PowerShell</a:t>
            </a:r>
            <a:r>
              <a:rPr sz="2400"/>
              <a:t> </a:t>
            </a:r>
            <a:r>
              <a:rPr sz="2400" dirty="0"/>
              <a:t>shell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79388" algn="l">
              <a:spcBef>
                <a:spcPts val="100"/>
              </a:spcBef>
            </a:pPr>
            <a:r>
              <a:rPr sz="3200" spc="-5" dirty="0"/>
              <a:t>CMD batch shell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4400" y="2286000"/>
            <a:ext cx="8053070" cy="167866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>
            <a:defPPr>
              <a:defRPr lang="en-US"/>
            </a:defPPr>
            <a:lvl1pPr marL="12700">
              <a:spcBef>
                <a:spcPts val="1200"/>
              </a:spcBef>
              <a:spcAft>
                <a:spcPts val="1200"/>
              </a:spcAft>
              <a:defRPr sz="2400" spc="-5">
                <a:solidFill>
                  <a:srgbClr val="262626"/>
                </a:solidFill>
                <a:cs typeface="Arial"/>
              </a:defRPr>
            </a:lvl1pPr>
          </a:lstStyle>
          <a:p>
            <a:pPr marL="355600" indent="-342900">
              <a:buFont typeface="Arial" panose="020B0604020202020204" pitchFamily="34" charset="0"/>
              <a:buChar char="•"/>
            </a:pPr>
            <a:r>
              <a:rPr dirty="0"/>
              <a:t>The </a:t>
            </a:r>
            <a:r>
              <a:rPr b="1" dirty="0"/>
              <a:t>command shell</a:t>
            </a:r>
            <a:r>
              <a:rPr dirty="0"/>
              <a:t> (cmd) uses a language  based on the commands used in </a:t>
            </a:r>
            <a:r>
              <a:t>the </a:t>
            </a:r>
            <a:r>
              <a:rPr i="1"/>
              <a:t>MS</a:t>
            </a:r>
            <a:r>
              <a:rPr lang="en-AU" i="1"/>
              <a:t> </a:t>
            </a:r>
            <a:r>
              <a:rPr i="1"/>
              <a:t>DOS</a:t>
            </a:r>
            <a:r>
              <a:t> operating system</a:t>
            </a:r>
            <a:endParaRPr dirty="0"/>
          </a:p>
          <a:p>
            <a:pPr marL="355600" indent="-342900">
              <a:buFont typeface="Arial" panose="020B0604020202020204" pitchFamily="34" charset="0"/>
              <a:buChar char="•"/>
            </a:pPr>
            <a:r>
              <a:rPr dirty="0"/>
              <a:t>Scripts containing these commands are  referred to </a:t>
            </a:r>
            <a:r>
              <a:t>as </a:t>
            </a:r>
            <a:r>
              <a:rPr lang="en-AU" b="1"/>
              <a:t>b</a:t>
            </a:r>
            <a:r>
              <a:rPr b="1"/>
              <a:t>atch</a:t>
            </a:r>
            <a:r>
              <a:t> </a:t>
            </a:r>
            <a:r>
              <a:rPr dirty="0"/>
              <a:t>scripts (not to be  confused </a:t>
            </a:r>
            <a:r>
              <a:t>with </a:t>
            </a:r>
            <a:r>
              <a:rPr i="1"/>
              <a:t>bash</a:t>
            </a:r>
            <a:r>
              <a:t>)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79388" algn="l">
              <a:spcBef>
                <a:spcPts val="100"/>
              </a:spcBef>
            </a:pPr>
            <a:r>
              <a:rPr sz="3200" spc="-5" dirty="0"/>
              <a:t>History of the cmd shell</a:t>
            </a:r>
          </a:p>
        </p:txBody>
      </p:sp>
      <p:sp>
        <p:nvSpPr>
          <p:cNvPr id="4" name="object 4"/>
          <p:cNvSpPr/>
          <p:nvPr/>
        </p:nvSpPr>
        <p:spPr>
          <a:xfrm>
            <a:off x="4139210" y="1938941"/>
            <a:ext cx="3913588" cy="36236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63752" y="5486400"/>
            <a:ext cx="4752975" cy="1143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79388" algn="l">
              <a:spcBef>
                <a:spcPts val="100"/>
              </a:spcBef>
            </a:pPr>
            <a:r>
              <a:rPr sz="3200" spc="-5" dirty="0"/>
              <a:t>History of the cmd shell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8200" y="2209800"/>
            <a:ext cx="6096000" cy="3361177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>
            <a:defPPr>
              <a:defRPr lang="en-US"/>
            </a:defPPr>
            <a:lvl1pPr marL="12700">
              <a:spcBef>
                <a:spcPts val="770"/>
              </a:spcBef>
              <a:defRPr sz="2400" spc="-5">
                <a:solidFill>
                  <a:srgbClr val="262626"/>
                </a:solidFill>
                <a:cs typeface="Arial"/>
              </a:defRPr>
            </a:lvl1pPr>
          </a:lstStyle>
          <a:p>
            <a:pPr marL="3556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t>MS</a:t>
            </a:r>
            <a:r>
              <a:rPr lang="en-AU"/>
              <a:t> </a:t>
            </a:r>
            <a:r>
              <a:t>DOS </a:t>
            </a:r>
            <a:r>
              <a:rPr dirty="0"/>
              <a:t>is the Microsoft </a:t>
            </a:r>
            <a:r>
              <a:rPr b="1" dirty="0"/>
              <a:t>D</a:t>
            </a:r>
            <a:r>
              <a:rPr dirty="0"/>
              <a:t>isk </a:t>
            </a:r>
            <a:r>
              <a:rPr b="1"/>
              <a:t>O</a:t>
            </a:r>
            <a:r>
              <a:t>perating  </a:t>
            </a:r>
            <a:r>
              <a:rPr b="1"/>
              <a:t>S</a:t>
            </a:r>
            <a:r>
              <a:t>ystem</a:t>
            </a:r>
            <a:endParaRPr dirty="0"/>
          </a:p>
          <a:p>
            <a:pPr marL="3556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dirty="0"/>
              <a:t>It was the primary operating system for most  IBM compatible PCs in the 1980s and </a:t>
            </a:r>
            <a:r>
              <a:t>early  1990s</a:t>
            </a:r>
            <a:endParaRPr dirty="0"/>
          </a:p>
          <a:p>
            <a:pPr marL="3556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dirty="0"/>
              <a:t>There was no graphical user interface and all  computer tasks were performed by typing  </a:t>
            </a:r>
            <a:r>
              <a:rPr i="1"/>
              <a:t>cmd</a:t>
            </a:r>
            <a:r>
              <a:t> commands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79388" algn="l">
              <a:spcBef>
                <a:spcPts val="100"/>
              </a:spcBef>
            </a:pPr>
            <a:r>
              <a:rPr sz="3200" spc="-5" dirty="0"/>
              <a:t>Introduction of Windows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62001" y="2209800"/>
            <a:ext cx="6324599" cy="299184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>
            <a:defPPr>
              <a:defRPr lang="en-US"/>
            </a:defPPr>
            <a:lvl1pPr marL="12700">
              <a:spcBef>
                <a:spcPts val="770"/>
              </a:spcBef>
              <a:defRPr sz="2400" spc="-5">
                <a:solidFill>
                  <a:srgbClr val="262626"/>
                </a:solidFill>
                <a:cs typeface="Arial"/>
              </a:defRPr>
            </a:lvl1pPr>
          </a:lstStyle>
          <a:p>
            <a:pPr marL="3556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dirty="0"/>
              <a:t>In early versions of Windows ( from 1.0 up to  Windows Me) the graphical user interface  was built on top of the </a:t>
            </a:r>
            <a:r>
              <a:t>MS-DOS shell</a:t>
            </a:r>
            <a:endParaRPr dirty="0"/>
          </a:p>
          <a:p>
            <a:pPr marL="3556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dirty="0"/>
              <a:t>Users could close the graphical environment  and use MS-DOS </a:t>
            </a:r>
            <a:r>
              <a:t>directly instead</a:t>
            </a:r>
            <a:endParaRPr lang="en-AU"/>
          </a:p>
          <a:p>
            <a:pPr marL="3556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/>
              <a:t>Since Windows NT, the cmd shell instead  runs on top of the Windows GUI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79388" algn="l">
              <a:spcBef>
                <a:spcPts val="100"/>
              </a:spcBef>
            </a:pPr>
            <a:r>
              <a:rPr sz="3200" spc="-5" dirty="0"/>
              <a:t>Simple Batch scripts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4400" y="2209800"/>
            <a:ext cx="7495540" cy="837409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>
            <a:defPPr>
              <a:defRPr lang="en-US"/>
            </a:defPPr>
            <a:lvl1pPr marL="12700">
              <a:spcBef>
                <a:spcPts val="770"/>
              </a:spcBef>
              <a:defRPr sz="2400" spc="-5">
                <a:solidFill>
                  <a:srgbClr val="262626"/>
                </a:solidFill>
                <a:cs typeface="Arial"/>
              </a:defRPr>
            </a:lvl1pPr>
          </a:lstStyle>
          <a:p>
            <a:pPr marL="355600" indent="-342900">
              <a:buFont typeface="Arial" panose="020B0604020202020204" pitchFamily="34" charset="0"/>
              <a:buChar char="•"/>
            </a:pPr>
            <a:r>
              <a:rPr dirty="0"/>
              <a:t>Batch scripts support many of the same  features that bash </a:t>
            </a:r>
            <a:r>
              <a:t>scripts support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336706" y="3805613"/>
            <a:ext cx="3384550" cy="75507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vert="horz" wrap="square" lIns="0" tIns="8890" rIns="0" bIns="0" rtlCol="0">
            <a:spAutoFit/>
          </a:bodyPr>
          <a:lstStyle/>
          <a:p>
            <a:pPr marL="91440" marR="761365">
              <a:lnSpc>
                <a:spcPct val="100699"/>
              </a:lnSpc>
              <a:spcBef>
                <a:spcPts val="70"/>
              </a:spcBef>
            </a:pPr>
            <a:r>
              <a:rPr sz="2400" spc="5" dirty="0">
                <a:solidFill>
                  <a:srgbClr val="008000"/>
                </a:solidFill>
                <a:latin typeface="Consolas"/>
                <a:cs typeface="Consolas"/>
              </a:rPr>
              <a:t>#!/bin/bash  </a:t>
            </a:r>
            <a:r>
              <a:rPr sz="2400" dirty="0">
                <a:solidFill>
                  <a:srgbClr val="795E26"/>
                </a:solidFill>
                <a:latin typeface="Consolas"/>
                <a:cs typeface="Consolas"/>
              </a:rPr>
              <a:t>echo </a:t>
            </a:r>
            <a:r>
              <a:rPr sz="2400" dirty="0">
                <a:solidFill>
                  <a:srgbClr val="A31515"/>
                </a:solidFill>
                <a:latin typeface="Consolas"/>
                <a:cs typeface="Consolas"/>
              </a:rPr>
              <a:t>"Hello</a:t>
            </a:r>
            <a:r>
              <a:rPr sz="2400" spc="-35" dirty="0">
                <a:solidFill>
                  <a:srgbClr val="A31515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1080"/>
                </a:solidFill>
                <a:latin typeface="Consolas"/>
                <a:cs typeface="Consolas"/>
              </a:rPr>
              <a:t>$1</a:t>
            </a:r>
            <a:r>
              <a:rPr sz="2400" dirty="0">
                <a:solidFill>
                  <a:srgbClr val="A31515"/>
                </a:solidFill>
                <a:latin typeface="Consolas"/>
                <a:cs typeface="Consolas"/>
              </a:rPr>
              <a:t>"</a:t>
            </a:r>
            <a:endParaRPr sz="2400" dirty="0">
              <a:latin typeface="Consolas"/>
              <a:cs typeface="Consola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09114" y="3805614"/>
            <a:ext cx="3384550" cy="831215"/>
          </a:xfrm>
          <a:custGeom>
            <a:avLst/>
            <a:gdLst/>
            <a:ahLst/>
            <a:cxnLst/>
            <a:rect l="l" t="t" r="r" b="b"/>
            <a:pathLst>
              <a:path w="3384550" h="831214">
                <a:moveTo>
                  <a:pt x="0" y="830997"/>
                </a:moveTo>
                <a:lnTo>
                  <a:pt x="3384376" y="830997"/>
                </a:lnTo>
                <a:lnTo>
                  <a:pt x="3384376" y="0"/>
                </a:lnTo>
                <a:lnTo>
                  <a:pt x="0" y="0"/>
                </a:lnTo>
                <a:lnTo>
                  <a:pt x="0" y="83099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009114" y="3805613"/>
            <a:ext cx="3384550" cy="755079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8890" rIns="0" bIns="0" rtlCol="0">
            <a:spAutoFit/>
          </a:bodyPr>
          <a:lstStyle/>
          <a:p>
            <a:pPr marL="90805" marR="1097915">
              <a:lnSpc>
                <a:spcPct val="100699"/>
              </a:lnSpc>
              <a:spcBef>
                <a:spcPts val="70"/>
              </a:spcBef>
            </a:pPr>
            <a:r>
              <a:rPr sz="2400" dirty="0">
                <a:latin typeface="Consolas"/>
                <a:cs typeface="Consolas"/>
              </a:rPr>
              <a:t>@</a:t>
            </a:r>
            <a:r>
              <a:rPr sz="2400" dirty="0">
                <a:solidFill>
                  <a:srgbClr val="0000FF"/>
                </a:solidFill>
                <a:latin typeface="Consolas"/>
                <a:cs typeface="Consolas"/>
              </a:rPr>
              <a:t>echo </a:t>
            </a:r>
            <a:r>
              <a:rPr sz="2400" spc="5" dirty="0">
                <a:solidFill>
                  <a:srgbClr val="0000FF"/>
                </a:solidFill>
                <a:latin typeface="Consolas"/>
                <a:cs typeface="Consolas"/>
              </a:rPr>
              <a:t>off  </a:t>
            </a:r>
            <a:r>
              <a:rPr sz="2400" dirty="0">
                <a:solidFill>
                  <a:srgbClr val="0000FF"/>
                </a:solidFill>
                <a:latin typeface="Consolas"/>
                <a:cs typeface="Consolas"/>
              </a:rPr>
              <a:t>echo </a:t>
            </a:r>
            <a:r>
              <a:rPr sz="2400" dirty="0">
                <a:solidFill>
                  <a:srgbClr val="A31515"/>
                </a:solidFill>
                <a:latin typeface="Consolas"/>
                <a:cs typeface="Consolas"/>
              </a:rPr>
              <a:t>Hello</a:t>
            </a:r>
            <a:r>
              <a:rPr sz="2400" spc="-45" dirty="0">
                <a:solidFill>
                  <a:srgbClr val="A31515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A31515"/>
                </a:solidFill>
                <a:latin typeface="Consolas"/>
                <a:cs typeface="Consolas"/>
              </a:rPr>
              <a:t>%</a:t>
            </a:r>
            <a:r>
              <a:rPr sz="2400" dirty="0">
                <a:solidFill>
                  <a:srgbClr val="001080"/>
                </a:solidFill>
                <a:latin typeface="Consolas"/>
                <a:cs typeface="Consolas"/>
              </a:rPr>
              <a:t>1</a:t>
            </a:r>
            <a:endParaRPr sz="2400" dirty="0">
              <a:latin typeface="Consolas"/>
              <a:cs typeface="Consola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C6128A-01B9-46AD-BCD3-8096C10F79D9}"/>
              </a:ext>
            </a:extLst>
          </p:cNvPr>
          <p:cNvSpPr txBox="1"/>
          <p:nvPr/>
        </p:nvSpPr>
        <p:spPr>
          <a:xfrm>
            <a:off x="1295400" y="3282393"/>
            <a:ext cx="8755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i="1"/>
              <a:t>bash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9BA256-E428-4790-9F53-73785A2A6608}"/>
              </a:ext>
            </a:extLst>
          </p:cNvPr>
          <p:cNvSpPr txBox="1"/>
          <p:nvPr/>
        </p:nvSpPr>
        <p:spPr>
          <a:xfrm>
            <a:off x="4953000" y="3282393"/>
            <a:ext cx="1002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i="1"/>
              <a:t>batch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1">
      <a:dk1>
        <a:srgbClr val="101920"/>
      </a:dk1>
      <a:lt1>
        <a:srgbClr val="FFFFFF"/>
      </a:lt1>
      <a:dk2>
        <a:srgbClr val="404140"/>
      </a:dk2>
      <a:lt2>
        <a:srgbClr val="FFFFFF"/>
      </a:lt2>
      <a:accent1>
        <a:srgbClr val="004B85"/>
      </a:accent1>
      <a:accent2>
        <a:srgbClr val="BE2F36"/>
      </a:accent2>
      <a:accent3>
        <a:srgbClr val="FFC658"/>
      </a:accent3>
      <a:accent4>
        <a:srgbClr val="F16121"/>
      </a:accent4>
      <a:accent5>
        <a:srgbClr val="009878"/>
      </a:accent5>
      <a:accent6>
        <a:srgbClr val="EFECE5"/>
      </a:accent6>
      <a:hlink>
        <a:srgbClr val="004B85"/>
      </a:hlink>
      <a:folHlink>
        <a:srgbClr val="F16121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CU Science PowerPoint Template_Widescreen_Nov18" id="{38E290FD-FA73-034D-9C7A-50BD8EBE3BDA}" vid="{1A5AF8DA-9E09-3644-A572-21D1127A8D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</TotalTime>
  <Words>1386</Words>
  <Application>Microsoft Office PowerPoint</Application>
  <PresentationFormat>Widescreen</PresentationFormat>
  <Paragraphs>194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Arial Narrow</vt:lpstr>
      <vt:lpstr>Calibri</vt:lpstr>
      <vt:lpstr>Consolas</vt:lpstr>
      <vt:lpstr>Courier New</vt:lpstr>
      <vt:lpstr>Times New Roman</vt:lpstr>
      <vt:lpstr>1_Office Theme</vt:lpstr>
      <vt:lpstr>PowerPoint Presentation</vt:lpstr>
      <vt:lpstr>Contents</vt:lpstr>
      <vt:lpstr>Learning Objectives</vt:lpstr>
      <vt:lpstr>The Windows Terminal</vt:lpstr>
      <vt:lpstr>CMD batch shell</vt:lpstr>
      <vt:lpstr>History of the cmd shell</vt:lpstr>
      <vt:lpstr>History of the cmd shell</vt:lpstr>
      <vt:lpstr>Introduction of Windows</vt:lpstr>
      <vt:lpstr>Simple Batch scripts</vt:lpstr>
      <vt:lpstr>Simple Batch scripts</vt:lpstr>
      <vt:lpstr>Simple Batch scripts</vt:lpstr>
      <vt:lpstr>Batch variables and input</vt:lpstr>
      <vt:lpstr>Batch variables and input</vt:lpstr>
      <vt:lpstr>Control structures</vt:lpstr>
      <vt:lpstr>Output</vt:lpstr>
      <vt:lpstr>Loops</vt:lpstr>
      <vt:lpstr>Loops</vt:lpstr>
      <vt:lpstr>Loops</vt:lpstr>
      <vt:lpstr>PowerShell</vt:lpstr>
      <vt:lpstr>PowerShell</vt:lpstr>
      <vt:lpstr>Bash vs cmd/PowerShell commands</vt:lpstr>
      <vt:lpstr>PS1 scripts</vt:lpstr>
      <vt:lpstr>PS1 scripts</vt:lpstr>
      <vt:lpstr>Control structures</vt:lpstr>
      <vt:lpstr>Loops and conditionals in PowerShell</vt:lpstr>
      <vt:lpstr>Loops and conditionals in PowerShell</vt:lpstr>
      <vt:lpstr>Summary</vt:lpstr>
      <vt:lpstr>References and 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Kennedy</dc:creator>
  <cp:lastModifiedBy>Drew Craig CAMERONKEIL</cp:lastModifiedBy>
  <cp:revision>23</cp:revision>
  <cp:lastPrinted>2022-05-02T14:26:48Z</cp:lastPrinted>
  <dcterms:created xsi:type="dcterms:W3CDTF">2020-01-13T23:14:25Z</dcterms:created>
  <dcterms:modified xsi:type="dcterms:W3CDTF">2022-05-02T14:26:54Z</dcterms:modified>
</cp:coreProperties>
</file>