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  <p:sldMasterId id="2147483678" r:id="rId5"/>
  </p:sldMasterIdLst>
  <p:notesMasterIdLst>
    <p:notesMasterId r:id="rId20"/>
  </p:notesMasterIdLst>
  <p:sldIdLst>
    <p:sldId id="260" r:id="rId6"/>
    <p:sldId id="26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2" r:id="rId15"/>
    <p:sldId id="291" r:id="rId16"/>
    <p:sldId id="290" r:id="rId17"/>
    <p:sldId id="293" r:id="rId18"/>
    <p:sldId id="294" r:id="rId19"/>
  </p:sldIdLst>
  <p:sldSz cx="12192000" cy="6858000"/>
  <p:notesSz cx="6858000" cy="9144000"/>
  <p:embeddedFontLst>
    <p:embeddedFont>
      <p:font typeface="MS PGothic" panose="020B0600070205080204" pitchFamily="34" charset="-128"/>
      <p:regular r:id="rId21"/>
    </p:embeddedFon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pos="688" userDrawn="1">
          <p15:clr>
            <a:srgbClr val="A4A3A4"/>
          </p15:clr>
        </p15:guide>
        <p15:guide id="4" pos="6902" userDrawn="1">
          <p15:clr>
            <a:srgbClr val="A4A3A4"/>
          </p15:clr>
        </p15:guide>
        <p15:guide id="5" orient="horz" pos="13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ny LO" initials="JL" lastIdx="3" clrIdx="0">
    <p:extLst>
      <p:ext uri="{19B8F6BF-5375-455C-9EA6-DF929625EA0E}">
        <p15:presenceInfo xmlns:p15="http://schemas.microsoft.com/office/powerpoint/2012/main" userId="S::j.lo@ecu.edu.au::2469e7bb-cfa9-47dd-b42e-7929089ec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70740" autoAdjust="0"/>
  </p:normalViewPr>
  <p:slideViewPr>
    <p:cSldViewPr snapToGrid="0">
      <p:cViewPr varScale="1">
        <p:scale>
          <a:sx n="52" d="100"/>
          <a:sy n="52" d="100"/>
        </p:scale>
        <p:origin x="108" y="684"/>
      </p:cViewPr>
      <p:guideLst>
        <p:guide orient="horz" pos="3929"/>
        <p:guide pos="688"/>
        <p:guide pos="6902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64CBF-A83F-45CD-B222-DA5F6545660D}" type="datetimeFigureOut">
              <a:rPr lang="en-AU" smtClean="0"/>
              <a:t>17/04/2020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C41E0-1F10-4CA0-90CC-2CF8149F7B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76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C41E0-1F10-4CA0-90CC-2CF8149F7BD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35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AUC&lt;.5 can occur if higher values of a variable are associated with lower probabilities of event.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25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79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 curve focuses on the minority class, whereas the ROC curve covers both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897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AUC&lt;.5 can occur if higher values of a variable are associated with lower probabilities of event.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is as the probability that the model ranks a random positive example more highly than a random negative example.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AUCROC can be interpreted as the probability that the scores given by a classifier will rank a randomly chosen positive instance higher than a randomly chosen negative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81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 curve focuses on the minority class, whereas the ROC curve covers both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55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06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430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4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04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99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5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AUC&lt;.5 can occur if higher values of a variable are associated with lower probabilities of event.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90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AUC is as the probability that the model ranks a random positive example more highly than a random negative example.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AUCROC can be interpreted as the probability that the scores given by a classifier will rank a randomly chosen positive instance higher than a randomly chosen negative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F598F4-E49E-0C4A-95A0-3D4224C6B10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87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893898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82239" y="893261"/>
            <a:ext cx="11427527" cy="10149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32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 without sub heading: Click to add heading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893896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800">
              <a:solidFill>
                <a:srgbClr val="10192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2238" y="893262"/>
            <a:ext cx="11427527" cy="6738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3"/>
            <a:ext cx="12192000" cy="4949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38" y="1436500"/>
            <a:ext cx="11427527" cy="39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1949" y="0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2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675607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047934" y="3006013"/>
            <a:ext cx="4810985" cy="1237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610" y="4292601"/>
            <a:ext cx="4810441" cy="86148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0720" y="185620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7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4" y="1186543"/>
            <a:ext cx="8264453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800">
              <a:solidFill>
                <a:srgbClr val="009878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1064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149479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947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80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1592633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03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80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470252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5846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68403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70252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7" tIns="60958" rIns="121917" bIns="60958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1800">
              <a:solidFill>
                <a:srgbClr val="101920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  <p:extLst>
      <p:ext uri="{BB962C8B-B14F-4D97-AF65-F5344CB8AC3E}">
        <p14:creationId xmlns:p14="http://schemas.microsoft.com/office/powerpoint/2010/main" val="367410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7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95705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4936" y="4681699"/>
            <a:ext cx="5978539" cy="1797599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1823" y="177553"/>
            <a:ext cx="2700789" cy="8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39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893896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382238" y="893261"/>
            <a:ext cx="11427527" cy="101499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without sub heading: Click to add heading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3"/>
            <a:ext cx="12192000" cy="494974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1949" y="0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7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893896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2238" y="893262"/>
            <a:ext cx="11427527" cy="67386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 with sub 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3"/>
            <a:ext cx="12192000" cy="4949747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38" y="1436500"/>
            <a:ext cx="11427527" cy="399081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1949" y="0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4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893898"/>
            <a:ext cx="12192000" cy="1014357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2239" y="893264"/>
            <a:ext cx="11427527" cy="67386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</a:t>
            </a:r>
            <a:r>
              <a:rPr lang="en-US"/>
              <a:t>A with sub </a:t>
            </a:r>
            <a:r>
              <a:rPr lang="en-US" dirty="0"/>
              <a:t>heading: Click to add heading</a:t>
            </a:r>
          </a:p>
        </p:txBody>
      </p:sp>
      <p:sp>
        <p:nvSpPr>
          <p:cNvPr id="5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0" y="1908255"/>
            <a:ext cx="12192000" cy="49497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82239" y="1509174"/>
            <a:ext cx="11427527" cy="3990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75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675607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047934" y="3006013"/>
            <a:ext cx="4810985" cy="12376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C: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610" y="4292601"/>
            <a:ext cx="4810441" cy="86148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70720" y="185620"/>
            <a:ext cx="2690051" cy="8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11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4" y="1186543"/>
            <a:ext cx="8264453" cy="49904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chemeClr val="accent5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1064" y="-3174"/>
            <a:ext cx="10515600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2194927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181600" cy="49904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947" y="1186543"/>
            <a:ext cx="5181600" cy="49904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</p:spTree>
    <p:extLst>
      <p:ext uri="{BB962C8B-B14F-4D97-AF65-F5344CB8AC3E}">
        <p14:creationId xmlns:p14="http://schemas.microsoft.com/office/powerpoint/2010/main" val="3626862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03" y="1186543"/>
            <a:ext cx="5181600" cy="49904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470252" y="1185864"/>
            <a:ext cx="5181600" cy="4991099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724349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68403" y="1185864"/>
            <a:ext cx="5181600" cy="4991099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algn="ctr">
              <a:defRPr sz="16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70252" y="1186543"/>
            <a:ext cx="5181600" cy="49904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-1" y="0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</p:spTree>
    <p:extLst>
      <p:ext uri="{BB962C8B-B14F-4D97-AF65-F5344CB8AC3E}">
        <p14:creationId xmlns:p14="http://schemas.microsoft.com/office/powerpoint/2010/main" val="22127214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6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3733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351441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Option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6756077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 baseline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047936" y="3006015"/>
            <a:ext cx="4810985" cy="123762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spcAft>
                <a:spcPts val="450"/>
              </a:spcAft>
              <a:defRPr sz="2100" b="1" baseline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B:</a:t>
            </a:r>
            <a:br>
              <a:rPr lang="en-US" dirty="0"/>
            </a:br>
            <a:r>
              <a:rPr lang="en-US" dirty="0"/>
              <a:t>Click to add heading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612" y="4292601"/>
            <a:ext cx="4810441" cy="8614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sub heading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09760" y="0"/>
            <a:ext cx="2682240" cy="8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4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4" y="1186543"/>
            <a:ext cx="8264453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-1" y="3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1064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1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3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725517" y="6693033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76665" y="6693033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99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1065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9947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 text only slide. Click to add title.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3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725517" y="6693033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976665" y="6693033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7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8403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right. Click to add title.</a:t>
            </a:r>
          </a:p>
        </p:txBody>
      </p:sp>
      <p:sp>
        <p:nvSpPr>
          <p:cNvPr id="17" name="Picture Placeholder 16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470252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93033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725517" y="6693033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976665" y="6693033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6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+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68403" y="1185864"/>
            <a:ext cx="5181600" cy="4991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US" dirty="0"/>
              <a:t>Click this icon to insert image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470252" y="1186543"/>
            <a:ext cx="5181600" cy="49904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2" y="2"/>
            <a:ext cx="10976665" cy="893261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350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61065" y="-3174"/>
            <a:ext cx="10515600" cy="8964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2 column: text with image on left. Click to add title.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693033"/>
            <a:ext cx="8725517" cy="164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725517" y="6693033"/>
            <a:ext cx="2251147" cy="16496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0976665" y="6693033"/>
            <a:ext cx="1215336" cy="1649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6256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2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cover: click to add heading</a:t>
            </a:r>
          </a:p>
        </p:txBody>
      </p:sp>
      <p:pic>
        <p:nvPicPr>
          <p:cNvPr id="4" name="Picture 13" descr="ECU_AUS_logo_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6667" y="-3174"/>
            <a:ext cx="1215335" cy="89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15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684936" y="4681699"/>
            <a:ext cx="5978539" cy="17975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spcAft>
                <a:spcPts val="600"/>
              </a:spcAft>
              <a:defRPr sz="2800" b="1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Cover Option A: Click to add heading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01823" y="177553"/>
            <a:ext cx="2700789" cy="8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-24680" y="940040"/>
            <a:ext cx="12216680" cy="976792"/>
          </a:xfrm>
          <a:prstGeom prst="rect">
            <a:avLst/>
          </a:prstGeom>
          <a:solidFill>
            <a:srgbClr val="00987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50" b="0" i="0" u="none" strike="noStrike" kern="0" cap="none" spc="0" normalizeH="0" baseline="0" noProof="0">
              <a:ln>
                <a:noFill/>
              </a:ln>
              <a:solidFill>
                <a:srgbClr val="10192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75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2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93261"/>
            <a:ext cx="12192000" cy="1014992"/>
          </a:xfrm>
        </p:spPr>
        <p:txBody>
          <a:bodyPr/>
          <a:lstStyle/>
          <a:p>
            <a:r>
              <a:rPr lang="en-NZ" dirty="0"/>
              <a:t>Data Analysis and Visualisation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971801" y="3786821"/>
            <a:ext cx="532311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80963" algn="ctr"/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Receiver Operating Characteristic (ROC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Curve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82550" lvl="1" indent="0">
              <a:spcBef>
                <a:spcPts val="1000"/>
              </a:spcBef>
              <a:buNone/>
            </a:pPr>
            <a:r>
              <a:rPr lang="en-AU" sz="2800" b="1" dirty="0">
                <a:latin typeface="Times New Roman" pitchFamily="18" charset="0"/>
                <a:cs typeface="Times New Roman" pitchFamily="18" charset="0"/>
              </a:rPr>
              <a:t>A rough guideline to interpreting AUC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0.9 – 1.0 (Excellent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0.8 – 0.9 (Very good)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0.7 – 0.8 (good)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0.6 – 0.7 (fair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0.5 – 0.6 (poor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0.5 – throw it away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882638" lvl="2" indent="-342900">
              <a:spcBef>
                <a:spcPts val="1000"/>
              </a:spcBef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200" dirty="0">
              <a:latin typeface="Times New Roman" pitchFamily="18" charset="0"/>
              <a:cs typeface="Times New Roman" pitchFamily="18" charset="0"/>
            </a:endParaRPr>
          </a:p>
          <a:p>
            <a:pPr marL="1111233" lvl="1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78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1" y="1270969"/>
            <a:ext cx="4394200" cy="4990420"/>
          </a:xfrm>
        </p:spPr>
        <p:txBody>
          <a:bodyPr>
            <a:noAutofit/>
          </a:bodyPr>
          <a:lstStyle/>
          <a:p>
            <a:pPr marL="82550" lvl="1" indent="0">
              <a:spcBef>
                <a:spcPts val="1000"/>
              </a:spcBef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Example: COVID-19 Data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45" y="1270969"/>
            <a:ext cx="5536322" cy="4914728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535800"/>
              </p:ext>
            </p:extLst>
          </p:nvPr>
        </p:nvGraphicFramePr>
        <p:xfrm>
          <a:off x="1328777" y="2089786"/>
          <a:ext cx="4858106" cy="2749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5" imgW="5924520" imgH="3352680" progId="Paint.Picture">
                  <p:embed/>
                </p:oleObj>
              </mc:Choice>
              <mc:Fallback>
                <p:oleObj name="Bitmap Image" r:id="rId5" imgW="5924520" imgH="3352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8777" y="2089786"/>
                        <a:ext cx="4858106" cy="2749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3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82550" lvl="1" indent="0">
              <a:spcBef>
                <a:spcPts val="1000"/>
              </a:spcBef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AUC in Machine Learning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AUC is an aggregate measure of performance of a classifier across 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 threshold values.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AUC is insensitive to imbalanced data.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AUC is preferred over “Accuracy” for imbalanced data.</a:t>
            </a:r>
          </a:p>
          <a:p>
            <a:pPr marL="539738" lvl="2" indent="0">
              <a:spcBef>
                <a:spcPts val="1000"/>
              </a:spcBef>
              <a:buNone/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200" dirty="0">
              <a:latin typeface="Times New Roman" pitchFamily="18" charset="0"/>
              <a:cs typeface="Times New Roman" pitchFamily="18" charset="0"/>
            </a:endParaRPr>
          </a:p>
          <a:p>
            <a:pPr marL="1111233" lvl="1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27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2201" y="1270969"/>
                <a:ext cx="9753378" cy="4990420"/>
              </a:xfrm>
            </p:spPr>
            <p:txBody>
              <a:bodyPr>
                <a:noAutofit/>
              </a:bodyPr>
              <a:lstStyle/>
              <a:p>
                <a:pPr marL="82550" lvl="1" indent="0">
                  <a:spcBef>
                    <a:spcPts val="1000"/>
                  </a:spcBef>
                  <a:buNone/>
                </a:pPr>
                <a:r>
                  <a:rPr lang="en-AU" sz="2400" b="1" dirty="0" smtClean="0">
                    <a:latin typeface="Times New Roman" pitchFamily="18" charset="0"/>
                    <a:cs typeface="Times New Roman" pitchFamily="18" charset="0"/>
                  </a:rPr>
                  <a:t>Example: COVID-19 Data</a:t>
                </a: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Times New Roman" pitchFamily="18" charset="0"/>
                    <a:cs typeface="Times New Roman" pitchFamily="18" charset="0"/>
                  </a:rPr>
                  <a:t>41 of 421 (9.7%) cases resulted in death, i.e. imbalanced data</a:t>
                </a: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endParaRPr lang="en-AU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Times New Roman" pitchFamily="18" charset="0"/>
                    <a:cs typeface="Times New Roman" pitchFamily="18" charset="0"/>
                  </a:rPr>
                  <a:t>Logistic regression model – Based on a single threshold of 0.5.</a:t>
                </a: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r>
                  <a:rPr lang="en-AU" sz="2400" dirty="0" smtClean="0">
                    <a:latin typeface="Times New Roman" pitchFamily="18" charset="0"/>
                    <a:cs typeface="Times New Roman" pitchFamily="18" charset="0"/>
                  </a:rPr>
                  <a:t>AUC (Train)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79.9%</m:t>
                    </m:r>
                  </m:oMath>
                </a14:m>
                <a:r>
                  <a:rPr lang="en-AU" sz="2400" dirty="0" smtClean="0">
                    <a:latin typeface="Times New Roman" pitchFamily="18" charset="0"/>
                    <a:cs typeface="Times New Roman" pitchFamily="18" charset="0"/>
                  </a:rPr>
                  <a:t>  and </a:t>
                </a:r>
                <a:r>
                  <a:rPr lang="en-AU" sz="2400" dirty="0">
                    <a:latin typeface="Times New Roman" pitchFamily="18" charset="0"/>
                    <a:cs typeface="Times New Roman" pitchFamily="18" charset="0"/>
                  </a:rPr>
                  <a:t>AUC </a:t>
                </a:r>
                <a:r>
                  <a:rPr lang="en-AU" sz="2400" dirty="0" smtClean="0">
                    <a:latin typeface="Times New Roman" pitchFamily="18" charset="0"/>
                    <a:cs typeface="Times New Roman" pitchFamily="18" charset="0"/>
                  </a:rPr>
                  <a:t>(Test)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80.7</m:t>
                    </m:r>
                    <m:r>
                      <a:rPr lang="en-AU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%</m:t>
                    </m:r>
                  </m:oMath>
                </a14:m>
                <a:endParaRPr lang="en-AU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25450" lvl="1" indent="-342900">
                  <a:spcBef>
                    <a:spcPts val="1000"/>
                  </a:spcBef>
                  <a:buFont typeface="Wingdings" panose="05000000000000000000" pitchFamily="2" charset="2"/>
                  <a:buChar char="Ø"/>
                  <a:tabLst>
                    <a:tab pos="450850" algn="l"/>
                  </a:tabLst>
                </a:pPr>
                <a:endParaRPr lang="en-AU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2201" y="1270969"/>
                <a:ext cx="9753378" cy="4990420"/>
              </a:xfrm>
              <a:blipFill>
                <a:blip r:embed="rId3"/>
                <a:stretch>
                  <a:fillRect l="-63" t="-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0398"/>
              </p:ext>
            </p:extLst>
          </p:nvPr>
        </p:nvGraphicFramePr>
        <p:xfrm>
          <a:off x="2115048" y="3264082"/>
          <a:ext cx="7486704" cy="19917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95568">
                  <a:extLst>
                    <a:ext uri="{9D8B030D-6E8A-4147-A177-3AD203B41FA5}">
                      <a16:colId xmlns:a16="http://schemas.microsoft.com/office/drawing/2014/main" xmlns="" val="3213091442"/>
                    </a:ext>
                  </a:extLst>
                </a:gridCol>
                <a:gridCol w="2495568">
                  <a:extLst>
                    <a:ext uri="{9D8B030D-6E8A-4147-A177-3AD203B41FA5}">
                      <a16:colId xmlns:a16="http://schemas.microsoft.com/office/drawing/2014/main" xmlns="" val="3065827938"/>
                    </a:ext>
                  </a:extLst>
                </a:gridCol>
                <a:gridCol w="2495568">
                  <a:extLst>
                    <a:ext uri="{9D8B030D-6E8A-4147-A177-3AD203B41FA5}">
                      <a16:colId xmlns:a16="http://schemas.microsoft.com/office/drawing/2014/main" xmlns="" val="435385516"/>
                    </a:ext>
                  </a:extLst>
                </a:gridCol>
              </a:tblGrid>
              <a:tr h="5193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Preformance</a:t>
                      </a:r>
                      <a:r>
                        <a:rPr lang="en-AU" sz="20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Measure</a:t>
                      </a:r>
                      <a:endParaRPr lang="en-AU" sz="2000" b="1" i="0" u="none" strike="noStrike" dirty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Train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Test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1690408201"/>
                  </a:ext>
                </a:extLst>
              </a:tr>
              <a:tr h="5193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Specificity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99.7% (379/380)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100% (126/126)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932109229"/>
                  </a:ext>
                </a:extLst>
              </a:tr>
              <a:tr h="433565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Sensitivity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0% (0/42)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0% (0/13)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454130943"/>
                  </a:ext>
                </a:extLst>
              </a:tr>
              <a:tr h="5193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Accuracy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90.0% (379/421)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90.5% (126/139)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xmlns="" val="81824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1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82550" lvl="1" indent="0">
              <a:spcBef>
                <a:spcPts val="1000"/>
              </a:spcBef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Final Note on AUC in Machine Learning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AUC models the positive and negative classes.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AUC may not be the best measure for highly imbalanced data if the positive minority class is of interest only.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In these instances, the </a:t>
            </a:r>
            <a:r>
              <a:rPr lang="en-AU" sz="2400" b="1" i="1" dirty="0" smtClean="0">
                <a:latin typeface="Times New Roman" pitchFamily="18" charset="0"/>
                <a:cs typeface="Times New Roman" pitchFamily="18" charset="0"/>
              </a:rPr>
              <a:t>precision-recall (PR) curve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is a better measure.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PR curves are also better for comparing models in imbalanced data.</a:t>
            </a: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24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2200" y="1270969"/>
                <a:ext cx="9864725" cy="4990420"/>
              </a:xfrm>
            </p:spPr>
            <p:txBody>
              <a:bodyPr>
                <a:noAutofit/>
              </a:bodyPr>
              <a:lstStyle/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Suppose </a:t>
                </a:r>
                <a:r>
                  <a:rPr lang="en-AU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we wish to determine whether age with a person dying from contracting COVID-19 </a:t>
                </a: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disease (Workshop 5).</a:t>
                </a: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Age is a significant predictor (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&lt;0.001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)</a:t>
                </a: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2200" y="1270969"/>
                <a:ext cx="9864725" cy="4990420"/>
              </a:xfrm>
              <a:blipFill>
                <a:blip r:embed="rId3"/>
                <a:stretch>
                  <a:fillRect t="-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57" y="2300312"/>
            <a:ext cx="6857524" cy="31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2200" y="1270969"/>
                <a:ext cx="9864725" cy="4990420"/>
              </a:xfrm>
            </p:spPr>
            <p:txBody>
              <a:bodyPr>
                <a:noAutofit/>
              </a:bodyPr>
              <a:lstStyle/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Here we note that, as age increases by 1 year, then the log-odds of a person dying is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0.0741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𝑂𝑑𝑑𝑠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=0.0741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.</a:t>
                </a: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1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In other words, the odds of a person dying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0.0741</m:t>
                            </m:r>
                          </m:e>
                        </m:d>
                      </m:e>
                    </m:func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=1.077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/>
                  </a:rPr>
                  <a:t>, i.e. an increase of 7.7%.</a:t>
                </a:r>
                <a:endParaRPr lang="en-AU" sz="24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1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Suppose a father and son contracted the COVID-19 disease and their age difference is  25 years, then the odds of the father dying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25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∗0.0741</m:t>
                            </m:r>
                          </m:e>
                        </m:d>
                      </m:e>
                    </m:func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6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.38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&gt;6 </m:t>
                    </m:r>
                  </m:oMath>
                </a14:m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itchFamily="18" charset="0"/>
                  </a:rPr>
                  <a:t>times more likely as compared to the son.</a:t>
                </a: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endParaRPr lang="en-AU" sz="1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425450" indent="-342900">
                  <a:buFont typeface="Wingdings" panose="05000000000000000000" pitchFamily="2" charset="2"/>
                  <a:buChar char="Ø"/>
                </a:pPr>
                <a:r>
                  <a:rPr lang="en-AU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However, the tipping point of the continuous feature that maximises the prediction accuracy is unknown.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2200" y="1270969"/>
                <a:ext cx="9864725" cy="4990420"/>
              </a:xfrm>
              <a:blipFill>
                <a:blip r:embed="rId3"/>
                <a:stretch>
                  <a:fillRect t="-977" b="-23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20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ROC analysis </a:t>
            </a:r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is a technique that allows us to establish this cut-off for the continuous predictor</a:t>
            </a: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</a:t>
            </a: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10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It was developed in WWII by US engineers for detecting enemy objects in radar images in the presence noise</a:t>
            </a: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</a:t>
            </a: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1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Use frequently in radiology, medicine, biometrics and etc</a:t>
            </a: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</a:t>
            </a: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1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 ROC analysis provides a diagnostic on predictor(s) as a binary classifier as the discrimination threshold varies</a:t>
            </a:r>
            <a:r>
              <a:rPr lang="en-AU" sz="2400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.</a:t>
            </a:r>
          </a:p>
          <a:p>
            <a:pPr marL="82550"/>
            <a:endParaRPr lang="en-AU" sz="10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 ROC curve provides a graphical way to show the trade-off between sensitivity (TPR) and specificity (TNR) for every possible cut-off.</a:t>
            </a:r>
            <a:endParaRPr lang="en-AU" sz="10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30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1" y="1270969"/>
            <a:ext cx="9787730" cy="4990420"/>
          </a:xfrm>
        </p:spPr>
        <p:txBody>
          <a:bodyPr>
            <a:noAutofit/>
          </a:bodyPr>
          <a:lstStyle/>
          <a:p>
            <a:pPr marL="82550"/>
            <a:r>
              <a:rPr lang="en-AU" sz="2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Example:</a:t>
            </a:r>
            <a:endParaRPr lang="en-AU" sz="2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1" y="1554894"/>
            <a:ext cx="5727229" cy="50842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1" y="1554894"/>
            <a:ext cx="5727229" cy="50842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1" y="1801639"/>
            <a:ext cx="2382977" cy="4658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0" y="1554894"/>
            <a:ext cx="5727229" cy="50842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0" y="1554894"/>
            <a:ext cx="5727229" cy="5084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09" y="1554894"/>
            <a:ext cx="5727229" cy="5084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09" y="1554894"/>
            <a:ext cx="5727229" cy="50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1" y="1270969"/>
            <a:ext cx="9787730" cy="4990420"/>
          </a:xfrm>
        </p:spPr>
        <p:txBody>
          <a:bodyPr>
            <a:noAutofit/>
          </a:bodyPr>
          <a:lstStyle/>
          <a:p>
            <a:pPr marL="82550"/>
            <a:r>
              <a:rPr lang="en-AU" sz="2800" b="1" dirty="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Example:</a:t>
            </a:r>
            <a:endParaRPr lang="en-AU" sz="2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4" y="2054995"/>
            <a:ext cx="3627120" cy="21259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11" y="1554894"/>
            <a:ext cx="5727229" cy="50842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64" y="2054995"/>
            <a:ext cx="3619500" cy="4175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91" y="1554894"/>
            <a:ext cx="5727229" cy="50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6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An example of a ROC curve in 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67" y="2014191"/>
            <a:ext cx="4187190" cy="424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425450" indent="-342900"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Interpreting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ROC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curve:</a:t>
            </a:r>
          </a:p>
          <a:p>
            <a:pPr marL="987425" lvl="1" indent="-342900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The closer the curve is to the left-hand and top borders, the more accurate the classifier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87425" lvl="1" indent="-342900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The closer the curve is to the 45</a:t>
            </a:r>
            <a:r>
              <a:rPr lang="en-AU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 diagonal line, the less accurate the classifier becomes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87425" lvl="1" indent="-342900"/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The optimal cut-off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(may not be unique) is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obtained at the point closest to the top-left hand corner.</a:t>
            </a:r>
          </a:p>
          <a:p>
            <a:pPr marL="425450" indent="-342900"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ea typeface="Cambria Math" panose="02040503050406030204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Although a ROC curve is useful as a diagnostic tool, comparing two ROC curves can be challenging.</a:t>
            </a: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882638" lvl="2" indent="-342900">
              <a:spcBef>
                <a:spcPts val="1000"/>
              </a:spcBef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200" dirty="0">
              <a:latin typeface="Times New Roman" pitchFamily="18" charset="0"/>
              <a:cs typeface="Times New Roman" pitchFamily="18" charset="0"/>
            </a:endParaRPr>
          </a:p>
          <a:p>
            <a:pPr marL="1111233" lvl="1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657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92200" y="1270969"/>
            <a:ext cx="9864725" cy="4990420"/>
          </a:xfrm>
        </p:spPr>
        <p:txBody>
          <a:bodyPr>
            <a:noAutofit/>
          </a:bodyPr>
          <a:lstStyle/>
          <a:p>
            <a:pPr marL="82550" lvl="1" indent="0">
              <a:spcBef>
                <a:spcPts val="1000"/>
              </a:spcBef>
              <a:buNone/>
            </a:pP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Area </a:t>
            </a:r>
            <a:r>
              <a:rPr lang="en-AU" sz="2400" b="1" dirty="0">
                <a:latin typeface="Times New Roman" pitchFamily="18" charset="0"/>
                <a:cs typeface="Times New Roman" pitchFamily="18" charset="0"/>
              </a:rPr>
              <a:t>Under the Curve (AUC</a:t>
            </a:r>
            <a:r>
              <a:rPr lang="en-AU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The AUC (ranges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0 – 1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) is </a:t>
            </a: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 measure of 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discrimination.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The closer it is to 1, the better the classifier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AUC = 0.7 implies that there is a 70% chance the classifier is able to distinguish between the two classes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latin typeface="Times New Roman" pitchFamily="18" charset="0"/>
                <a:cs typeface="Times New Roman" pitchFamily="18" charset="0"/>
              </a:rPr>
              <a:t>AUC = 0.5 implies the classifier has no separation capacity</a:t>
            </a:r>
            <a:r>
              <a:rPr lang="en-A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400" dirty="0">
              <a:latin typeface="Times New Roman" pitchFamily="18" charset="0"/>
              <a:cs typeface="Times New Roman" pitchFamily="18" charset="0"/>
            </a:endParaRPr>
          </a:p>
          <a:p>
            <a:pPr marL="882638" lvl="2" indent="-342900">
              <a:spcBef>
                <a:spcPts val="1000"/>
              </a:spcBef>
            </a:pPr>
            <a:endParaRPr lang="en-AU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25450" lvl="1" indent="-342900"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AU" sz="2200" dirty="0">
              <a:latin typeface="Times New Roman" pitchFamily="18" charset="0"/>
              <a:cs typeface="Times New Roman" pitchFamily="18" charset="0"/>
            </a:endParaRPr>
          </a:p>
          <a:p>
            <a:pPr marL="1111233" lvl="1" indent="-342900">
              <a:buFont typeface="Wingdings" panose="05000000000000000000" pitchFamily="2" charset="2"/>
              <a:buChar char="Ø"/>
            </a:pPr>
            <a:endParaRPr lang="en-AU" sz="2400" dirty="0" smtClean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ROC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05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1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Science PowerPoint Template_Widescreen_Nov18" id="{38E290FD-FA73-034D-9C7A-50BD8EBE3BDA}" vid="{1A5AF8DA-9E09-3644-A572-21D1127A8D2F}"/>
    </a:ext>
  </a:extLst>
</a:theme>
</file>

<file path=ppt/theme/theme2.xml><?xml version="1.0" encoding="utf-8"?>
<a:theme xmlns:a="http://schemas.openxmlformats.org/drawingml/2006/main" name="Office Theme">
  <a:themeElements>
    <a:clrScheme name="World Ready Science">
      <a:dk1>
        <a:srgbClr val="101920"/>
      </a:dk1>
      <a:lt1>
        <a:srgbClr val="FFFFFF"/>
      </a:lt1>
      <a:dk2>
        <a:srgbClr val="404140"/>
      </a:dk2>
      <a:lt2>
        <a:srgbClr val="FFFFFF"/>
      </a:lt2>
      <a:accent1>
        <a:srgbClr val="004B85"/>
      </a:accent1>
      <a:accent2>
        <a:srgbClr val="BE2F36"/>
      </a:accent2>
      <a:accent3>
        <a:srgbClr val="FFC658"/>
      </a:accent3>
      <a:accent4>
        <a:srgbClr val="F16121"/>
      </a:accent4>
      <a:accent5>
        <a:srgbClr val="009878"/>
      </a:accent5>
      <a:accent6>
        <a:srgbClr val="EFECE5"/>
      </a:accent6>
      <a:hlink>
        <a:srgbClr val="004B85"/>
      </a:hlink>
      <a:folHlink>
        <a:srgbClr val="F1612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U Medical and Health Sciences PowerPoint Template_Widescreen_Apr19" id="{D10DD285-2DF1-9C4F-B5C8-5578DD628922}" vid="{A8463ABB-FE07-0249-9E07-D7B4EEEA80D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D70A4D3BDAC4DA844CF94BDC718DE" ma:contentTypeVersion="12" ma:contentTypeDescription="Create a new document." ma:contentTypeScope="" ma:versionID="4b92428a8fbacb6eb7801fec34e5fea9">
  <xsd:schema xmlns:xsd="http://www.w3.org/2001/XMLSchema" xmlns:xs="http://www.w3.org/2001/XMLSchema" xmlns:p="http://schemas.microsoft.com/office/2006/metadata/properties" xmlns:ns3="491914aa-29b3-4b6b-a714-ce49462a8929" xmlns:ns4="3fe1c992-d9d2-4d9a-b246-62445b7e203e" targetNamespace="http://schemas.microsoft.com/office/2006/metadata/properties" ma:root="true" ma:fieldsID="555e1e72aaeb452e1be9c626cc95755e" ns3:_="" ns4:_="">
    <xsd:import namespace="491914aa-29b3-4b6b-a714-ce49462a8929"/>
    <xsd:import namespace="3fe1c992-d9d2-4d9a-b246-62445b7e20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914aa-29b3-4b6b-a714-ce49462a89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e1c992-d9d2-4d9a-b246-62445b7e203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5F39B7-F234-4D61-B91F-F454A610C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74702C-53B7-4CB4-99DC-B67BAA9A8E8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3fe1c992-d9d2-4d9a-b246-62445b7e203e"/>
    <ds:schemaRef ds:uri="491914aa-29b3-4b6b-a714-ce49462a8929"/>
    <ds:schemaRef ds:uri="http://purl.org/dc/terms/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40D579D-3DB6-4A56-80B8-416764EFDA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1914aa-29b3-4b6b-a714-ce49462a8929"/>
    <ds:schemaRef ds:uri="3fe1c992-d9d2-4d9a-b246-62445b7e2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5603</TotalTime>
  <Words>638</Words>
  <Application>Microsoft Office PowerPoint</Application>
  <PresentationFormat>Widescreen</PresentationFormat>
  <Paragraphs>145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MS PGothic</vt:lpstr>
      <vt:lpstr>Arial</vt:lpstr>
      <vt:lpstr>Wingdings</vt:lpstr>
      <vt:lpstr>Cambria Math</vt:lpstr>
      <vt:lpstr>Calibri</vt:lpstr>
      <vt:lpstr>1_Office Theme</vt:lpstr>
      <vt:lpstr>Office Theme</vt:lpstr>
      <vt:lpstr>Bitmap Image</vt:lpstr>
      <vt:lpstr>Data Analysis and Visualisation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  <vt:lpstr>ROC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Visualisation</dc:title>
  <dc:creator>Johnny LO</dc:creator>
  <cp:lastModifiedBy>Kennedy</cp:lastModifiedBy>
  <cp:revision>214</cp:revision>
  <dcterms:created xsi:type="dcterms:W3CDTF">2020-03-09T04:06:44Z</dcterms:created>
  <dcterms:modified xsi:type="dcterms:W3CDTF">2020-04-17T02:03:06Z</dcterms:modified>
</cp:coreProperties>
</file>