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719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9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6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8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7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1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5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7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56E09-9404-5949-83A2-D9AC0515D6D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3E86-5917-374D-AF55-DDE81810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7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0A6F-1D17-3047-9C3C-D9D04F14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733709"/>
            <a:ext cx="8958263" cy="1373070"/>
          </a:xfrm>
        </p:spPr>
        <p:txBody>
          <a:bodyPr anchor="ctr"/>
          <a:lstStyle/>
          <a:p>
            <a:pPr algn="ctr"/>
            <a:r>
              <a:rPr lang="en-US" dirty="0"/>
              <a:t>Analytic Report </a:t>
            </a:r>
            <a:r>
              <a:rPr lang="en-US" sz="4800" dirty="0"/>
              <a:t>for</a:t>
            </a:r>
            <a:r>
              <a:rPr lang="en-US" dirty="0"/>
              <a:t> Frito 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DDD25-A45A-804D-9EA3-B05C74298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Existing Employee Data for Talent Management</a:t>
            </a:r>
          </a:p>
          <a:p>
            <a:r>
              <a:rPr lang="en-US" dirty="0"/>
              <a:t>Andrew Larsen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BE050C0-D11E-5540-BAAB-2D00264F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67" y="2662113"/>
            <a:ext cx="1923376" cy="1516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2EDC8-B88A-1548-BEFF-FFED915BEDB2}"/>
              </a:ext>
            </a:extLst>
          </p:cNvPr>
          <p:cNvSpPr txBox="1"/>
          <p:nvPr/>
        </p:nvSpPr>
        <p:spPr>
          <a:xfrm>
            <a:off x="7929563" y="95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8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70B2-FD12-9D4B-9B73-35E9B85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9DD4-B532-D84B-8502-1C3259E9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11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Logistic Regression used to predict attrition</a:t>
            </a:r>
          </a:p>
          <a:p>
            <a:pPr lvl="1"/>
            <a:r>
              <a:rPr lang="en-US" dirty="0"/>
              <a:t>Average accuracy: 68.5%</a:t>
            </a:r>
          </a:p>
          <a:p>
            <a:pPr lvl="1"/>
            <a:r>
              <a:rPr lang="en-US" dirty="0"/>
              <a:t>Average sensitivity: 72.7%</a:t>
            </a:r>
          </a:p>
          <a:p>
            <a:pPr lvl="1"/>
            <a:r>
              <a:rPr lang="en-US" dirty="0"/>
              <a:t>Average specificity: 68.3%</a:t>
            </a:r>
          </a:p>
          <a:p>
            <a:r>
              <a:rPr lang="en-US" dirty="0"/>
              <a:t>Linear Regression used to predict salary</a:t>
            </a:r>
          </a:p>
          <a:p>
            <a:pPr lvl="1"/>
            <a:r>
              <a:rPr lang="en-US" dirty="0"/>
              <a:t>Root Mean Squared Error: $1,050</a:t>
            </a:r>
          </a:p>
          <a:p>
            <a:r>
              <a:rPr lang="en-US" dirty="0"/>
              <a:t>Salary, Years with Current Manager, Job Satisfaction not affected by gender</a:t>
            </a:r>
          </a:p>
          <a:p>
            <a:r>
              <a:rPr lang="en-US" dirty="0"/>
              <a:t>Most important factors for turnover</a:t>
            </a:r>
          </a:p>
          <a:p>
            <a:pPr lvl="1"/>
            <a:r>
              <a:rPr lang="en-US" dirty="0"/>
              <a:t>If someone works overtime</a:t>
            </a:r>
          </a:p>
          <a:p>
            <a:pPr lvl="1"/>
            <a:r>
              <a:rPr lang="en-US" dirty="0"/>
              <a:t>Job Satisfaction </a:t>
            </a:r>
          </a:p>
          <a:p>
            <a:pPr lvl="1"/>
            <a:r>
              <a:rPr lang="en-US" dirty="0"/>
              <a:t>Job Role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BF831BE-B234-FC43-AD59-CCA0BC1E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72" y="753228"/>
            <a:ext cx="1371169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1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70B2-FD12-9D4B-9B73-35E9B85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9DD4-B532-D84B-8502-1C3259E9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CaseStudy2-data.csv</a:t>
            </a:r>
          </a:p>
          <a:p>
            <a:r>
              <a:rPr lang="en-US" dirty="0"/>
              <a:t>No NA values</a:t>
            </a:r>
          </a:p>
          <a:p>
            <a:r>
              <a:rPr lang="en-US" dirty="0"/>
              <a:t>9 factor variables, 27 integer variables</a:t>
            </a:r>
          </a:p>
          <a:p>
            <a:r>
              <a:rPr lang="en-US" dirty="0"/>
              <a:t>Unbalanced classification variable</a:t>
            </a:r>
          </a:p>
          <a:p>
            <a:pPr lvl="1"/>
            <a:r>
              <a:rPr lang="en-US" dirty="0"/>
              <a:t>140 yes vs. 730 no</a:t>
            </a:r>
          </a:p>
          <a:p>
            <a:pPr lvl="1"/>
            <a:r>
              <a:rPr lang="en-US" dirty="0"/>
              <a:t>Test train split: 80%</a:t>
            </a:r>
          </a:p>
          <a:p>
            <a:r>
              <a:rPr lang="en-US" dirty="0"/>
              <a:t>Accuracy vs. Sensitivity vs. Specificity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BF831BE-B234-FC43-AD59-CCA0BC1E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72" y="753228"/>
            <a:ext cx="1371169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2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70B2-FD12-9D4B-9B73-35E9B85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Miscellaneous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9DD4-B532-D84B-8502-1C3259E9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877642" cy="3599316"/>
          </a:xfrm>
        </p:spPr>
        <p:txBody>
          <a:bodyPr/>
          <a:lstStyle/>
          <a:p>
            <a:r>
              <a:rPr lang="en-US" dirty="0"/>
              <a:t>Relationships studied:</a:t>
            </a:r>
          </a:p>
          <a:p>
            <a:pPr lvl="1"/>
            <a:r>
              <a:rPr lang="en-US" dirty="0"/>
              <a:t>Gender vs. Monthly Rate</a:t>
            </a:r>
          </a:p>
          <a:p>
            <a:pPr lvl="1"/>
            <a:r>
              <a:rPr lang="en-US" dirty="0"/>
              <a:t>Education vs. Monthly Rate</a:t>
            </a:r>
          </a:p>
          <a:p>
            <a:pPr lvl="1"/>
            <a:r>
              <a:rPr lang="en-US" dirty="0"/>
              <a:t>Gender vs. Years with Current Manager</a:t>
            </a:r>
          </a:p>
          <a:p>
            <a:pPr lvl="1"/>
            <a:r>
              <a:rPr lang="en-US" dirty="0"/>
              <a:t>Work Life Balance vs. Monthly Rate</a:t>
            </a:r>
          </a:p>
          <a:p>
            <a:pPr lvl="1"/>
            <a:r>
              <a:rPr lang="en-US" dirty="0"/>
              <a:t>Marital Status and Gender vs. Job Satisfaction</a:t>
            </a:r>
          </a:p>
          <a:p>
            <a:r>
              <a:rPr lang="en-US" dirty="0"/>
              <a:t>No factors were significantly different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BF831BE-B234-FC43-AD59-CCA0BC1E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72" y="753228"/>
            <a:ext cx="1371169" cy="108093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CF98B-31B2-BD4A-AFDA-CA96AFAC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166928"/>
            <a:ext cx="5360841" cy="33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4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70B2-FD12-9D4B-9B73-35E9B85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9DD4-B532-D84B-8502-1C3259E9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585012" cy="3599316"/>
          </a:xfrm>
        </p:spPr>
        <p:txBody>
          <a:bodyPr/>
          <a:lstStyle/>
          <a:p>
            <a:r>
              <a:rPr lang="en-US" dirty="0"/>
              <a:t>Interactions investigated for attrition</a:t>
            </a:r>
          </a:p>
          <a:p>
            <a:pPr lvl="1"/>
            <a:r>
              <a:rPr lang="en-US" dirty="0"/>
              <a:t>Department and Age</a:t>
            </a:r>
          </a:p>
          <a:p>
            <a:pPr lvl="1"/>
            <a:r>
              <a:rPr lang="en-US" dirty="0"/>
              <a:t>Job Role and Age</a:t>
            </a:r>
          </a:p>
          <a:p>
            <a:pPr lvl="1"/>
            <a:r>
              <a:rPr lang="en-US" dirty="0"/>
              <a:t>Marital Status and Age</a:t>
            </a:r>
          </a:p>
          <a:p>
            <a:pPr lvl="1"/>
            <a:r>
              <a:rPr lang="en-US" dirty="0"/>
              <a:t>Business Travel and Monthly Income</a:t>
            </a:r>
          </a:p>
          <a:p>
            <a:pPr lvl="1"/>
            <a:r>
              <a:rPr lang="en-US" dirty="0"/>
              <a:t>Education Field and Monthly Income</a:t>
            </a:r>
          </a:p>
          <a:p>
            <a:r>
              <a:rPr lang="en-US" dirty="0"/>
              <a:t>All 5 of these interactions were put into the initial logistic regression model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BF831BE-B234-FC43-AD59-CCA0BC1E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72" y="753228"/>
            <a:ext cx="1371169" cy="108093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F5D6EA-EE46-3440-9778-4F1B913C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84" y="2336873"/>
            <a:ext cx="5286316" cy="32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9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70B2-FD12-9D4B-9B73-35E9B85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– k-NN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9DD4-B532-D84B-8502-1C3259E9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599316"/>
          </a:xfrm>
        </p:spPr>
        <p:txBody>
          <a:bodyPr/>
          <a:lstStyle/>
          <a:p>
            <a:r>
              <a:rPr lang="en-US" dirty="0"/>
              <a:t>All numeric variables</a:t>
            </a:r>
          </a:p>
          <a:p>
            <a:r>
              <a:rPr lang="en-US" dirty="0"/>
              <a:t>50 iterations each of 30 k’s</a:t>
            </a:r>
          </a:p>
          <a:p>
            <a:pPr lvl="1"/>
            <a:r>
              <a:rPr lang="en-US" dirty="0"/>
              <a:t>K = 15 maximizes accuracy</a:t>
            </a:r>
          </a:p>
          <a:p>
            <a:pPr lvl="1"/>
            <a:r>
              <a:rPr lang="en-US" dirty="0"/>
              <a:t>Maximum average accuracy: 57.4%</a:t>
            </a:r>
          </a:p>
          <a:p>
            <a:pPr lvl="1"/>
            <a:r>
              <a:rPr lang="en-US" dirty="0"/>
              <a:t>Maximum average sensitivity: 57.5%</a:t>
            </a:r>
          </a:p>
          <a:p>
            <a:pPr lvl="1"/>
            <a:r>
              <a:rPr lang="en-US" dirty="0"/>
              <a:t>Maximum average specificity: 59.7%</a:t>
            </a:r>
          </a:p>
          <a:p>
            <a:r>
              <a:rPr lang="en-US" dirty="0"/>
              <a:t>Accuracy is too low to consider this model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BF831BE-B234-FC43-AD59-CCA0BC1E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72" y="753228"/>
            <a:ext cx="1371169" cy="1080938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D8EC99-1C7D-B243-82AC-0D649F26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654" y="2336873"/>
            <a:ext cx="5825788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9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70B2-FD12-9D4B-9B73-35E9B85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–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9DD4-B532-D84B-8502-1C3259E9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categorical variables</a:t>
            </a:r>
          </a:p>
          <a:p>
            <a:r>
              <a:rPr lang="en-US" dirty="0"/>
              <a:t>50 iterations</a:t>
            </a:r>
          </a:p>
          <a:p>
            <a:pPr lvl="1"/>
            <a:r>
              <a:rPr lang="en-US" dirty="0"/>
              <a:t>Average accuracy: 69.2%</a:t>
            </a:r>
          </a:p>
          <a:p>
            <a:pPr lvl="1"/>
            <a:r>
              <a:rPr lang="en-US" dirty="0"/>
              <a:t>Average sensitivity: 69.3%</a:t>
            </a:r>
          </a:p>
          <a:p>
            <a:pPr lvl="1"/>
            <a:r>
              <a:rPr lang="en-US" dirty="0"/>
              <a:t>Average specificity: 67.7%</a:t>
            </a:r>
          </a:p>
          <a:p>
            <a:r>
              <a:rPr lang="en-US" dirty="0"/>
              <a:t>Significantly better than our initial k-NN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BF831BE-B234-FC43-AD59-CCA0BC1E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72" y="753228"/>
            <a:ext cx="1371169" cy="108093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C1450CD-00DD-D441-9698-E4A43F647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535" y="2494947"/>
            <a:ext cx="4213084" cy="13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7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70B2-FD12-9D4B-9B73-35E9B85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-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9DD4-B532-D84B-8502-1C3259E9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categorical and numeric variables </a:t>
            </a:r>
          </a:p>
          <a:p>
            <a:r>
              <a:rPr lang="en-US" dirty="0"/>
              <a:t>50 iterations</a:t>
            </a:r>
          </a:p>
          <a:p>
            <a:pPr lvl="1"/>
            <a:r>
              <a:rPr lang="en-US" dirty="0"/>
              <a:t>Average accuracy: 66.4%</a:t>
            </a:r>
          </a:p>
          <a:p>
            <a:pPr lvl="1"/>
            <a:r>
              <a:rPr lang="en-US" dirty="0"/>
              <a:t>Average sensitivity: 68.1%</a:t>
            </a:r>
          </a:p>
          <a:p>
            <a:pPr lvl="1"/>
            <a:r>
              <a:rPr lang="en-US" dirty="0"/>
              <a:t>Average specificity: 66.3%</a:t>
            </a:r>
          </a:p>
          <a:p>
            <a:r>
              <a:rPr lang="en-US" dirty="0"/>
              <a:t>Better than k-NN but worse than Naïve Bayes</a:t>
            </a:r>
          </a:p>
          <a:p>
            <a:pPr lvl="1"/>
            <a:r>
              <a:rPr lang="en-US" dirty="0"/>
              <a:t>The categorical variables are important in predicting attrition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BF831BE-B234-FC43-AD59-CCA0BC1E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72" y="753228"/>
            <a:ext cx="1371169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9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70B2-FD12-9D4B-9B73-35E9B85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9DD4-B532-D84B-8502-1C3259E9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10606804" cy="43068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categorical and numeric variables, plus interactions</a:t>
            </a:r>
          </a:p>
          <a:p>
            <a:r>
              <a:rPr lang="en-US" dirty="0"/>
              <a:t>50 iterations, anything greater than 43% is classified as yes</a:t>
            </a:r>
          </a:p>
          <a:p>
            <a:pPr lvl="1"/>
            <a:r>
              <a:rPr lang="en-US" dirty="0"/>
              <a:t>Average accuracy: 68.5%</a:t>
            </a:r>
          </a:p>
          <a:p>
            <a:pPr lvl="1"/>
            <a:r>
              <a:rPr lang="en-US" dirty="0"/>
              <a:t>Average sensitivity: 72.7%</a:t>
            </a:r>
          </a:p>
          <a:p>
            <a:pPr lvl="1"/>
            <a:r>
              <a:rPr lang="en-US" dirty="0"/>
              <a:t>Average specificity: 68.3%</a:t>
            </a:r>
          </a:p>
          <a:p>
            <a:pPr lvl="1"/>
            <a:r>
              <a:rPr lang="en-US" dirty="0"/>
              <a:t>Highest average sensitivity, 0.7% less accuracy than Naïve Bayes</a:t>
            </a:r>
          </a:p>
          <a:p>
            <a:pPr lvl="1"/>
            <a:r>
              <a:rPr lang="en-US" dirty="0"/>
              <a:t>Our best model for predicting attrition</a:t>
            </a:r>
          </a:p>
          <a:p>
            <a:r>
              <a:rPr lang="en-US" dirty="0"/>
              <a:t>Model used to predict attrition in the CaseStudy2CompSet No </a:t>
            </a:r>
            <a:r>
              <a:rPr lang="en-US" dirty="0" err="1"/>
              <a:t>Attrition.csv</a:t>
            </a:r>
            <a:r>
              <a:rPr lang="en-US" dirty="0"/>
              <a:t> file</a:t>
            </a:r>
          </a:p>
          <a:p>
            <a:r>
              <a:rPr lang="en-US" dirty="0"/>
              <a:t>Most important factors in determining attrition</a:t>
            </a:r>
          </a:p>
          <a:p>
            <a:pPr lvl="1"/>
            <a:r>
              <a:rPr lang="en-US" dirty="0"/>
              <a:t>If someone works overtime</a:t>
            </a:r>
          </a:p>
          <a:p>
            <a:pPr lvl="1"/>
            <a:r>
              <a:rPr lang="en-US" dirty="0"/>
              <a:t>Job Satisfaction </a:t>
            </a:r>
          </a:p>
          <a:p>
            <a:pPr lvl="1"/>
            <a:r>
              <a:rPr lang="en-US" dirty="0"/>
              <a:t>Job Role</a:t>
            </a:r>
          </a:p>
          <a:p>
            <a:pPr lvl="2"/>
            <a:r>
              <a:rPr lang="en-US" dirty="0"/>
              <a:t>Manager and Manufacturing Director less likely to leave </a:t>
            </a:r>
          </a:p>
          <a:p>
            <a:pPr lvl="2"/>
            <a:r>
              <a:rPr lang="en-US" dirty="0"/>
              <a:t>Sales Representative more likely to leave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BF831BE-B234-FC43-AD59-CCA0BC1E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72" y="753228"/>
            <a:ext cx="1371169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5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70B2-FD12-9D4B-9B73-35E9B85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Prediction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9DD4-B532-D84B-8502-1C3259E9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100 iterations</a:t>
            </a:r>
          </a:p>
          <a:p>
            <a:r>
              <a:rPr lang="en-US" dirty="0"/>
              <a:t>Variables used:</a:t>
            </a:r>
          </a:p>
          <a:p>
            <a:pPr lvl="1"/>
            <a:r>
              <a:rPr lang="en-US" dirty="0"/>
              <a:t>Determined by a combination of backwards selection and EDA</a:t>
            </a:r>
          </a:p>
          <a:p>
            <a:pPr lvl="2"/>
            <a:r>
              <a:rPr lang="en-US" dirty="0"/>
              <a:t>Age</a:t>
            </a:r>
          </a:p>
          <a:p>
            <a:pPr lvl="2"/>
            <a:r>
              <a:rPr lang="en-US" dirty="0" err="1"/>
              <a:t>PercentSalaryHike</a:t>
            </a:r>
            <a:endParaRPr lang="en-US" dirty="0"/>
          </a:p>
          <a:p>
            <a:pPr lvl="2"/>
            <a:r>
              <a:rPr lang="en-US" dirty="0" err="1"/>
              <a:t>JobLevel</a:t>
            </a:r>
            <a:endParaRPr lang="en-US" dirty="0"/>
          </a:p>
          <a:p>
            <a:pPr lvl="2"/>
            <a:r>
              <a:rPr lang="en-US" dirty="0" err="1"/>
              <a:t>TotalWorkingYears</a:t>
            </a:r>
            <a:endParaRPr lang="en-US" dirty="0"/>
          </a:p>
          <a:p>
            <a:pPr lvl="2"/>
            <a:r>
              <a:rPr lang="en-US" dirty="0" err="1"/>
              <a:t>YearsAtCompany</a:t>
            </a:r>
            <a:endParaRPr lang="en-US" dirty="0"/>
          </a:p>
          <a:p>
            <a:r>
              <a:rPr lang="en-US" dirty="0"/>
              <a:t>Average Root Mean Squared Error: $1,050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BF831BE-B234-FC43-AD59-CCA0BC1E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72" y="753228"/>
            <a:ext cx="1371169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338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{3B01DAF2-FB94-A449-BDA8-4C971CAEE76F}tf10001057</Template>
  <TotalTime>482</TotalTime>
  <Words>449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Analytic Report for Frito Lay</vt:lpstr>
      <vt:lpstr>EDA - Data Structure</vt:lpstr>
      <vt:lpstr>EDA – Miscellaneous </vt:lpstr>
      <vt:lpstr>EDA - Interactions</vt:lpstr>
      <vt:lpstr>Attrition Prediction – k-NN</vt:lpstr>
      <vt:lpstr>Attrition Prediction – Naïve Bayes</vt:lpstr>
      <vt:lpstr>Attrition Prediction - LDA</vt:lpstr>
      <vt:lpstr>Attrition Prediction – Logistic Regression</vt:lpstr>
      <vt:lpstr>Salary Prediction – Linear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Report for Frito Lay</dc:title>
  <dc:creator>Gary larsen</dc:creator>
  <cp:lastModifiedBy>Gary larsen</cp:lastModifiedBy>
  <cp:revision>15</cp:revision>
  <dcterms:created xsi:type="dcterms:W3CDTF">2020-04-15T19:50:23Z</dcterms:created>
  <dcterms:modified xsi:type="dcterms:W3CDTF">2020-04-16T03:53:10Z</dcterms:modified>
</cp:coreProperties>
</file>