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8" r:id="rId3"/>
    <p:sldMasterId id="2147483702" r:id="rId4"/>
  </p:sldMasterIdLst>
  <p:notesMasterIdLst>
    <p:notesMasterId r:id="rId24"/>
  </p:notesMasterIdLst>
  <p:sldIdLst>
    <p:sldId id="256" r:id="rId5"/>
    <p:sldId id="257" r:id="rId6"/>
    <p:sldId id="262" r:id="rId7"/>
    <p:sldId id="269" r:id="rId8"/>
    <p:sldId id="263" r:id="rId9"/>
    <p:sldId id="270" r:id="rId10"/>
    <p:sldId id="277" r:id="rId11"/>
    <p:sldId id="271" r:id="rId12"/>
    <p:sldId id="259" r:id="rId13"/>
    <p:sldId id="264" r:id="rId14"/>
    <p:sldId id="265" r:id="rId15"/>
    <p:sldId id="266" r:id="rId16"/>
    <p:sldId id="267" r:id="rId17"/>
    <p:sldId id="276" r:id="rId18"/>
    <p:sldId id="261" r:id="rId19"/>
    <p:sldId id="272" r:id="rId20"/>
    <p:sldId id="273" r:id="rId21"/>
    <p:sldId id="274"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7296" userDrawn="1">
          <p15:clr>
            <a:srgbClr val="A4A3A4"/>
          </p15:clr>
        </p15:guide>
        <p15:guide id="3" pos="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419" autoAdjust="0"/>
  </p:normalViewPr>
  <p:slideViewPr>
    <p:cSldViewPr snapToGrid="0">
      <p:cViewPr varScale="1">
        <p:scale>
          <a:sx n="86" d="100"/>
          <a:sy n="86" d="100"/>
        </p:scale>
        <p:origin x="1494" y="66"/>
      </p:cViewPr>
      <p:guideLst>
        <p:guide orient="horz" pos="1008"/>
        <p:guide pos="7296"/>
        <p:guide pos="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0C125-DE9F-40D3-88E2-DB4D2B17F60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1049CA8C-746A-4512-A1AE-485CF59A77C9}">
      <dgm:prSet phldrT="[Text]"/>
      <dgm:spPr>
        <a:solidFill>
          <a:schemeClr val="accent1"/>
        </a:solidFill>
      </dgm:spPr>
      <dgm:t>
        <a:bodyPr/>
        <a:lstStyle/>
        <a:p>
          <a:r>
            <a:rPr lang="en-US" dirty="0"/>
            <a:t>Test</a:t>
          </a:r>
        </a:p>
      </dgm:t>
    </dgm:pt>
    <dgm:pt modelId="{77C16FA1-AD55-4A97-95B1-CEFB89638DB0}" type="parTrans" cxnId="{2F3F9556-DFE6-4C85-8854-90F698B0AE04}">
      <dgm:prSet/>
      <dgm:spPr/>
      <dgm:t>
        <a:bodyPr/>
        <a:lstStyle/>
        <a:p>
          <a:endParaRPr lang="en-US"/>
        </a:p>
      </dgm:t>
    </dgm:pt>
    <dgm:pt modelId="{CBEDC945-304F-4EC7-9974-AB3F62B5048C}" type="sibTrans" cxnId="{2F3F9556-DFE6-4C85-8854-90F698B0AE04}">
      <dgm:prSet/>
      <dgm:spPr/>
      <dgm:t>
        <a:bodyPr/>
        <a:lstStyle/>
        <a:p>
          <a:endParaRPr lang="en-US"/>
        </a:p>
      </dgm:t>
    </dgm:pt>
    <dgm:pt modelId="{75BF97E9-66B5-4AC9-8339-7742E761A4CE}">
      <dgm:prSet phldrT="[Text]"/>
      <dgm:spPr>
        <a:solidFill>
          <a:schemeClr val="accent4"/>
        </a:solidFill>
      </dgm:spPr>
      <dgm:t>
        <a:bodyPr/>
        <a:lstStyle/>
        <a:p>
          <a:r>
            <a:rPr lang="en-US" dirty="0"/>
            <a:t>Code</a:t>
          </a:r>
        </a:p>
      </dgm:t>
    </dgm:pt>
    <dgm:pt modelId="{61125C8C-80B5-420A-9855-1A22D169D802}" type="parTrans" cxnId="{4D4A3DA0-0B17-4CFB-9FD5-E19BABFD1455}">
      <dgm:prSet/>
      <dgm:spPr/>
      <dgm:t>
        <a:bodyPr/>
        <a:lstStyle/>
        <a:p>
          <a:endParaRPr lang="en-US"/>
        </a:p>
      </dgm:t>
    </dgm:pt>
    <dgm:pt modelId="{2A28B661-9A09-4557-8372-06CEDBB4A355}" type="sibTrans" cxnId="{4D4A3DA0-0B17-4CFB-9FD5-E19BABFD1455}">
      <dgm:prSet/>
      <dgm:spPr/>
      <dgm:t>
        <a:bodyPr/>
        <a:lstStyle/>
        <a:p>
          <a:endParaRPr lang="en-US"/>
        </a:p>
      </dgm:t>
    </dgm:pt>
    <dgm:pt modelId="{8F9167D9-2D61-44C1-A900-B131138E102C}">
      <dgm:prSet phldrT="[Text]"/>
      <dgm:spPr>
        <a:solidFill>
          <a:schemeClr val="accent5"/>
        </a:solidFill>
      </dgm:spPr>
      <dgm:t>
        <a:bodyPr/>
        <a:lstStyle/>
        <a:p>
          <a:r>
            <a:rPr lang="en-US" dirty="0"/>
            <a:t>Refactor</a:t>
          </a:r>
        </a:p>
      </dgm:t>
    </dgm:pt>
    <dgm:pt modelId="{4BFF37BC-59A3-4988-A620-43CF2F12763E}" type="parTrans" cxnId="{CDCE59E7-B9AD-4D51-B73E-49AAC2FBDA0E}">
      <dgm:prSet/>
      <dgm:spPr/>
      <dgm:t>
        <a:bodyPr/>
        <a:lstStyle/>
        <a:p>
          <a:endParaRPr lang="en-US"/>
        </a:p>
      </dgm:t>
    </dgm:pt>
    <dgm:pt modelId="{C3712603-8221-4182-AA8D-6602AB11E102}" type="sibTrans" cxnId="{CDCE59E7-B9AD-4D51-B73E-49AAC2FBDA0E}">
      <dgm:prSet/>
      <dgm:spPr/>
      <dgm:t>
        <a:bodyPr/>
        <a:lstStyle/>
        <a:p>
          <a:endParaRPr lang="en-US"/>
        </a:p>
      </dgm:t>
    </dgm:pt>
    <dgm:pt modelId="{AA53FCFA-2503-4448-901C-E684C9477963}" type="pres">
      <dgm:prSet presAssocID="{6EF0C125-DE9F-40D3-88E2-DB4D2B17F604}" presName="cycle" presStyleCnt="0">
        <dgm:presLayoutVars>
          <dgm:dir/>
          <dgm:resizeHandles val="exact"/>
        </dgm:presLayoutVars>
      </dgm:prSet>
      <dgm:spPr/>
      <dgm:t>
        <a:bodyPr/>
        <a:lstStyle/>
        <a:p>
          <a:endParaRPr lang="en-US"/>
        </a:p>
      </dgm:t>
    </dgm:pt>
    <dgm:pt modelId="{D7565B08-6EEB-4ED2-B27E-8AEBB1CD5960}" type="pres">
      <dgm:prSet presAssocID="{1049CA8C-746A-4512-A1AE-485CF59A77C9}" presName="node" presStyleLbl="node1" presStyleIdx="0" presStyleCnt="3">
        <dgm:presLayoutVars>
          <dgm:bulletEnabled val="1"/>
        </dgm:presLayoutVars>
      </dgm:prSet>
      <dgm:spPr/>
      <dgm:t>
        <a:bodyPr/>
        <a:lstStyle/>
        <a:p>
          <a:endParaRPr lang="en-US"/>
        </a:p>
      </dgm:t>
    </dgm:pt>
    <dgm:pt modelId="{8DF1C541-BE90-452F-8B91-A90364DB9BB2}" type="pres">
      <dgm:prSet presAssocID="{CBEDC945-304F-4EC7-9974-AB3F62B5048C}" presName="sibTrans" presStyleLbl="sibTrans2D1" presStyleIdx="0" presStyleCnt="3"/>
      <dgm:spPr/>
      <dgm:t>
        <a:bodyPr/>
        <a:lstStyle/>
        <a:p>
          <a:endParaRPr lang="en-US"/>
        </a:p>
      </dgm:t>
    </dgm:pt>
    <dgm:pt modelId="{1B14B0B0-6828-4E29-B1AD-1728E70F59DF}" type="pres">
      <dgm:prSet presAssocID="{CBEDC945-304F-4EC7-9974-AB3F62B5048C}" presName="connectorText" presStyleLbl="sibTrans2D1" presStyleIdx="0" presStyleCnt="3"/>
      <dgm:spPr/>
      <dgm:t>
        <a:bodyPr/>
        <a:lstStyle/>
        <a:p>
          <a:endParaRPr lang="en-US"/>
        </a:p>
      </dgm:t>
    </dgm:pt>
    <dgm:pt modelId="{B516F83D-9D78-4DED-A5CC-DD99282ECFF6}" type="pres">
      <dgm:prSet presAssocID="{75BF97E9-66B5-4AC9-8339-7742E761A4CE}" presName="node" presStyleLbl="node1" presStyleIdx="1" presStyleCnt="3">
        <dgm:presLayoutVars>
          <dgm:bulletEnabled val="1"/>
        </dgm:presLayoutVars>
      </dgm:prSet>
      <dgm:spPr/>
      <dgm:t>
        <a:bodyPr/>
        <a:lstStyle/>
        <a:p>
          <a:endParaRPr lang="en-US"/>
        </a:p>
      </dgm:t>
    </dgm:pt>
    <dgm:pt modelId="{27BD55F6-9ED7-4E42-A81D-4D5F3FDB9862}" type="pres">
      <dgm:prSet presAssocID="{2A28B661-9A09-4557-8372-06CEDBB4A355}" presName="sibTrans" presStyleLbl="sibTrans2D1" presStyleIdx="1" presStyleCnt="3"/>
      <dgm:spPr/>
      <dgm:t>
        <a:bodyPr/>
        <a:lstStyle/>
        <a:p>
          <a:endParaRPr lang="en-US"/>
        </a:p>
      </dgm:t>
    </dgm:pt>
    <dgm:pt modelId="{321C2C56-680A-42FA-9EA8-80ACAF3E1450}" type="pres">
      <dgm:prSet presAssocID="{2A28B661-9A09-4557-8372-06CEDBB4A355}" presName="connectorText" presStyleLbl="sibTrans2D1" presStyleIdx="1" presStyleCnt="3"/>
      <dgm:spPr/>
      <dgm:t>
        <a:bodyPr/>
        <a:lstStyle/>
        <a:p>
          <a:endParaRPr lang="en-US"/>
        </a:p>
      </dgm:t>
    </dgm:pt>
    <dgm:pt modelId="{B3D82CED-239F-46F2-BA64-8A3C8C433D1D}" type="pres">
      <dgm:prSet presAssocID="{8F9167D9-2D61-44C1-A900-B131138E102C}" presName="node" presStyleLbl="node1" presStyleIdx="2" presStyleCnt="3">
        <dgm:presLayoutVars>
          <dgm:bulletEnabled val="1"/>
        </dgm:presLayoutVars>
      </dgm:prSet>
      <dgm:spPr/>
      <dgm:t>
        <a:bodyPr/>
        <a:lstStyle/>
        <a:p>
          <a:endParaRPr lang="en-US"/>
        </a:p>
      </dgm:t>
    </dgm:pt>
    <dgm:pt modelId="{6B73530E-EDB0-421F-B51E-A456E1BA7C0A}" type="pres">
      <dgm:prSet presAssocID="{C3712603-8221-4182-AA8D-6602AB11E102}" presName="sibTrans" presStyleLbl="sibTrans2D1" presStyleIdx="2" presStyleCnt="3"/>
      <dgm:spPr/>
      <dgm:t>
        <a:bodyPr/>
        <a:lstStyle/>
        <a:p>
          <a:endParaRPr lang="en-US"/>
        </a:p>
      </dgm:t>
    </dgm:pt>
    <dgm:pt modelId="{2665A7E0-12FB-4268-A3A9-6ADFBD20DE85}" type="pres">
      <dgm:prSet presAssocID="{C3712603-8221-4182-AA8D-6602AB11E102}" presName="connectorText" presStyleLbl="sibTrans2D1" presStyleIdx="2" presStyleCnt="3"/>
      <dgm:spPr/>
      <dgm:t>
        <a:bodyPr/>
        <a:lstStyle/>
        <a:p>
          <a:endParaRPr lang="en-US"/>
        </a:p>
      </dgm:t>
    </dgm:pt>
  </dgm:ptLst>
  <dgm:cxnLst>
    <dgm:cxn modelId="{2F3F9556-DFE6-4C85-8854-90F698B0AE04}" srcId="{6EF0C125-DE9F-40D3-88E2-DB4D2B17F604}" destId="{1049CA8C-746A-4512-A1AE-485CF59A77C9}" srcOrd="0" destOrd="0" parTransId="{77C16FA1-AD55-4A97-95B1-CEFB89638DB0}" sibTransId="{CBEDC945-304F-4EC7-9974-AB3F62B5048C}"/>
    <dgm:cxn modelId="{A9281BB3-03E5-4F80-9E7D-135B9622DAC1}" type="presOf" srcId="{CBEDC945-304F-4EC7-9974-AB3F62B5048C}" destId="{8DF1C541-BE90-452F-8B91-A90364DB9BB2}" srcOrd="0" destOrd="0" presId="urn:microsoft.com/office/officeart/2005/8/layout/cycle2"/>
    <dgm:cxn modelId="{14B5EEB3-B140-4D66-A7AF-BF0E3A9DD0CF}" type="presOf" srcId="{C3712603-8221-4182-AA8D-6602AB11E102}" destId="{2665A7E0-12FB-4268-A3A9-6ADFBD20DE85}" srcOrd="1" destOrd="0" presId="urn:microsoft.com/office/officeart/2005/8/layout/cycle2"/>
    <dgm:cxn modelId="{CDCE59E7-B9AD-4D51-B73E-49AAC2FBDA0E}" srcId="{6EF0C125-DE9F-40D3-88E2-DB4D2B17F604}" destId="{8F9167D9-2D61-44C1-A900-B131138E102C}" srcOrd="2" destOrd="0" parTransId="{4BFF37BC-59A3-4988-A620-43CF2F12763E}" sibTransId="{C3712603-8221-4182-AA8D-6602AB11E102}"/>
    <dgm:cxn modelId="{D17B7C44-12DB-482D-9507-874B771C3AE4}" type="presOf" srcId="{C3712603-8221-4182-AA8D-6602AB11E102}" destId="{6B73530E-EDB0-421F-B51E-A456E1BA7C0A}" srcOrd="0" destOrd="0" presId="urn:microsoft.com/office/officeart/2005/8/layout/cycle2"/>
    <dgm:cxn modelId="{4D4A3DA0-0B17-4CFB-9FD5-E19BABFD1455}" srcId="{6EF0C125-DE9F-40D3-88E2-DB4D2B17F604}" destId="{75BF97E9-66B5-4AC9-8339-7742E761A4CE}" srcOrd="1" destOrd="0" parTransId="{61125C8C-80B5-420A-9855-1A22D169D802}" sibTransId="{2A28B661-9A09-4557-8372-06CEDBB4A355}"/>
    <dgm:cxn modelId="{5CC913A2-DC8A-4323-B2A5-D91BD8249DB8}" type="presOf" srcId="{6EF0C125-DE9F-40D3-88E2-DB4D2B17F604}" destId="{AA53FCFA-2503-4448-901C-E684C9477963}" srcOrd="0" destOrd="0" presId="urn:microsoft.com/office/officeart/2005/8/layout/cycle2"/>
    <dgm:cxn modelId="{6E33F648-1FD5-4ECD-878C-E3534BD0BB54}" type="presOf" srcId="{2A28B661-9A09-4557-8372-06CEDBB4A355}" destId="{27BD55F6-9ED7-4E42-A81D-4D5F3FDB9862}" srcOrd="0" destOrd="0" presId="urn:microsoft.com/office/officeart/2005/8/layout/cycle2"/>
    <dgm:cxn modelId="{D68A9ACA-E165-4618-A67A-2FB500435256}" type="presOf" srcId="{75BF97E9-66B5-4AC9-8339-7742E761A4CE}" destId="{B516F83D-9D78-4DED-A5CC-DD99282ECFF6}" srcOrd="0" destOrd="0" presId="urn:microsoft.com/office/officeart/2005/8/layout/cycle2"/>
    <dgm:cxn modelId="{2C79D6EC-72A3-47AC-BE6F-6E4085959D81}" type="presOf" srcId="{2A28B661-9A09-4557-8372-06CEDBB4A355}" destId="{321C2C56-680A-42FA-9EA8-80ACAF3E1450}" srcOrd="1" destOrd="0" presId="urn:microsoft.com/office/officeart/2005/8/layout/cycle2"/>
    <dgm:cxn modelId="{C35CDEF9-A27B-409C-95A5-01EEF7DC189B}" type="presOf" srcId="{8F9167D9-2D61-44C1-A900-B131138E102C}" destId="{B3D82CED-239F-46F2-BA64-8A3C8C433D1D}" srcOrd="0" destOrd="0" presId="urn:microsoft.com/office/officeart/2005/8/layout/cycle2"/>
    <dgm:cxn modelId="{2E5DE5E6-6CED-4883-9373-DE487800D2DB}" type="presOf" srcId="{1049CA8C-746A-4512-A1AE-485CF59A77C9}" destId="{D7565B08-6EEB-4ED2-B27E-8AEBB1CD5960}" srcOrd="0" destOrd="0" presId="urn:microsoft.com/office/officeart/2005/8/layout/cycle2"/>
    <dgm:cxn modelId="{11F0B025-E869-4C7F-BD10-1BA7F370C7AF}" type="presOf" srcId="{CBEDC945-304F-4EC7-9974-AB3F62B5048C}" destId="{1B14B0B0-6828-4E29-B1AD-1728E70F59DF}" srcOrd="1" destOrd="0" presId="urn:microsoft.com/office/officeart/2005/8/layout/cycle2"/>
    <dgm:cxn modelId="{7BE51672-BE26-4186-A788-044E72AB4F74}" type="presParOf" srcId="{AA53FCFA-2503-4448-901C-E684C9477963}" destId="{D7565B08-6EEB-4ED2-B27E-8AEBB1CD5960}" srcOrd="0" destOrd="0" presId="urn:microsoft.com/office/officeart/2005/8/layout/cycle2"/>
    <dgm:cxn modelId="{093AF66D-B0E3-4DA2-AD55-327CD92965F0}" type="presParOf" srcId="{AA53FCFA-2503-4448-901C-E684C9477963}" destId="{8DF1C541-BE90-452F-8B91-A90364DB9BB2}" srcOrd="1" destOrd="0" presId="urn:microsoft.com/office/officeart/2005/8/layout/cycle2"/>
    <dgm:cxn modelId="{12D93049-18D2-4626-9256-A41CF7B3F9D0}" type="presParOf" srcId="{8DF1C541-BE90-452F-8B91-A90364DB9BB2}" destId="{1B14B0B0-6828-4E29-B1AD-1728E70F59DF}" srcOrd="0" destOrd="0" presId="urn:microsoft.com/office/officeart/2005/8/layout/cycle2"/>
    <dgm:cxn modelId="{C892DC73-E21B-4807-A445-BB3D06138D8E}" type="presParOf" srcId="{AA53FCFA-2503-4448-901C-E684C9477963}" destId="{B516F83D-9D78-4DED-A5CC-DD99282ECFF6}" srcOrd="2" destOrd="0" presId="urn:microsoft.com/office/officeart/2005/8/layout/cycle2"/>
    <dgm:cxn modelId="{A7EED76A-F213-48BE-BCC9-9737F7816C99}" type="presParOf" srcId="{AA53FCFA-2503-4448-901C-E684C9477963}" destId="{27BD55F6-9ED7-4E42-A81D-4D5F3FDB9862}" srcOrd="3" destOrd="0" presId="urn:microsoft.com/office/officeart/2005/8/layout/cycle2"/>
    <dgm:cxn modelId="{0EA07EF1-5E9C-436A-8999-74D5AD651846}" type="presParOf" srcId="{27BD55F6-9ED7-4E42-A81D-4D5F3FDB9862}" destId="{321C2C56-680A-42FA-9EA8-80ACAF3E1450}" srcOrd="0" destOrd="0" presId="urn:microsoft.com/office/officeart/2005/8/layout/cycle2"/>
    <dgm:cxn modelId="{DCE80496-2E57-48E2-BC62-1EEA599DC057}" type="presParOf" srcId="{AA53FCFA-2503-4448-901C-E684C9477963}" destId="{B3D82CED-239F-46F2-BA64-8A3C8C433D1D}" srcOrd="4" destOrd="0" presId="urn:microsoft.com/office/officeart/2005/8/layout/cycle2"/>
    <dgm:cxn modelId="{ABADC9D4-2A51-4B04-9D91-9C094B109C28}" type="presParOf" srcId="{AA53FCFA-2503-4448-901C-E684C9477963}" destId="{6B73530E-EDB0-421F-B51E-A456E1BA7C0A}" srcOrd="5" destOrd="0" presId="urn:microsoft.com/office/officeart/2005/8/layout/cycle2"/>
    <dgm:cxn modelId="{B725C0FB-2A90-446C-BCF9-BFF6937554ED}" type="presParOf" srcId="{6B73530E-EDB0-421F-B51E-A456E1BA7C0A}" destId="{2665A7E0-12FB-4268-A3A9-6ADFBD20DE8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65B08-6EEB-4ED2-B27E-8AEBB1CD5960}">
      <dsp:nvSpPr>
        <dsp:cNvPr id="0" name=""/>
        <dsp:cNvSpPr/>
      </dsp:nvSpPr>
      <dsp:spPr>
        <a:xfrm>
          <a:off x="1889870" y="618"/>
          <a:ext cx="1718063" cy="1718063"/>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Test</a:t>
          </a:r>
        </a:p>
      </dsp:txBody>
      <dsp:txXfrm>
        <a:off x="2141475" y="252223"/>
        <a:ext cx="1214853" cy="1214853"/>
      </dsp:txXfrm>
    </dsp:sp>
    <dsp:sp modelId="{8DF1C541-BE90-452F-8B91-A90364DB9BB2}">
      <dsp:nvSpPr>
        <dsp:cNvPr id="0" name=""/>
        <dsp:cNvSpPr/>
      </dsp:nvSpPr>
      <dsp:spPr>
        <a:xfrm rot="3600000">
          <a:off x="3158989" y="1676345"/>
          <a:ext cx="457636" cy="5798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3193312" y="1732865"/>
        <a:ext cx="320345" cy="347908"/>
      </dsp:txXfrm>
    </dsp:sp>
    <dsp:sp modelId="{B516F83D-9D78-4DED-A5CC-DD99282ECFF6}">
      <dsp:nvSpPr>
        <dsp:cNvPr id="0" name=""/>
        <dsp:cNvSpPr/>
      </dsp:nvSpPr>
      <dsp:spPr>
        <a:xfrm>
          <a:off x="3180634" y="2236287"/>
          <a:ext cx="1718063" cy="1718063"/>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Code</a:t>
          </a:r>
        </a:p>
      </dsp:txBody>
      <dsp:txXfrm>
        <a:off x="3432239" y="2487892"/>
        <a:ext cx="1214853" cy="1214853"/>
      </dsp:txXfrm>
    </dsp:sp>
    <dsp:sp modelId="{27BD55F6-9ED7-4E42-A81D-4D5F3FDB9862}">
      <dsp:nvSpPr>
        <dsp:cNvPr id="0" name=""/>
        <dsp:cNvSpPr/>
      </dsp:nvSpPr>
      <dsp:spPr>
        <a:xfrm rot="10800000">
          <a:off x="2533035" y="2805396"/>
          <a:ext cx="457636" cy="5798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2670326" y="2921365"/>
        <a:ext cx="320345" cy="347908"/>
      </dsp:txXfrm>
    </dsp:sp>
    <dsp:sp modelId="{B3D82CED-239F-46F2-BA64-8A3C8C433D1D}">
      <dsp:nvSpPr>
        <dsp:cNvPr id="0" name=""/>
        <dsp:cNvSpPr/>
      </dsp:nvSpPr>
      <dsp:spPr>
        <a:xfrm>
          <a:off x="599105" y="2236287"/>
          <a:ext cx="1718063" cy="1718063"/>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Refactor</a:t>
          </a:r>
        </a:p>
      </dsp:txBody>
      <dsp:txXfrm>
        <a:off x="850710" y="2487892"/>
        <a:ext cx="1214853" cy="1214853"/>
      </dsp:txXfrm>
    </dsp:sp>
    <dsp:sp modelId="{6B73530E-EDB0-421F-B51E-A456E1BA7C0A}">
      <dsp:nvSpPr>
        <dsp:cNvPr id="0" name=""/>
        <dsp:cNvSpPr/>
      </dsp:nvSpPr>
      <dsp:spPr>
        <a:xfrm rot="18000000">
          <a:off x="1868225" y="1698778"/>
          <a:ext cx="457636" cy="5798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1902548" y="1874196"/>
        <a:ext cx="320345" cy="3479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F4416-AAE7-4AD9-98C9-1246FD135ADF}" type="datetimeFigureOut">
              <a:rPr lang="en-US" smtClean="0"/>
              <a:t>6/10/2016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82268-923E-457F-A8D7-2BBA7AE895BE}" type="slidenum">
              <a:rPr lang="en-US" smtClean="0"/>
              <a:t>‹#›</a:t>
            </a:fld>
            <a:endParaRPr lang="en-US"/>
          </a:p>
        </p:txBody>
      </p:sp>
    </p:spTree>
    <p:extLst>
      <p:ext uri="{BB962C8B-B14F-4D97-AF65-F5344CB8AC3E}">
        <p14:creationId xmlns:p14="http://schemas.microsoft.com/office/powerpoint/2010/main" val="276418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Drew: </a:t>
            </a:r>
          </a:p>
          <a:p>
            <a:pPr marL="171450" indent="-171450">
              <a:buFont typeface="Arial" panose="020B0604020202020204" pitchFamily="34" charset="0"/>
              <a:buChar char="•"/>
            </a:pPr>
            <a:r>
              <a:rPr lang="en-US" dirty="0"/>
              <a:t>I’ve</a:t>
            </a:r>
            <a:r>
              <a:rPr lang="en-US"/>
              <a:t> been at </a:t>
            </a:r>
            <a:r>
              <a:rPr lang="en-US" dirty="0" err="1"/>
              <a:t>Rightpoint</a:t>
            </a:r>
            <a:r>
              <a:rPr lang="en-US" dirty="0"/>
              <a:t> a </a:t>
            </a:r>
            <a:r>
              <a:rPr lang="en-US"/>
              <a:t>long time</a:t>
            </a:r>
            <a:r>
              <a:rPr lang="en-US" dirty="0"/>
              <a:t> </a:t>
            </a:r>
            <a:r>
              <a:rPr lang="en-US"/>
              <a:t>but haven't seen much unit testing </a:t>
            </a:r>
            <a:r>
              <a:rPr lang="en-US" dirty="0"/>
              <a:t>done</a:t>
            </a:r>
          </a:p>
          <a:p>
            <a:pPr marL="171450" indent="-171450">
              <a:buFont typeface="Arial" panose="020B0604020202020204" pitchFamily="34" charset="0"/>
              <a:buChar char="•"/>
            </a:pPr>
            <a:r>
              <a:rPr lang="en-US"/>
              <a:t>As </a:t>
            </a:r>
            <a:r>
              <a:rPr lang="en-US" dirty="0"/>
              <a:t>both</a:t>
            </a:r>
            <a:r>
              <a:rPr lang="en-US"/>
              <a:t> a </a:t>
            </a:r>
            <a:r>
              <a:rPr lang="en-US" dirty="0"/>
              <a:t>consultant</a:t>
            </a:r>
            <a:r>
              <a:rPr lang="en-US"/>
              <a:t> </a:t>
            </a:r>
            <a:r>
              <a:rPr lang="en-US" dirty="0"/>
              <a:t>and </a:t>
            </a:r>
            <a:r>
              <a:rPr lang="en-US"/>
              <a:t>CMS developer, </a:t>
            </a:r>
            <a:r>
              <a:rPr lang="en-US" dirty="0"/>
              <a:t>it’s</a:t>
            </a:r>
            <a:r>
              <a:rPr lang="en-US"/>
              <a:t> easy to </a:t>
            </a:r>
            <a:r>
              <a:rPr lang="en-US" dirty="0"/>
              <a:t>let</a:t>
            </a:r>
            <a:r>
              <a:rPr lang="en-US"/>
              <a:t> </a:t>
            </a:r>
            <a:r>
              <a:rPr lang="en-US" dirty="0"/>
              <a:t>unit testing slip through the cracks.</a:t>
            </a:r>
          </a:p>
          <a:p>
            <a:pPr marL="171450" indent="-171450">
              <a:buFont typeface="Arial" panose="020B0604020202020204" pitchFamily="34" charset="0"/>
              <a:buChar char="•"/>
            </a:pPr>
            <a:r>
              <a:rPr lang="en-US"/>
              <a:t>I’m </a:t>
            </a:r>
            <a:r>
              <a:rPr lang="en-US" dirty="0"/>
              <a:t>a newb to unit testing but I understand the </a:t>
            </a:r>
            <a:r>
              <a:rPr lang="en-US"/>
              <a:t>benefits and </a:t>
            </a:r>
            <a:r>
              <a:rPr lang="en-US" dirty="0"/>
              <a:t>want</a:t>
            </a:r>
            <a:r>
              <a:rPr lang="en-US"/>
              <a:t> </a:t>
            </a:r>
            <a:r>
              <a:rPr lang="en-US" dirty="0"/>
              <a:t>to force </a:t>
            </a:r>
            <a:r>
              <a:rPr lang="en-US"/>
              <a:t>myself to </a:t>
            </a:r>
            <a:r>
              <a:rPr lang="en-US" dirty="0"/>
              <a:t>write</a:t>
            </a:r>
            <a:r>
              <a:rPr lang="en-US"/>
              <a:t> </a:t>
            </a:r>
            <a:r>
              <a:rPr lang="en-US" dirty="0"/>
              <a:t>better code</a:t>
            </a:r>
          </a:p>
          <a:p>
            <a:pPr marL="171450" indent="-171450">
              <a:buFont typeface="Arial" panose="020B0604020202020204" pitchFamily="34" charset="0"/>
              <a:buChar char="•"/>
            </a:pPr>
            <a:r>
              <a:rPr lang="en-US"/>
              <a:t>For </a:t>
            </a:r>
            <a:r>
              <a:rPr lang="en-US" dirty="0"/>
              <a:t>me,</a:t>
            </a:r>
            <a:r>
              <a:rPr lang="en-US"/>
              <a:t> the </a:t>
            </a:r>
            <a:r>
              <a:rPr lang="en-US" dirty="0"/>
              <a:t>biggest</a:t>
            </a:r>
            <a:r>
              <a:rPr lang="en-US"/>
              <a:t> question was, </a:t>
            </a:r>
            <a:r>
              <a:rPr lang="en-US" dirty="0"/>
              <a:t>“</a:t>
            </a:r>
            <a:r>
              <a:rPr lang="en-US"/>
              <a:t>How </a:t>
            </a:r>
            <a:r>
              <a:rPr lang="en-US" dirty="0"/>
              <a:t>do I get started</a:t>
            </a:r>
            <a:r>
              <a:rPr lang="en-US"/>
              <a:t>?” </a:t>
            </a:r>
            <a:endParaRPr lang="en-US" dirty="0"/>
          </a:p>
          <a:p>
            <a:pPr marL="171450" indent="-171450">
              <a:buFont typeface="Arial" panose="020B0604020202020204" pitchFamily="34" charset="0"/>
              <a:buChar char="•"/>
            </a:pPr>
            <a:r>
              <a:rPr lang="en-US" dirty="0"/>
              <a:t>And</a:t>
            </a:r>
            <a:r>
              <a:rPr lang="en-US"/>
              <a:t>, </a:t>
            </a:r>
            <a:r>
              <a:rPr lang="en-US" dirty="0"/>
              <a:t>more importantly, “How </a:t>
            </a:r>
            <a:r>
              <a:rPr lang="en-US"/>
              <a:t>do I </a:t>
            </a:r>
            <a:r>
              <a:rPr lang="en-US" dirty="0"/>
              <a:t>know</a:t>
            </a:r>
            <a:r>
              <a:rPr lang="en-US"/>
              <a:t> </a:t>
            </a:r>
            <a:r>
              <a:rPr lang="en-US" dirty="0"/>
              <a:t>or decide what to </a:t>
            </a:r>
            <a:r>
              <a:rPr lang="en-US"/>
              <a:t>test?”</a:t>
            </a:r>
          </a:p>
          <a:p>
            <a:pPr marL="171450" indent="-171450">
              <a:buFont typeface="Arial" panose="020B0604020202020204" pitchFamily="34" charset="0"/>
              <a:buChar char="•"/>
            </a:pPr>
            <a:r>
              <a:rPr lang="en-US" dirty="0"/>
              <a:t>The</a:t>
            </a:r>
            <a:r>
              <a:rPr lang="en-US"/>
              <a:t> </a:t>
            </a:r>
            <a:r>
              <a:rPr lang="en-US" dirty="0"/>
              <a:t>truth is that, especially with modern tools, it is very </a:t>
            </a:r>
            <a:r>
              <a:rPr lang="en-US"/>
              <a:t>easy to get started</a:t>
            </a:r>
            <a:r>
              <a:rPr lang="en-US" dirty="0"/>
              <a:t>.</a:t>
            </a:r>
            <a:r>
              <a:rPr lang="en-US"/>
              <a:t> </a:t>
            </a:r>
            <a:endParaRPr lang="en-US" dirty="0"/>
          </a:p>
          <a:p>
            <a:pPr marL="171450" indent="-171450">
              <a:buFont typeface="Arial" panose="020B0604020202020204" pitchFamily="34" charset="0"/>
              <a:buChar char="•"/>
            </a:pPr>
            <a:r>
              <a:rPr lang="en-US"/>
              <a:t>And </a:t>
            </a:r>
            <a:r>
              <a:rPr lang="en-US" dirty="0"/>
              <a:t>it’s important to understand </a:t>
            </a:r>
            <a:r>
              <a:rPr lang="en-US"/>
              <a:t>that even a little bit </a:t>
            </a:r>
            <a:r>
              <a:rPr lang="en-US" dirty="0"/>
              <a:t>of</a:t>
            </a:r>
            <a:r>
              <a:rPr lang="en-US"/>
              <a:t> </a:t>
            </a:r>
            <a:r>
              <a:rPr lang="en-US" dirty="0"/>
              <a:t>unit testing</a:t>
            </a:r>
            <a:r>
              <a:rPr lang="en-US"/>
              <a:t> is better than nothing</a:t>
            </a:r>
            <a:r>
              <a:rPr lang="en-US" dirty="0"/>
              <a:t>.</a:t>
            </a:r>
            <a:r>
              <a:rPr lang="en-US"/>
              <a:t> </a:t>
            </a:r>
          </a:p>
          <a:p>
            <a:pPr marL="171450" indent="-171450">
              <a:buFont typeface="Arial" panose="020B0604020202020204" pitchFamily="34" charset="0"/>
              <a:buChar char="•"/>
            </a:pPr>
            <a:r>
              <a:rPr lang="en-US" dirty="0">
                <a:latin typeface="Calibri"/>
              </a:rPr>
              <a:t>The</a:t>
            </a:r>
            <a:r>
              <a:rPr lang="en-US">
                <a:latin typeface="Calibri"/>
              </a:rPr>
              <a:t> </a:t>
            </a:r>
            <a:r>
              <a:rPr lang="en-US" dirty="0">
                <a:latin typeface="Calibri"/>
              </a:rPr>
              <a:t>goal of this </a:t>
            </a:r>
            <a:r>
              <a:rPr lang="en-US">
                <a:latin typeface="Calibri"/>
              </a:rPr>
              <a:t>BFF is </a:t>
            </a:r>
            <a:r>
              <a:rPr lang="en-US" dirty="0">
                <a:latin typeface="Calibri"/>
              </a:rPr>
              <a:t>to provide an introduction to unit testing concepts and tools</a:t>
            </a:r>
            <a:r>
              <a:rPr lang="en-US">
                <a:latin typeface="Calibri"/>
              </a:rPr>
              <a:t>, </a:t>
            </a:r>
            <a:r>
              <a:rPr lang="en-US" dirty="0">
                <a:latin typeface="Calibri"/>
              </a:rPr>
              <a:t>and</a:t>
            </a:r>
            <a:r>
              <a:rPr lang="en-US">
                <a:latin typeface="Calibri"/>
              </a:rPr>
              <a:t> </a:t>
            </a:r>
            <a:r>
              <a:rPr lang="en-US" dirty="0">
                <a:latin typeface="Calibri"/>
              </a:rPr>
              <a:t>encourage you </a:t>
            </a:r>
            <a:r>
              <a:rPr lang="en-US">
                <a:latin typeface="Calibri"/>
              </a:rPr>
              <a:t>to use it</a:t>
            </a:r>
            <a:br>
              <a:rPr lang="en-US">
                <a:latin typeface="Calibri"/>
              </a:rPr>
            </a:br>
            <a:endParaRPr lang="en-US">
              <a:latin typeface="Calibri"/>
            </a:endParaRPr>
          </a:p>
          <a:p>
            <a:endParaRPr lang="en-US"/>
          </a:p>
        </p:txBody>
      </p:sp>
      <p:sp>
        <p:nvSpPr>
          <p:cNvPr id="4" name="Slide Number Placeholder 3"/>
          <p:cNvSpPr>
            <a:spLocks noGrp="1"/>
          </p:cNvSpPr>
          <p:nvPr>
            <p:ph type="sldNum" sz="quarter" idx="10"/>
          </p:nvPr>
        </p:nvSpPr>
        <p:spPr/>
        <p:txBody>
          <a:bodyPr/>
          <a:lstStyle/>
          <a:p>
            <a:fld id="{0BD82268-923E-457F-A8D7-2BBA7AE895BE}" type="slidenum">
              <a:rPr lang="en-US" smtClean="0"/>
              <a:t>1</a:t>
            </a:fld>
            <a:endParaRPr lang="en-US"/>
          </a:p>
        </p:txBody>
      </p:sp>
    </p:spTree>
    <p:extLst>
      <p:ext uri="{BB962C8B-B14F-4D97-AF65-F5344CB8AC3E}">
        <p14:creationId xmlns:p14="http://schemas.microsoft.com/office/powerpoint/2010/main" val="271487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computer programming, unit testing is a software testing method by which individual units of source code, sets of one or more computer program modules together with associated control data, usage procedures, and operating procedures, are tested to determine whether they are </a:t>
            </a:r>
            <a:r>
              <a:rPr lang="en-US" i="1" dirty="0"/>
              <a:t>fit for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i="0" dirty="0"/>
              <a:t>A unit test should be fast, reproducible, and (hopefully)</a:t>
            </a:r>
            <a:r>
              <a:rPr lang="en-US" i="0" baseline="0" dirty="0"/>
              <a:t> automated… If your tests produce different results with each run or are slow to execute, you won’t run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If your tests are slow, it’s probably because they 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10"/>
          </p:nvPr>
        </p:nvSpPr>
        <p:spPr/>
        <p:txBody>
          <a:bodyPr/>
          <a:lstStyle/>
          <a:p>
            <a:fld id="{0BD82268-923E-457F-A8D7-2BBA7AE895BE}" type="slidenum">
              <a:rPr lang="en-US" smtClean="0"/>
              <a:t>3</a:t>
            </a:fld>
            <a:endParaRPr lang="en-US"/>
          </a:p>
        </p:txBody>
      </p:sp>
    </p:spTree>
    <p:extLst>
      <p:ext uri="{BB962C8B-B14F-4D97-AF65-F5344CB8AC3E}">
        <p14:creationId xmlns:p14="http://schemas.microsoft.com/office/powerpoint/2010/main" val="269875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Integration tests combine modules and test them as a group.</a:t>
            </a:r>
            <a:r>
              <a:rPr lang="en-US" baseline="0" dirty="0"/>
              <a:t> Tests that run against APIs, services and (especially) data bases are integration tests</a:t>
            </a:r>
          </a:p>
          <a:p>
            <a:endParaRPr lang="en-US" baseline="0" dirty="0"/>
          </a:p>
          <a:p>
            <a:r>
              <a:rPr lang="en-US" baseline="0" dirty="0"/>
              <a:t>NO. NO. NO.</a:t>
            </a:r>
          </a:p>
          <a:p>
            <a:endParaRPr lang="en-US" baseline="0" dirty="0"/>
          </a:p>
          <a:p>
            <a:r>
              <a:rPr lang="en-US" baseline="0" dirty="0"/>
              <a:t>Other types of tests:</a:t>
            </a:r>
          </a:p>
          <a:p>
            <a:r>
              <a:rPr lang="en-US" dirty="0"/>
              <a:t>Acceptance test</a:t>
            </a:r>
          </a:p>
          <a:p>
            <a:r>
              <a:rPr lang="en-US" dirty="0"/>
              <a:t>Characterization test</a:t>
            </a:r>
          </a:p>
          <a:p>
            <a:r>
              <a:rPr lang="en-US" dirty="0"/>
              <a:t>Regression test</a:t>
            </a:r>
          </a:p>
          <a:p>
            <a:r>
              <a:rPr lang="en-US" dirty="0"/>
              <a:t>UI Test</a:t>
            </a:r>
          </a:p>
          <a:p>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5</a:t>
            </a:fld>
            <a:endParaRPr lang="en-US"/>
          </a:p>
        </p:txBody>
      </p:sp>
    </p:spTree>
    <p:extLst>
      <p:ext uri="{BB962C8B-B14F-4D97-AF65-F5344CB8AC3E}">
        <p14:creationId xmlns:p14="http://schemas.microsoft.com/office/powerpoint/2010/main" val="922370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Manual testing sucks – This goes for automated testing in general. Manual testing is time-consuming</a:t>
            </a:r>
            <a:r>
              <a:rPr lang="en-US" baseline="0" dirty="0"/>
              <a:t> and prone to human error. And you miss out on the benefit of running all your tests every time you run a single test. </a:t>
            </a:r>
            <a:br>
              <a:rPr lang="en-US" baseline="0" dirty="0"/>
            </a:br>
            <a:endParaRPr lang="en-US" dirty="0"/>
          </a:p>
          <a:p>
            <a:pPr marL="171450" indent="-171450" algn="l">
              <a:buFont typeface="Arial" panose="020B0604020202020204" pitchFamily="34" charset="0"/>
              <a:buChar char="•"/>
            </a:pPr>
            <a:r>
              <a:rPr lang="en-US" baseline="0" dirty="0"/>
              <a:t>Maintainability – </a:t>
            </a:r>
          </a:p>
          <a:p>
            <a:pPr marL="685800" lvl="1" indent="-228600" algn="l">
              <a:buFont typeface="+mj-lt"/>
              <a:buAutoNum type="arabicPeriod"/>
            </a:pPr>
            <a:r>
              <a:rPr lang="en-US" baseline="0" dirty="0"/>
              <a:t>It helps to avoid making breaking changes committed by future developers (which could be you)</a:t>
            </a:r>
          </a:p>
          <a:p>
            <a:pPr marL="685800" lvl="1" indent="-228600" algn="l">
              <a:buFont typeface="+mj-lt"/>
              <a:buAutoNum type="arabicPeriod"/>
            </a:pPr>
            <a:r>
              <a:rPr lang="en-US" baseline="0" dirty="0"/>
              <a:t>It helps to describe the behavior of the unit under test. For example, a factory method that accepts dependencies to the object that it constructs. If the arguments are invalid, does it return an empty instance? Null? Throw an exception? A unit test will tell you. </a:t>
            </a:r>
            <a:br>
              <a:rPr lang="en-US" baseline="0" dirty="0"/>
            </a:br>
            <a:endParaRPr lang="en-US" baseline="0" dirty="0"/>
          </a:p>
          <a:p>
            <a:pPr marL="228600" lvl="0" indent="-228600" algn="l">
              <a:buFont typeface="Arial" panose="020B0604020202020204" pitchFamily="34" charset="0"/>
              <a:buChar char="•"/>
            </a:pPr>
            <a:r>
              <a:rPr lang="en-US" baseline="0" dirty="0"/>
              <a:t>Encourages good patterns – Testable code and clean dependency graphs go hand-in-hand. You have to be more deliberate, think about your code more</a:t>
            </a:r>
            <a:r>
              <a:rPr lang="en-US" baseline="0"/>
              <a:t>, </a:t>
            </a:r>
            <a:r>
              <a:rPr lang="en-US" dirty="0"/>
              <a:t>not</a:t>
            </a:r>
            <a:r>
              <a:rPr lang="en-US"/>
              <a:t> be lazy, </a:t>
            </a:r>
            <a:r>
              <a:rPr lang="en-US" baseline="0"/>
              <a:t>consistently </a:t>
            </a:r>
            <a:r>
              <a:rPr lang="en-US" baseline="0" dirty="0"/>
              <a:t>treat your dependencies as first class citizens. </a:t>
            </a:r>
            <a:br>
              <a:rPr lang="en-US" baseline="0" dirty="0"/>
            </a:br>
            <a:endParaRPr lang="en-US" baseline="0" dirty="0"/>
          </a:p>
          <a:p>
            <a:pPr marL="228600" lvl="0" indent="-228600" algn="l">
              <a:buFont typeface="Arial" panose="020B0604020202020204" pitchFamily="34" charset="0"/>
              <a:buChar char="•"/>
            </a:pPr>
            <a:r>
              <a:rPr lang="en-US" baseline="0" dirty="0"/>
              <a:t> </a:t>
            </a:r>
            <a:r>
              <a:rPr lang="en-US" dirty="0"/>
              <a:t>“Code Coverage” – In</a:t>
            </a:r>
            <a:r>
              <a:rPr lang="en-US" baseline="0" dirty="0"/>
              <a:t> addition to meeting legit project requirements, it makes clients happy to see evidence of testing taking place. </a:t>
            </a:r>
            <a:br>
              <a:rPr lang="en-US" baseline="0" dirty="0"/>
            </a:br>
            <a:endParaRPr lang="en-US" baseline="0" dirty="0"/>
          </a:p>
          <a:p>
            <a:pPr marL="228600" lvl="0" indent="-228600" algn="l">
              <a:buFont typeface="Arial" panose="020B0604020202020204" pitchFamily="34" charset="0"/>
              <a:buChar char="•"/>
            </a:pPr>
            <a:r>
              <a:rPr lang="en-US" baseline="0" dirty="0"/>
              <a:t>It’s easy to get started – Setting up tests in Visual Studio is easy. We’ll give an example later</a:t>
            </a:r>
            <a:endParaRPr lang="en-US" dirty="0"/>
          </a:p>
          <a:p>
            <a:pPr marL="228600" lvl="0" indent="-228600" algn="l">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6</a:t>
            </a:fld>
            <a:endParaRPr lang="en-US"/>
          </a:p>
        </p:txBody>
      </p:sp>
    </p:spTree>
    <p:extLst>
      <p:ext uri="{BB962C8B-B14F-4D97-AF65-F5344CB8AC3E}">
        <p14:creationId xmlns:p14="http://schemas.microsoft.com/office/powerpoint/2010/main" val="107958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an</a:t>
            </a:r>
            <a:r>
              <a:rPr lang="en-US" baseline="0" dirty="0" smtClean="0"/>
              <a:t> issue</a:t>
            </a:r>
            <a:r>
              <a:rPr lang="en-US" dirty="0" smtClean="0"/>
              <a:t> in dev is cheap</a:t>
            </a:r>
          </a:p>
          <a:p>
            <a:r>
              <a:rPr lang="en-US" dirty="0" smtClean="0"/>
              <a:t>Fixing</a:t>
            </a:r>
            <a:r>
              <a:rPr lang="en-US" baseline="0" dirty="0" smtClean="0"/>
              <a:t> an issue in dev is cheap</a:t>
            </a:r>
          </a:p>
          <a:p>
            <a:endParaRPr lang="en-US" baseline="0" dirty="0" smtClean="0"/>
          </a:p>
          <a:p>
            <a:r>
              <a:rPr lang="en-US" baseline="0" dirty="0" smtClean="0"/>
              <a:t>(Optional) Shouldn’t SOWs have testing built into dev time, rather than a separate </a:t>
            </a:r>
            <a:r>
              <a:rPr lang="en-US" baseline="0" smtClean="0"/>
              <a:t>line item?</a:t>
            </a:r>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7</a:t>
            </a:fld>
            <a:endParaRPr lang="en-US"/>
          </a:p>
        </p:txBody>
      </p:sp>
    </p:spTree>
    <p:extLst>
      <p:ext uri="{BB962C8B-B14F-4D97-AF65-F5344CB8AC3E}">
        <p14:creationId xmlns:p14="http://schemas.microsoft.com/office/powerpoint/2010/main" val="375588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Phoneword</a:t>
            </a:r>
            <a:r>
              <a:rPr lang="en-US" dirty="0"/>
              <a:t> </a:t>
            </a:r>
            <a:r>
              <a:rPr lang="en-US"/>
              <a:t>example here?</a:t>
            </a:r>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11</a:t>
            </a:fld>
            <a:endParaRPr lang="en-US"/>
          </a:p>
        </p:txBody>
      </p:sp>
    </p:spTree>
    <p:extLst>
      <p:ext uri="{BB962C8B-B14F-4D97-AF65-F5344CB8AC3E}">
        <p14:creationId xmlns:p14="http://schemas.microsoft.com/office/powerpoint/2010/main" val="2524417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D82268-923E-457F-A8D7-2BBA7AE895BE}" type="slidenum">
              <a:rPr lang="en-US" smtClean="0"/>
              <a:t>16</a:t>
            </a:fld>
            <a:endParaRPr lang="en-US"/>
          </a:p>
        </p:txBody>
      </p:sp>
    </p:spTree>
    <p:extLst>
      <p:ext uri="{BB962C8B-B14F-4D97-AF65-F5344CB8AC3E}">
        <p14:creationId xmlns:p14="http://schemas.microsoft.com/office/powerpoint/2010/main" val="1774544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D82268-923E-457F-A8D7-2BBA7AE895BE}" type="slidenum">
              <a:rPr lang="en-US" smtClean="0"/>
              <a:t>17</a:t>
            </a:fld>
            <a:endParaRPr lang="en-US"/>
          </a:p>
        </p:txBody>
      </p:sp>
    </p:spTree>
    <p:extLst>
      <p:ext uri="{BB962C8B-B14F-4D97-AF65-F5344CB8AC3E}">
        <p14:creationId xmlns:p14="http://schemas.microsoft.com/office/powerpoint/2010/main" val="130018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D82268-923E-457F-A8D7-2BBA7AE895BE}" type="slidenum">
              <a:rPr lang="en-US" smtClean="0"/>
              <a:t>18</a:t>
            </a:fld>
            <a:endParaRPr lang="en-US"/>
          </a:p>
        </p:txBody>
      </p:sp>
    </p:spTree>
    <p:extLst>
      <p:ext uri="{BB962C8B-B14F-4D97-AF65-F5344CB8AC3E}">
        <p14:creationId xmlns:p14="http://schemas.microsoft.com/office/powerpoint/2010/main" val="2784175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2" name="Freeform 5"/>
          <p:cNvSpPr>
            <a:spLocks/>
          </p:cNvSpPr>
          <p:nvPr/>
        </p:nvSpPr>
        <p:spPr bwMode="auto">
          <a:xfrm flipV="1">
            <a:off x="-13420" y="4072315"/>
            <a:ext cx="12215598" cy="2824598"/>
          </a:xfrm>
          <a:custGeom>
            <a:avLst/>
            <a:gdLst>
              <a:gd name="T0" fmla="*/ 0 w 9078"/>
              <a:gd name="T1" fmla="*/ 0 h 2339"/>
              <a:gd name="T2" fmla="*/ 0 w 9078"/>
              <a:gd name="T3" fmla="*/ 1969 h 2339"/>
              <a:gd name="T4" fmla="*/ 525 w 9078"/>
              <a:gd name="T5" fmla="*/ 1969 h 2339"/>
              <a:gd name="T6" fmla="*/ 837 w 9078"/>
              <a:gd name="T7" fmla="*/ 2339 h 2339"/>
              <a:gd name="T8" fmla="*/ 837 w 9078"/>
              <a:gd name="T9" fmla="*/ 1969 h 2339"/>
              <a:gd name="T10" fmla="*/ 9078 w 9078"/>
              <a:gd name="T11" fmla="*/ 1969 h 2339"/>
              <a:gd name="T12" fmla="*/ 9078 w 9078"/>
              <a:gd name="T13" fmla="*/ 0 h 2339"/>
              <a:gd name="T14" fmla="*/ 0 w 9078"/>
              <a:gd name="T15" fmla="*/ 0 h 2339"/>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45 w 10001"/>
              <a:gd name="connsiteY0" fmla="*/ 2061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45 w 10001"/>
              <a:gd name="connsiteY7" fmla="*/ 2061 h 10000"/>
              <a:gd name="connsiteX0" fmla="*/ 1 w 10001"/>
              <a:gd name="connsiteY0" fmla="*/ 1116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1 w 10001"/>
              <a:gd name="connsiteY7" fmla="*/ 1116 h 10000"/>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0 w 10011"/>
              <a:gd name="connsiteY0" fmla="*/ 0 h 8884"/>
              <a:gd name="connsiteX1" fmla="*/ 11 w 10011"/>
              <a:gd name="connsiteY1" fmla="*/ 7302 h 8884"/>
              <a:gd name="connsiteX2" fmla="*/ 589 w 10011"/>
              <a:gd name="connsiteY2" fmla="*/ 7302 h 8884"/>
              <a:gd name="connsiteX3" fmla="*/ 933 w 10011"/>
              <a:gd name="connsiteY3" fmla="*/ 8884 h 8884"/>
              <a:gd name="connsiteX4" fmla="*/ 933 w 10011"/>
              <a:gd name="connsiteY4" fmla="*/ 7302 h 8884"/>
              <a:gd name="connsiteX5" fmla="*/ 10011 w 10011"/>
              <a:gd name="connsiteY5" fmla="*/ 7302 h 8884"/>
              <a:gd name="connsiteX6" fmla="*/ 9978 w 10011"/>
              <a:gd name="connsiteY6" fmla="*/ 1074 h 8884"/>
              <a:gd name="connsiteX7" fmla="*/ 0 w 10011"/>
              <a:gd name="connsiteY7" fmla="*/ 0 h 8884"/>
              <a:gd name="connsiteX0" fmla="*/ 0 w 10000"/>
              <a:gd name="connsiteY0" fmla="*/ 48 h 10048"/>
              <a:gd name="connsiteX1" fmla="*/ 11 w 10000"/>
              <a:gd name="connsiteY1" fmla="*/ 8267 h 10048"/>
              <a:gd name="connsiteX2" fmla="*/ 588 w 10000"/>
              <a:gd name="connsiteY2" fmla="*/ 8267 h 10048"/>
              <a:gd name="connsiteX3" fmla="*/ 932 w 10000"/>
              <a:gd name="connsiteY3" fmla="*/ 10048 h 10048"/>
              <a:gd name="connsiteX4" fmla="*/ 932 w 10000"/>
              <a:gd name="connsiteY4" fmla="*/ 8267 h 10048"/>
              <a:gd name="connsiteX5" fmla="*/ 10000 w 10000"/>
              <a:gd name="connsiteY5" fmla="*/ 8267 h 10048"/>
              <a:gd name="connsiteX6" fmla="*/ 9989 w 10000"/>
              <a:gd name="connsiteY6" fmla="*/ 0 h 10048"/>
              <a:gd name="connsiteX7" fmla="*/ 0 w 10000"/>
              <a:gd name="connsiteY7" fmla="*/ 48 h 10048"/>
              <a:gd name="connsiteX0" fmla="*/ 0 w 10000"/>
              <a:gd name="connsiteY0" fmla="*/ 0 h 10145"/>
              <a:gd name="connsiteX1" fmla="*/ 11 w 10000"/>
              <a:gd name="connsiteY1" fmla="*/ 8364 h 10145"/>
              <a:gd name="connsiteX2" fmla="*/ 588 w 10000"/>
              <a:gd name="connsiteY2" fmla="*/ 8364 h 10145"/>
              <a:gd name="connsiteX3" fmla="*/ 932 w 10000"/>
              <a:gd name="connsiteY3" fmla="*/ 10145 h 10145"/>
              <a:gd name="connsiteX4" fmla="*/ 932 w 10000"/>
              <a:gd name="connsiteY4" fmla="*/ 8364 h 10145"/>
              <a:gd name="connsiteX5" fmla="*/ 10000 w 10000"/>
              <a:gd name="connsiteY5" fmla="*/ 8364 h 10145"/>
              <a:gd name="connsiteX6" fmla="*/ 9989 w 10000"/>
              <a:gd name="connsiteY6" fmla="*/ 97 h 10145"/>
              <a:gd name="connsiteX7" fmla="*/ 0 w 10000"/>
              <a:gd name="connsiteY7" fmla="*/ 0 h 10145"/>
              <a:gd name="connsiteX0" fmla="*/ 0 w 10002"/>
              <a:gd name="connsiteY0" fmla="*/ 7 h 10152"/>
              <a:gd name="connsiteX1" fmla="*/ 11 w 10002"/>
              <a:gd name="connsiteY1" fmla="*/ 8371 h 10152"/>
              <a:gd name="connsiteX2" fmla="*/ 588 w 10002"/>
              <a:gd name="connsiteY2" fmla="*/ 8371 h 10152"/>
              <a:gd name="connsiteX3" fmla="*/ 932 w 10002"/>
              <a:gd name="connsiteY3" fmla="*/ 10152 h 10152"/>
              <a:gd name="connsiteX4" fmla="*/ 932 w 10002"/>
              <a:gd name="connsiteY4" fmla="*/ 8371 h 10152"/>
              <a:gd name="connsiteX5" fmla="*/ 10000 w 10002"/>
              <a:gd name="connsiteY5" fmla="*/ 8371 h 10152"/>
              <a:gd name="connsiteX6" fmla="*/ 10001 w 10002"/>
              <a:gd name="connsiteY6" fmla="*/ 0 h 10152"/>
              <a:gd name="connsiteX7" fmla="*/ 0 w 10002"/>
              <a:gd name="connsiteY7" fmla="*/ 7 h 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2" h="10152">
                <a:moveTo>
                  <a:pt x="0" y="7"/>
                </a:moveTo>
                <a:cubicBezTo>
                  <a:pt x="4" y="2747"/>
                  <a:pt x="7" y="5632"/>
                  <a:pt x="11" y="8371"/>
                </a:cubicBezTo>
                <a:lnTo>
                  <a:pt x="588" y="8371"/>
                </a:lnTo>
                <a:cubicBezTo>
                  <a:pt x="703" y="8964"/>
                  <a:pt x="817" y="9559"/>
                  <a:pt x="932" y="10152"/>
                </a:cubicBezTo>
                <a:lnTo>
                  <a:pt x="932" y="8371"/>
                </a:lnTo>
                <a:lnTo>
                  <a:pt x="10000" y="8371"/>
                </a:lnTo>
                <a:cubicBezTo>
                  <a:pt x="9996" y="5615"/>
                  <a:pt x="10005" y="2756"/>
                  <a:pt x="10001" y="0"/>
                </a:cubicBezTo>
                <a:lnTo>
                  <a:pt x="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 name="Title 1"/>
          <p:cNvSpPr>
            <a:spLocks noGrp="1"/>
          </p:cNvSpPr>
          <p:nvPr>
            <p:ph type="ctrTitle"/>
          </p:nvPr>
        </p:nvSpPr>
        <p:spPr>
          <a:xfrm>
            <a:off x="674080" y="4868774"/>
            <a:ext cx="10092453" cy="548640"/>
          </a:xfrm>
        </p:spPr>
        <p:txBody>
          <a:bodyPr anchor="ctr" anchorCtr="0"/>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080" y="5510065"/>
            <a:ext cx="6724969" cy="914400"/>
          </a:xfrm>
        </p:spPr>
        <p:txBody>
          <a:bodyPr>
            <a:noAutofit/>
          </a:bodyPr>
          <a:lstStyle>
            <a:lvl1pPr marL="0" indent="0" algn="l">
              <a:spcAft>
                <a:spcPts val="300"/>
              </a:spcAft>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7103" y="5943818"/>
            <a:ext cx="2388868" cy="45389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25" y="1"/>
            <a:ext cx="11011494" cy="4466929"/>
          </a:xfrm>
          <a:prstGeom prst="rect">
            <a:avLst/>
          </a:prstGeom>
        </p:spPr>
      </p:pic>
    </p:spTree>
    <p:extLst>
      <p:ext uri="{BB962C8B-B14F-4D97-AF65-F5344CB8AC3E}">
        <p14:creationId xmlns:p14="http://schemas.microsoft.com/office/powerpoint/2010/main" val="353648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30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636298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chemeClr val="tx1"/>
                </a:solidFill>
                <a:latin typeface="+mj-lt"/>
              </a:rPr>
              <a:t>29</a:t>
            </a:r>
            <a:r>
              <a:rPr lang="en-US" sz="1200" baseline="0" dirty="0">
                <a:solidFill>
                  <a:schemeClr val="tx1"/>
                </a:solidFill>
                <a:latin typeface="+mj-lt"/>
              </a:rPr>
              <a:t> North Wacker Drive</a:t>
            </a:r>
            <a:r>
              <a:rPr lang="en-US" sz="1200" dirty="0">
                <a:solidFill>
                  <a:schemeClr val="tx1"/>
                </a:solidFill>
                <a:latin typeface="+mj-lt"/>
              </a:rPr>
              <a:t>  |  4</a:t>
            </a:r>
            <a:r>
              <a:rPr lang="en-US" sz="1200" baseline="30000" dirty="0">
                <a:solidFill>
                  <a:schemeClr val="tx1"/>
                </a:solidFill>
                <a:latin typeface="+mj-lt"/>
              </a:rPr>
              <a:t>th</a:t>
            </a:r>
            <a:r>
              <a:rPr lang="en-US" sz="1200" baseline="0" dirty="0">
                <a:solidFill>
                  <a:schemeClr val="tx1"/>
                </a:solidFill>
                <a:latin typeface="+mj-lt"/>
              </a:rPr>
              <a:t> Floor</a:t>
            </a:r>
            <a:r>
              <a:rPr lang="en-US" sz="1200" dirty="0">
                <a:solidFill>
                  <a:schemeClr val="tx1"/>
                </a:solidFill>
                <a:latin typeface="+mj-lt"/>
              </a:rPr>
              <a:t>  |  Chicago, Illinois</a:t>
            </a:r>
            <a:r>
              <a:rPr lang="en-US" sz="1200" baseline="0" dirty="0">
                <a:solidFill>
                  <a:schemeClr val="tx1"/>
                </a:solidFill>
                <a:latin typeface="+mj-lt"/>
              </a:rPr>
              <a:t> </a:t>
            </a:r>
            <a:r>
              <a:rPr lang="en-US" sz="1200" dirty="0">
                <a:solidFill>
                  <a:schemeClr val="tx1"/>
                </a:solidFill>
                <a:latin typeface="+mj-lt"/>
              </a:rPr>
              <a:t>60606</a:t>
            </a:r>
            <a:br>
              <a:rPr lang="en-US" sz="1200" dirty="0">
                <a:solidFill>
                  <a:schemeClr val="tx1"/>
                </a:solidFill>
                <a:latin typeface="+mj-lt"/>
              </a:rPr>
            </a:br>
            <a:r>
              <a:rPr lang="en-US" sz="1200" dirty="0">
                <a:solidFill>
                  <a:schemeClr val="tx1"/>
                </a:solidFill>
                <a:latin typeface="+mj-lt"/>
              </a:rPr>
              <a:t>312.920.8383  |  312.920.8384 fax</a:t>
            </a:r>
            <a:br>
              <a:rPr lang="en-US" sz="1200" dirty="0">
                <a:solidFill>
                  <a:schemeClr val="tx1"/>
                </a:solidFill>
                <a:latin typeface="+mj-lt"/>
              </a:rPr>
            </a:br>
            <a:r>
              <a:rPr lang="en-US" sz="1200" dirty="0">
                <a:solidFill>
                  <a:schemeClr val="tx1"/>
                </a:solidFill>
                <a:latin typeface="+mj-lt"/>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17" name="Group 1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950111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chemeClr val="tx1"/>
                </a:solidFill>
                <a:latin typeface="+mj-lt"/>
              </a:rPr>
              <a:t>43155 Main Street   |  Suite 2212C-2   |  Novi, Michigan 48375</a:t>
            </a:r>
            <a:br>
              <a:rPr lang="en-US" sz="1200" dirty="0">
                <a:solidFill>
                  <a:schemeClr val="tx1"/>
                </a:solidFill>
                <a:latin typeface="+mj-lt"/>
              </a:rPr>
            </a:br>
            <a:r>
              <a:rPr lang="en-US" sz="1200" dirty="0">
                <a:solidFill>
                  <a:schemeClr val="tx1"/>
                </a:solidFill>
                <a:latin typeface="+mj-lt"/>
              </a:rPr>
              <a:t>248.429.7242</a:t>
            </a:r>
          </a:p>
          <a:p>
            <a:pPr>
              <a:lnSpc>
                <a:spcPts val="1400"/>
              </a:lnSpc>
            </a:pPr>
            <a:r>
              <a:rPr lang="en-US" sz="1200" dirty="0">
                <a:solidFill>
                  <a:schemeClr val="tx1"/>
                </a:solidFill>
                <a:latin typeface="+mj-lt"/>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7" name="Group 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370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 y="0"/>
            <a:ext cx="12191681" cy="6858000"/>
          </a:xfrm>
          <a:prstGeom prst="rect">
            <a:avLst/>
          </a:prstGeom>
        </p:spPr>
      </p:pic>
      <p:sp>
        <p:nvSpPr>
          <p:cNvPr id="12" name="Freeform 5"/>
          <p:cNvSpPr>
            <a:spLocks/>
          </p:cNvSpPr>
          <p:nvPr/>
        </p:nvSpPr>
        <p:spPr bwMode="auto">
          <a:xfrm flipV="1">
            <a:off x="-13420" y="4072315"/>
            <a:ext cx="12215598" cy="2824598"/>
          </a:xfrm>
          <a:custGeom>
            <a:avLst/>
            <a:gdLst>
              <a:gd name="T0" fmla="*/ 0 w 9078"/>
              <a:gd name="T1" fmla="*/ 0 h 2339"/>
              <a:gd name="T2" fmla="*/ 0 w 9078"/>
              <a:gd name="T3" fmla="*/ 1969 h 2339"/>
              <a:gd name="T4" fmla="*/ 525 w 9078"/>
              <a:gd name="T5" fmla="*/ 1969 h 2339"/>
              <a:gd name="T6" fmla="*/ 837 w 9078"/>
              <a:gd name="T7" fmla="*/ 2339 h 2339"/>
              <a:gd name="T8" fmla="*/ 837 w 9078"/>
              <a:gd name="T9" fmla="*/ 1969 h 2339"/>
              <a:gd name="T10" fmla="*/ 9078 w 9078"/>
              <a:gd name="T11" fmla="*/ 1969 h 2339"/>
              <a:gd name="T12" fmla="*/ 9078 w 9078"/>
              <a:gd name="T13" fmla="*/ 0 h 2339"/>
              <a:gd name="T14" fmla="*/ 0 w 9078"/>
              <a:gd name="T15" fmla="*/ 0 h 2339"/>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45 w 10001"/>
              <a:gd name="connsiteY0" fmla="*/ 2061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45 w 10001"/>
              <a:gd name="connsiteY7" fmla="*/ 2061 h 10000"/>
              <a:gd name="connsiteX0" fmla="*/ 1 w 10001"/>
              <a:gd name="connsiteY0" fmla="*/ 1116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1 w 10001"/>
              <a:gd name="connsiteY7" fmla="*/ 1116 h 10000"/>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0 w 10011"/>
              <a:gd name="connsiteY0" fmla="*/ 0 h 8884"/>
              <a:gd name="connsiteX1" fmla="*/ 11 w 10011"/>
              <a:gd name="connsiteY1" fmla="*/ 7302 h 8884"/>
              <a:gd name="connsiteX2" fmla="*/ 589 w 10011"/>
              <a:gd name="connsiteY2" fmla="*/ 7302 h 8884"/>
              <a:gd name="connsiteX3" fmla="*/ 933 w 10011"/>
              <a:gd name="connsiteY3" fmla="*/ 8884 h 8884"/>
              <a:gd name="connsiteX4" fmla="*/ 933 w 10011"/>
              <a:gd name="connsiteY4" fmla="*/ 7302 h 8884"/>
              <a:gd name="connsiteX5" fmla="*/ 10011 w 10011"/>
              <a:gd name="connsiteY5" fmla="*/ 7302 h 8884"/>
              <a:gd name="connsiteX6" fmla="*/ 9978 w 10011"/>
              <a:gd name="connsiteY6" fmla="*/ 1074 h 8884"/>
              <a:gd name="connsiteX7" fmla="*/ 0 w 10011"/>
              <a:gd name="connsiteY7" fmla="*/ 0 h 8884"/>
              <a:gd name="connsiteX0" fmla="*/ 0 w 10000"/>
              <a:gd name="connsiteY0" fmla="*/ 48 h 10048"/>
              <a:gd name="connsiteX1" fmla="*/ 11 w 10000"/>
              <a:gd name="connsiteY1" fmla="*/ 8267 h 10048"/>
              <a:gd name="connsiteX2" fmla="*/ 588 w 10000"/>
              <a:gd name="connsiteY2" fmla="*/ 8267 h 10048"/>
              <a:gd name="connsiteX3" fmla="*/ 932 w 10000"/>
              <a:gd name="connsiteY3" fmla="*/ 10048 h 10048"/>
              <a:gd name="connsiteX4" fmla="*/ 932 w 10000"/>
              <a:gd name="connsiteY4" fmla="*/ 8267 h 10048"/>
              <a:gd name="connsiteX5" fmla="*/ 10000 w 10000"/>
              <a:gd name="connsiteY5" fmla="*/ 8267 h 10048"/>
              <a:gd name="connsiteX6" fmla="*/ 9989 w 10000"/>
              <a:gd name="connsiteY6" fmla="*/ 0 h 10048"/>
              <a:gd name="connsiteX7" fmla="*/ 0 w 10000"/>
              <a:gd name="connsiteY7" fmla="*/ 48 h 10048"/>
              <a:gd name="connsiteX0" fmla="*/ 0 w 10000"/>
              <a:gd name="connsiteY0" fmla="*/ 0 h 10145"/>
              <a:gd name="connsiteX1" fmla="*/ 11 w 10000"/>
              <a:gd name="connsiteY1" fmla="*/ 8364 h 10145"/>
              <a:gd name="connsiteX2" fmla="*/ 588 w 10000"/>
              <a:gd name="connsiteY2" fmla="*/ 8364 h 10145"/>
              <a:gd name="connsiteX3" fmla="*/ 932 w 10000"/>
              <a:gd name="connsiteY3" fmla="*/ 10145 h 10145"/>
              <a:gd name="connsiteX4" fmla="*/ 932 w 10000"/>
              <a:gd name="connsiteY4" fmla="*/ 8364 h 10145"/>
              <a:gd name="connsiteX5" fmla="*/ 10000 w 10000"/>
              <a:gd name="connsiteY5" fmla="*/ 8364 h 10145"/>
              <a:gd name="connsiteX6" fmla="*/ 9989 w 10000"/>
              <a:gd name="connsiteY6" fmla="*/ 97 h 10145"/>
              <a:gd name="connsiteX7" fmla="*/ 0 w 10000"/>
              <a:gd name="connsiteY7" fmla="*/ 0 h 10145"/>
              <a:gd name="connsiteX0" fmla="*/ 0 w 10002"/>
              <a:gd name="connsiteY0" fmla="*/ 7 h 10152"/>
              <a:gd name="connsiteX1" fmla="*/ 11 w 10002"/>
              <a:gd name="connsiteY1" fmla="*/ 8371 h 10152"/>
              <a:gd name="connsiteX2" fmla="*/ 588 w 10002"/>
              <a:gd name="connsiteY2" fmla="*/ 8371 h 10152"/>
              <a:gd name="connsiteX3" fmla="*/ 932 w 10002"/>
              <a:gd name="connsiteY3" fmla="*/ 10152 h 10152"/>
              <a:gd name="connsiteX4" fmla="*/ 932 w 10002"/>
              <a:gd name="connsiteY4" fmla="*/ 8371 h 10152"/>
              <a:gd name="connsiteX5" fmla="*/ 10000 w 10002"/>
              <a:gd name="connsiteY5" fmla="*/ 8371 h 10152"/>
              <a:gd name="connsiteX6" fmla="*/ 10001 w 10002"/>
              <a:gd name="connsiteY6" fmla="*/ 0 h 10152"/>
              <a:gd name="connsiteX7" fmla="*/ 0 w 10002"/>
              <a:gd name="connsiteY7" fmla="*/ 7 h 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2" h="10152">
                <a:moveTo>
                  <a:pt x="0" y="7"/>
                </a:moveTo>
                <a:cubicBezTo>
                  <a:pt x="4" y="2747"/>
                  <a:pt x="7" y="5632"/>
                  <a:pt x="11" y="8371"/>
                </a:cubicBezTo>
                <a:lnTo>
                  <a:pt x="588" y="8371"/>
                </a:lnTo>
                <a:cubicBezTo>
                  <a:pt x="703" y="8964"/>
                  <a:pt x="817" y="9559"/>
                  <a:pt x="932" y="10152"/>
                </a:cubicBezTo>
                <a:lnTo>
                  <a:pt x="932" y="8371"/>
                </a:lnTo>
                <a:lnTo>
                  <a:pt x="10000" y="8371"/>
                </a:lnTo>
                <a:cubicBezTo>
                  <a:pt x="9996" y="5615"/>
                  <a:pt x="10005" y="2756"/>
                  <a:pt x="10001" y="0"/>
                </a:cubicBezTo>
                <a:lnTo>
                  <a:pt x="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2" name="Title 1"/>
          <p:cNvSpPr>
            <a:spLocks noGrp="1"/>
          </p:cNvSpPr>
          <p:nvPr>
            <p:ph type="ctrTitle"/>
          </p:nvPr>
        </p:nvSpPr>
        <p:spPr>
          <a:xfrm>
            <a:off x="674080" y="4868774"/>
            <a:ext cx="10092453" cy="548640"/>
          </a:xfrm>
        </p:spPr>
        <p:txBody>
          <a:bodyPr anchor="ctr" anchorCtr="0"/>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080" y="5510065"/>
            <a:ext cx="6724969" cy="914400"/>
          </a:xfrm>
        </p:spPr>
        <p:txBody>
          <a:bodyPr>
            <a:noAutofit/>
          </a:bodyPr>
          <a:lstStyle>
            <a:lvl1pPr marL="0" indent="0" algn="l">
              <a:spcAft>
                <a:spcPts val="300"/>
              </a:spcAft>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7103" y="5943818"/>
            <a:ext cx="2388868" cy="453897"/>
          </a:xfrm>
          <a:prstGeom prst="rect">
            <a:avLst/>
          </a:prstGeom>
        </p:spPr>
      </p:pic>
    </p:spTree>
    <p:extLst>
      <p:ext uri="{BB962C8B-B14F-4D97-AF65-F5344CB8AC3E}">
        <p14:creationId xmlns:p14="http://schemas.microsoft.com/office/powerpoint/2010/main" val="49875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2827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144822" y="2589214"/>
            <a:ext cx="11902357" cy="1679575"/>
            <a:chOff x="144463" y="2589213"/>
            <a:chExt cx="11872912" cy="1679575"/>
          </a:xfrm>
        </p:grpSpPr>
        <p:sp>
          <p:nvSpPr>
            <p:cNvPr id="6" name="Freeform 5"/>
            <p:cNvSpPr>
              <a:spLocks/>
            </p:cNvSpPr>
            <p:nvPr/>
          </p:nvSpPr>
          <p:spPr bwMode="auto">
            <a:xfrm>
              <a:off x="144463" y="2976563"/>
              <a:ext cx="1089025" cy="1292225"/>
            </a:xfrm>
            <a:custGeom>
              <a:avLst/>
              <a:gdLst>
                <a:gd name="T0" fmla="*/ 0 w 686"/>
                <a:gd name="T1" fmla="*/ 0 h 814"/>
                <a:gd name="T2" fmla="*/ 231 w 686"/>
                <a:gd name="T3" fmla="*/ 410 h 814"/>
                <a:gd name="T4" fmla="*/ 0 w 686"/>
                <a:gd name="T5" fmla="*/ 814 h 814"/>
                <a:gd name="T6" fmla="*/ 686 w 686"/>
                <a:gd name="T7" fmla="*/ 814 h 814"/>
                <a:gd name="T8" fmla="*/ 686 w 686"/>
                <a:gd name="T9" fmla="*/ 0 h 814"/>
                <a:gd name="T10" fmla="*/ 0 w 686"/>
                <a:gd name="T11" fmla="*/ 0 h 814"/>
              </a:gdLst>
              <a:ahLst/>
              <a:cxnLst>
                <a:cxn ang="0">
                  <a:pos x="T0" y="T1"/>
                </a:cxn>
                <a:cxn ang="0">
                  <a:pos x="T2" y="T3"/>
                </a:cxn>
                <a:cxn ang="0">
                  <a:pos x="T4" y="T5"/>
                </a:cxn>
                <a:cxn ang="0">
                  <a:pos x="T6" y="T7"/>
                </a:cxn>
                <a:cxn ang="0">
                  <a:pos x="T8" y="T9"/>
                </a:cxn>
                <a:cxn ang="0">
                  <a:pos x="T10" y="T11"/>
                </a:cxn>
              </a:cxnLst>
              <a:rect l="0" t="0" r="r" b="b"/>
              <a:pathLst>
                <a:path w="686" h="814">
                  <a:moveTo>
                    <a:pt x="0" y="0"/>
                  </a:moveTo>
                  <a:lnTo>
                    <a:pt x="231" y="410"/>
                  </a:lnTo>
                  <a:lnTo>
                    <a:pt x="0" y="814"/>
                  </a:lnTo>
                  <a:lnTo>
                    <a:pt x="686" y="814"/>
                  </a:lnTo>
                  <a:lnTo>
                    <a:pt x="686"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8" name="Freeform 6"/>
            <p:cNvSpPr>
              <a:spLocks/>
            </p:cNvSpPr>
            <p:nvPr/>
          </p:nvSpPr>
          <p:spPr bwMode="auto">
            <a:xfrm>
              <a:off x="895350" y="3675063"/>
              <a:ext cx="338137" cy="593725"/>
            </a:xfrm>
            <a:custGeom>
              <a:avLst/>
              <a:gdLst>
                <a:gd name="T0" fmla="*/ 0 w 213"/>
                <a:gd name="T1" fmla="*/ 178 h 374"/>
                <a:gd name="T2" fmla="*/ 213 w 213"/>
                <a:gd name="T3" fmla="*/ 374 h 374"/>
                <a:gd name="T4" fmla="*/ 213 w 213"/>
                <a:gd name="T5" fmla="*/ 0 h 374"/>
                <a:gd name="T6" fmla="*/ 0 w 213"/>
                <a:gd name="T7" fmla="*/ 178 h 374"/>
              </a:gdLst>
              <a:ahLst/>
              <a:cxnLst>
                <a:cxn ang="0">
                  <a:pos x="T0" y="T1"/>
                </a:cxn>
                <a:cxn ang="0">
                  <a:pos x="T2" y="T3"/>
                </a:cxn>
                <a:cxn ang="0">
                  <a:pos x="T4" y="T5"/>
                </a:cxn>
                <a:cxn ang="0">
                  <a:pos x="T6" y="T7"/>
                </a:cxn>
              </a:cxnLst>
              <a:rect l="0" t="0" r="r" b="b"/>
              <a:pathLst>
                <a:path w="213" h="374">
                  <a:moveTo>
                    <a:pt x="0" y="178"/>
                  </a:moveTo>
                  <a:lnTo>
                    <a:pt x="213" y="374"/>
                  </a:lnTo>
                  <a:lnTo>
                    <a:pt x="213" y="0"/>
                  </a:lnTo>
                  <a:lnTo>
                    <a:pt x="0" y="178"/>
                  </a:lnTo>
                  <a:close/>
                </a:path>
              </a:pathLst>
            </a:custGeom>
            <a:solidFill>
              <a:srgbClr val="9631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9" name="Freeform 7"/>
            <p:cNvSpPr>
              <a:spLocks/>
            </p:cNvSpPr>
            <p:nvPr/>
          </p:nvSpPr>
          <p:spPr bwMode="auto">
            <a:xfrm>
              <a:off x="10918825" y="2976563"/>
              <a:ext cx="1098550" cy="1292225"/>
            </a:xfrm>
            <a:custGeom>
              <a:avLst/>
              <a:gdLst>
                <a:gd name="T0" fmla="*/ 692 w 692"/>
                <a:gd name="T1" fmla="*/ 0 h 814"/>
                <a:gd name="T2" fmla="*/ 461 w 692"/>
                <a:gd name="T3" fmla="*/ 404 h 814"/>
                <a:gd name="T4" fmla="*/ 692 w 692"/>
                <a:gd name="T5" fmla="*/ 814 h 814"/>
                <a:gd name="T6" fmla="*/ 0 w 692"/>
                <a:gd name="T7" fmla="*/ 814 h 814"/>
                <a:gd name="T8" fmla="*/ 0 w 692"/>
                <a:gd name="T9" fmla="*/ 0 h 814"/>
                <a:gd name="T10" fmla="*/ 692 w 692"/>
                <a:gd name="T11" fmla="*/ 0 h 814"/>
              </a:gdLst>
              <a:ahLst/>
              <a:cxnLst>
                <a:cxn ang="0">
                  <a:pos x="T0" y="T1"/>
                </a:cxn>
                <a:cxn ang="0">
                  <a:pos x="T2" y="T3"/>
                </a:cxn>
                <a:cxn ang="0">
                  <a:pos x="T4" y="T5"/>
                </a:cxn>
                <a:cxn ang="0">
                  <a:pos x="T6" y="T7"/>
                </a:cxn>
                <a:cxn ang="0">
                  <a:pos x="T8" y="T9"/>
                </a:cxn>
                <a:cxn ang="0">
                  <a:pos x="T10" y="T11"/>
                </a:cxn>
              </a:cxnLst>
              <a:rect l="0" t="0" r="r" b="b"/>
              <a:pathLst>
                <a:path w="692" h="814">
                  <a:moveTo>
                    <a:pt x="692" y="0"/>
                  </a:moveTo>
                  <a:lnTo>
                    <a:pt x="461" y="404"/>
                  </a:lnTo>
                  <a:lnTo>
                    <a:pt x="692" y="814"/>
                  </a:lnTo>
                  <a:lnTo>
                    <a:pt x="0" y="814"/>
                  </a:lnTo>
                  <a:lnTo>
                    <a:pt x="0" y="0"/>
                  </a:lnTo>
                  <a:lnTo>
                    <a:pt x="69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0" name="Freeform 8"/>
            <p:cNvSpPr>
              <a:spLocks/>
            </p:cNvSpPr>
            <p:nvPr/>
          </p:nvSpPr>
          <p:spPr bwMode="auto">
            <a:xfrm>
              <a:off x="10918825" y="3675063"/>
              <a:ext cx="338137" cy="593725"/>
            </a:xfrm>
            <a:custGeom>
              <a:avLst/>
              <a:gdLst>
                <a:gd name="T0" fmla="*/ 213 w 213"/>
                <a:gd name="T1" fmla="*/ 178 h 374"/>
                <a:gd name="T2" fmla="*/ 0 w 213"/>
                <a:gd name="T3" fmla="*/ 374 h 374"/>
                <a:gd name="T4" fmla="*/ 0 w 213"/>
                <a:gd name="T5" fmla="*/ 0 h 374"/>
                <a:gd name="T6" fmla="*/ 213 w 213"/>
                <a:gd name="T7" fmla="*/ 178 h 374"/>
              </a:gdLst>
              <a:ahLst/>
              <a:cxnLst>
                <a:cxn ang="0">
                  <a:pos x="T0" y="T1"/>
                </a:cxn>
                <a:cxn ang="0">
                  <a:pos x="T2" y="T3"/>
                </a:cxn>
                <a:cxn ang="0">
                  <a:pos x="T4" y="T5"/>
                </a:cxn>
                <a:cxn ang="0">
                  <a:pos x="T6" y="T7"/>
                </a:cxn>
              </a:cxnLst>
              <a:rect l="0" t="0" r="r" b="b"/>
              <a:pathLst>
                <a:path w="213" h="374">
                  <a:moveTo>
                    <a:pt x="213" y="178"/>
                  </a:moveTo>
                  <a:lnTo>
                    <a:pt x="0" y="374"/>
                  </a:lnTo>
                  <a:lnTo>
                    <a:pt x="0" y="0"/>
                  </a:lnTo>
                  <a:lnTo>
                    <a:pt x="213" y="178"/>
                  </a:lnTo>
                  <a:close/>
                </a:path>
              </a:pathLst>
            </a:custGeom>
            <a:solidFill>
              <a:srgbClr val="9631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1" name="Rectangle 9"/>
            <p:cNvSpPr>
              <a:spLocks noChangeArrowheads="1"/>
            </p:cNvSpPr>
            <p:nvPr/>
          </p:nvSpPr>
          <p:spPr bwMode="auto">
            <a:xfrm>
              <a:off x="887413" y="2589213"/>
              <a:ext cx="10369550" cy="13779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grpSp>
      <p:sp>
        <p:nvSpPr>
          <p:cNvPr id="2" name="Title 1"/>
          <p:cNvSpPr>
            <a:spLocks noGrp="1"/>
          </p:cNvSpPr>
          <p:nvPr>
            <p:ph type="title"/>
          </p:nvPr>
        </p:nvSpPr>
        <p:spPr>
          <a:xfrm>
            <a:off x="889708" y="2618835"/>
            <a:ext cx="10366434" cy="1306781"/>
          </a:xfrm>
        </p:spPr>
        <p:txBody>
          <a:bodyPr anchor="ctr"/>
          <a:lstStyle>
            <a:lvl1pPr algn="ctr">
              <a:spcAft>
                <a:spcPts val="300"/>
              </a:spcAft>
              <a:defRPr sz="32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4246787"/>
            <a:ext cx="8507419" cy="1523392"/>
          </a:xfrm>
        </p:spPr>
        <p:txBody>
          <a:bodyPr anchor="t">
            <a:noAutofit/>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162486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7502" y="0"/>
            <a:ext cx="11198623" cy="914400"/>
          </a:xfrm>
        </p:spPr>
        <p:txBody>
          <a:bodyPr/>
          <a:lstStyle/>
          <a:p>
            <a:r>
              <a:rPr lang="en-US"/>
              <a:t>Click to edit Master title style</a:t>
            </a:r>
          </a:p>
        </p:txBody>
      </p:sp>
      <p:sp>
        <p:nvSpPr>
          <p:cNvPr id="3" name="Content Placeholder 2"/>
          <p:cNvSpPr>
            <a:spLocks noGrp="1"/>
          </p:cNvSpPr>
          <p:nvPr>
            <p:ph sz="half" idx="1"/>
          </p:nvPr>
        </p:nvSpPr>
        <p:spPr>
          <a:xfrm>
            <a:off x="1134696" y="1411016"/>
            <a:ext cx="5137985"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409" y="1411016"/>
            <a:ext cx="5139497"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3471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with Image/Object">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631828" y="1408176"/>
            <a:ext cx="4863731" cy="4591050"/>
          </a:xfrm>
        </p:spPr>
        <p:txBody>
          <a:bodyPr anchor="ctr">
            <a:noAutofit/>
          </a:bodyPr>
          <a:lstStyle>
            <a:lvl1pPr marL="0" indent="0" algn="ctr">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Tree>
    <p:extLst>
      <p:ext uri="{BB962C8B-B14F-4D97-AF65-F5344CB8AC3E}">
        <p14:creationId xmlns:p14="http://schemas.microsoft.com/office/powerpoint/2010/main" val="1637879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8670" y="1408176"/>
            <a:ext cx="4863731"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18670" y="2073277"/>
            <a:ext cx="4863731"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829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1604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7696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Title Only for Photo BG Insert">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4995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02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Tree>
    <p:extLst>
      <p:ext uri="{BB962C8B-B14F-4D97-AF65-F5344CB8AC3E}">
        <p14:creationId xmlns:p14="http://schemas.microsoft.com/office/powerpoint/2010/main" val="1112384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rgbClr val="5F5F5F"/>
                </a:solidFill>
              </a:rPr>
              <a:t>29</a:t>
            </a:r>
            <a:r>
              <a:rPr lang="en-US" sz="1200" baseline="0" dirty="0">
                <a:solidFill>
                  <a:srgbClr val="5F5F5F"/>
                </a:solidFill>
              </a:rPr>
              <a:t> North Wacker Drive</a:t>
            </a:r>
            <a:r>
              <a:rPr lang="en-US" sz="1200" dirty="0">
                <a:solidFill>
                  <a:srgbClr val="5F5F5F"/>
                </a:solidFill>
              </a:rPr>
              <a:t>  |  4</a:t>
            </a:r>
            <a:r>
              <a:rPr lang="en-US" sz="1200" baseline="30000" dirty="0">
                <a:solidFill>
                  <a:srgbClr val="5F5F5F"/>
                </a:solidFill>
              </a:rPr>
              <a:t>th</a:t>
            </a:r>
            <a:r>
              <a:rPr lang="en-US" sz="1200" baseline="0" dirty="0">
                <a:solidFill>
                  <a:srgbClr val="5F5F5F"/>
                </a:solidFill>
              </a:rPr>
              <a:t> Floor</a:t>
            </a:r>
            <a:r>
              <a:rPr lang="en-US" sz="1200" dirty="0">
                <a:solidFill>
                  <a:srgbClr val="5F5F5F"/>
                </a:solidFill>
              </a:rPr>
              <a:t>  |  Chicago, Illinois</a:t>
            </a:r>
            <a:r>
              <a:rPr lang="en-US" sz="1200" baseline="0" dirty="0">
                <a:solidFill>
                  <a:srgbClr val="5F5F5F"/>
                </a:solidFill>
              </a:rPr>
              <a:t> </a:t>
            </a:r>
            <a:r>
              <a:rPr lang="en-US" sz="1200" dirty="0">
                <a:solidFill>
                  <a:srgbClr val="5F5F5F"/>
                </a:solidFill>
              </a:rPr>
              <a:t>60606</a:t>
            </a:r>
            <a:br>
              <a:rPr lang="en-US" sz="1200" dirty="0">
                <a:solidFill>
                  <a:srgbClr val="5F5F5F"/>
                </a:solidFill>
              </a:rPr>
            </a:br>
            <a:r>
              <a:rPr lang="en-US" sz="1200" dirty="0">
                <a:solidFill>
                  <a:srgbClr val="5F5F5F"/>
                </a:solidFill>
              </a:rPr>
              <a:t>312.920.8383  |  312.920.8384 fax</a:t>
            </a:r>
            <a:br>
              <a:rPr lang="en-US" sz="1200" dirty="0">
                <a:solidFill>
                  <a:srgbClr val="5F5F5F"/>
                </a:solidFill>
              </a:rPr>
            </a:br>
            <a:r>
              <a:rPr lang="en-US" sz="1200" dirty="0">
                <a:solidFill>
                  <a:srgbClr val="5F5F5F"/>
                </a:solidFill>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17" name="Group 1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grpSp>
    </p:spTree>
    <p:extLst>
      <p:ext uri="{BB962C8B-B14F-4D97-AF65-F5344CB8AC3E}">
        <p14:creationId xmlns:p14="http://schemas.microsoft.com/office/powerpoint/2010/main" val="2142841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2_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chemeClr val="tx1"/>
                </a:solidFill>
                <a:latin typeface="+mj-lt"/>
              </a:rPr>
              <a:t>387 Corona Street  |  #514  |  Denver, Colorado</a:t>
            </a:r>
            <a:r>
              <a:rPr lang="en-US" sz="1200" baseline="0" dirty="0">
                <a:solidFill>
                  <a:schemeClr val="tx1"/>
                </a:solidFill>
                <a:latin typeface="+mj-lt"/>
              </a:rPr>
              <a:t> </a:t>
            </a:r>
            <a:r>
              <a:rPr lang="en-US" sz="1200" dirty="0">
                <a:solidFill>
                  <a:schemeClr val="tx1"/>
                </a:solidFill>
                <a:latin typeface="+mj-lt"/>
              </a:rPr>
              <a:t>80218</a:t>
            </a:r>
            <a:br>
              <a:rPr lang="en-US" sz="1200" dirty="0">
                <a:solidFill>
                  <a:schemeClr val="tx1"/>
                </a:solidFill>
                <a:latin typeface="+mj-lt"/>
              </a:rPr>
            </a:br>
            <a:r>
              <a:rPr lang="en-US" sz="1200" dirty="0">
                <a:solidFill>
                  <a:schemeClr val="tx1"/>
                </a:solidFill>
                <a:latin typeface="+mj-lt"/>
              </a:rPr>
              <a:t>720.732.0731</a:t>
            </a:r>
            <a:br>
              <a:rPr lang="en-US" sz="1200" dirty="0">
                <a:solidFill>
                  <a:schemeClr val="tx1"/>
                </a:solidFill>
                <a:latin typeface="+mj-lt"/>
              </a:rPr>
            </a:br>
            <a:r>
              <a:rPr lang="en-US" sz="1200" dirty="0">
                <a:solidFill>
                  <a:schemeClr val="tx1"/>
                </a:solidFill>
                <a:latin typeface="+mj-lt"/>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17" name="Group 1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987034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rgbClr val="5F5F5F"/>
                </a:solidFill>
              </a:rPr>
              <a:t>43155 Main Street   |  Suite 2212C-2   |  Novi, Michigan 48375</a:t>
            </a:r>
            <a:br>
              <a:rPr lang="en-US" sz="1200" dirty="0">
                <a:solidFill>
                  <a:srgbClr val="5F5F5F"/>
                </a:solidFill>
              </a:rPr>
            </a:br>
            <a:r>
              <a:rPr lang="en-US" sz="1200" dirty="0">
                <a:solidFill>
                  <a:srgbClr val="5F5F5F"/>
                </a:solidFill>
              </a:rPr>
              <a:t>248.429.7242</a:t>
            </a:r>
          </a:p>
          <a:p>
            <a:pPr>
              <a:lnSpc>
                <a:spcPts val="1400"/>
              </a:lnSpc>
            </a:pPr>
            <a:r>
              <a:rPr lang="en-US" sz="1200" dirty="0">
                <a:solidFill>
                  <a:srgbClr val="5F5F5F"/>
                </a:solidFill>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7" name="Group 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grpSp>
    </p:spTree>
    <p:extLst>
      <p:ext uri="{BB962C8B-B14F-4D97-AF65-F5344CB8AC3E}">
        <p14:creationId xmlns:p14="http://schemas.microsoft.com/office/powerpoint/2010/main" val="6979486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 y="0"/>
            <a:ext cx="12191681" cy="6858000"/>
          </a:xfrm>
          <a:prstGeom prst="rect">
            <a:avLst/>
          </a:prstGeom>
        </p:spPr>
      </p:pic>
      <p:sp>
        <p:nvSpPr>
          <p:cNvPr id="12" name="Freeform 5"/>
          <p:cNvSpPr>
            <a:spLocks/>
          </p:cNvSpPr>
          <p:nvPr/>
        </p:nvSpPr>
        <p:spPr bwMode="auto">
          <a:xfrm flipV="1">
            <a:off x="-13420" y="4072315"/>
            <a:ext cx="12215598" cy="2824598"/>
          </a:xfrm>
          <a:custGeom>
            <a:avLst/>
            <a:gdLst>
              <a:gd name="T0" fmla="*/ 0 w 9078"/>
              <a:gd name="T1" fmla="*/ 0 h 2339"/>
              <a:gd name="T2" fmla="*/ 0 w 9078"/>
              <a:gd name="T3" fmla="*/ 1969 h 2339"/>
              <a:gd name="T4" fmla="*/ 525 w 9078"/>
              <a:gd name="T5" fmla="*/ 1969 h 2339"/>
              <a:gd name="T6" fmla="*/ 837 w 9078"/>
              <a:gd name="T7" fmla="*/ 2339 h 2339"/>
              <a:gd name="T8" fmla="*/ 837 w 9078"/>
              <a:gd name="T9" fmla="*/ 1969 h 2339"/>
              <a:gd name="T10" fmla="*/ 9078 w 9078"/>
              <a:gd name="T11" fmla="*/ 1969 h 2339"/>
              <a:gd name="T12" fmla="*/ 9078 w 9078"/>
              <a:gd name="T13" fmla="*/ 0 h 2339"/>
              <a:gd name="T14" fmla="*/ 0 w 9078"/>
              <a:gd name="T15" fmla="*/ 0 h 2339"/>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45 w 10001"/>
              <a:gd name="connsiteY0" fmla="*/ 2061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45 w 10001"/>
              <a:gd name="connsiteY7" fmla="*/ 2061 h 10000"/>
              <a:gd name="connsiteX0" fmla="*/ 1 w 10001"/>
              <a:gd name="connsiteY0" fmla="*/ 1116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1 w 10001"/>
              <a:gd name="connsiteY7" fmla="*/ 1116 h 10000"/>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0 w 10011"/>
              <a:gd name="connsiteY0" fmla="*/ 0 h 8884"/>
              <a:gd name="connsiteX1" fmla="*/ 11 w 10011"/>
              <a:gd name="connsiteY1" fmla="*/ 7302 h 8884"/>
              <a:gd name="connsiteX2" fmla="*/ 589 w 10011"/>
              <a:gd name="connsiteY2" fmla="*/ 7302 h 8884"/>
              <a:gd name="connsiteX3" fmla="*/ 933 w 10011"/>
              <a:gd name="connsiteY3" fmla="*/ 8884 h 8884"/>
              <a:gd name="connsiteX4" fmla="*/ 933 w 10011"/>
              <a:gd name="connsiteY4" fmla="*/ 7302 h 8884"/>
              <a:gd name="connsiteX5" fmla="*/ 10011 w 10011"/>
              <a:gd name="connsiteY5" fmla="*/ 7302 h 8884"/>
              <a:gd name="connsiteX6" fmla="*/ 9978 w 10011"/>
              <a:gd name="connsiteY6" fmla="*/ 1074 h 8884"/>
              <a:gd name="connsiteX7" fmla="*/ 0 w 10011"/>
              <a:gd name="connsiteY7" fmla="*/ 0 h 8884"/>
              <a:gd name="connsiteX0" fmla="*/ 0 w 10000"/>
              <a:gd name="connsiteY0" fmla="*/ 48 h 10048"/>
              <a:gd name="connsiteX1" fmla="*/ 11 w 10000"/>
              <a:gd name="connsiteY1" fmla="*/ 8267 h 10048"/>
              <a:gd name="connsiteX2" fmla="*/ 588 w 10000"/>
              <a:gd name="connsiteY2" fmla="*/ 8267 h 10048"/>
              <a:gd name="connsiteX3" fmla="*/ 932 w 10000"/>
              <a:gd name="connsiteY3" fmla="*/ 10048 h 10048"/>
              <a:gd name="connsiteX4" fmla="*/ 932 w 10000"/>
              <a:gd name="connsiteY4" fmla="*/ 8267 h 10048"/>
              <a:gd name="connsiteX5" fmla="*/ 10000 w 10000"/>
              <a:gd name="connsiteY5" fmla="*/ 8267 h 10048"/>
              <a:gd name="connsiteX6" fmla="*/ 9989 w 10000"/>
              <a:gd name="connsiteY6" fmla="*/ 0 h 10048"/>
              <a:gd name="connsiteX7" fmla="*/ 0 w 10000"/>
              <a:gd name="connsiteY7" fmla="*/ 48 h 10048"/>
              <a:gd name="connsiteX0" fmla="*/ 0 w 10000"/>
              <a:gd name="connsiteY0" fmla="*/ 0 h 10145"/>
              <a:gd name="connsiteX1" fmla="*/ 11 w 10000"/>
              <a:gd name="connsiteY1" fmla="*/ 8364 h 10145"/>
              <a:gd name="connsiteX2" fmla="*/ 588 w 10000"/>
              <a:gd name="connsiteY2" fmla="*/ 8364 h 10145"/>
              <a:gd name="connsiteX3" fmla="*/ 932 w 10000"/>
              <a:gd name="connsiteY3" fmla="*/ 10145 h 10145"/>
              <a:gd name="connsiteX4" fmla="*/ 932 w 10000"/>
              <a:gd name="connsiteY4" fmla="*/ 8364 h 10145"/>
              <a:gd name="connsiteX5" fmla="*/ 10000 w 10000"/>
              <a:gd name="connsiteY5" fmla="*/ 8364 h 10145"/>
              <a:gd name="connsiteX6" fmla="*/ 9989 w 10000"/>
              <a:gd name="connsiteY6" fmla="*/ 97 h 10145"/>
              <a:gd name="connsiteX7" fmla="*/ 0 w 10000"/>
              <a:gd name="connsiteY7" fmla="*/ 0 h 10145"/>
              <a:gd name="connsiteX0" fmla="*/ 0 w 10002"/>
              <a:gd name="connsiteY0" fmla="*/ 7 h 10152"/>
              <a:gd name="connsiteX1" fmla="*/ 11 w 10002"/>
              <a:gd name="connsiteY1" fmla="*/ 8371 h 10152"/>
              <a:gd name="connsiteX2" fmla="*/ 588 w 10002"/>
              <a:gd name="connsiteY2" fmla="*/ 8371 h 10152"/>
              <a:gd name="connsiteX3" fmla="*/ 932 w 10002"/>
              <a:gd name="connsiteY3" fmla="*/ 10152 h 10152"/>
              <a:gd name="connsiteX4" fmla="*/ 932 w 10002"/>
              <a:gd name="connsiteY4" fmla="*/ 8371 h 10152"/>
              <a:gd name="connsiteX5" fmla="*/ 10000 w 10002"/>
              <a:gd name="connsiteY5" fmla="*/ 8371 h 10152"/>
              <a:gd name="connsiteX6" fmla="*/ 10001 w 10002"/>
              <a:gd name="connsiteY6" fmla="*/ 0 h 10152"/>
              <a:gd name="connsiteX7" fmla="*/ 0 w 10002"/>
              <a:gd name="connsiteY7" fmla="*/ 7 h 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2" h="10152">
                <a:moveTo>
                  <a:pt x="0" y="7"/>
                </a:moveTo>
                <a:cubicBezTo>
                  <a:pt x="4" y="2747"/>
                  <a:pt x="7" y="5632"/>
                  <a:pt x="11" y="8371"/>
                </a:cubicBezTo>
                <a:lnTo>
                  <a:pt x="588" y="8371"/>
                </a:lnTo>
                <a:cubicBezTo>
                  <a:pt x="703" y="8964"/>
                  <a:pt x="817" y="9559"/>
                  <a:pt x="932" y="10152"/>
                </a:cubicBezTo>
                <a:lnTo>
                  <a:pt x="932" y="8371"/>
                </a:lnTo>
                <a:lnTo>
                  <a:pt x="10000" y="8371"/>
                </a:lnTo>
                <a:cubicBezTo>
                  <a:pt x="9996" y="5615"/>
                  <a:pt x="10005" y="2756"/>
                  <a:pt x="10001" y="0"/>
                </a:cubicBezTo>
                <a:lnTo>
                  <a:pt x="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2" name="Title 1"/>
          <p:cNvSpPr>
            <a:spLocks noGrp="1"/>
          </p:cNvSpPr>
          <p:nvPr>
            <p:ph type="ctrTitle"/>
          </p:nvPr>
        </p:nvSpPr>
        <p:spPr>
          <a:xfrm>
            <a:off x="674080" y="4868774"/>
            <a:ext cx="10092453" cy="548640"/>
          </a:xfrm>
        </p:spPr>
        <p:txBody>
          <a:bodyPr anchor="ctr" anchorCtr="0"/>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080" y="5510065"/>
            <a:ext cx="6724969" cy="914400"/>
          </a:xfrm>
        </p:spPr>
        <p:txBody>
          <a:bodyPr>
            <a:noAutofit/>
          </a:bodyPr>
          <a:lstStyle>
            <a:lvl1pPr marL="0" indent="0" algn="l">
              <a:spcAft>
                <a:spcPts val="300"/>
              </a:spcAft>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7103" y="5943818"/>
            <a:ext cx="2388868" cy="453897"/>
          </a:xfrm>
          <a:prstGeom prst="rect">
            <a:avLst/>
          </a:prstGeom>
        </p:spPr>
      </p:pic>
    </p:spTree>
    <p:extLst>
      <p:ext uri="{BB962C8B-B14F-4D97-AF65-F5344CB8AC3E}">
        <p14:creationId xmlns:p14="http://schemas.microsoft.com/office/powerpoint/2010/main" val="2912569278"/>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309313"/>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144822" y="2589214"/>
            <a:ext cx="11902357" cy="1679575"/>
            <a:chOff x="144463" y="2589213"/>
            <a:chExt cx="11872912" cy="1679575"/>
          </a:xfrm>
        </p:grpSpPr>
        <p:sp>
          <p:nvSpPr>
            <p:cNvPr id="6" name="Freeform 5"/>
            <p:cNvSpPr>
              <a:spLocks/>
            </p:cNvSpPr>
            <p:nvPr/>
          </p:nvSpPr>
          <p:spPr bwMode="auto">
            <a:xfrm>
              <a:off x="144463" y="2976563"/>
              <a:ext cx="1089025" cy="1292225"/>
            </a:xfrm>
            <a:custGeom>
              <a:avLst/>
              <a:gdLst>
                <a:gd name="T0" fmla="*/ 0 w 686"/>
                <a:gd name="T1" fmla="*/ 0 h 814"/>
                <a:gd name="T2" fmla="*/ 231 w 686"/>
                <a:gd name="T3" fmla="*/ 410 h 814"/>
                <a:gd name="T4" fmla="*/ 0 w 686"/>
                <a:gd name="T5" fmla="*/ 814 h 814"/>
                <a:gd name="T6" fmla="*/ 686 w 686"/>
                <a:gd name="T7" fmla="*/ 814 h 814"/>
                <a:gd name="T8" fmla="*/ 686 w 686"/>
                <a:gd name="T9" fmla="*/ 0 h 814"/>
                <a:gd name="T10" fmla="*/ 0 w 686"/>
                <a:gd name="T11" fmla="*/ 0 h 814"/>
              </a:gdLst>
              <a:ahLst/>
              <a:cxnLst>
                <a:cxn ang="0">
                  <a:pos x="T0" y="T1"/>
                </a:cxn>
                <a:cxn ang="0">
                  <a:pos x="T2" y="T3"/>
                </a:cxn>
                <a:cxn ang="0">
                  <a:pos x="T4" y="T5"/>
                </a:cxn>
                <a:cxn ang="0">
                  <a:pos x="T6" y="T7"/>
                </a:cxn>
                <a:cxn ang="0">
                  <a:pos x="T8" y="T9"/>
                </a:cxn>
                <a:cxn ang="0">
                  <a:pos x="T10" y="T11"/>
                </a:cxn>
              </a:cxnLst>
              <a:rect l="0" t="0" r="r" b="b"/>
              <a:pathLst>
                <a:path w="686" h="814">
                  <a:moveTo>
                    <a:pt x="0" y="0"/>
                  </a:moveTo>
                  <a:lnTo>
                    <a:pt x="231" y="410"/>
                  </a:lnTo>
                  <a:lnTo>
                    <a:pt x="0" y="814"/>
                  </a:lnTo>
                  <a:lnTo>
                    <a:pt x="686" y="814"/>
                  </a:lnTo>
                  <a:lnTo>
                    <a:pt x="686"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8" name="Freeform 6"/>
            <p:cNvSpPr>
              <a:spLocks/>
            </p:cNvSpPr>
            <p:nvPr/>
          </p:nvSpPr>
          <p:spPr bwMode="auto">
            <a:xfrm>
              <a:off x="895350" y="3675063"/>
              <a:ext cx="338137" cy="593725"/>
            </a:xfrm>
            <a:custGeom>
              <a:avLst/>
              <a:gdLst>
                <a:gd name="T0" fmla="*/ 0 w 213"/>
                <a:gd name="T1" fmla="*/ 178 h 374"/>
                <a:gd name="T2" fmla="*/ 213 w 213"/>
                <a:gd name="T3" fmla="*/ 374 h 374"/>
                <a:gd name="T4" fmla="*/ 213 w 213"/>
                <a:gd name="T5" fmla="*/ 0 h 374"/>
                <a:gd name="T6" fmla="*/ 0 w 213"/>
                <a:gd name="T7" fmla="*/ 178 h 374"/>
              </a:gdLst>
              <a:ahLst/>
              <a:cxnLst>
                <a:cxn ang="0">
                  <a:pos x="T0" y="T1"/>
                </a:cxn>
                <a:cxn ang="0">
                  <a:pos x="T2" y="T3"/>
                </a:cxn>
                <a:cxn ang="0">
                  <a:pos x="T4" y="T5"/>
                </a:cxn>
                <a:cxn ang="0">
                  <a:pos x="T6" y="T7"/>
                </a:cxn>
              </a:cxnLst>
              <a:rect l="0" t="0" r="r" b="b"/>
              <a:pathLst>
                <a:path w="213" h="374">
                  <a:moveTo>
                    <a:pt x="0" y="178"/>
                  </a:moveTo>
                  <a:lnTo>
                    <a:pt x="213" y="374"/>
                  </a:lnTo>
                  <a:lnTo>
                    <a:pt x="213" y="0"/>
                  </a:lnTo>
                  <a:lnTo>
                    <a:pt x="0" y="178"/>
                  </a:lnTo>
                  <a:close/>
                </a:path>
              </a:pathLst>
            </a:custGeom>
            <a:solidFill>
              <a:srgbClr val="9631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9" name="Freeform 7"/>
            <p:cNvSpPr>
              <a:spLocks/>
            </p:cNvSpPr>
            <p:nvPr/>
          </p:nvSpPr>
          <p:spPr bwMode="auto">
            <a:xfrm>
              <a:off x="10918825" y="2976563"/>
              <a:ext cx="1098550" cy="1292225"/>
            </a:xfrm>
            <a:custGeom>
              <a:avLst/>
              <a:gdLst>
                <a:gd name="T0" fmla="*/ 692 w 692"/>
                <a:gd name="T1" fmla="*/ 0 h 814"/>
                <a:gd name="T2" fmla="*/ 461 w 692"/>
                <a:gd name="T3" fmla="*/ 404 h 814"/>
                <a:gd name="T4" fmla="*/ 692 w 692"/>
                <a:gd name="T5" fmla="*/ 814 h 814"/>
                <a:gd name="T6" fmla="*/ 0 w 692"/>
                <a:gd name="T7" fmla="*/ 814 h 814"/>
                <a:gd name="T8" fmla="*/ 0 w 692"/>
                <a:gd name="T9" fmla="*/ 0 h 814"/>
                <a:gd name="T10" fmla="*/ 692 w 692"/>
                <a:gd name="T11" fmla="*/ 0 h 814"/>
              </a:gdLst>
              <a:ahLst/>
              <a:cxnLst>
                <a:cxn ang="0">
                  <a:pos x="T0" y="T1"/>
                </a:cxn>
                <a:cxn ang="0">
                  <a:pos x="T2" y="T3"/>
                </a:cxn>
                <a:cxn ang="0">
                  <a:pos x="T4" y="T5"/>
                </a:cxn>
                <a:cxn ang="0">
                  <a:pos x="T6" y="T7"/>
                </a:cxn>
                <a:cxn ang="0">
                  <a:pos x="T8" y="T9"/>
                </a:cxn>
                <a:cxn ang="0">
                  <a:pos x="T10" y="T11"/>
                </a:cxn>
              </a:cxnLst>
              <a:rect l="0" t="0" r="r" b="b"/>
              <a:pathLst>
                <a:path w="692" h="814">
                  <a:moveTo>
                    <a:pt x="692" y="0"/>
                  </a:moveTo>
                  <a:lnTo>
                    <a:pt x="461" y="404"/>
                  </a:lnTo>
                  <a:lnTo>
                    <a:pt x="692" y="814"/>
                  </a:lnTo>
                  <a:lnTo>
                    <a:pt x="0" y="814"/>
                  </a:lnTo>
                  <a:lnTo>
                    <a:pt x="0" y="0"/>
                  </a:lnTo>
                  <a:lnTo>
                    <a:pt x="69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0" name="Freeform 8"/>
            <p:cNvSpPr>
              <a:spLocks/>
            </p:cNvSpPr>
            <p:nvPr/>
          </p:nvSpPr>
          <p:spPr bwMode="auto">
            <a:xfrm>
              <a:off x="10918825" y="3675063"/>
              <a:ext cx="338137" cy="593725"/>
            </a:xfrm>
            <a:custGeom>
              <a:avLst/>
              <a:gdLst>
                <a:gd name="T0" fmla="*/ 213 w 213"/>
                <a:gd name="T1" fmla="*/ 178 h 374"/>
                <a:gd name="T2" fmla="*/ 0 w 213"/>
                <a:gd name="T3" fmla="*/ 374 h 374"/>
                <a:gd name="T4" fmla="*/ 0 w 213"/>
                <a:gd name="T5" fmla="*/ 0 h 374"/>
                <a:gd name="T6" fmla="*/ 213 w 213"/>
                <a:gd name="T7" fmla="*/ 178 h 374"/>
              </a:gdLst>
              <a:ahLst/>
              <a:cxnLst>
                <a:cxn ang="0">
                  <a:pos x="T0" y="T1"/>
                </a:cxn>
                <a:cxn ang="0">
                  <a:pos x="T2" y="T3"/>
                </a:cxn>
                <a:cxn ang="0">
                  <a:pos x="T4" y="T5"/>
                </a:cxn>
                <a:cxn ang="0">
                  <a:pos x="T6" y="T7"/>
                </a:cxn>
              </a:cxnLst>
              <a:rect l="0" t="0" r="r" b="b"/>
              <a:pathLst>
                <a:path w="213" h="374">
                  <a:moveTo>
                    <a:pt x="213" y="178"/>
                  </a:moveTo>
                  <a:lnTo>
                    <a:pt x="0" y="374"/>
                  </a:lnTo>
                  <a:lnTo>
                    <a:pt x="0" y="0"/>
                  </a:lnTo>
                  <a:lnTo>
                    <a:pt x="213" y="178"/>
                  </a:lnTo>
                  <a:close/>
                </a:path>
              </a:pathLst>
            </a:custGeom>
            <a:solidFill>
              <a:srgbClr val="9631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1" name="Rectangle 9"/>
            <p:cNvSpPr>
              <a:spLocks noChangeArrowheads="1"/>
            </p:cNvSpPr>
            <p:nvPr/>
          </p:nvSpPr>
          <p:spPr bwMode="auto">
            <a:xfrm>
              <a:off x="887413" y="2589213"/>
              <a:ext cx="10369550" cy="13779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grpSp>
      <p:sp>
        <p:nvSpPr>
          <p:cNvPr id="2" name="Title 1"/>
          <p:cNvSpPr>
            <a:spLocks noGrp="1"/>
          </p:cNvSpPr>
          <p:nvPr>
            <p:ph type="title"/>
          </p:nvPr>
        </p:nvSpPr>
        <p:spPr>
          <a:xfrm>
            <a:off x="889708" y="2618835"/>
            <a:ext cx="10366434" cy="1306781"/>
          </a:xfrm>
        </p:spPr>
        <p:txBody>
          <a:bodyPr anchor="ctr"/>
          <a:lstStyle>
            <a:lvl1pPr algn="ctr">
              <a:spcAft>
                <a:spcPts val="300"/>
              </a:spcAft>
              <a:defRPr sz="32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4246787"/>
            <a:ext cx="8507419" cy="1523392"/>
          </a:xfrm>
        </p:spPr>
        <p:txBody>
          <a:bodyPr anchor="t">
            <a:noAutofit/>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5529791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ad Line w/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1127501" y="1417320"/>
            <a:ext cx="10581466" cy="2339102"/>
          </a:xfrm>
        </p:spPr>
        <p:txBody>
          <a:bodyPr/>
          <a:lstStyle>
            <a:lvl1pPr marL="0" indent="0">
              <a:buNone/>
              <a:defRPr b="0">
                <a:solidFill>
                  <a:schemeClr val="tx2"/>
                </a:solidFill>
              </a:defRPr>
            </a:lvl1pPr>
            <a:lvl2pPr marL="285750" indent="-284163">
              <a:buFont typeface="Arial" pitchFamily="34" charset="0"/>
              <a:buChar char="•"/>
              <a:defRPr sz="2400"/>
            </a:lvl2pPr>
            <a:lvl3pPr marL="508000" indent="-234950">
              <a:buFont typeface="Georgia" pitchFamily="18" charset="0"/>
              <a:buChar char="–"/>
              <a:defRPr sz="2000"/>
            </a:lvl3pPr>
            <a:lvl4pPr marL="742950" indent="-222250">
              <a:buFont typeface="Arial" pitchFamily="34" charset="0"/>
              <a:buChar char="•"/>
              <a:defRPr sz="1800"/>
            </a:lvl4pPr>
            <a:lvl5pPr marL="968375" indent="-228600">
              <a:buFont typeface="Georgia" pitchFamily="18" charset="0"/>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7594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7502" y="0"/>
            <a:ext cx="11198623" cy="914400"/>
          </a:xfrm>
        </p:spPr>
        <p:txBody>
          <a:bodyPr/>
          <a:lstStyle/>
          <a:p>
            <a:r>
              <a:rPr lang="en-US"/>
              <a:t>Click to edit Master title style</a:t>
            </a:r>
          </a:p>
        </p:txBody>
      </p:sp>
      <p:sp>
        <p:nvSpPr>
          <p:cNvPr id="3" name="Content Placeholder 2"/>
          <p:cNvSpPr>
            <a:spLocks noGrp="1"/>
          </p:cNvSpPr>
          <p:nvPr>
            <p:ph sz="half" idx="1"/>
          </p:nvPr>
        </p:nvSpPr>
        <p:spPr>
          <a:xfrm>
            <a:off x="1134696" y="1411016"/>
            <a:ext cx="5137985"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409" y="1411016"/>
            <a:ext cx="5139497"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501100"/>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 with Image/Object">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631828" y="1408176"/>
            <a:ext cx="4863731" cy="4591050"/>
          </a:xfrm>
        </p:spPr>
        <p:txBody>
          <a:bodyPr anchor="ctr">
            <a:noAutofit/>
          </a:bodyPr>
          <a:lstStyle>
            <a:lvl1pPr marL="0" indent="0" algn="ctr">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Tree>
    <p:extLst>
      <p:ext uri="{BB962C8B-B14F-4D97-AF65-F5344CB8AC3E}">
        <p14:creationId xmlns:p14="http://schemas.microsoft.com/office/powerpoint/2010/main" val="416869229"/>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8670" y="1408176"/>
            <a:ext cx="4863731"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18670" y="2073277"/>
            <a:ext cx="4863731"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750825"/>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5068131"/>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Only" preserve="1">
  <p:cSld name="Title Only for Photo BG Insert">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6547837"/>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125053"/>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Tree>
    <p:extLst>
      <p:ext uri="{BB962C8B-B14F-4D97-AF65-F5344CB8AC3E}">
        <p14:creationId xmlns:p14="http://schemas.microsoft.com/office/powerpoint/2010/main" val="152592907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rgbClr val="5F5F5F"/>
                </a:solidFill>
              </a:rPr>
              <a:t>29</a:t>
            </a:r>
            <a:r>
              <a:rPr lang="en-US" sz="1200" baseline="0" dirty="0">
                <a:solidFill>
                  <a:srgbClr val="5F5F5F"/>
                </a:solidFill>
              </a:rPr>
              <a:t> North Wacker Drive</a:t>
            </a:r>
            <a:r>
              <a:rPr lang="en-US" sz="1200" dirty="0">
                <a:solidFill>
                  <a:srgbClr val="5F5F5F"/>
                </a:solidFill>
              </a:rPr>
              <a:t>  |  4</a:t>
            </a:r>
            <a:r>
              <a:rPr lang="en-US" sz="1200" baseline="30000" dirty="0">
                <a:solidFill>
                  <a:srgbClr val="5F5F5F"/>
                </a:solidFill>
              </a:rPr>
              <a:t>th</a:t>
            </a:r>
            <a:r>
              <a:rPr lang="en-US" sz="1200" baseline="0" dirty="0">
                <a:solidFill>
                  <a:srgbClr val="5F5F5F"/>
                </a:solidFill>
              </a:rPr>
              <a:t> Floor</a:t>
            </a:r>
            <a:r>
              <a:rPr lang="en-US" sz="1200" dirty="0">
                <a:solidFill>
                  <a:srgbClr val="5F5F5F"/>
                </a:solidFill>
              </a:rPr>
              <a:t>  |  Chicago, Illinois</a:t>
            </a:r>
            <a:r>
              <a:rPr lang="en-US" sz="1200" baseline="0" dirty="0">
                <a:solidFill>
                  <a:srgbClr val="5F5F5F"/>
                </a:solidFill>
              </a:rPr>
              <a:t> </a:t>
            </a:r>
            <a:r>
              <a:rPr lang="en-US" sz="1200" dirty="0">
                <a:solidFill>
                  <a:srgbClr val="5F5F5F"/>
                </a:solidFill>
              </a:rPr>
              <a:t>60606</a:t>
            </a:r>
            <a:br>
              <a:rPr lang="en-US" sz="1200" dirty="0">
                <a:solidFill>
                  <a:srgbClr val="5F5F5F"/>
                </a:solidFill>
              </a:rPr>
            </a:br>
            <a:r>
              <a:rPr lang="en-US" sz="1200" dirty="0">
                <a:solidFill>
                  <a:srgbClr val="5F5F5F"/>
                </a:solidFill>
              </a:rPr>
              <a:t>312.920.8383  |  312.920.8384 fax</a:t>
            </a:r>
            <a:br>
              <a:rPr lang="en-US" sz="1200" dirty="0">
                <a:solidFill>
                  <a:srgbClr val="5F5F5F"/>
                </a:solidFill>
              </a:rPr>
            </a:br>
            <a:r>
              <a:rPr lang="en-US" sz="1200" dirty="0">
                <a:solidFill>
                  <a:srgbClr val="5F5F5F"/>
                </a:solidFill>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17" name="Group 1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grpSp>
    </p:spTree>
    <p:extLst>
      <p:ext uri="{BB962C8B-B14F-4D97-AF65-F5344CB8AC3E}">
        <p14:creationId xmlns:p14="http://schemas.microsoft.com/office/powerpoint/2010/main" val="249990018"/>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2_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chemeClr val="tx1"/>
                </a:solidFill>
                <a:latin typeface="+mj-lt"/>
              </a:rPr>
              <a:t>387 Corona Street  |  #514  |  Denver, Colorado</a:t>
            </a:r>
            <a:r>
              <a:rPr lang="en-US" sz="1200" baseline="0" dirty="0">
                <a:solidFill>
                  <a:schemeClr val="tx1"/>
                </a:solidFill>
                <a:latin typeface="+mj-lt"/>
              </a:rPr>
              <a:t> </a:t>
            </a:r>
            <a:r>
              <a:rPr lang="en-US" sz="1200" dirty="0">
                <a:solidFill>
                  <a:schemeClr val="tx1"/>
                </a:solidFill>
                <a:latin typeface="+mj-lt"/>
              </a:rPr>
              <a:t>80218</a:t>
            </a:r>
            <a:br>
              <a:rPr lang="en-US" sz="1200" dirty="0">
                <a:solidFill>
                  <a:schemeClr val="tx1"/>
                </a:solidFill>
                <a:latin typeface="+mj-lt"/>
              </a:rPr>
            </a:br>
            <a:r>
              <a:rPr lang="en-US" sz="1200" dirty="0">
                <a:solidFill>
                  <a:schemeClr val="tx1"/>
                </a:solidFill>
                <a:latin typeface="+mj-lt"/>
              </a:rPr>
              <a:t>720.732.0731</a:t>
            </a:r>
            <a:br>
              <a:rPr lang="en-US" sz="1200" dirty="0">
                <a:solidFill>
                  <a:schemeClr val="tx1"/>
                </a:solidFill>
                <a:latin typeface="+mj-lt"/>
              </a:rPr>
            </a:br>
            <a:r>
              <a:rPr lang="en-US" sz="1200" dirty="0">
                <a:solidFill>
                  <a:schemeClr val="tx1"/>
                </a:solidFill>
                <a:latin typeface="+mj-lt"/>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17" name="Group 1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140047998"/>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1_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rgbClr val="5F5F5F"/>
                </a:solidFill>
              </a:rPr>
              <a:t>43155 Main Street   |  Suite 2212C-2   |  Novi, Michigan 48375</a:t>
            </a:r>
            <a:br>
              <a:rPr lang="en-US" sz="1200" dirty="0">
                <a:solidFill>
                  <a:srgbClr val="5F5F5F"/>
                </a:solidFill>
              </a:rPr>
            </a:br>
            <a:r>
              <a:rPr lang="en-US" sz="1200" dirty="0">
                <a:solidFill>
                  <a:srgbClr val="5F5F5F"/>
                </a:solidFill>
              </a:rPr>
              <a:t>248.429.7242</a:t>
            </a:r>
          </a:p>
          <a:p>
            <a:pPr>
              <a:lnSpc>
                <a:spcPts val="1400"/>
              </a:lnSpc>
            </a:pPr>
            <a:r>
              <a:rPr lang="en-US" sz="1200" dirty="0">
                <a:solidFill>
                  <a:srgbClr val="5F5F5F"/>
                </a:solidFill>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7" name="Group 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grpSp>
    </p:spTree>
    <p:extLst>
      <p:ext uri="{BB962C8B-B14F-4D97-AF65-F5344CB8AC3E}">
        <p14:creationId xmlns:p14="http://schemas.microsoft.com/office/powerpoint/2010/main" val="34356469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144822" y="2589214"/>
            <a:ext cx="11902357" cy="1679575"/>
            <a:chOff x="144463" y="2589213"/>
            <a:chExt cx="11872912" cy="1679575"/>
          </a:xfrm>
        </p:grpSpPr>
        <p:sp>
          <p:nvSpPr>
            <p:cNvPr id="6" name="Freeform 5"/>
            <p:cNvSpPr>
              <a:spLocks/>
            </p:cNvSpPr>
            <p:nvPr/>
          </p:nvSpPr>
          <p:spPr bwMode="auto">
            <a:xfrm>
              <a:off x="144463" y="2976563"/>
              <a:ext cx="1089025" cy="1292225"/>
            </a:xfrm>
            <a:custGeom>
              <a:avLst/>
              <a:gdLst>
                <a:gd name="T0" fmla="*/ 0 w 686"/>
                <a:gd name="T1" fmla="*/ 0 h 814"/>
                <a:gd name="T2" fmla="*/ 231 w 686"/>
                <a:gd name="T3" fmla="*/ 410 h 814"/>
                <a:gd name="T4" fmla="*/ 0 w 686"/>
                <a:gd name="T5" fmla="*/ 814 h 814"/>
                <a:gd name="T6" fmla="*/ 686 w 686"/>
                <a:gd name="T7" fmla="*/ 814 h 814"/>
                <a:gd name="T8" fmla="*/ 686 w 686"/>
                <a:gd name="T9" fmla="*/ 0 h 814"/>
                <a:gd name="T10" fmla="*/ 0 w 686"/>
                <a:gd name="T11" fmla="*/ 0 h 814"/>
              </a:gdLst>
              <a:ahLst/>
              <a:cxnLst>
                <a:cxn ang="0">
                  <a:pos x="T0" y="T1"/>
                </a:cxn>
                <a:cxn ang="0">
                  <a:pos x="T2" y="T3"/>
                </a:cxn>
                <a:cxn ang="0">
                  <a:pos x="T4" y="T5"/>
                </a:cxn>
                <a:cxn ang="0">
                  <a:pos x="T6" y="T7"/>
                </a:cxn>
                <a:cxn ang="0">
                  <a:pos x="T8" y="T9"/>
                </a:cxn>
                <a:cxn ang="0">
                  <a:pos x="T10" y="T11"/>
                </a:cxn>
              </a:cxnLst>
              <a:rect l="0" t="0" r="r" b="b"/>
              <a:pathLst>
                <a:path w="686" h="814">
                  <a:moveTo>
                    <a:pt x="0" y="0"/>
                  </a:moveTo>
                  <a:lnTo>
                    <a:pt x="231" y="410"/>
                  </a:lnTo>
                  <a:lnTo>
                    <a:pt x="0" y="814"/>
                  </a:lnTo>
                  <a:lnTo>
                    <a:pt x="686" y="814"/>
                  </a:lnTo>
                  <a:lnTo>
                    <a:pt x="686"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8" name="Freeform 6"/>
            <p:cNvSpPr>
              <a:spLocks/>
            </p:cNvSpPr>
            <p:nvPr/>
          </p:nvSpPr>
          <p:spPr bwMode="auto">
            <a:xfrm>
              <a:off x="895350" y="3675063"/>
              <a:ext cx="338137" cy="593725"/>
            </a:xfrm>
            <a:custGeom>
              <a:avLst/>
              <a:gdLst>
                <a:gd name="T0" fmla="*/ 0 w 213"/>
                <a:gd name="T1" fmla="*/ 178 h 374"/>
                <a:gd name="T2" fmla="*/ 213 w 213"/>
                <a:gd name="T3" fmla="*/ 374 h 374"/>
                <a:gd name="T4" fmla="*/ 213 w 213"/>
                <a:gd name="T5" fmla="*/ 0 h 374"/>
                <a:gd name="T6" fmla="*/ 0 w 213"/>
                <a:gd name="T7" fmla="*/ 178 h 374"/>
              </a:gdLst>
              <a:ahLst/>
              <a:cxnLst>
                <a:cxn ang="0">
                  <a:pos x="T0" y="T1"/>
                </a:cxn>
                <a:cxn ang="0">
                  <a:pos x="T2" y="T3"/>
                </a:cxn>
                <a:cxn ang="0">
                  <a:pos x="T4" y="T5"/>
                </a:cxn>
                <a:cxn ang="0">
                  <a:pos x="T6" y="T7"/>
                </a:cxn>
              </a:cxnLst>
              <a:rect l="0" t="0" r="r" b="b"/>
              <a:pathLst>
                <a:path w="213" h="374">
                  <a:moveTo>
                    <a:pt x="0" y="178"/>
                  </a:moveTo>
                  <a:lnTo>
                    <a:pt x="213" y="374"/>
                  </a:lnTo>
                  <a:lnTo>
                    <a:pt x="213" y="0"/>
                  </a:lnTo>
                  <a:lnTo>
                    <a:pt x="0" y="178"/>
                  </a:lnTo>
                  <a:close/>
                </a:path>
              </a:pathLst>
            </a:custGeom>
            <a:solidFill>
              <a:srgbClr val="963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10918825" y="2976563"/>
              <a:ext cx="1098550" cy="1292225"/>
            </a:xfrm>
            <a:custGeom>
              <a:avLst/>
              <a:gdLst>
                <a:gd name="T0" fmla="*/ 692 w 692"/>
                <a:gd name="T1" fmla="*/ 0 h 814"/>
                <a:gd name="T2" fmla="*/ 461 w 692"/>
                <a:gd name="T3" fmla="*/ 404 h 814"/>
                <a:gd name="T4" fmla="*/ 692 w 692"/>
                <a:gd name="T5" fmla="*/ 814 h 814"/>
                <a:gd name="T6" fmla="*/ 0 w 692"/>
                <a:gd name="T7" fmla="*/ 814 h 814"/>
                <a:gd name="T8" fmla="*/ 0 w 692"/>
                <a:gd name="T9" fmla="*/ 0 h 814"/>
                <a:gd name="T10" fmla="*/ 692 w 692"/>
                <a:gd name="T11" fmla="*/ 0 h 814"/>
              </a:gdLst>
              <a:ahLst/>
              <a:cxnLst>
                <a:cxn ang="0">
                  <a:pos x="T0" y="T1"/>
                </a:cxn>
                <a:cxn ang="0">
                  <a:pos x="T2" y="T3"/>
                </a:cxn>
                <a:cxn ang="0">
                  <a:pos x="T4" y="T5"/>
                </a:cxn>
                <a:cxn ang="0">
                  <a:pos x="T6" y="T7"/>
                </a:cxn>
                <a:cxn ang="0">
                  <a:pos x="T8" y="T9"/>
                </a:cxn>
                <a:cxn ang="0">
                  <a:pos x="T10" y="T11"/>
                </a:cxn>
              </a:cxnLst>
              <a:rect l="0" t="0" r="r" b="b"/>
              <a:pathLst>
                <a:path w="692" h="814">
                  <a:moveTo>
                    <a:pt x="692" y="0"/>
                  </a:moveTo>
                  <a:lnTo>
                    <a:pt x="461" y="404"/>
                  </a:lnTo>
                  <a:lnTo>
                    <a:pt x="692" y="814"/>
                  </a:lnTo>
                  <a:lnTo>
                    <a:pt x="0" y="814"/>
                  </a:lnTo>
                  <a:lnTo>
                    <a:pt x="0" y="0"/>
                  </a:lnTo>
                  <a:lnTo>
                    <a:pt x="69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10918825" y="3675063"/>
              <a:ext cx="338137" cy="593725"/>
            </a:xfrm>
            <a:custGeom>
              <a:avLst/>
              <a:gdLst>
                <a:gd name="T0" fmla="*/ 213 w 213"/>
                <a:gd name="T1" fmla="*/ 178 h 374"/>
                <a:gd name="T2" fmla="*/ 0 w 213"/>
                <a:gd name="T3" fmla="*/ 374 h 374"/>
                <a:gd name="T4" fmla="*/ 0 w 213"/>
                <a:gd name="T5" fmla="*/ 0 h 374"/>
                <a:gd name="T6" fmla="*/ 213 w 213"/>
                <a:gd name="T7" fmla="*/ 178 h 374"/>
              </a:gdLst>
              <a:ahLst/>
              <a:cxnLst>
                <a:cxn ang="0">
                  <a:pos x="T0" y="T1"/>
                </a:cxn>
                <a:cxn ang="0">
                  <a:pos x="T2" y="T3"/>
                </a:cxn>
                <a:cxn ang="0">
                  <a:pos x="T4" y="T5"/>
                </a:cxn>
                <a:cxn ang="0">
                  <a:pos x="T6" y="T7"/>
                </a:cxn>
              </a:cxnLst>
              <a:rect l="0" t="0" r="r" b="b"/>
              <a:pathLst>
                <a:path w="213" h="374">
                  <a:moveTo>
                    <a:pt x="213" y="178"/>
                  </a:moveTo>
                  <a:lnTo>
                    <a:pt x="0" y="374"/>
                  </a:lnTo>
                  <a:lnTo>
                    <a:pt x="0" y="0"/>
                  </a:lnTo>
                  <a:lnTo>
                    <a:pt x="213" y="178"/>
                  </a:lnTo>
                  <a:close/>
                </a:path>
              </a:pathLst>
            </a:custGeom>
            <a:solidFill>
              <a:srgbClr val="963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Rectangle 9"/>
            <p:cNvSpPr>
              <a:spLocks noChangeArrowheads="1"/>
            </p:cNvSpPr>
            <p:nvPr/>
          </p:nvSpPr>
          <p:spPr bwMode="auto">
            <a:xfrm>
              <a:off x="887413" y="2589213"/>
              <a:ext cx="10369550" cy="13779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title"/>
          </p:nvPr>
        </p:nvSpPr>
        <p:spPr>
          <a:xfrm>
            <a:off x="889708" y="2618835"/>
            <a:ext cx="10366434" cy="1306781"/>
          </a:xfrm>
        </p:spPr>
        <p:txBody>
          <a:bodyPr anchor="ctr"/>
          <a:lstStyle>
            <a:lvl1pPr algn="ctr">
              <a:spcAft>
                <a:spcPts val="300"/>
              </a:spcAft>
              <a:defRPr sz="32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4246787"/>
            <a:ext cx="8507419" cy="1523392"/>
          </a:xfrm>
        </p:spPr>
        <p:txBody>
          <a:bodyPr anchor="t">
            <a:noAutofit/>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89859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2" name="Freeform 5"/>
          <p:cNvSpPr>
            <a:spLocks/>
          </p:cNvSpPr>
          <p:nvPr/>
        </p:nvSpPr>
        <p:spPr bwMode="auto">
          <a:xfrm flipV="1">
            <a:off x="-13420" y="4072315"/>
            <a:ext cx="12215598" cy="2824598"/>
          </a:xfrm>
          <a:custGeom>
            <a:avLst/>
            <a:gdLst>
              <a:gd name="T0" fmla="*/ 0 w 9078"/>
              <a:gd name="T1" fmla="*/ 0 h 2339"/>
              <a:gd name="T2" fmla="*/ 0 w 9078"/>
              <a:gd name="T3" fmla="*/ 1969 h 2339"/>
              <a:gd name="T4" fmla="*/ 525 w 9078"/>
              <a:gd name="T5" fmla="*/ 1969 h 2339"/>
              <a:gd name="T6" fmla="*/ 837 w 9078"/>
              <a:gd name="T7" fmla="*/ 2339 h 2339"/>
              <a:gd name="T8" fmla="*/ 837 w 9078"/>
              <a:gd name="T9" fmla="*/ 1969 h 2339"/>
              <a:gd name="T10" fmla="*/ 9078 w 9078"/>
              <a:gd name="T11" fmla="*/ 1969 h 2339"/>
              <a:gd name="T12" fmla="*/ 9078 w 9078"/>
              <a:gd name="T13" fmla="*/ 0 h 2339"/>
              <a:gd name="T14" fmla="*/ 0 w 9078"/>
              <a:gd name="T15" fmla="*/ 0 h 2339"/>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45 w 10001"/>
              <a:gd name="connsiteY0" fmla="*/ 2061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45 w 10001"/>
              <a:gd name="connsiteY7" fmla="*/ 2061 h 10000"/>
              <a:gd name="connsiteX0" fmla="*/ 1 w 10001"/>
              <a:gd name="connsiteY0" fmla="*/ 1116 h 10000"/>
              <a:gd name="connsiteX1" fmla="*/ 1 w 10001"/>
              <a:gd name="connsiteY1" fmla="*/ 8418 h 10000"/>
              <a:gd name="connsiteX2" fmla="*/ 579 w 10001"/>
              <a:gd name="connsiteY2" fmla="*/ 8418 h 10000"/>
              <a:gd name="connsiteX3" fmla="*/ 923 w 10001"/>
              <a:gd name="connsiteY3" fmla="*/ 10000 h 10000"/>
              <a:gd name="connsiteX4" fmla="*/ 923 w 10001"/>
              <a:gd name="connsiteY4" fmla="*/ 8418 h 10000"/>
              <a:gd name="connsiteX5" fmla="*/ 10001 w 10001"/>
              <a:gd name="connsiteY5" fmla="*/ 8418 h 10000"/>
              <a:gd name="connsiteX6" fmla="*/ 10001 w 10001"/>
              <a:gd name="connsiteY6" fmla="*/ 0 h 10000"/>
              <a:gd name="connsiteX7" fmla="*/ 1 w 10001"/>
              <a:gd name="connsiteY7" fmla="*/ 1116 h 10000"/>
              <a:gd name="connsiteX0" fmla="*/ 0 w 10011"/>
              <a:gd name="connsiteY0" fmla="*/ 1116 h 10000"/>
              <a:gd name="connsiteX1" fmla="*/ 11 w 10011"/>
              <a:gd name="connsiteY1" fmla="*/ 8418 h 10000"/>
              <a:gd name="connsiteX2" fmla="*/ 589 w 10011"/>
              <a:gd name="connsiteY2" fmla="*/ 8418 h 10000"/>
              <a:gd name="connsiteX3" fmla="*/ 933 w 10011"/>
              <a:gd name="connsiteY3" fmla="*/ 10000 h 10000"/>
              <a:gd name="connsiteX4" fmla="*/ 933 w 10011"/>
              <a:gd name="connsiteY4" fmla="*/ 8418 h 10000"/>
              <a:gd name="connsiteX5" fmla="*/ 10011 w 10011"/>
              <a:gd name="connsiteY5" fmla="*/ 8418 h 10000"/>
              <a:gd name="connsiteX6" fmla="*/ 10011 w 10011"/>
              <a:gd name="connsiteY6" fmla="*/ 0 h 10000"/>
              <a:gd name="connsiteX7" fmla="*/ 0 w 10011"/>
              <a:gd name="connsiteY7" fmla="*/ 1116 h 10000"/>
              <a:gd name="connsiteX0" fmla="*/ 0 w 10011"/>
              <a:gd name="connsiteY0" fmla="*/ 0 h 8884"/>
              <a:gd name="connsiteX1" fmla="*/ 11 w 10011"/>
              <a:gd name="connsiteY1" fmla="*/ 7302 h 8884"/>
              <a:gd name="connsiteX2" fmla="*/ 589 w 10011"/>
              <a:gd name="connsiteY2" fmla="*/ 7302 h 8884"/>
              <a:gd name="connsiteX3" fmla="*/ 933 w 10011"/>
              <a:gd name="connsiteY3" fmla="*/ 8884 h 8884"/>
              <a:gd name="connsiteX4" fmla="*/ 933 w 10011"/>
              <a:gd name="connsiteY4" fmla="*/ 7302 h 8884"/>
              <a:gd name="connsiteX5" fmla="*/ 10011 w 10011"/>
              <a:gd name="connsiteY5" fmla="*/ 7302 h 8884"/>
              <a:gd name="connsiteX6" fmla="*/ 9978 w 10011"/>
              <a:gd name="connsiteY6" fmla="*/ 1074 h 8884"/>
              <a:gd name="connsiteX7" fmla="*/ 0 w 10011"/>
              <a:gd name="connsiteY7" fmla="*/ 0 h 8884"/>
              <a:gd name="connsiteX0" fmla="*/ 0 w 10000"/>
              <a:gd name="connsiteY0" fmla="*/ 48 h 10048"/>
              <a:gd name="connsiteX1" fmla="*/ 11 w 10000"/>
              <a:gd name="connsiteY1" fmla="*/ 8267 h 10048"/>
              <a:gd name="connsiteX2" fmla="*/ 588 w 10000"/>
              <a:gd name="connsiteY2" fmla="*/ 8267 h 10048"/>
              <a:gd name="connsiteX3" fmla="*/ 932 w 10000"/>
              <a:gd name="connsiteY3" fmla="*/ 10048 h 10048"/>
              <a:gd name="connsiteX4" fmla="*/ 932 w 10000"/>
              <a:gd name="connsiteY4" fmla="*/ 8267 h 10048"/>
              <a:gd name="connsiteX5" fmla="*/ 10000 w 10000"/>
              <a:gd name="connsiteY5" fmla="*/ 8267 h 10048"/>
              <a:gd name="connsiteX6" fmla="*/ 9989 w 10000"/>
              <a:gd name="connsiteY6" fmla="*/ 0 h 10048"/>
              <a:gd name="connsiteX7" fmla="*/ 0 w 10000"/>
              <a:gd name="connsiteY7" fmla="*/ 48 h 10048"/>
              <a:gd name="connsiteX0" fmla="*/ 0 w 10000"/>
              <a:gd name="connsiteY0" fmla="*/ 0 h 10145"/>
              <a:gd name="connsiteX1" fmla="*/ 11 w 10000"/>
              <a:gd name="connsiteY1" fmla="*/ 8364 h 10145"/>
              <a:gd name="connsiteX2" fmla="*/ 588 w 10000"/>
              <a:gd name="connsiteY2" fmla="*/ 8364 h 10145"/>
              <a:gd name="connsiteX3" fmla="*/ 932 w 10000"/>
              <a:gd name="connsiteY3" fmla="*/ 10145 h 10145"/>
              <a:gd name="connsiteX4" fmla="*/ 932 w 10000"/>
              <a:gd name="connsiteY4" fmla="*/ 8364 h 10145"/>
              <a:gd name="connsiteX5" fmla="*/ 10000 w 10000"/>
              <a:gd name="connsiteY5" fmla="*/ 8364 h 10145"/>
              <a:gd name="connsiteX6" fmla="*/ 9989 w 10000"/>
              <a:gd name="connsiteY6" fmla="*/ 97 h 10145"/>
              <a:gd name="connsiteX7" fmla="*/ 0 w 10000"/>
              <a:gd name="connsiteY7" fmla="*/ 0 h 10145"/>
              <a:gd name="connsiteX0" fmla="*/ 0 w 10002"/>
              <a:gd name="connsiteY0" fmla="*/ 7 h 10152"/>
              <a:gd name="connsiteX1" fmla="*/ 11 w 10002"/>
              <a:gd name="connsiteY1" fmla="*/ 8371 h 10152"/>
              <a:gd name="connsiteX2" fmla="*/ 588 w 10002"/>
              <a:gd name="connsiteY2" fmla="*/ 8371 h 10152"/>
              <a:gd name="connsiteX3" fmla="*/ 932 w 10002"/>
              <a:gd name="connsiteY3" fmla="*/ 10152 h 10152"/>
              <a:gd name="connsiteX4" fmla="*/ 932 w 10002"/>
              <a:gd name="connsiteY4" fmla="*/ 8371 h 10152"/>
              <a:gd name="connsiteX5" fmla="*/ 10000 w 10002"/>
              <a:gd name="connsiteY5" fmla="*/ 8371 h 10152"/>
              <a:gd name="connsiteX6" fmla="*/ 10001 w 10002"/>
              <a:gd name="connsiteY6" fmla="*/ 0 h 10152"/>
              <a:gd name="connsiteX7" fmla="*/ 0 w 10002"/>
              <a:gd name="connsiteY7" fmla="*/ 7 h 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2" h="10152">
                <a:moveTo>
                  <a:pt x="0" y="7"/>
                </a:moveTo>
                <a:cubicBezTo>
                  <a:pt x="4" y="2747"/>
                  <a:pt x="7" y="5632"/>
                  <a:pt x="11" y="8371"/>
                </a:cubicBezTo>
                <a:lnTo>
                  <a:pt x="588" y="8371"/>
                </a:lnTo>
                <a:cubicBezTo>
                  <a:pt x="703" y="8964"/>
                  <a:pt x="817" y="9559"/>
                  <a:pt x="932" y="10152"/>
                </a:cubicBezTo>
                <a:lnTo>
                  <a:pt x="932" y="8371"/>
                </a:lnTo>
                <a:lnTo>
                  <a:pt x="10000" y="8371"/>
                </a:lnTo>
                <a:cubicBezTo>
                  <a:pt x="9996" y="5615"/>
                  <a:pt x="10005" y="2756"/>
                  <a:pt x="10001" y="0"/>
                </a:cubicBezTo>
                <a:lnTo>
                  <a:pt x="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 name="Title 1"/>
          <p:cNvSpPr>
            <a:spLocks noGrp="1"/>
          </p:cNvSpPr>
          <p:nvPr>
            <p:ph type="ctrTitle"/>
          </p:nvPr>
        </p:nvSpPr>
        <p:spPr>
          <a:xfrm>
            <a:off x="674080" y="4868774"/>
            <a:ext cx="10092453" cy="548640"/>
          </a:xfrm>
        </p:spPr>
        <p:txBody>
          <a:bodyPr anchor="ctr" anchorCtr="0"/>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080" y="5510065"/>
            <a:ext cx="6724969" cy="914400"/>
          </a:xfrm>
        </p:spPr>
        <p:txBody>
          <a:bodyPr>
            <a:noAutofit/>
          </a:bodyPr>
          <a:lstStyle>
            <a:lvl1pPr marL="0" indent="0" algn="l">
              <a:spcAft>
                <a:spcPts val="300"/>
              </a:spcAft>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7103" y="5943818"/>
            <a:ext cx="2388868" cy="45389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25" y="1"/>
            <a:ext cx="11011494" cy="4466929"/>
          </a:xfrm>
          <a:prstGeom prst="rect">
            <a:avLst/>
          </a:prstGeom>
        </p:spPr>
      </p:pic>
    </p:spTree>
    <p:extLst>
      <p:ext uri="{BB962C8B-B14F-4D97-AF65-F5344CB8AC3E}">
        <p14:creationId xmlns:p14="http://schemas.microsoft.com/office/powerpoint/2010/main" val="1172060293"/>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4231221"/>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Lead Line w/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1127501" y="1417320"/>
            <a:ext cx="10581466" cy="2339102"/>
          </a:xfrm>
        </p:spPr>
        <p:txBody>
          <a:bodyPr/>
          <a:lstStyle>
            <a:lvl1pPr marL="0" indent="0">
              <a:buNone/>
              <a:defRPr b="0">
                <a:solidFill>
                  <a:schemeClr val="tx2"/>
                </a:solidFill>
              </a:defRPr>
            </a:lvl1pPr>
            <a:lvl2pPr marL="285750" indent="-284163">
              <a:buFont typeface="Arial" pitchFamily="34" charset="0"/>
              <a:buChar char="•"/>
              <a:defRPr sz="2400"/>
            </a:lvl2pPr>
            <a:lvl3pPr marL="508000" indent="-234950">
              <a:buFont typeface="Georgia" pitchFamily="18" charset="0"/>
              <a:buChar char="–"/>
              <a:defRPr sz="2000"/>
            </a:lvl3pPr>
            <a:lvl4pPr marL="742950" indent="-222250">
              <a:buFont typeface="Arial" pitchFamily="34" charset="0"/>
              <a:buChar char="•"/>
              <a:defRPr sz="1800"/>
            </a:lvl4pPr>
            <a:lvl5pPr marL="968375" indent="-228600">
              <a:buFont typeface="Georgia" pitchFamily="18" charset="0"/>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394973"/>
      </p:ext>
    </p:extLst>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144822" y="2589214"/>
            <a:ext cx="11902357" cy="1679575"/>
            <a:chOff x="144463" y="2589213"/>
            <a:chExt cx="11872912" cy="1679575"/>
          </a:xfrm>
        </p:grpSpPr>
        <p:sp>
          <p:nvSpPr>
            <p:cNvPr id="6" name="Freeform 5"/>
            <p:cNvSpPr>
              <a:spLocks/>
            </p:cNvSpPr>
            <p:nvPr/>
          </p:nvSpPr>
          <p:spPr bwMode="auto">
            <a:xfrm>
              <a:off x="144463" y="2976563"/>
              <a:ext cx="1089025" cy="1292225"/>
            </a:xfrm>
            <a:custGeom>
              <a:avLst/>
              <a:gdLst>
                <a:gd name="T0" fmla="*/ 0 w 686"/>
                <a:gd name="T1" fmla="*/ 0 h 814"/>
                <a:gd name="T2" fmla="*/ 231 w 686"/>
                <a:gd name="T3" fmla="*/ 410 h 814"/>
                <a:gd name="T4" fmla="*/ 0 w 686"/>
                <a:gd name="T5" fmla="*/ 814 h 814"/>
                <a:gd name="T6" fmla="*/ 686 w 686"/>
                <a:gd name="T7" fmla="*/ 814 h 814"/>
                <a:gd name="T8" fmla="*/ 686 w 686"/>
                <a:gd name="T9" fmla="*/ 0 h 814"/>
                <a:gd name="T10" fmla="*/ 0 w 686"/>
                <a:gd name="T11" fmla="*/ 0 h 814"/>
              </a:gdLst>
              <a:ahLst/>
              <a:cxnLst>
                <a:cxn ang="0">
                  <a:pos x="T0" y="T1"/>
                </a:cxn>
                <a:cxn ang="0">
                  <a:pos x="T2" y="T3"/>
                </a:cxn>
                <a:cxn ang="0">
                  <a:pos x="T4" y="T5"/>
                </a:cxn>
                <a:cxn ang="0">
                  <a:pos x="T6" y="T7"/>
                </a:cxn>
                <a:cxn ang="0">
                  <a:pos x="T8" y="T9"/>
                </a:cxn>
                <a:cxn ang="0">
                  <a:pos x="T10" y="T11"/>
                </a:cxn>
              </a:cxnLst>
              <a:rect l="0" t="0" r="r" b="b"/>
              <a:pathLst>
                <a:path w="686" h="814">
                  <a:moveTo>
                    <a:pt x="0" y="0"/>
                  </a:moveTo>
                  <a:lnTo>
                    <a:pt x="231" y="410"/>
                  </a:lnTo>
                  <a:lnTo>
                    <a:pt x="0" y="814"/>
                  </a:lnTo>
                  <a:lnTo>
                    <a:pt x="686" y="814"/>
                  </a:lnTo>
                  <a:lnTo>
                    <a:pt x="686"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8" name="Freeform 6"/>
            <p:cNvSpPr>
              <a:spLocks/>
            </p:cNvSpPr>
            <p:nvPr/>
          </p:nvSpPr>
          <p:spPr bwMode="auto">
            <a:xfrm>
              <a:off x="895350" y="3675063"/>
              <a:ext cx="338137" cy="593725"/>
            </a:xfrm>
            <a:custGeom>
              <a:avLst/>
              <a:gdLst>
                <a:gd name="T0" fmla="*/ 0 w 213"/>
                <a:gd name="T1" fmla="*/ 178 h 374"/>
                <a:gd name="T2" fmla="*/ 213 w 213"/>
                <a:gd name="T3" fmla="*/ 374 h 374"/>
                <a:gd name="T4" fmla="*/ 213 w 213"/>
                <a:gd name="T5" fmla="*/ 0 h 374"/>
                <a:gd name="T6" fmla="*/ 0 w 213"/>
                <a:gd name="T7" fmla="*/ 178 h 374"/>
              </a:gdLst>
              <a:ahLst/>
              <a:cxnLst>
                <a:cxn ang="0">
                  <a:pos x="T0" y="T1"/>
                </a:cxn>
                <a:cxn ang="0">
                  <a:pos x="T2" y="T3"/>
                </a:cxn>
                <a:cxn ang="0">
                  <a:pos x="T4" y="T5"/>
                </a:cxn>
                <a:cxn ang="0">
                  <a:pos x="T6" y="T7"/>
                </a:cxn>
              </a:cxnLst>
              <a:rect l="0" t="0" r="r" b="b"/>
              <a:pathLst>
                <a:path w="213" h="374">
                  <a:moveTo>
                    <a:pt x="0" y="178"/>
                  </a:moveTo>
                  <a:lnTo>
                    <a:pt x="213" y="374"/>
                  </a:lnTo>
                  <a:lnTo>
                    <a:pt x="213" y="0"/>
                  </a:lnTo>
                  <a:lnTo>
                    <a:pt x="0" y="178"/>
                  </a:lnTo>
                  <a:close/>
                </a:path>
              </a:pathLst>
            </a:custGeom>
            <a:solidFill>
              <a:srgbClr val="963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10918825" y="2976563"/>
              <a:ext cx="1098550" cy="1292225"/>
            </a:xfrm>
            <a:custGeom>
              <a:avLst/>
              <a:gdLst>
                <a:gd name="T0" fmla="*/ 692 w 692"/>
                <a:gd name="T1" fmla="*/ 0 h 814"/>
                <a:gd name="T2" fmla="*/ 461 w 692"/>
                <a:gd name="T3" fmla="*/ 404 h 814"/>
                <a:gd name="T4" fmla="*/ 692 w 692"/>
                <a:gd name="T5" fmla="*/ 814 h 814"/>
                <a:gd name="T6" fmla="*/ 0 w 692"/>
                <a:gd name="T7" fmla="*/ 814 h 814"/>
                <a:gd name="T8" fmla="*/ 0 w 692"/>
                <a:gd name="T9" fmla="*/ 0 h 814"/>
                <a:gd name="T10" fmla="*/ 692 w 692"/>
                <a:gd name="T11" fmla="*/ 0 h 814"/>
              </a:gdLst>
              <a:ahLst/>
              <a:cxnLst>
                <a:cxn ang="0">
                  <a:pos x="T0" y="T1"/>
                </a:cxn>
                <a:cxn ang="0">
                  <a:pos x="T2" y="T3"/>
                </a:cxn>
                <a:cxn ang="0">
                  <a:pos x="T4" y="T5"/>
                </a:cxn>
                <a:cxn ang="0">
                  <a:pos x="T6" y="T7"/>
                </a:cxn>
                <a:cxn ang="0">
                  <a:pos x="T8" y="T9"/>
                </a:cxn>
                <a:cxn ang="0">
                  <a:pos x="T10" y="T11"/>
                </a:cxn>
              </a:cxnLst>
              <a:rect l="0" t="0" r="r" b="b"/>
              <a:pathLst>
                <a:path w="692" h="814">
                  <a:moveTo>
                    <a:pt x="692" y="0"/>
                  </a:moveTo>
                  <a:lnTo>
                    <a:pt x="461" y="404"/>
                  </a:lnTo>
                  <a:lnTo>
                    <a:pt x="692" y="814"/>
                  </a:lnTo>
                  <a:lnTo>
                    <a:pt x="0" y="814"/>
                  </a:lnTo>
                  <a:lnTo>
                    <a:pt x="0" y="0"/>
                  </a:lnTo>
                  <a:lnTo>
                    <a:pt x="69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10918825" y="3675063"/>
              <a:ext cx="338137" cy="593725"/>
            </a:xfrm>
            <a:custGeom>
              <a:avLst/>
              <a:gdLst>
                <a:gd name="T0" fmla="*/ 213 w 213"/>
                <a:gd name="T1" fmla="*/ 178 h 374"/>
                <a:gd name="T2" fmla="*/ 0 w 213"/>
                <a:gd name="T3" fmla="*/ 374 h 374"/>
                <a:gd name="T4" fmla="*/ 0 w 213"/>
                <a:gd name="T5" fmla="*/ 0 h 374"/>
                <a:gd name="T6" fmla="*/ 213 w 213"/>
                <a:gd name="T7" fmla="*/ 178 h 374"/>
              </a:gdLst>
              <a:ahLst/>
              <a:cxnLst>
                <a:cxn ang="0">
                  <a:pos x="T0" y="T1"/>
                </a:cxn>
                <a:cxn ang="0">
                  <a:pos x="T2" y="T3"/>
                </a:cxn>
                <a:cxn ang="0">
                  <a:pos x="T4" y="T5"/>
                </a:cxn>
                <a:cxn ang="0">
                  <a:pos x="T6" y="T7"/>
                </a:cxn>
              </a:cxnLst>
              <a:rect l="0" t="0" r="r" b="b"/>
              <a:pathLst>
                <a:path w="213" h="374">
                  <a:moveTo>
                    <a:pt x="213" y="178"/>
                  </a:moveTo>
                  <a:lnTo>
                    <a:pt x="0" y="374"/>
                  </a:lnTo>
                  <a:lnTo>
                    <a:pt x="0" y="0"/>
                  </a:lnTo>
                  <a:lnTo>
                    <a:pt x="213" y="178"/>
                  </a:lnTo>
                  <a:close/>
                </a:path>
              </a:pathLst>
            </a:custGeom>
            <a:solidFill>
              <a:srgbClr val="963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Rectangle 9"/>
            <p:cNvSpPr>
              <a:spLocks noChangeArrowheads="1"/>
            </p:cNvSpPr>
            <p:nvPr/>
          </p:nvSpPr>
          <p:spPr bwMode="auto">
            <a:xfrm>
              <a:off x="887413" y="2589213"/>
              <a:ext cx="10369550" cy="13779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title"/>
          </p:nvPr>
        </p:nvSpPr>
        <p:spPr>
          <a:xfrm>
            <a:off x="889708" y="2618835"/>
            <a:ext cx="10366434" cy="1306781"/>
          </a:xfrm>
        </p:spPr>
        <p:txBody>
          <a:bodyPr anchor="ctr"/>
          <a:lstStyle>
            <a:lvl1pPr algn="ctr">
              <a:spcAft>
                <a:spcPts val="300"/>
              </a:spcAft>
              <a:defRPr sz="32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4246787"/>
            <a:ext cx="8507419" cy="1523392"/>
          </a:xfrm>
        </p:spPr>
        <p:txBody>
          <a:bodyPr anchor="t">
            <a:noAutofit/>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04915418"/>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7502" y="0"/>
            <a:ext cx="11198623" cy="914400"/>
          </a:xfrm>
        </p:spPr>
        <p:txBody>
          <a:bodyPr/>
          <a:lstStyle/>
          <a:p>
            <a:r>
              <a:rPr lang="en-US"/>
              <a:t>Click to edit Master title style</a:t>
            </a:r>
          </a:p>
        </p:txBody>
      </p:sp>
      <p:sp>
        <p:nvSpPr>
          <p:cNvPr id="3" name="Content Placeholder 2"/>
          <p:cNvSpPr>
            <a:spLocks noGrp="1"/>
          </p:cNvSpPr>
          <p:nvPr>
            <p:ph sz="half" idx="1"/>
          </p:nvPr>
        </p:nvSpPr>
        <p:spPr>
          <a:xfrm>
            <a:off x="1134696" y="1411016"/>
            <a:ext cx="5137985"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409" y="1411016"/>
            <a:ext cx="5139497"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2170901"/>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with Image/Object">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631828" y="1408176"/>
            <a:ext cx="4863731" cy="4591050"/>
          </a:xfrm>
        </p:spPr>
        <p:txBody>
          <a:bodyPr anchor="ctr">
            <a:noAutofit/>
          </a:bodyPr>
          <a:lstStyle>
            <a:lvl1pPr marL="0" indent="0" algn="ctr">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Tree>
    <p:extLst>
      <p:ext uri="{BB962C8B-B14F-4D97-AF65-F5344CB8AC3E}">
        <p14:creationId xmlns:p14="http://schemas.microsoft.com/office/powerpoint/2010/main" val="3684963698"/>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8670" y="1408176"/>
            <a:ext cx="4863731"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18670" y="2073277"/>
            <a:ext cx="4863731"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8198697"/>
      </p:ext>
    </p:extLst>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5844412"/>
      </p:ext>
    </p:extLst>
  </p:cSld>
  <p:clrMapOvr>
    <a:masterClrMapping/>
  </p:clrMapOvr>
  <p:transition spd="slow">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Only" preserve="1">
  <p:cSld name="Title Only for Photo BG Insert">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0153305"/>
      </p:ext>
    </p:extLst>
  </p:cSld>
  <p:clrMapOvr>
    <a:masterClrMapping/>
  </p:clrMapOvr>
  <p:transition spd="slow">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839968"/>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7502" y="0"/>
            <a:ext cx="11198623" cy="914400"/>
          </a:xfrm>
        </p:spPr>
        <p:txBody>
          <a:bodyPr/>
          <a:lstStyle/>
          <a:p>
            <a:r>
              <a:rPr lang="en-US"/>
              <a:t>Click to edit Master title style</a:t>
            </a:r>
          </a:p>
        </p:txBody>
      </p:sp>
      <p:sp>
        <p:nvSpPr>
          <p:cNvPr id="3" name="Content Placeholder 2"/>
          <p:cNvSpPr>
            <a:spLocks noGrp="1"/>
          </p:cNvSpPr>
          <p:nvPr>
            <p:ph sz="half" idx="1"/>
          </p:nvPr>
        </p:nvSpPr>
        <p:spPr>
          <a:xfrm>
            <a:off x="1134696" y="1411016"/>
            <a:ext cx="5137985"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409" y="1411016"/>
            <a:ext cx="5139497" cy="22775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9731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17776756"/>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chemeClr val="tx1"/>
                </a:solidFill>
                <a:latin typeface="+mj-lt"/>
              </a:rPr>
              <a:t>29</a:t>
            </a:r>
            <a:r>
              <a:rPr lang="en-US" sz="1200" baseline="0" dirty="0">
                <a:solidFill>
                  <a:schemeClr val="tx1"/>
                </a:solidFill>
                <a:latin typeface="+mj-lt"/>
              </a:rPr>
              <a:t> North Wacker Drive</a:t>
            </a:r>
            <a:r>
              <a:rPr lang="en-US" sz="1200" dirty="0">
                <a:solidFill>
                  <a:schemeClr val="tx1"/>
                </a:solidFill>
                <a:latin typeface="+mj-lt"/>
              </a:rPr>
              <a:t>  |  4</a:t>
            </a:r>
            <a:r>
              <a:rPr lang="en-US" sz="1200" baseline="30000" dirty="0">
                <a:solidFill>
                  <a:schemeClr val="tx1"/>
                </a:solidFill>
                <a:latin typeface="+mj-lt"/>
              </a:rPr>
              <a:t>th</a:t>
            </a:r>
            <a:r>
              <a:rPr lang="en-US" sz="1200" baseline="0" dirty="0">
                <a:solidFill>
                  <a:schemeClr val="tx1"/>
                </a:solidFill>
                <a:latin typeface="+mj-lt"/>
              </a:rPr>
              <a:t> Floor</a:t>
            </a:r>
            <a:r>
              <a:rPr lang="en-US" sz="1200" dirty="0">
                <a:solidFill>
                  <a:schemeClr val="tx1"/>
                </a:solidFill>
                <a:latin typeface="+mj-lt"/>
              </a:rPr>
              <a:t>  |  Chicago, Illinois</a:t>
            </a:r>
            <a:r>
              <a:rPr lang="en-US" sz="1200" baseline="0" dirty="0">
                <a:solidFill>
                  <a:schemeClr val="tx1"/>
                </a:solidFill>
                <a:latin typeface="+mj-lt"/>
              </a:rPr>
              <a:t> </a:t>
            </a:r>
            <a:r>
              <a:rPr lang="en-US" sz="1200" dirty="0">
                <a:solidFill>
                  <a:schemeClr val="tx1"/>
                </a:solidFill>
                <a:latin typeface="+mj-lt"/>
              </a:rPr>
              <a:t>60606</a:t>
            </a:r>
            <a:br>
              <a:rPr lang="en-US" sz="1200" dirty="0">
                <a:solidFill>
                  <a:schemeClr val="tx1"/>
                </a:solidFill>
                <a:latin typeface="+mj-lt"/>
              </a:rPr>
            </a:br>
            <a:r>
              <a:rPr lang="en-US" sz="1200" dirty="0">
                <a:solidFill>
                  <a:schemeClr val="tx1"/>
                </a:solidFill>
                <a:latin typeface="+mj-lt"/>
              </a:rPr>
              <a:t>312.920.8383  |  312.920.8384 fax</a:t>
            </a:r>
            <a:br>
              <a:rPr lang="en-US" sz="1200" dirty="0">
                <a:solidFill>
                  <a:schemeClr val="tx1"/>
                </a:solidFill>
                <a:latin typeface="+mj-lt"/>
              </a:rPr>
            </a:br>
            <a:r>
              <a:rPr lang="en-US" sz="1200" dirty="0">
                <a:solidFill>
                  <a:schemeClr val="tx1"/>
                </a:solidFill>
                <a:latin typeface="+mj-lt"/>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17" name="Group 1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743163688"/>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1_Thank You">
    <p:spTree>
      <p:nvGrpSpPr>
        <p:cNvPr id="1" name=""/>
        <p:cNvGrpSpPr/>
        <p:nvPr/>
      </p:nvGrpSpPr>
      <p:grpSpPr>
        <a:xfrm>
          <a:off x="0" y="0"/>
          <a:ext cx="0" cy="0"/>
          <a:chOff x="0" y="0"/>
          <a:chExt cx="0" cy="0"/>
        </a:xfrm>
      </p:grpSpPr>
      <p:sp>
        <p:nvSpPr>
          <p:cNvPr id="2" name="Rectangle 1"/>
          <p:cNvSpPr/>
          <p:nvPr/>
        </p:nvSpPr>
        <p:spPr>
          <a:xfrm>
            <a:off x="0" y="-1"/>
            <a:ext cx="12192000" cy="17657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Rectangle 3"/>
          <p:cNvSpPr/>
          <p:nvPr/>
        </p:nvSpPr>
        <p:spPr>
          <a:xfrm>
            <a:off x="1423831" y="5501250"/>
            <a:ext cx="6111118" cy="630942"/>
          </a:xfrm>
          <a:prstGeom prst="rect">
            <a:avLst/>
          </a:prstGeom>
        </p:spPr>
        <p:txBody>
          <a:bodyPr lIns="0" rIns="0">
            <a:spAutoFit/>
          </a:bodyPr>
          <a:lstStyle/>
          <a:p>
            <a:pPr>
              <a:lnSpc>
                <a:spcPts val="1400"/>
              </a:lnSpc>
            </a:pPr>
            <a:r>
              <a:rPr lang="en-US" sz="1200" dirty="0">
                <a:solidFill>
                  <a:schemeClr val="tx1"/>
                </a:solidFill>
                <a:latin typeface="+mj-lt"/>
              </a:rPr>
              <a:t>43155 Main Street   |  Suite 2212C-2   |  Novi, Michigan 48375</a:t>
            </a:r>
            <a:br>
              <a:rPr lang="en-US" sz="1200" dirty="0">
                <a:solidFill>
                  <a:schemeClr val="tx1"/>
                </a:solidFill>
                <a:latin typeface="+mj-lt"/>
              </a:rPr>
            </a:br>
            <a:r>
              <a:rPr lang="en-US" sz="1200" dirty="0">
                <a:solidFill>
                  <a:schemeClr val="tx1"/>
                </a:solidFill>
                <a:latin typeface="+mj-lt"/>
              </a:rPr>
              <a:t>248.429.7242</a:t>
            </a:r>
          </a:p>
          <a:p>
            <a:pPr>
              <a:lnSpc>
                <a:spcPts val="1400"/>
              </a:lnSpc>
            </a:pPr>
            <a:r>
              <a:rPr lang="en-US" sz="1200" dirty="0">
                <a:solidFill>
                  <a:schemeClr val="tx1"/>
                </a:solidFill>
                <a:latin typeface="+mj-lt"/>
              </a:rPr>
              <a:t>rightpoint.com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1" y="5019163"/>
            <a:ext cx="2184134" cy="414882"/>
          </a:xfrm>
          <a:prstGeom prst="rect">
            <a:avLst/>
          </a:prstGeom>
        </p:spPr>
      </p:pic>
      <p:grpSp>
        <p:nvGrpSpPr>
          <p:cNvPr id="7" name="Group 6"/>
          <p:cNvGrpSpPr/>
          <p:nvPr/>
        </p:nvGrpSpPr>
        <p:grpSpPr>
          <a:xfrm>
            <a:off x="776621" y="3762375"/>
            <a:ext cx="2902781" cy="1466850"/>
            <a:chOff x="774700" y="3762375"/>
            <a:chExt cx="2895600" cy="1466850"/>
          </a:xfrm>
        </p:grpSpPr>
        <p:sp>
          <p:nvSpPr>
            <p:cNvPr id="8" name="Freeform 5"/>
            <p:cNvSpPr>
              <a:spLocks/>
            </p:cNvSpPr>
            <p:nvPr/>
          </p:nvSpPr>
          <p:spPr bwMode="auto">
            <a:xfrm>
              <a:off x="774700" y="3762375"/>
              <a:ext cx="2895600" cy="1466850"/>
            </a:xfrm>
            <a:custGeom>
              <a:avLst/>
              <a:gdLst>
                <a:gd name="T0" fmla="*/ 298 w 305"/>
                <a:gd name="T1" fmla="*/ 0 h 154"/>
                <a:gd name="T2" fmla="*/ 7 w 305"/>
                <a:gd name="T3" fmla="*/ 0 h 154"/>
                <a:gd name="T4" fmla="*/ 0 w 305"/>
                <a:gd name="T5" fmla="*/ 7 h 154"/>
                <a:gd name="T6" fmla="*/ 0 w 305"/>
                <a:gd name="T7" fmla="*/ 93 h 154"/>
                <a:gd name="T8" fmla="*/ 0 w 305"/>
                <a:gd name="T9" fmla="*/ 95 h 154"/>
                <a:gd name="T10" fmla="*/ 19 w 305"/>
                <a:gd name="T11" fmla="*/ 127 h 154"/>
                <a:gd name="T12" fmla="*/ 31 w 305"/>
                <a:gd name="T13" fmla="*/ 148 h 154"/>
                <a:gd name="T14" fmla="*/ 37 w 305"/>
                <a:gd name="T15" fmla="*/ 146 h 154"/>
                <a:gd name="T16" fmla="*/ 37 w 305"/>
                <a:gd name="T17" fmla="*/ 107 h 154"/>
                <a:gd name="T18" fmla="*/ 37 w 305"/>
                <a:gd name="T19" fmla="*/ 100 h 154"/>
                <a:gd name="T20" fmla="*/ 298 w 305"/>
                <a:gd name="T21" fmla="*/ 100 h 154"/>
                <a:gd name="T22" fmla="*/ 305 w 305"/>
                <a:gd name="T23" fmla="*/ 93 h 154"/>
                <a:gd name="T24" fmla="*/ 305 w 305"/>
                <a:gd name="T25" fmla="*/ 7 h 154"/>
                <a:gd name="T26" fmla="*/ 298 w 305"/>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154">
                  <a:moveTo>
                    <a:pt x="298" y="0"/>
                  </a:moveTo>
                  <a:cubicBezTo>
                    <a:pt x="7" y="0"/>
                    <a:pt x="7" y="0"/>
                    <a:pt x="7" y="0"/>
                  </a:cubicBezTo>
                  <a:cubicBezTo>
                    <a:pt x="3" y="0"/>
                    <a:pt x="0" y="3"/>
                    <a:pt x="0" y="7"/>
                  </a:cubicBezTo>
                  <a:cubicBezTo>
                    <a:pt x="0" y="93"/>
                    <a:pt x="0" y="93"/>
                    <a:pt x="0" y="93"/>
                  </a:cubicBezTo>
                  <a:cubicBezTo>
                    <a:pt x="0" y="94"/>
                    <a:pt x="0" y="95"/>
                    <a:pt x="0" y="95"/>
                  </a:cubicBezTo>
                  <a:cubicBezTo>
                    <a:pt x="19" y="127"/>
                    <a:pt x="19" y="127"/>
                    <a:pt x="19" y="127"/>
                  </a:cubicBezTo>
                  <a:cubicBezTo>
                    <a:pt x="31" y="148"/>
                    <a:pt x="31" y="148"/>
                    <a:pt x="31" y="148"/>
                  </a:cubicBezTo>
                  <a:cubicBezTo>
                    <a:pt x="35" y="154"/>
                    <a:pt x="37" y="153"/>
                    <a:pt x="37" y="146"/>
                  </a:cubicBezTo>
                  <a:cubicBezTo>
                    <a:pt x="37" y="107"/>
                    <a:pt x="37" y="107"/>
                    <a:pt x="37" y="107"/>
                  </a:cubicBezTo>
                  <a:cubicBezTo>
                    <a:pt x="37" y="100"/>
                    <a:pt x="37" y="100"/>
                    <a:pt x="37" y="100"/>
                  </a:cubicBezTo>
                  <a:cubicBezTo>
                    <a:pt x="298" y="100"/>
                    <a:pt x="298" y="100"/>
                    <a:pt x="298" y="100"/>
                  </a:cubicBezTo>
                  <a:cubicBezTo>
                    <a:pt x="302" y="100"/>
                    <a:pt x="305" y="97"/>
                    <a:pt x="305" y="93"/>
                  </a:cubicBezTo>
                  <a:cubicBezTo>
                    <a:pt x="305" y="7"/>
                    <a:pt x="305" y="7"/>
                    <a:pt x="305" y="7"/>
                  </a:cubicBezTo>
                  <a:cubicBezTo>
                    <a:pt x="305" y="3"/>
                    <a:pt x="302" y="0"/>
                    <a:pt x="2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6"/>
            <p:cNvSpPr>
              <a:spLocks/>
            </p:cNvSpPr>
            <p:nvPr/>
          </p:nvSpPr>
          <p:spPr bwMode="auto">
            <a:xfrm>
              <a:off x="1020763" y="4029075"/>
              <a:ext cx="257175" cy="409575"/>
            </a:xfrm>
            <a:custGeom>
              <a:avLst/>
              <a:gdLst>
                <a:gd name="T0" fmla="*/ 96 w 162"/>
                <a:gd name="T1" fmla="*/ 258 h 258"/>
                <a:gd name="T2" fmla="*/ 66 w 162"/>
                <a:gd name="T3" fmla="*/ 258 h 258"/>
                <a:gd name="T4" fmla="*/ 66 w 162"/>
                <a:gd name="T5" fmla="*/ 30 h 258"/>
                <a:gd name="T6" fmla="*/ 0 w 162"/>
                <a:gd name="T7" fmla="*/ 30 h 258"/>
                <a:gd name="T8" fmla="*/ 0 w 162"/>
                <a:gd name="T9" fmla="*/ 0 h 258"/>
                <a:gd name="T10" fmla="*/ 162 w 162"/>
                <a:gd name="T11" fmla="*/ 0 h 258"/>
                <a:gd name="T12" fmla="*/ 162 w 162"/>
                <a:gd name="T13" fmla="*/ 30 h 258"/>
                <a:gd name="T14" fmla="*/ 96 w 162"/>
                <a:gd name="T15" fmla="*/ 30 h 258"/>
                <a:gd name="T16" fmla="*/ 96 w 162"/>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58">
                  <a:moveTo>
                    <a:pt x="96" y="258"/>
                  </a:moveTo>
                  <a:lnTo>
                    <a:pt x="66" y="258"/>
                  </a:lnTo>
                  <a:lnTo>
                    <a:pt x="66" y="30"/>
                  </a:lnTo>
                  <a:lnTo>
                    <a:pt x="0" y="30"/>
                  </a:lnTo>
                  <a:lnTo>
                    <a:pt x="0" y="0"/>
                  </a:lnTo>
                  <a:lnTo>
                    <a:pt x="162" y="0"/>
                  </a:lnTo>
                  <a:lnTo>
                    <a:pt x="162" y="30"/>
                  </a:lnTo>
                  <a:lnTo>
                    <a:pt x="96" y="30"/>
                  </a:lnTo>
                  <a:lnTo>
                    <a:pt x="96"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1306513" y="4029075"/>
              <a:ext cx="236538" cy="409575"/>
            </a:xfrm>
            <a:custGeom>
              <a:avLst/>
              <a:gdLst>
                <a:gd name="T0" fmla="*/ 149 w 149"/>
                <a:gd name="T1" fmla="*/ 258 h 258"/>
                <a:gd name="T2" fmla="*/ 119 w 149"/>
                <a:gd name="T3" fmla="*/ 258 h 258"/>
                <a:gd name="T4" fmla="*/ 119 w 149"/>
                <a:gd name="T5" fmla="*/ 138 h 258"/>
                <a:gd name="T6" fmla="*/ 30 w 149"/>
                <a:gd name="T7" fmla="*/ 138 h 258"/>
                <a:gd name="T8" fmla="*/ 30 w 149"/>
                <a:gd name="T9" fmla="*/ 258 h 258"/>
                <a:gd name="T10" fmla="*/ 0 w 149"/>
                <a:gd name="T11" fmla="*/ 258 h 258"/>
                <a:gd name="T12" fmla="*/ 0 w 149"/>
                <a:gd name="T13" fmla="*/ 0 h 258"/>
                <a:gd name="T14" fmla="*/ 30 w 149"/>
                <a:gd name="T15" fmla="*/ 0 h 258"/>
                <a:gd name="T16" fmla="*/ 30 w 149"/>
                <a:gd name="T17" fmla="*/ 108 h 258"/>
                <a:gd name="T18" fmla="*/ 119 w 149"/>
                <a:gd name="T19" fmla="*/ 108 h 258"/>
                <a:gd name="T20" fmla="*/ 119 w 149"/>
                <a:gd name="T21" fmla="*/ 0 h 258"/>
                <a:gd name="T22" fmla="*/ 149 w 149"/>
                <a:gd name="T23" fmla="*/ 0 h 258"/>
                <a:gd name="T24" fmla="*/ 149 w 149"/>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8">
                  <a:moveTo>
                    <a:pt x="149" y="258"/>
                  </a:moveTo>
                  <a:lnTo>
                    <a:pt x="119" y="258"/>
                  </a:lnTo>
                  <a:lnTo>
                    <a:pt x="119" y="138"/>
                  </a:lnTo>
                  <a:lnTo>
                    <a:pt x="30" y="138"/>
                  </a:lnTo>
                  <a:lnTo>
                    <a:pt x="30" y="258"/>
                  </a:lnTo>
                  <a:lnTo>
                    <a:pt x="0" y="258"/>
                  </a:lnTo>
                  <a:lnTo>
                    <a:pt x="0" y="0"/>
                  </a:lnTo>
                  <a:lnTo>
                    <a:pt x="30" y="0"/>
                  </a:lnTo>
                  <a:lnTo>
                    <a:pt x="30" y="108"/>
                  </a:lnTo>
                  <a:lnTo>
                    <a:pt x="119" y="108"/>
                  </a:lnTo>
                  <a:lnTo>
                    <a:pt x="119" y="0"/>
                  </a:lnTo>
                  <a:lnTo>
                    <a:pt x="149" y="0"/>
                  </a:lnTo>
                  <a:lnTo>
                    <a:pt x="149"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noEditPoints="1"/>
            </p:cNvSpPr>
            <p:nvPr/>
          </p:nvSpPr>
          <p:spPr bwMode="auto">
            <a:xfrm>
              <a:off x="1571625" y="4029075"/>
              <a:ext cx="285750" cy="409575"/>
            </a:xfrm>
            <a:custGeom>
              <a:avLst/>
              <a:gdLst>
                <a:gd name="T0" fmla="*/ 72 w 180"/>
                <a:gd name="T1" fmla="*/ 0 h 258"/>
                <a:gd name="T2" fmla="*/ 114 w 180"/>
                <a:gd name="T3" fmla="*/ 0 h 258"/>
                <a:gd name="T4" fmla="*/ 180 w 180"/>
                <a:gd name="T5" fmla="*/ 258 h 258"/>
                <a:gd name="T6" fmla="*/ 150 w 180"/>
                <a:gd name="T7" fmla="*/ 258 h 258"/>
                <a:gd name="T8" fmla="*/ 132 w 180"/>
                <a:gd name="T9" fmla="*/ 192 h 258"/>
                <a:gd name="T10" fmla="*/ 48 w 180"/>
                <a:gd name="T11" fmla="*/ 192 h 258"/>
                <a:gd name="T12" fmla="*/ 30 w 180"/>
                <a:gd name="T13" fmla="*/ 258 h 258"/>
                <a:gd name="T14" fmla="*/ 0 w 180"/>
                <a:gd name="T15" fmla="*/ 258 h 258"/>
                <a:gd name="T16" fmla="*/ 72 w 180"/>
                <a:gd name="T17" fmla="*/ 0 h 258"/>
                <a:gd name="T18" fmla="*/ 54 w 180"/>
                <a:gd name="T19" fmla="*/ 162 h 258"/>
                <a:gd name="T20" fmla="*/ 126 w 180"/>
                <a:gd name="T21" fmla="*/ 162 h 258"/>
                <a:gd name="T22" fmla="*/ 90 w 180"/>
                <a:gd name="T23" fmla="*/ 42 h 258"/>
                <a:gd name="T24" fmla="*/ 90 w 180"/>
                <a:gd name="T25" fmla="*/ 42 h 258"/>
                <a:gd name="T26" fmla="*/ 54 w 180"/>
                <a:gd name="T27" fmla="*/ 16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258">
                  <a:moveTo>
                    <a:pt x="72" y="0"/>
                  </a:moveTo>
                  <a:lnTo>
                    <a:pt x="114" y="0"/>
                  </a:lnTo>
                  <a:lnTo>
                    <a:pt x="180" y="258"/>
                  </a:lnTo>
                  <a:lnTo>
                    <a:pt x="150" y="258"/>
                  </a:lnTo>
                  <a:lnTo>
                    <a:pt x="132" y="192"/>
                  </a:lnTo>
                  <a:lnTo>
                    <a:pt x="48" y="192"/>
                  </a:lnTo>
                  <a:lnTo>
                    <a:pt x="30" y="258"/>
                  </a:lnTo>
                  <a:lnTo>
                    <a:pt x="0" y="258"/>
                  </a:lnTo>
                  <a:lnTo>
                    <a:pt x="72" y="0"/>
                  </a:lnTo>
                  <a:close/>
                  <a:moveTo>
                    <a:pt x="54" y="162"/>
                  </a:moveTo>
                  <a:lnTo>
                    <a:pt x="126" y="162"/>
                  </a:lnTo>
                  <a:lnTo>
                    <a:pt x="90" y="42"/>
                  </a:lnTo>
                  <a:lnTo>
                    <a:pt x="90" y="42"/>
                  </a:lnTo>
                  <a:lnTo>
                    <a:pt x="54"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p:cNvSpPr>
            <p:nvPr/>
          </p:nvSpPr>
          <p:spPr bwMode="auto">
            <a:xfrm>
              <a:off x="1885950" y="4029075"/>
              <a:ext cx="246063" cy="409575"/>
            </a:xfrm>
            <a:custGeom>
              <a:avLst/>
              <a:gdLst>
                <a:gd name="T0" fmla="*/ 0 w 155"/>
                <a:gd name="T1" fmla="*/ 0 h 258"/>
                <a:gd name="T2" fmla="*/ 35 w 155"/>
                <a:gd name="T3" fmla="*/ 0 h 258"/>
                <a:gd name="T4" fmla="*/ 125 w 155"/>
                <a:gd name="T5" fmla="*/ 216 h 258"/>
                <a:gd name="T6" fmla="*/ 125 w 155"/>
                <a:gd name="T7" fmla="*/ 216 h 258"/>
                <a:gd name="T8" fmla="*/ 125 w 155"/>
                <a:gd name="T9" fmla="*/ 0 h 258"/>
                <a:gd name="T10" fmla="*/ 155 w 155"/>
                <a:gd name="T11" fmla="*/ 0 h 258"/>
                <a:gd name="T12" fmla="*/ 155 w 155"/>
                <a:gd name="T13" fmla="*/ 258 h 258"/>
                <a:gd name="T14" fmla="*/ 113 w 155"/>
                <a:gd name="T15" fmla="*/ 258 h 258"/>
                <a:gd name="T16" fmla="*/ 30 w 155"/>
                <a:gd name="T17" fmla="*/ 54 h 258"/>
                <a:gd name="T18" fmla="*/ 30 w 155"/>
                <a:gd name="T19" fmla="*/ 54 h 258"/>
                <a:gd name="T20" fmla="*/ 30 w 155"/>
                <a:gd name="T21" fmla="*/ 258 h 258"/>
                <a:gd name="T22" fmla="*/ 0 w 155"/>
                <a:gd name="T23" fmla="*/ 258 h 258"/>
                <a:gd name="T24" fmla="*/ 0 w 155"/>
                <a:gd name="T2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58">
                  <a:moveTo>
                    <a:pt x="0" y="0"/>
                  </a:moveTo>
                  <a:lnTo>
                    <a:pt x="35" y="0"/>
                  </a:lnTo>
                  <a:lnTo>
                    <a:pt x="125" y="216"/>
                  </a:lnTo>
                  <a:lnTo>
                    <a:pt x="125" y="216"/>
                  </a:lnTo>
                  <a:lnTo>
                    <a:pt x="125" y="0"/>
                  </a:lnTo>
                  <a:lnTo>
                    <a:pt x="155" y="0"/>
                  </a:lnTo>
                  <a:lnTo>
                    <a:pt x="155" y="258"/>
                  </a:lnTo>
                  <a:lnTo>
                    <a:pt x="113" y="258"/>
                  </a:lnTo>
                  <a:lnTo>
                    <a:pt x="30" y="54"/>
                  </a:lnTo>
                  <a:lnTo>
                    <a:pt x="30" y="5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2189163" y="4029075"/>
              <a:ext cx="255588" cy="409575"/>
            </a:xfrm>
            <a:custGeom>
              <a:avLst/>
              <a:gdLst>
                <a:gd name="T0" fmla="*/ 0 w 161"/>
                <a:gd name="T1" fmla="*/ 0 h 258"/>
                <a:gd name="T2" fmla="*/ 30 w 161"/>
                <a:gd name="T3" fmla="*/ 0 h 258"/>
                <a:gd name="T4" fmla="*/ 30 w 161"/>
                <a:gd name="T5" fmla="*/ 126 h 258"/>
                <a:gd name="T6" fmla="*/ 30 w 161"/>
                <a:gd name="T7" fmla="*/ 126 h 258"/>
                <a:gd name="T8" fmla="*/ 120 w 161"/>
                <a:gd name="T9" fmla="*/ 0 h 258"/>
                <a:gd name="T10" fmla="*/ 155 w 161"/>
                <a:gd name="T11" fmla="*/ 0 h 258"/>
                <a:gd name="T12" fmla="*/ 78 w 161"/>
                <a:gd name="T13" fmla="*/ 108 h 258"/>
                <a:gd name="T14" fmla="*/ 161 w 161"/>
                <a:gd name="T15" fmla="*/ 258 h 258"/>
                <a:gd name="T16" fmla="*/ 126 w 161"/>
                <a:gd name="T17" fmla="*/ 258 h 258"/>
                <a:gd name="T18" fmla="*/ 60 w 161"/>
                <a:gd name="T19" fmla="*/ 138 h 258"/>
                <a:gd name="T20" fmla="*/ 30 w 161"/>
                <a:gd name="T21" fmla="*/ 174 h 258"/>
                <a:gd name="T22" fmla="*/ 30 w 161"/>
                <a:gd name="T23" fmla="*/ 258 h 258"/>
                <a:gd name="T24" fmla="*/ 0 w 161"/>
                <a:gd name="T25" fmla="*/ 258 h 258"/>
                <a:gd name="T26" fmla="*/ 0 w 161"/>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58">
                  <a:moveTo>
                    <a:pt x="0" y="0"/>
                  </a:moveTo>
                  <a:lnTo>
                    <a:pt x="30" y="0"/>
                  </a:lnTo>
                  <a:lnTo>
                    <a:pt x="30" y="126"/>
                  </a:lnTo>
                  <a:lnTo>
                    <a:pt x="30" y="126"/>
                  </a:lnTo>
                  <a:lnTo>
                    <a:pt x="120" y="0"/>
                  </a:lnTo>
                  <a:lnTo>
                    <a:pt x="155" y="0"/>
                  </a:lnTo>
                  <a:lnTo>
                    <a:pt x="78" y="108"/>
                  </a:lnTo>
                  <a:lnTo>
                    <a:pt x="161" y="258"/>
                  </a:lnTo>
                  <a:lnTo>
                    <a:pt x="126" y="258"/>
                  </a:lnTo>
                  <a:lnTo>
                    <a:pt x="60" y="138"/>
                  </a:lnTo>
                  <a:lnTo>
                    <a:pt x="30" y="174"/>
                  </a:lnTo>
                  <a:lnTo>
                    <a:pt x="30" y="258"/>
                  </a:lnTo>
                  <a:lnTo>
                    <a:pt x="0" y="25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2540000" y="4029075"/>
              <a:ext cx="266700" cy="409575"/>
            </a:xfrm>
            <a:custGeom>
              <a:avLst/>
              <a:gdLst>
                <a:gd name="T0" fmla="*/ 0 w 168"/>
                <a:gd name="T1" fmla="*/ 0 h 258"/>
                <a:gd name="T2" fmla="*/ 36 w 168"/>
                <a:gd name="T3" fmla="*/ 0 h 258"/>
                <a:gd name="T4" fmla="*/ 84 w 168"/>
                <a:gd name="T5" fmla="*/ 126 h 258"/>
                <a:gd name="T6" fmla="*/ 132 w 168"/>
                <a:gd name="T7" fmla="*/ 0 h 258"/>
                <a:gd name="T8" fmla="*/ 168 w 168"/>
                <a:gd name="T9" fmla="*/ 0 h 258"/>
                <a:gd name="T10" fmla="*/ 96 w 168"/>
                <a:gd name="T11" fmla="*/ 162 h 258"/>
                <a:gd name="T12" fmla="*/ 96 w 168"/>
                <a:gd name="T13" fmla="*/ 258 h 258"/>
                <a:gd name="T14" fmla="*/ 66 w 168"/>
                <a:gd name="T15" fmla="*/ 258 h 258"/>
                <a:gd name="T16" fmla="*/ 66 w 168"/>
                <a:gd name="T17" fmla="*/ 162 h 258"/>
                <a:gd name="T18" fmla="*/ 0 w 16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258">
                  <a:moveTo>
                    <a:pt x="0" y="0"/>
                  </a:moveTo>
                  <a:lnTo>
                    <a:pt x="36" y="0"/>
                  </a:lnTo>
                  <a:lnTo>
                    <a:pt x="84" y="126"/>
                  </a:lnTo>
                  <a:lnTo>
                    <a:pt x="132" y="0"/>
                  </a:lnTo>
                  <a:lnTo>
                    <a:pt x="168" y="0"/>
                  </a:lnTo>
                  <a:lnTo>
                    <a:pt x="96" y="162"/>
                  </a:lnTo>
                  <a:lnTo>
                    <a:pt x="96" y="258"/>
                  </a:lnTo>
                  <a:lnTo>
                    <a:pt x="66" y="258"/>
                  </a:lnTo>
                  <a:lnTo>
                    <a:pt x="66" y="16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2825750" y="4029075"/>
              <a:ext cx="255588" cy="419100"/>
            </a:xfrm>
            <a:custGeom>
              <a:avLst/>
              <a:gdLst>
                <a:gd name="T0" fmla="*/ 27 w 27"/>
                <a:gd name="T1" fmla="*/ 22 h 44"/>
                <a:gd name="T2" fmla="*/ 13 w 27"/>
                <a:gd name="T3" fmla="*/ 44 h 44"/>
                <a:gd name="T4" fmla="*/ 0 w 27"/>
                <a:gd name="T5" fmla="*/ 22 h 44"/>
                <a:gd name="T6" fmla="*/ 13 w 27"/>
                <a:gd name="T7" fmla="*/ 0 h 44"/>
                <a:gd name="T8" fmla="*/ 27 w 27"/>
                <a:gd name="T9" fmla="*/ 22 h 44"/>
                <a:gd name="T10" fmla="*/ 5 w 27"/>
                <a:gd name="T11" fmla="*/ 22 h 44"/>
                <a:gd name="T12" fmla="*/ 13 w 27"/>
                <a:gd name="T13" fmla="*/ 40 h 44"/>
                <a:gd name="T14" fmla="*/ 22 w 27"/>
                <a:gd name="T15" fmla="*/ 22 h 44"/>
                <a:gd name="T16" fmla="*/ 13 w 27"/>
                <a:gd name="T17" fmla="*/ 4 h 44"/>
                <a:gd name="T18" fmla="*/ 5 w 27"/>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4">
                  <a:moveTo>
                    <a:pt x="27" y="22"/>
                  </a:moveTo>
                  <a:cubicBezTo>
                    <a:pt x="27" y="33"/>
                    <a:pt x="25" y="44"/>
                    <a:pt x="13" y="44"/>
                  </a:cubicBezTo>
                  <a:cubicBezTo>
                    <a:pt x="2" y="44"/>
                    <a:pt x="0" y="33"/>
                    <a:pt x="0" y="22"/>
                  </a:cubicBezTo>
                  <a:cubicBezTo>
                    <a:pt x="0" y="11"/>
                    <a:pt x="2" y="0"/>
                    <a:pt x="13" y="0"/>
                  </a:cubicBezTo>
                  <a:cubicBezTo>
                    <a:pt x="25" y="0"/>
                    <a:pt x="27" y="11"/>
                    <a:pt x="27" y="22"/>
                  </a:cubicBezTo>
                  <a:close/>
                  <a:moveTo>
                    <a:pt x="5" y="22"/>
                  </a:moveTo>
                  <a:cubicBezTo>
                    <a:pt x="5" y="32"/>
                    <a:pt x="6" y="40"/>
                    <a:pt x="13" y="40"/>
                  </a:cubicBezTo>
                  <a:cubicBezTo>
                    <a:pt x="21" y="40"/>
                    <a:pt x="22" y="32"/>
                    <a:pt x="22" y="22"/>
                  </a:cubicBezTo>
                  <a:cubicBezTo>
                    <a:pt x="22" y="12"/>
                    <a:pt x="21" y="4"/>
                    <a:pt x="13" y="4"/>
                  </a:cubicBezTo>
                  <a:cubicBezTo>
                    <a:pt x="6" y="4"/>
                    <a:pt x="5" y="12"/>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3128963" y="4029075"/>
              <a:ext cx="238125" cy="419100"/>
            </a:xfrm>
            <a:custGeom>
              <a:avLst/>
              <a:gdLst>
                <a:gd name="T0" fmla="*/ 0 w 25"/>
                <a:gd name="T1" fmla="*/ 0 h 44"/>
                <a:gd name="T2" fmla="*/ 5 w 25"/>
                <a:gd name="T3" fmla="*/ 0 h 44"/>
                <a:gd name="T4" fmla="*/ 5 w 25"/>
                <a:gd name="T5" fmla="*/ 31 h 44"/>
                <a:gd name="T6" fmla="*/ 13 w 25"/>
                <a:gd name="T7" fmla="*/ 40 h 44"/>
                <a:gd name="T8" fmla="*/ 20 w 25"/>
                <a:gd name="T9" fmla="*/ 31 h 44"/>
                <a:gd name="T10" fmla="*/ 20 w 25"/>
                <a:gd name="T11" fmla="*/ 0 h 44"/>
                <a:gd name="T12" fmla="*/ 25 w 25"/>
                <a:gd name="T13" fmla="*/ 0 h 44"/>
                <a:gd name="T14" fmla="*/ 25 w 25"/>
                <a:gd name="T15" fmla="*/ 31 h 44"/>
                <a:gd name="T16" fmla="*/ 13 w 25"/>
                <a:gd name="T17" fmla="*/ 44 h 44"/>
                <a:gd name="T18" fmla="*/ 0 w 25"/>
                <a:gd name="T19" fmla="*/ 31 h 44"/>
                <a:gd name="T20" fmla="*/ 0 w 25"/>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0" y="0"/>
                  </a:moveTo>
                  <a:cubicBezTo>
                    <a:pt x="5" y="0"/>
                    <a:pt x="5" y="0"/>
                    <a:pt x="5" y="0"/>
                  </a:cubicBezTo>
                  <a:cubicBezTo>
                    <a:pt x="5" y="31"/>
                    <a:pt x="5" y="31"/>
                    <a:pt x="5" y="31"/>
                  </a:cubicBezTo>
                  <a:cubicBezTo>
                    <a:pt x="5" y="37"/>
                    <a:pt x="8" y="40"/>
                    <a:pt x="13" y="40"/>
                  </a:cubicBezTo>
                  <a:cubicBezTo>
                    <a:pt x="18" y="40"/>
                    <a:pt x="20" y="37"/>
                    <a:pt x="20" y="31"/>
                  </a:cubicBezTo>
                  <a:cubicBezTo>
                    <a:pt x="20" y="0"/>
                    <a:pt x="20" y="0"/>
                    <a:pt x="20" y="0"/>
                  </a:cubicBezTo>
                  <a:cubicBezTo>
                    <a:pt x="25" y="0"/>
                    <a:pt x="25" y="0"/>
                    <a:pt x="25" y="0"/>
                  </a:cubicBezTo>
                  <a:cubicBezTo>
                    <a:pt x="25" y="31"/>
                    <a:pt x="25" y="31"/>
                    <a:pt x="25" y="31"/>
                  </a:cubicBezTo>
                  <a:cubicBezTo>
                    <a:pt x="25" y="39"/>
                    <a:pt x="21" y="44"/>
                    <a:pt x="13" y="44"/>
                  </a:cubicBezTo>
                  <a:cubicBezTo>
                    <a:pt x="4" y="44"/>
                    <a:pt x="0" y="39"/>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13289168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with Image/Object">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631828" y="1408176"/>
            <a:ext cx="4863731" cy="4591050"/>
          </a:xfrm>
        </p:spPr>
        <p:txBody>
          <a:bodyPr anchor="ctr">
            <a:noAutofit/>
          </a:bodyPr>
          <a:lstStyle>
            <a:lvl1pPr marL="0" indent="0" algn="ctr">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Tree>
    <p:extLst>
      <p:ext uri="{BB962C8B-B14F-4D97-AF65-F5344CB8AC3E}">
        <p14:creationId xmlns:p14="http://schemas.microsoft.com/office/powerpoint/2010/main" val="56074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7501" y="0"/>
            <a:ext cx="1122918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9168" y="1408176"/>
            <a:ext cx="4861823"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9168" y="2073277"/>
            <a:ext cx="4861823"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8670" y="1408176"/>
            <a:ext cx="4863731" cy="639762"/>
          </a:xfrm>
        </p:spPr>
        <p:txBody>
          <a:bodyPr bIns="45720"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18670" y="2073277"/>
            <a:ext cx="4863731" cy="20621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348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418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for Photo BG Insert">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85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87501" y="0"/>
            <a:ext cx="11229339" cy="914400"/>
          </a:xfrm>
          <a:prstGeom prst="rect">
            <a:avLst/>
          </a:prstGeom>
        </p:spPr>
        <p:txBody>
          <a:bodyPr vert="horz" lIns="0" tIns="0" rIns="0" bIns="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30716" y="1417638"/>
            <a:ext cx="10770846" cy="2277547"/>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8596561" y="6485528"/>
            <a:ext cx="2768824" cy="153888"/>
          </a:xfrm>
          <a:prstGeom prst="rect">
            <a:avLst/>
          </a:prstGeom>
          <a:noFill/>
        </p:spPr>
        <p:txBody>
          <a:bodyPr wrap="none" lIns="0" tIns="0" rIns="0" bIns="0" rtlCol="0" anchor="b" anchorCtr="0">
            <a:spAutoFit/>
          </a:bodyPr>
          <a:lstStyle/>
          <a:p>
            <a:pPr algn="r"/>
            <a:r>
              <a:rPr lang="en-US" sz="1000" dirty="0">
                <a:solidFill>
                  <a:schemeClr val="bg2">
                    <a:lumMod val="75000"/>
                  </a:schemeClr>
                </a:solidFill>
                <a:latin typeface="Arial Narrow" pitchFamily="34" charset="0"/>
              </a:rPr>
              <a:t>Copyright © 2013 Rightpoint</a:t>
            </a:r>
            <a:r>
              <a:rPr lang="en-US" sz="1000" baseline="0" dirty="0">
                <a:solidFill>
                  <a:schemeClr val="bg2">
                    <a:lumMod val="75000"/>
                  </a:schemeClr>
                </a:solidFill>
                <a:latin typeface="Arial Narrow" pitchFamily="34" charset="0"/>
              </a:rPr>
              <a:t> | </a:t>
            </a:r>
            <a:r>
              <a:rPr lang="en-US" sz="1000" dirty="0">
                <a:solidFill>
                  <a:schemeClr val="bg2">
                    <a:lumMod val="75000"/>
                  </a:schemeClr>
                </a:solidFill>
                <a:latin typeface="Arial Narrow" pitchFamily="34" charset="0"/>
              </a:rPr>
              <a:t> Proprietary and Confidential</a:t>
            </a:r>
          </a:p>
        </p:txBody>
      </p:sp>
      <p:sp>
        <p:nvSpPr>
          <p:cNvPr id="9" name="TextBox 8"/>
          <p:cNvSpPr txBox="1"/>
          <p:nvPr/>
        </p:nvSpPr>
        <p:spPr>
          <a:xfrm>
            <a:off x="11405826" y="6485528"/>
            <a:ext cx="511014" cy="153888"/>
          </a:xfrm>
          <a:prstGeom prst="rect">
            <a:avLst/>
          </a:prstGeom>
          <a:noFill/>
        </p:spPr>
        <p:txBody>
          <a:bodyPr wrap="square" lIns="0" tIns="0" rIns="0" bIns="0" rtlCol="0" anchor="b" anchorCtr="0">
            <a:spAutoFit/>
          </a:bodyPr>
          <a:lstStyle>
            <a:defPPr>
              <a:defRPr lang="en-US"/>
            </a:defPPr>
            <a:lvl1pPr algn="r">
              <a:defRPr sz="1000">
                <a:solidFill>
                  <a:schemeClr val="bg2">
                    <a:lumMod val="75000"/>
                  </a:schemeClr>
                </a:solidFill>
                <a:latin typeface="Arial Narrow" pitchFamily="34" charset="0"/>
              </a:defRPr>
            </a:lvl1pPr>
          </a:lstStyle>
          <a:p>
            <a:pPr lvl="0" algn="ctr"/>
            <a:fld id="{6521C7C2-8827-422F-B81F-F040D60A8236}" type="slidenum">
              <a:rPr lang="en-US" sz="1000" smtClean="0"/>
              <a:pPr lvl="0" algn="ctr"/>
              <a:t>‹#›</a:t>
            </a:fld>
            <a:r>
              <a:rPr lang="en-US" sz="1000" dirty="0"/>
              <a:t> </a:t>
            </a:r>
          </a:p>
        </p:txBody>
      </p:sp>
      <p:cxnSp>
        <p:nvCxnSpPr>
          <p:cNvPr id="11" name="Straight Connector 10"/>
          <p:cNvCxnSpPr/>
          <p:nvPr/>
        </p:nvCxnSpPr>
        <p:spPr>
          <a:xfrm>
            <a:off x="11439462" y="6479615"/>
            <a:ext cx="0" cy="1554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75160" y="6419092"/>
            <a:ext cx="1191668" cy="226361"/>
          </a:xfrm>
          <a:prstGeom prst="rect">
            <a:avLst/>
          </a:prstGeom>
        </p:spPr>
      </p:pic>
    </p:spTree>
    <p:extLst>
      <p:ext uri="{BB962C8B-B14F-4D97-AF65-F5344CB8AC3E}">
        <p14:creationId xmlns:p14="http://schemas.microsoft.com/office/powerpoint/2010/main" val="3280924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3200" b="1" kern="1200" cap="all" baseline="0">
          <a:solidFill>
            <a:schemeClr val="bg1"/>
          </a:solidFill>
          <a:latin typeface="+mj-lt"/>
          <a:ea typeface="+mj-ea"/>
          <a:cs typeface="+mj-cs"/>
        </a:defRPr>
      </a:lvl1pPr>
    </p:titleStyle>
    <p:bodyStyle>
      <a:lvl1pPr marL="236538" indent="-236538" algn="l" defTabSz="914400" rtl="0" eaLnBrk="1" latinLnBrk="0" hangingPunct="1">
        <a:spcBef>
          <a:spcPts val="0"/>
        </a:spcBef>
        <a:spcAft>
          <a:spcPts val="1200"/>
        </a:spcAft>
        <a:buFont typeface="Arial" pitchFamily="34" charset="0"/>
        <a:buChar char="•"/>
        <a:defRPr sz="2800" kern="1200">
          <a:solidFill>
            <a:schemeClr val="tx2"/>
          </a:solidFill>
          <a:latin typeface="+mj-lt"/>
          <a:ea typeface="+mn-ea"/>
          <a:cs typeface="+mn-cs"/>
        </a:defRPr>
      </a:lvl1pPr>
      <a:lvl2pPr marL="568325" indent="-284163" algn="l" defTabSz="914400" rtl="0" eaLnBrk="1" latinLnBrk="0" hangingPunct="1">
        <a:spcBef>
          <a:spcPts val="0"/>
        </a:spcBef>
        <a:spcAft>
          <a:spcPts val="1200"/>
        </a:spcAft>
        <a:buFont typeface="Arial" pitchFamily="34" charset="0"/>
        <a:buChar char="–"/>
        <a:defRPr sz="2400" kern="1200">
          <a:solidFill>
            <a:schemeClr val="tx2"/>
          </a:solidFill>
          <a:latin typeface="+mj-lt"/>
          <a:ea typeface="+mn-ea"/>
          <a:cs typeface="+mn-cs"/>
        </a:defRPr>
      </a:lvl2pPr>
      <a:lvl3pPr marL="803275" indent="-234950" algn="l" defTabSz="850900" rtl="0" eaLnBrk="1" latinLnBrk="0" hangingPunct="1">
        <a:spcBef>
          <a:spcPts val="0"/>
        </a:spcBef>
        <a:spcAft>
          <a:spcPts val="1200"/>
        </a:spcAft>
        <a:buFont typeface="Arial" pitchFamily="34" charset="0"/>
        <a:buChar char="•"/>
        <a:defRPr sz="2000" kern="1200">
          <a:solidFill>
            <a:schemeClr val="tx2"/>
          </a:solidFill>
          <a:latin typeface="+mj-lt"/>
          <a:ea typeface="+mn-ea"/>
          <a:cs typeface="+mn-cs"/>
        </a:defRPr>
      </a:lvl3pPr>
      <a:lvl4pPr marL="1025525" indent="-222250"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4pPr>
      <a:lvl5pPr marL="1198563" indent="-173038"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2" name="Title Placeholder 1"/>
          <p:cNvSpPr>
            <a:spLocks noGrp="1"/>
          </p:cNvSpPr>
          <p:nvPr>
            <p:ph type="title"/>
          </p:nvPr>
        </p:nvSpPr>
        <p:spPr>
          <a:xfrm>
            <a:off x="687501" y="0"/>
            <a:ext cx="11229339" cy="914400"/>
          </a:xfrm>
          <a:prstGeom prst="rect">
            <a:avLst/>
          </a:prstGeom>
        </p:spPr>
        <p:txBody>
          <a:bodyPr vert="horz" lIns="0" tIns="0" rIns="0" bIns="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30716" y="1417638"/>
            <a:ext cx="10770846" cy="2277547"/>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8596561" y="6485528"/>
            <a:ext cx="2768824" cy="153888"/>
          </a:xfrm>
          <a:prstGeom prst="rect">
            <a:avLst/>
          </a:prstGeom>
          <a:noFill/>
        </p:spPr>
        <p:txBody>
          <a:bodyPr wrap="none" lIns="0" tIns="0" rIns="0" bIns="0" rtlCol="0" anchor="b" anchorCtr="0">
            <a:spAutoFit/>
          </a:bodyPr>
          <a:lstStyle/>
          <a:p>
            <a:pPr algn="r"/>
            <a:r>
              <a:rPr lang="en-US" sz="1000" dirty="0">
                <a:solidFill>
                  <a:srgbClr val="F2EFE8">
                    <a:lumMod val="75000"/>
                  </a:srgbClr>
                </a:solidFill>
              </a:rPr>
              <a:t>Copyright © 2013 Rightpoint |  Proprietary and Confidential</a:t>
            </a:r>
          </a:p>
        </p:txBody>
      </p:sp>
      <p:sp>
        <p:nvSpPr>
          <p:cNvPr id="9" name="TextBox 8"/>
          <p:cNvSpPr txBox="1"/>
          <p:nvPr/>
        </p:nvSpPr>
        <p:spPr>
          <a:xfrm>
            <a:off x="11405826" y="6485528"/>
            <a:ext cx="511014" cy="153888"/>
          </a:xfrm>
          <a:prstGeom prst="rect">
            <a:avLst/>
          </a:prstGeom>
          <a:noFill/>
        </p:spPr>
        <p:txBody>
          <a:bodyPr wrap="square" lIns="0" tIns="0" rIns="0" bIns="0" rtlCol="0" anchor="b" anchorCtr="0">
            <a:spAutoFit/>
          </a:bodyPr>
          <a:lstStyle>
            <a:defPPr>
              <a:defRPr lang="en-US"/>
            </a:defPPr>
            <a:lvl1pPr algn="r">
              <a:defRPr sz="1000">
                <a:solidFill>
                  <a:schemeClr val="bg2">
                    <a:lumMod val="75000"/>
                  </a:schemeClr>
                </a:solidFill>
                <a:latin typeface="Arial Narrow" pitchFamily="34" charset="0"/>
              </a:defRPr>
            </a:lvl1pPr>
          </a:lstStyle>
          <a:p>
            <a:pPr algn="ctr"/>
            <a:fld id="{6521C7C2-8827-422F-B81F-F040D60A8236}" type="slidenum">
              <a:rPr lang="en-US" sz="1000" smtClean="0">
                <a:solidFill>
                  <a:srgbClr val="F2EFE8">
                    <a:lumMod val="75000"/>
                  </a:srgbClr>
                </a:solidFill>
              </a:rPr>
              <a:pPr algn="ctr"/>
              <a:t>‹#›</a:t>
            </a:fld>
            <a:r>
              <a:rPr lang="en-US" sz="1000" dirty="0">
                <a:solidFill>
                  <a:srgbClr val="F2EFE8">
                    <a:lumMod val="75000"/>
                  </a:srgbClr>
                </a:solidFill>
              </a:rPr>
              <a:t> </a:t>
            </a:r>
          </a:p>
        </p:txBody>
      </p:sp>
      <p:cxnSp>
        <p:nvCxnSpPr>
          <p:cNvPr id="11" name="Straight Connector 10"/>
          <p:cNvCxnSpPr/>
          <p:nvPr/>
        </p:nvCxnSpPr>
        <p:spPr>
          <a:xfrm>
            <a:off x="11439462" y="6479615"/>
            <a:ext cx="0" cy="1554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75160" y="6419092"/>
            <a:ext cx="1191668" cy="226361"/>
          </a:xfrm>
          <a:prstGeom prst="rect">
            <a:avLst/>
          </a:prstGeom>
        </p:spPr>
      </p:pic>
    </p:spTree>
    <p:extLst>
      <p:ext uri="{BB962C8B-B14F-4D97-AF65-F5344CB8AC3E}">
        <p14:creationId xmlns:p14="http://schemas.microsoft.com/office/powerpoint/2010/main" val="381213391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spcBef>
          <a:spcPct val="0"/>
        </a:spcBef>
        <a:buNone/>
        <a:defRPr sz="3200" b="1" kern="1200" cap="all" baseline="0">
          <a:solidFill>
            <a:schemeClr val="bg1"/>
          </a:solidFill>
          <a:latin typeface="+mj-lt"/>
          <a:ea typeface="+mj-ea"/>
          <a:cs typeface="+mj-cs"/>
        </a:defRPr>
      </a:lvl1pPr>
    </p:titleStyle>
    <p:bodyStyle>
      <a:lvl1pPr marL="236538" indent="-236538" algn="l" defTabSz="914400" rtl="0" eaLnBrk="1" latinLnBrk="0" hangingPunct="1">
        <a:spcBef>
          <a:spcPts val="0"/>
        </a:spcBef>
        <a:spcAft>
          <a:spcPts val="1200"/>
        </a:spcAft>
        <a:buFont typeface="Arial" pitchFamily="34" charset="0"/>
        <a:buChar char="•"/>
        <a:defRPr sz="2800" kern="1200">
          <a:solidFill>
            <a:schemeClr val="tx2"/>
          </a:solidFill>
          <a:latin typeface="+mj-lt"/>
          <a:ea typeface="+mn-ea"/>
          <a:cs typeface="+mn-cs"/>
        </a:defRPr>
      </a:lvl1pPr>
      <a:lvl2pPr marL="568325" indent="-284163" algn="l" defTabSz="914400" rtl="0" eaLnBrk="1" latinLnBrk="0" hangingPunct="1">
        <a:spcBef>
          <a:spcPts val="0"/>
        </a:spcBef>
        <a:spcAft>
          <a:spcPts val="1200"/>
        </a:spcAft>
        <a:buFont typeface="Arial" pitchFamily="34" charset="0"/>
        <a:buChar char="–"/>
        <a:defRPr sz="2400" kern="1200">
          <a:solidFill>
            <a:schemeClr val="tx2"/>
          </a:solidFill>
          <a:latin typeface="+mj-lt"/>
          <a:ea typeface="+mn-ea"/>
          <a:cs typeface="+mn-cs"/>
        </a:defRPr>
      </a:lvl2pPr>
      <a:lvl3pPr marL="803275" indent="-234950" algn="l" defTabSz="850900" rtl="0" eaLnBrk="1" latinLnBrk="0" hangingPunct="1">
        <a:spcBef>
          <a:spcPts val="0"/>
        </a:spcBef>
        <a:spcAft>
          <a:spcPts val="1200"/>
        </a:spcAft>
        <a:buFont typeface="Arial" pitchFamily="34" charset="0"/>
        <a:buChar char="•"/>
        <a:defRPr sz="2000" kern="1200">
          <a:solidFill>
            <a:schemeClr val="tx2"/>
          </a:solidFill>
          <a:latin typeface="+mj-lt"/>
          <a:ea typeface="+mn-ea"/>
          <a:cs typeface="+mn-cs"/>
        </a:defRPr>
      </a:lvl3pPr>
      <a:lvl4pPr marL="1025525" indent="-222250"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4pPr>
      <a:lvl5pPr marL="1198563" indent="-173038"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solidFill>
                <a:srgbClr val="5F5F5F"/>
              </a:solidFill>
            </a:endParaRPr>
          </a:p>
        </p:txBody>
      </p:sp>
      <p:sp>
        <p:nvSpPr>
          <p:cNvPr id="2" name="Title Placeholder 1"/>
          <p:cNvSpPr>
            <a:spLocks noGrp="1"/>
          </p:cNvSpPr>
          <p:nvPr>
            <p:ph type="title"/>
          </p:nvPr>
        </p:nvSpPr>
        <p:spPr>
          <a:xfrm>
            <a:off x="687501" y="0"/>
            <a:ext cx="11229339" cy="914400"/>
          </a:xfrm>
          <a:prstGeom prst="rect">
            <a:avLst/>
          </a:prstGeom>
        </p:spPr>
        <p:txBody>
          <a:bodyPr vert="horz" lIns="0" tIns="0" rIns="0" bIns="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30716" y="1417638"/>
            <a:ext cx="10770846" cy="2277547"/>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8596561" y="6485528"/>
            <a:ext cx="2768824" cy="153888"/>
          </a:xfrm>
          <a:prstGeom prst="rect">
            <a:avLst/>
          </a:prstGeom>
          <a:noFill/>
        </p:spPr>
        <p:txBody>
          <a:bodyPr wrap="none" lIns="0" tIns="0" rIns="0" bIns="0" rtlCol="0" anchor="b" anchorCtr="0">
            <a:spAutoFit/>
          </a:bodyPr>
          <a:lstStyle/>
          <a:p>
            <a:pPr algn="r"/>
            <a:r>
              <a:rPr lang="en-US" sz="1000" dirty="0">
                <a:solidFill>
                  <a:srgbClr val="F2EFE8">
                    <a:lumMod val="75000"/>
                  </a:srgbClr>
                </a:solidFill>
              </a:rPr>
              <a:t>Copyright © 2013 Rightpoint |  Proprietary and Confidential</a:t>
            </a:r>
          </a:p>
        </p:txBody>
      </p:sp>
      <p:sp>
        <p:nvSpPr>
          <p:cNvPr id="9" name="TextBox 8"/>
          <p:cNvSpPr txBox="1"/>
          <p:nvPr/>
        </p:nvSpPr>
        <p:spPr>
          <a:xfrm>
            <a:off x="11405826" y="6485528"/>
            <a:ext cx="511014" cy="153888"/>
          </a:xfrm>
          <a:prstGeom prst="rect">
            <a:avLst/>
          </a:prstGeom>
          <a:noFill/>
        </p:spPr>
        <p:txBody>
          <a:bodyPr wrap="square" lIns="0" tIns="0" rIns="0" bIns="0" rtlCol="0" anchor="b" anchorCtr="0">
            <a:spAutoFit/>
          </a:bodyPr>
          <a:lstStyle>
            <a:defPPr>
              <a:defRPr lang="en-US"/>
            </a:defPPr>
            <a:lvl1pPr algn="r">
              <a:defRPr sz="1000">
                <a:solidFill>
                  <a:schemeClr val="bg2">
                    <a:lumMod val="75000"/>
                  </a:schemeClr>
                </a:solidFill>
                <a:latin typeface="Arial Narrow" pitchFamily="34" charset="0"/>
              </a:defRPr>
            </a:lvl1pPr>
          </a:lstStyle>
          <a:p>
            <a:pPr algn="ctr"/>
            <a:fld id="{6521C7C2-8827-422F-B81F-F040D60A8236}" type="slidenum">
              <a:rPr lang="en-US" sz="1000" smtClean="0">
                <a:solidFill>
                  <a:srgbClr val="F2EFE8">
                    <a:lumMod val="75000"/>
                  </a:srgbClr>
                </a:solidFill>
              </a:rPr>
              <a:pPr algn="ctr"/>
              <a:t>‹#›</a:t>
            </a:fld>
            <a:r>
              <a:rPr lang="en-US" sz="1000" dirty="0">
                <a:solidFill>
                  <a:srgbClr val="F2EFE8">
                    <a:lumMod val="75000"/>
                  </a:srgbClr>
                </a:solidFill>
              </a:rPr>
              <a:t> </a:t>
            </a:r>
          </a:p>
        </p:txBody>
      </p:sp>
      <p:cxnSp>
        <p:nvCxnSpPr>
          <p:cNvPr id="11" name="Straight Connector 10"/>
          <p:cNvCxnSpPr/>
          <p:nvPr/>
        </p:nvCxnSpPr>
        <p:spPr>
          <a:xfrm>
            <a:off x="11439462" y="6479615"/>
            <a:ext cx="0" cy="1554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75160" y="6419092"/>
            <a:ext cx="1191668" cy="226361"/>
          </a:xfrm>
          <a:prstGeom prst="rect">
            <a:avLst/>
          </a:prstGeom>
        </p:spPr>
      </p:pic>
    </p:spTree>
    <p:extLst>
      <p:ext uri="{BB962C8B-B14F-4D97-AF65-F5344CB8AC3E}">
        <p14:creationId xmlns:p14="http://schemas.microsoft.com/office/powerpoint/2010/main" val="8324559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spd="slow">
    <p:push/>
  </p:transition>
  <p:txStyles>
    <p:titleStyle>
      <a:lvl1pPr algn="l" defTabSz="914400" rtl="0" eaLnBrk="1" latinLnBrk="0" hangingPunct="1">
        <a:spcBef>
          <a:spcPct val="0"/>
        </a:spcBef>
        <a:buNone/>
        <a:defRPr sz="3200" b="1" kern="1200" cap="all" baseline="0">
          <a:solidFill>
            <a:schemeClr val="bg1"/>
          </a:solidFill>
          <a:latin typeface="+mj-lt"/>
          <a:ea typeface="+mj-ea"/>
          <a:cs typeface="+mj-cs"/>
        </a:defRPr>
      </a:lvl1pPr>
    </p:titleStyle>
    <p:bodyStyle>
      <a:lvl1pPr marL="236538" indent="-236538" algn="l" defTabSz="914400" rtl="0" eaLnBrk="1" latinLnBrk="0" hangingPunct="1">
        <a:spcBef>
          <a:spcPts val="0"/>
        </a:spcBef>
        <a:spcAft>
          <a:spcPts val="1200"/>
        </a:spcAft>
        <a:buFont typeface="Arial" pitchFamily="34" charset="0"/>
        <a:buChar char="•"/>
        <a:defRPr sz="2800" kern="1200">
          <a:solidFill>
            <a:schemeClr val="tx2"/>
          </a:solidFill>
          <a:latin typeface="+mj-lt"/>
          <a:ea typeface="+mn-ea"/>
          <a:cs typeface="+mn-cs"/>
        </a:defRPr>
      </a:lvl1pPr>
      <a:lvl2pPr marL="568325" indent="-284163" algn="l" defTabSz="914400" rtl="0" eaLnBrk="1" latinLnBrk="0" hangingPunct="1">
        <a:spcBef>
          <a:spcPts val="0"/>
        </a:spcBef>
        <a:spcAft>
          <a:spcPts val="1200"/>
        </a:spcAft>
        <a:buFont typeface="Arial" pitchFamily="34" charset="0"/>
        <a:buChar char="–"/>
        <a:defRPr sz="2400" kern="1200">
          <a:solidFill>
            <a:schemeClr val="tx2"/>
          </a:solidFill>
          <a:latin typeface="+mj-lt"/>
          <a:ea typeface="+mn-ea"/>
          <a:cs typeface="+mn-cs"/>
        </a:defRPr>
      </a:lvl2pPr>
      <a:lvl3pPr marL="803275" indent="-234950" algn="l" defTabSz="850900" rtl="0" eaLnBrk="1" latinLnBrk="0" hangingPunct="1">
        <a:spcBef>
          <a:spcPts val="0"/>
        </a:spcBef>
        <a:spcAft>
          <a:spcPts val="1200"/>
        </a:spcAft>
        <a:buFont typeface="Arial" pitchFamily="34" charset="0"/>
        <a:buChar char="•"/>
        <a:defRPr sz="2000" kern="1200">
          <a:solidFill>
            <a:schemeClr val="tx2"/>
          </a:solidFill>
          <a:latin typeface="+mj-lt"/>
          <a:ea typeface="+mn-ea"/>
          <a:cs typeface="+mn-cs"/>
        </a:defRPr>
      </a:lvl3pPr>
      <a:lvl4pPr marL="1025525" indent="-222250"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4pPr>
      <a:lvl5pPr marL="1198563" indent="-173038"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2" name="Freeform 5"/>
          <p:cNvSpPr>
            <a:spLocks/>
          </p:cNvSpPr>
          <p:nvPr/>
        </p:nvSpPr>
        <p:spPr bwMode="auto">
          <a:xfrm>
            <a:off x="0" y="1"/>
            <a:ext cx="12192000" cy="1406525"/>
          </a:xfrm>
          <a:custGeom>
            <a:avLst/>
            <a:gdLst>
              <a:gd name="T0" fmla="*/ 0 w 7661"/>
              <a:gd name="T1" fmla="*/ 0 h 886"/>
              <a:gd name="T2" fmla="*/ 0 w 7661"/>
              <a:gd name="T3" fmla="*/ 579 h 886"/>
              <a:gd name="T4" fmla="*/ 443 w 7661"/>
              <a:gd name="T5" fmla="*/ 579 h 886"/>
              <a:gd name="T6" fmla="*/ 706 w 7661"/>
              <a:gd name="T7" fmla="*/ 886 h 886"/>
              <a:gd name="T8" fmla="*/ 706 w 7661"/>
              <a:gd name="T9" fmla="*/ 579 h 886"/>
              <a:gd name="T10" fmla="*/ 7661 w 7661"/>
              <a:gd name="T11" fmla="*/ 579 h 886"/>
              <a:gd name="T12" fmla="*/ 7661 w 7661"/>
              <a:gd name="T13" fmla="*/ 0 h 886"/>
              <a:gd name="T14" fmla="*/ 0 w 7661"/>
              <a:gd name="T15" fmla="*/ 0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1" h="886">
                <a:moveTo>
                  <a:pt x="0" y="0"/>
                </a:moveTo>
                <a:lnTo>
                  <a:pt x="0" y="579"/>
                </a:lnTo>
                <a:lnTo>
                  <a:pt x="443" y="579"/>
                </a:lnTo>
                <a:lnTo>
                  <a:pt x="706" y="886"/>
                </a:lnTo>
                <a:lnTo>
                  <a:pt x="706" y="579"/>
                </a:lnTo>
                <a:lnTo>
                  <a:pt x="7661" y="579"/>
                </a:lnTo>
                <a:lnTo>
                  <a:pt x="7661"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87501" y="0"/>
            <a:ext cx="11229339" cy="914400"/>
          </a:xfrm>
          <a:prstGeom prst="rect">
            <a:avLst/>
          </a:prstGeom>
        </p:spPr>
        <p:txBody>
          <a:bodyPr vert="horz" lIns="0" tIns="0" rIns="0" bIns="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30716" y="1417638"/>
            <a:ext cx="10770846" cy="2277547"/>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8596561" y="6485528"/>
            <a:ext cx="2768824" cy="153888"/>
          </a:xfrm>
          <a:prstGeom prst="rect">
            <a:avLst/>
          </a:prstGeom>
          <a:noFill/>
        </p:spPr>
        <p:txBody>
          <a:bodyPr wrap="none" lIns="0" tIns="0" rIns="0" bIns="0" rtlCol="0" anchor="b" anchorCtr="0">
            <a:spAutoFit/>
          </a:bodyPr>
          <a:lstStyle/>
          <a:p>
            <a:pPr algn="r"/>
            <a:r>
              <a:rPr lang="en-US" sz="1000" dirty="0">
                <a:solidFill>
                  <a:schemeClr val="bg2">
                    <a:lumMod val="75000"/>
                  </a:schemeClr>
                </a:solidFill>
                <a:latin typeface="Arial Narrow" pitchFamily="34" charset="0"/>
              </a:rPr>
              <a:t>Copyright © 2013 Rightpoint</a:t>
            </a:r>
            <a:r>
              <a:rPr lang="en-US" sz="1000" baseline="0" dirty="0">
                <a:solidFill>
                  <a:schemeClr val="bg2">
                    <a:lumMod val="75000"/>
                  </a:schemeClr>
                </a:solidFill>
                <a:latin typeface="Arial Narrow" pitchFamily="34" charset="0"/>
              </a:rPr>
              <a:t> | </a:t>
            </a:r>
            <a:r>
              <a:rPr lang="en-US" sz="1000" dirty="0">
                <a:solidFill>
                  <a:schemeClr val="bg2">
                    <a:lumMod val="75000"/>
                  </a:schemeClr>
                </a:solidFill>
                <a:latin typeface="Arial Narrow" pitchFamily="34" charset="0"/>
              </a:rPr>
              <a:t> Proprietary and Confidential</a:t>
            </a:r>
          </a:p>
        </p:txBody>
      </p:sp>
      <p:sp>
        <p:nvSpPr>
          <p:cNvPr id="9" name="TextBox 8"/>
          <p:cNvSpPr txBox="1"/>
          <p:nvPr/>
        </p:nvSpPr>
        <p:spPr>
          <a:xfrm>
            <a:off x="11405826" y="6485528"/>
            <a:ext cx="511014" cy="153888"/>
          </a:xfrm>
          <a:prstGeom prst="rect">
            <a:avLst/>
          </a:prstGeom>
          <a:noFill/>
        </p:spPr>
        <p:txBody>
          <a:bodyPr wrap="square" lIns="0" tIns="0" rIns="0" bIns="0" rtlCol="0" anchor="b" anchorCtr="0">
            <a:spAutoFit/>
          </a:bodyPr>
          <a:lstStyle>
            <a:defPPr>
              <a:defRPr lang="en-US"/>
            </a:defPPr>
            <a:lvl1pPr algn="r">
              <a:defRPr sz="1000">
                <a:solidFill>
                  <a:schemeClr val="bg2">
                    <a:lumMod val="75000"/>
                  </a:schemeClr>
                </a:solidFill>
                <a:latin typeface="Arial Narrow" pitchFamily="34" charset="0"/>
              </a:defRPr>
            </a:lvl1pPr>
          </a:lstStyle>
          <a:p>
            <a:pPr lvl="0" algn="ctr"/>
            <a:fld id="{6521C7C2-8827-422F-B81F-F040D60A8236}" type="slidenum">
              <a:rPr lang="en-US" sz="1000" smtClean="0"/>
              <a:pPr lvl="0" algn="ctr"/>
              <a:t>‹#›</a:t>
            </a:fld>
            <a:r>
              <a:rPr lang="en-US" sz="1000" dirty="0"/>
              <a:t> </a:t>
            </a:r>
          </a:p>
        </p:txBody>
      </p:sp>
      <p:cxnSp>
        <p:nvCxnSpPr>
          <p:cNvPr id="11" name="Straight Connector 10"/>
          <p:cNvCxnSpPr/>
          <p:nvPr/>
        </p:nvCxnSpPr>
        <p:spPr>
          <a:xfrm>
            <a:off x="11439462" y="6479615"/>
            <a:ext cx="0" cy="1554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75160" y="6419092"/>
            <a:ext cx="1191668" cy="226361"/>
          </a:xfrm>
          <a:prstGeom prst="rect">
            <a:avLst/>
          </a:prstGeom>
        </p:spPr>
      </p:pic>
    </p:spTree>
    <p:extLst>
      <p:ext uri="{BB962C8B-B14F-4D97-AF65-F5344CB8AC3E}">
        <p14:creationId xmlns:p14="http://schemas.microsoft.com/office/powerpoint/2010/main" val="238232193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spd="slow">
    <p:push/>
  </p:transition>
  <p:txStyles>
    <p:titleStyle>
      <a:lvl1pPr algn="l" defTabSz="914400" rtl="0" eaLnBrk="1" latinLnBrk="0" hangingPunct="1">
        <a:spcBef>
          <a:spcPct val="0"/>
        </a:spcBef>
        <a:buNone/>
        <a:defRPr sz="3200" b="1" kern="1200" cap="all" baseline="0">
          <a:solidFill>
            <a:schemeClr val="bg1"/>
          </a:solidFill>
          <a:latin typeface="+mj-lt"/>
          <a:ea typeface="+mj-ea"/>
          <a:cs typeface="+mj-cs"/>
        </a:defRPr>
      </a:lvl1pPr>
    </p:titleStyle>
    <p:bodyStyle>
      <a:lvl1pPr marL="236538" indent="-236538" algn="l" defTabSz="914400" rtl="0" eaLnBrk="1" latinLnBrk="0" hangingPunct="1">
        <a:spcBef>
          <a:spcPts val="0"/>
        </a:spcBef>
        <a:spcAft>
          <a:spcPts val="1200"/>
        </a:spcAft>
        <a:buFont typeface="Arial" pitchFamily="34" charset="0"/>
        <a:buChar char="•"/>
        <a:defRPr sz="2800" kern="1200">
          <a:solidFill>
            <a:schemeClr val="tx2"/>
          </a:solidFill>
          <a:latin typeface="+mj-lt"/>
          <a:ea typeface="+mn-ea"/>
          <a:cs typeface="+mn-cs"/>
        </a:defRPr>
      </a:lvl1pPr>
      <a:lvl2pPr marL="568325" indent="-284163" algn="l" defTabSz="914400" rtl="0" eaLnBrk="1" latinLnBrk="0" hangingPunct="1">
        <a:spcBef>
          <a:spcPts val="0"/>
        </a:spcBef>
        <a:spcAft>
          <a:spcPts val="1200"/>
        </a:spcAft>
        <a:buFont typeface="Arial" pitchFamily="34" charset="0"/>
        <a:buChar char="–"/>
        <a:defRPr sz="2400" kern="1200">
          <a:solidFill>
            <a:schemeClr val="tx2"/>
          </a:solidFill>
          <a:latin typeface="+mj-lt"/>
          <a:ea typeface="+mn-ea"/>
          <a:cs typeface="+mn-cs"/>
        </a:defRPr>
      </a:lvl2pPr>
      <a:lvl3pPr marL="803275" indent="-234950" algn="l" defTabSz="850900" rtl="0" eaLnBrk="1" latinLnBrk="0" hangingPunct="1">
        <a:spcBef>
          <a:spcPts val="0"/>
        </a:spcBef>
        <a:spcAft>
          <a:spcPts val="1200"/>
        </a:spcAft>
        <a:buFont typeface="Arial" pitchFamily="34" charset="0"/>
        <a:buChar char="•"/>
        <a:defRPr sz="2000" kern="1200">
          <a:solidFill>
            <a:schemeClr val="tx2"/>
          </a:solidFill>
          <a:latin typeface="+mj-lt"/>
          <a:ea typeface="+mn-ea"/>
          <a:cs typeface="+mn-cs"/>
        </a:defRPr>
      </a:lvl3pPr>
      <a:lvl4pPr marL="1025525" indent="-222250"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4pPr>
      <a:lvl5pPr marL="1198563" indent="-173038" algn="l" defTabSz="914400" rtl="0" eaLnBrk="1" latinLnBrk="0" hangingPunct="1">
        <a:spcBef>
          <a:spcPts val="0"/>
        </a:spcBef>
        <a:spcAft>
          <a:spcPts val="1200"/>
        </a:spcAft>
        <a:buFont typeface="Arial" pitchFamily="34" charset="0"/>
        <a:buChar char="»"/>
        <a:defRPr sz="1800" kern="1200">
          <a:solidFill>
            <a:schemeClr val="tx2"/>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4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DrewNull/BFF-UnitTestingInMSTest" TargetMode="Externa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 in MS Test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7419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Unit Testing: Naming Methods</a:t>
            </a:r>
          </a:p>
        </p:txBody>
      </p:sp>
      <p:sp>
        <p:nvSpPr>
          <p:cNvPr id="7" name="Content Placeholder 6"/>
          <p:cNvSpPr>
            <a:spLocks noGrp="1"/>
          </p:cNvSpPr>
          <p:nvPr>
            <p:ph idx="1"/>
          </p:nvPr>
        </p:nvSpPr>
        <p:spPr>
          <a:xfrm>
            <a:off x="1145994" y="2658610"/>
            <a:ext cx="10770846" cy="2277547"/>
          </a:xfrm>
        </p:spPr>
        <p:txBody>
          <a:bodyPr anchor="t">
            <a:normAutofit/>
          </a:bodyPr>
          <a:lstStyle/>
          <a:p>
            <a:pPr marL="0" indent="0">
              <a:buNone/>
            </a:pPr>
            <a:r>
              <a:rPr lang="en-US" dirty="0" err="1"/>
              <a:t>Action_Input_ExpectedResult</a:t>
            </a:r>
            <a:endParaRPr lang="en-US" dirty="0"/>
          </a:p>
          <a:p>
            <a:pPr marL="0" indent="0">
              <a:buNone/>
            </a:pPr>
            <a:r>
              <a:rPr lang="en-US" dirty="0" err="1"/>
              <a:t>UnitOfWork_Scenario_ExpectedResult</a:t>
            </a:r>
            <a:endParaRPr lang="en-US" dirty="0"/>
          </a:p>
          <a:p>
            <a:pPr marL="0" indent="0">
              <a:buNone/>
            </a:pPr>
            <a:r>
              <a:rPr lang="en-US" dirty="0" err="1"/>
              <a:t>SystemUnderTest_WhatIsBeingTested_ExpectedResult</a:t>
            </a:r>
            <a:endParaRPr lang="en-US" dirty="0"/>
          </a:p>
          <a:p>
            <a:pPr marL="0" indent="0">
              <a:buNone/>
            </a:pPr>
            <a:r>
              <a:rPr lang="en-US" dirty="0" err="1"/>
              <a:t>TestDrewNullMethod</a:t>
            </a:r>
            <a:endParaRPr lang="en-US" dirty="0"/>
          </a:p>
        </p:txBody>
      </p:sp>
      <p:cxnSp>
        <p:nvCxnSpPr>
          <p:cNvPr id="4" name="Straight Connector 3"/>
          <p:cNvCxnSpPr/>
          <p:nvPr/>
        </p:nvCxnSpPr>
        <p:spPr>
          <a:xfrm>
            <a:off x="1026367" y="4618653"/>
            <a:ext cx="3032677" cy="2025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054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Unit Testing: Arrange, Act, Assert</a:t>
            </a:r>
          </a:p>
        </p:txBody>
      </p:sp>
      <p:sp>
        <p:nvSpPr>
          <p:cNvPr id="3" name="Content Placeholder 2"/>
          <p:cNvSpPr>
            <a:spLocks noGrp="1"/>
          </p:cNvSpPr>
          <p:nvPr>
            <p:ph sz="half" idx="2"/>
          </p:nvPr>
        </p:nvSpPr>
        <p:spPr>
          <a:xfrm>
            <a:off x="1176075" y="2811086"/>
            <a:ext cx="4861823" cy="1785104"/>
          </a:xfrm>
        </p:spPr>
        <p:txBody>
          <a:bodyPr/>
          <a:lstStyle/>
          <a:p>
            <a:r>
              <a:rPr lang="en-US" dirty="0"/>
              <a:t>Arrange your variables</a:t>
            </a:r>
          </a:p>
          <a:p>
            <a:r>
              <a:rPr lang="en-US" dirty="0"/>
              <a:t>Act on the object under test</a:t>
            </a:r>
          </a:p>
          <a:p>
            <a:r>
              <a:rPr lang="en-US" dirty="0"/>
              <a:t>Assert that the outcome meets expectations</a:t>
            </a:r>
          </a:p>
        </p:txBody>
      </p:sp>
      <p:pic>
        <p:nvPicPr>
          <p:cNvPr id="8" name="Content Placeholder 7"/>
          <p:cNvPicPr>
            <a:picLocks noGrp="1" noChangeAspect="1"/>
          </p:cNvPicPr>
          <p:nvPr>
            <p:ph sz="quarter" idx="4"/>
          </p:nvPr>
        </p:nvPicPr>
        <p:blipFill>
          <a:blip r:embed="rId3"/>
          <a:stretch>
            <a:fillRect/>
          </a:stretch>
        </p:blipFill>
        <p:spPr>
          <a:xfrm>
            <a:off x="5278684" y="2535585"/>
            <a:ext cx="6637997" cy="2722919"/>
          </a:xfrm>
          <a:prstGeom prst="rect">
            <a:avLst/>
          </a:prstGeom>
        </p:spPr>
      </p:pic>
      <p:sp>
        <p:nvSpPr>
          <p:cNvPr id="5" name="Content Placeholder 2"/>
          <p:cNvSpPr txBox="1">
            <a:spLocks/>
          </p:cNvSpPr>
          <p:nvPr/>
        </p:nvSpPr>
        <p:spPr>
          <a:xfrm>
            <a:off x="990600" y="1978025"/>
            <a:ext cx="32872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dirty="0"/>
          </a:p>
        </p:txBody>
      </p:sp>
      <p:sp>
        <p:nvSpPr>
          <p:cNvPr id="9" name="Rectangle 8"/>
          <p:cNvSpPr/>
          <p:nvPr/>
        </p:nvSpPr>
        <p:spPr>
          <a:xfrm>
            <a:off x="5647142" y="3512372"/>
            <a:ext cx="3840393" cy="382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47142" y="4248998"/>
            <a:ext cx="4611980" cy="382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47142" y="4794358"/>
            <a:ext cx="5414868" cy="382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0266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Unit Testing: Red/Green/Refactor</a:t>
            </a:r>
          </a:p>
        </p:txBody>
      </p:sp>
      <p:graphicFrame>
        <p:nvGraphicFramePr>
          <p:cNvPr id="7" name="Diagram 6"/>
          <p:cNvGraphicFramePr/>
          <p:nvPr>
            <p:extLst>
              <p:ext uri="{D42A27DB-BD31-4B8C-83A1-F6EECF244321}">
                <p14:modId xmlns:p14="http://schemas.microsoft.com/office/powerpoint/2010/main" val="2599729331"/>
              </p:ext>
            </p:extLst>
          </p:nvPr>
        </p:nvGraphicFramePr>
        <p:xfrm>
          <a:off x="3300964" y="1819469"/>
          <a:ext cx="5497804" cy="3954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p:cNvGrpSpPr/>
          <p:nvPr/>
        </p:nvGrpSpPr>
        <p:grpSpPr>
          <a:xfrm>
            <a:off x="1960195" y="2313993"/>
            <a:ext cx="3087667" cy="653143"/>
            <a:chOff x="1960195" y="2313993"/>
            <a:chExt cx="3087667" cy="653143"/>
          </a:xfrm>
        </p:grpSpPr>
        <p:sp>
          <p:nvSpPr>
            <p:cNvPr id="8" name="Striped Right Arrow 7"/>
            <p:cNvSpPr/>
            <p:nvPr/>
          </p:nvSpPr>
          <p:spPr>
            <a:xfrm>
              <a:off x="2584581" y="2313993"/>
              <a:ext cx="2463281" cy="653143"/>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60195" y="2455898"/>
              <a:ext cx="585417" cy="369332"/>
            </a:xfrm>
            <a:prstGeom prst="rect">
              <a:avLst/>
            </a:prstGeom>
          </p:spPr>
          <p:txBody>
            <a:bodyPr wrap="none">
              <a:spAutoFit/>
            </a:bodyPr>
            <a:lstStyle/>
            <a:p>
              <a:pPr lvl="0"/>
              <a:r>
                <a:rPr lang="en-US" dirty="0"/>
                <a:t>Start</a:t>
              </a:r>
            </a:p>
          </p:txBody>
        </p:sp>
      </p:grpSp>
      <p:sp>
        <p:nvSpPr>
          <p:cNvPr id="13" name="TextBox 12"/>
          <p:cNvSpPr txBox="1"/>
          <p:nvPr/>
        </p:nvSpPr>
        <p:spPr>
          <a:xfrm>
            <a:off x="2407298" y="2313993"/>
            <a:ext cx="2640564" cy="646331"/>
          </a:xfrm>
          <a:prstGeom prst="rect">
            <a:avLst/>
          </a:prstGeom>
          <a:noFill/>
        </p:spPr>
        <p:txBody>
          <a:bodyPr wrap="square" rtlCol="0">
            <a:spAutoFit/>
          </a:bodyPr>
          <a:lstStyle/>
          <a:p>
            <a:r>
              <a:rPr lang="en-US" dirty="0"/>
              <a:t>..Your code fails again, and the cycle starts anew</a:t>
            </a:r>
          </a:p>
        </p:txBody>
      </p:sp>
      <p:grpSp>
        <p:nvGrpSpPr>
          <p:cNvPr id="16" name="Group 15"/>
          <p:cNvGrpSpPr/>
          <p:nvPr/>
        </p:nvGrpSpPr>
        <p:grpSpPr>
          <a:xfrm>
            <a:off x="8337176" y="4618653"/>
            <a:ext cx="3548949" cy="903506"/>
            <a:chOff x="8337176" y="4618653"/>
            <a:chExt cx="3548949" cy="903506"/>
          </a:xfrm>
        </p:grpSpPr>
        <p:sp>
          <p:nvSpPr>
            <p:cNvPr id="11" name="TextBox 10"/>
            <p:cNvSpPr txBox="1"/>
            <p:nvPr/>
          </p:nvSpPr>
          <p:spPr>
            <a:xfrm>
              <a:off x="8337176" y="4618653"/>
              <a:ext cx="3548949" cy="646331"/>
            </a:xfrm>
            <a:prstGeom prst="rect">
              <a:avLst/>
            </a:prstGeom>
            <a:noFill/>
          </p:spPr>
          <p:txBody>
            <a:bodyPr wrap="square" rtlCol="0">
              <a:spAutoFit/>
            </a:bodyPr>
            <a:lstStyle/>
            <a:p>
              <a:r>
                <a:rPr lang="en-US" dirty="0"/>
                <a:t>Then, write as little code as possible so that your test passes… this is “green”</a:t>
              </a:r>
            </a:p>
          </p:txBody>
        </p:sp>
        <p:pic>
          <p:nvPicPr>
            <p:cNvPr id="15" name="Picture 14"/>
            <p:cNvPicPr>
              <a:picLocks noChangeAspect="1"/>
            </p:cNvPicPr>
            <p:nvPr/>
          </p:nvPicPr>
          <p:blipFill>
            <a:blip r:embed="rId7"/>
            <a:stretch>
              <a:fillRect/>
            </a:stretch>
          </p:blipFill>
          <p:spPr>
            <a:xfrm>
              <a:off x="8361875" y="5264984"/>
              <a:ext cx="3524250" cy="257175"/>
            </a:xfrm>
            <a:prstGeom prst="rect">
              <a:avLst/>
            </a:prstGeom>
          </p:spPr>
        </p:pic>
      </p:grpSp>
      <p:grpSp>
        <p:nvGrpSpPr>
          <p:cNvPr id="18" name="Group 17"/>
          <p:cNvGrpSpPr/>
          <p:nvPr/>
        </p:nvGrpSpPr>
        <p:grpSpPr>
          <a:xfrm>
            <a:off x="7161245" y="2320805"/>
            <a:ext cx="3543300" cy="896694"/>
            <a:chOff x="7161245" y="2320805"/>
            <a:chExt cx="3543300" cy="896694"/>
          </a:xfrm>
        </p:grpSpPr>
        <p:sp>
          <p:nvSpPr>
            <p:cNvPr id="10" name="TextBox 9"/>
            <p:cNvSpPr txBox="1"/>
            <p:nvPr/>
          </p:nvSpPr>
          <p:spPr>
            <a:xfrm>
              <a:off x="7161245" y="2320805"/>
              <a:ext cx="3543300" cy="646331"/>
            </a:xfrm>
            <a:prstGeom prst="rect">
              <a:avLst/>
            </a:prstGeom>
            <a:noFill/>
          </p:spPr>
          <p:txBody>
            <a:bodyPr wrap="square" rtlCol="0">
              <a:spAutoFit/>
            </a:bodyPr>
            <a:lstStyle/>
            <a:p>
              <a:r>
                <a:rPr lang="en-US" dirty="0"/>
                <a:t>Write as short a test as possible so that your code fails… this is “red”</a:t>
              </a:r>
            </a:p>
          </p:txBody>
        </p:sp>
        <p:pic>
          <p:nvPicPr>
            <p:cNvPr id="17" name="Picture 16"/>
            <p:cNvPicPr>
              <a:picLocks noChangeAspect="1"/>
            </p:cNvPicPr>
            <p:nvPr/>
          </p:nvPicPr>
          <p:blipFill>
            <a:blip r:embed="rId8"/>
            <a:stretch>
              <a:fillRect/>
            </a:stretch>
          </p:blipFill>
          <p:spPr>
            <a:xfrm>
              <a:off x="7161245" y="2960324"/>
              <a:ext cx="3543300" cy="257175"/>
            </a:xfrm>
            <a:prstGeom prst="rect">
              <a:avLst/>
            </a:prstGeom>
          </p:spPr>
        </p:pic>
      </p:grpSp>
      <p:grpSp>
        <p:nvGrpSpPr>
          <p:cNvPr id="20" name="Group 19"/>
          <p:cNvGrpSpPr/>
          <p:nvPr/>
        </p:nvGrpSpPr>
        <p:grpSpPr>
          <a:xfrm>
            <a:off x="354634" y="4757152"/>
            <a:ext cx="3581400" cy="693309"/>
            <a:chOff x="354634" y="4757152"/>
            <a:chExt cx="3581400" cy="693309"/>
          </a:xfrm>
        </p:grpSpPr>
        <p:sp>
          <p:nvSpPr>
            <p:cNvPr id="12" name="TextBox 11"/>
            <p:cNvSpPr txBox="1"/>
            <p:nvPr/>
          </p:nvSpPr>
          <p:spPr>
            <a:xfrm>
              <a:off x="354634" y="4757152"/>
              <a:ext cx="3461587" cy="369332"/>
            </a:xfrm>
            <a:prstGeom prst="rect">
              <a:avLst/>
            </a:prstGeom>
            <a:noFill/>
          </p:spPr>
          <p:txBody>
            <a:bodyPr wrap="square" rtlCol="0">
              <a:spAutoFit/>
            </a:bodyPr>
            <a:lstStyle/>
            <a:p>
              <a:r>
                <a:rPr lang="en-US" dirty="0"/>
                <a:t>Then, write more test so that…</a:t>
              </a:r>
            </a:p>
          </p:txBody>
        </p:sp>
        <p:pic>
          <p:nvPicPr>
            <p:cNvPr id="19" name="Picture 18"/>
            <p:cNvPicPr>
              <a:picLocks noChangeAspect="1"/>
            </p:cNvPicPr>
            <p:nvPr/>
          </p:nvPicPr>
          <p:blipFill>
            <a:blip r:embed="rId9"/>
            <a:stretch>
              <a:fillRect/>
            </a:stretch>
          </p:blipFill>
          <p:spPr>
            <a:xfrm>
              <a:off x="354634" y="5164711"/>
              <a:ext cx="3581400" cy="285750"/>
            </a:xfrm>
            <a:prstGeom prst="rect">
              <a:avLst/>
            </a:prstGeom>
          </p:spPr>
        </p:pic>
      </p:grpSp>
    </p:spTree>
    <p:extLst>
      <p:ext uri="{BB962C8B-B14F-4D97-AF65-F5344CB8AC3E}">
        <p14:creationId xmlns:p14="http://schemas.microsoft.com/office/powerpoint/2010/main" val="16720468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xit" presetSubtype="0" fill="hold" nodeType="withEffect">
                                  <p:stCondLst>
                                    <p:cond delay="0"/>
                                  </p:stCondLst>
                                  <p:childTnLst>
                                    <p:animEffect transition="out" filter="fade">
                                      <p:cBhvr>
                                        <p:cTn id="32" dur="1000"/>
                                        <p:tgtEl>
                                          <p:spTgt spid="14"/>
                                        </p:tgtEl>
                                      </p:cBhvr>
                                    </p:animEffect>
                                    <p:anim calcmode="lin" valueType="num">
                                      <p:cBhvr>
                                        <p:cTn id="33" dur="1000"/>
                                        <p:tgtEl>
                                          <p:spTgt spid="14"/>
                                        </p:tgtEl>
                                        <p:attrNameLst>
                                          <p:attrName>ppt_x</p:attrName>
                                        </p:attrNameLst>
                                      </p:cBhvr>
                                      <p:tavLst>
                                        <p:tav tm="0">
                                          <p:val>
                                            <p:strVal val="ppt_x"/>
                                          </p:val>
                                        </p:tav>
                                        <p:tav tm="100000">
                                          <p:val>
                                            <p:strVal val="ppt_x"/>
                                          </p:val>
                                        </p:tav>
                                      </p:tavLst>
                                    </p:anim>
                                    <p:anim calcmode="lin" valueType="num">
                                      <p:cBhvr>
                                        <p:cTn id="34" dur="1000"/>
                                        <p:tgtEl>
                                          <p:spTgt spid="14"/>
                                        </p:tgtEl>
                                        <p:attrNameLst>
                                          <p:attrName>ppt_y</p:attrName>
                                        </p:attrNameLst>
                                      </p:cBhvr>
                                      <p:tavLst>
                                        <p:tav tm="0">
                                          <p:val>
                                            <p:strVal val="ppt_y"/>
                                          </p:val>
                                        </p:tav>
                                        <p:tav tm="100000">
                                          <p:val>
                                            <p:strVal val="ppt_y+.1"/>
                                          </p:val>
                                        </p:tav>
                                      </p:tavLst>
                                    </p:anim>
                                    <p:set>
                                      <p:cBhvr>
                                        <p:cTn id="35"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Unit Testing: Test Attributes</a:t>
            </a:r>
          </a:p>
        </p:txBody>
      </p:sp>
      <p:sp>
        <p:nvSpPr>
          <p:cNvPr id="3" name="Content Placeholder 2"/>
          <p:cNvSpPr>
            <a:spLocks noGrp="1"/>
          </p:cNvSpPr>
          <p:nvPr>
            <p:ph sz="half" idx="1"/>
          </p:nvPr>
        </p:nvSpPr>
        <p:spPr>
          <a:xfrm>
            <a:off x="1134696" y="2107227"/>
            <a:ext cx="5137985" cy="3354765"/>
          </a:xfrm>
        </p:spPr>
        <p:txBody>
          <a:bodyPr anchor="ctr"/>
          <a:lstStyle/>
          <a:p>
            <a:pPr marL="0" indent="0">
              <a:buNone/>
            </a:pPr>
            <a:r>
              <a:rPr lang="en-US" dirty="0"/>
              <a:t>[</a:t>
            </a:r>
            <a:r>
              <a:rPr lang="en-US" dirty="0" err="1"/>
              <a:t>TestClass</a:t>
            </a:r>
            <a:r>
              <a:rPr lang="en-US" dirty="0"/>
              <a:t>]</a:t>
            </a:r>
          </a:p>
          <a:p>
            <a:pPr marL="0" indent="0">
              <a:buNone/>
            </a:pPr>
            <a:r>
              <a:rPr lang="en-US" dirty="0"/>
              <a:t>[</a:t>
            </a:r>
            <a:r>
              <a:rPr lang="en-US" dirty="0" err="1"/>
              <a:t>TestMethod</a:t>
            </a:r>
            <a:r>
              <a:rPr lang="en-US" dirty="0"/>
              <a:t>]</a:t>
            </a:r>
          </a:p>
          <a:p>
            <a:pPr marL="0" indent="0">
              <a:buNone/>
            </a:pPr>
            <a:r>
              <a:rPr lang="en-US" dirty="0"/>
              <a:t>[</a:t>
            </a:r>
            <a:r>
              <a:rPr lang="en-US" dirty="0" err="1"/>
              <a:t>ClassInitialize</a:t>
            </a:r>
            <a:r>
              <a:rPr lang="en-US" dirty="0"/>
              <a:t>]</a:t>
            </a:r>
          </a:p>
          <a:p>
            <a:pPr marL="0" indent="0">
              <a:buNone/>
            </a:pPr>
            <a:r>
              <a:rPr lang="en-US" dirty="0"/>
              <a:t>[</a:t>
            </a:r>
            <a:r>
              <a:rPr lang="en-US" dirty="0" err="1"/>
              <a:t>ClassCleanup</a:t>
            </a:r>
            <a:r>
              <a:rPr lang="en-US" dirty="0"/>
              <a:t>]</a:t>
            </a:r>
          </a:p>
          <a:p>
            <a:pPr marL="0" indent="0">
              <a:buNone/>
            </a:pPr>
            <a:r>
              <a:rPr lang="en-US" dirty="0"/>
              <a:t>[</a:t>
            </a:r>
            <a:r>
              <a:rPr lang="en-US" dirty="0" err="1"/>
              <a:t>TestInitialize</a:t>
            </a:r>
            <a:r>
              <a:rPr lang="en-US" dirty="0"/>
              <a:t>]</a:t>
            </a:r>
          </a:p>
          <a:p>
            <a:pPr marL="0" indent="0">
              <a:buNone/>
            </a:pPr>
            <a:r>
              <a:rPr lang="en-US" dirty="0"/>
              <a:t>[</a:t>
            </a:r>
            <a:r>
              <a:rPr lang="en-US" dirty="0" err="1"/>
              <a:t>TestCleanup</a:t>
            </a:r>
            <a:r>
              <a:rPr lang="en-US" dirty="0"/>
              <a:t>]</a:t>
            </a:r>
          </a:p>
        </p:txBody>
      </p:sp>
      <p:pic>
        <p:nvPicPr>
          <p:cNvPr id="5" name="Content Placeholder 4"/>
          <p:cNvPicPr>
            <a:picLocks noGrp="1" noChangeAspect="1"/>
          </p:cNvPicPr>
          <p:nvPr>
            <p:ph sz="half" idx="2"/>
          </p:nvPr>
        </p:nvPicPr>
        <p:blipFill>
          <a:blip r:embed="rId2"/>
          <a:stretch>
            <a:fillRect/>
          </a:stretch>
        </p:blipFill>
        <p:spPr>
          <a:xfrm>
            <a:off x="6005876" y="1924473"/>
            <a:ext cx="5514247" cy="3832516"/>
          </a:xfrm>
          <a:prstGeom prst="rect">
            <a:avLst/>
          </a:prstGeom>
        </p:spPr>
      </p:pic>
      <p:pic>
        <p:nvPicPr>
          <p:cNvPr id="8" name="Picture 7"/>
          <p:cNvPicPr>
            <a:picLocks noChangeAspect="1"/>
          </p:cNvPicPr>
          <p:nvPr/>
        </p:nvPicPr>
        <p:blipFill>
          <a:blip r:embed="rId3"/>
          <a:stretch>
            <a:fillRect/>
          </a:stretch>
        </p:blipFill>
        <p:spPr>
          <a:xfrm>
            <a:off x="6368389" y="1411016"/>
            <a:ext cx="4789220" cy="4943474"/>
          </a:xfrm>
          <a:prstGeom prst="rect">
            <a:avLst/>
          </a:prstGeom>
        </p:spPr>
      </p:pic>
    </p:spTree>
    <p:extLst>
      <p:ext uri="{BB962C8B-B14F-4D97-AF65-F5344CB8AC3E}">
        <p14:creationId xmlns:p14="http://schemas.microsoft.com/office/powerpoint/2010/main" val="33884745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 Example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26476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Structures</a:t>
            </a:r>
          </a:p>
        </p:txBody>
      </p:sp>
      <p:sp>
        <p:nvSpPr>
          <p:cNvPr id="3" name="Content Placeholder 2"/>
          <p:cNvSpPr>
            <a:spLocks noGrp="1"/>
          </p:cNvSpPr>
          <p:nvPr>
            <p:ph idx="1"/>
          </p:nvPr>
        </p:nvSpPr>
        <p:spPr>
          <a:xfrm>
            <a:off x="1145994" y="2532761"/>
            <a:ext cx="10770846" cy="2202640"/>
          </a:xfrm>
        </p:spPr>
        <p:txBody>
          <a:bodyPr anchor="ctr"/>
          <a:lstStyle/>
          <a:p>
            <a:r>
              <a:rPr lang="en-US" dirty="0"/>
              <a:t>Fakes</a:t>
            </a:r>
          </a:p>
          <a:p>
            <a:r>
              <a:rPr lang="en-US" dirty="0"/>
              <a:t>Stubs</a:t>
            </a:r>
          </a:p>
          <a:p>
            <a:r>
              <a:rPr lang="en-US" dirty="0"/>
              <a:t>Mocks</a:t>
            </a:r>
          </a:p>
          <a:p>
            <a:r>
              <a:rPr lang="en-US" dirty="0"/>
              <a:t>Fixtures</a:t>
            </a:r>
          </a:p>
        </p:txBody>
      </p:sp>
    </p:spTree>
    <p:extLst>
      <p:ext uri="{BB962C8B-B14F-4D97-AF65-F5344CB8AC3E}">
        <p14:creationId xmlns:p14="http://schemas.microsoft.com/office/powerpoint/2010/main" val="11837191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Structures: Stubs</a:t>
            </a:r>
          </a:p>
        </p:txBody>
      </p:sp>
      <p:sp>
        <p:nvSpPr>
          <p:cNvPr id="3" name="Content Placeholder 2"/>
          <p:cNvSpPr>
            <a:spLocks noGrp="1"/>
          </p:cNvSpPr>
          <p:nvPr>
            <p:ph idx="1"/>
          </p:nvPr>
        </p:nvSpPr>
        <p:spPr>
          <a:xfrm>
            <a:off x="1066800" y="1600200"/>
            <a:ext cx="10515600" cy="3631763"/>
          </a:xfrm>
        </p:spPr>
        <p:txBody>
          <a:bodyPr vert="horz" wrap="square" lIns="0" tIns="0" rIns="0" bIns="0" rtlCol="0" anchor="t">
            <a:spAutoFit/>
          </a:bodyPr>
          <a:lstStyle/>
          <a:p>
            <a:pPr marL="0" indent="0">
              <a:buNone/>
            </a:pPr>
            <a:r>
              <a:rPr lang="en-US" dirty="0"/>
              <a:t>“A </a:t>
            </a:r>
            <a:r>
              <a:rPr lang="en-US" i="1" dirty="0"/>
              <a:t>stub </a:t>
            </a:r>
            <a:r>
              <a:rPr lang="en-US" dirty="0"/>
              <a:t>is a controllable replacement for an existing dependency in the system. By using a stub, you can test your code without dealing with the dependency directly.”</a:t>
            </a:r>
          </a:p>
          <a:p>
            <a:pPr marL="0" indent="0">
              <a:buNone/>
            </a:pPr>
            <a:endParaRPr lang="en-US" dirty="0"/>
          </a:p>
          <a:p>
            <a:r>
              <a:rPr lang="en-US" dirty="0"/>
              <a:t>Stubs break dependencies.</a:t>
            </a:r>
          </a:p>
          <a:p>
            <a:r>
              <a:rPr lang="en-US" dirty="0"/>
              <a:t>You </a:t>
            </a:r>
            <a:r>
              <a:rPr lang="en-US" i="1" dirty="0"/>
              <a:t>do not </a:t>
            </a:r>
            <a:r>
              <a:rPr lang="en-US" dirty="0"/>
              <a:t>assert against stubs.</a:t>
            </a:r>
          </a:p>
          <a:p>
            <a:pPr marL="0" indent="0">
              <a:buNone/>
            </a:pPr>
            <a:endParaRPr lang="en-US" dirty="0"/>
          </a:p>
        </p:txBody>
      </p:sp>
      <p:sp>
        <p:nvSpPr>
          <p:cNvPr id="4" name="Rectangle 3"/>
          <p:cNvSpPr/>
          <p:nvPr/>
        </p:nvSpPr>
        <p:spPr>
          <a:xfrm>
            <a:off x="4872789" y="4920282"/>
            <a:ext cx="6568320" cy="277812"/>
          </a:xfrm>
          <a:prstGeom prst="rect">
            <a:avLst/>
          </a:prstGeom>
        </p:spPr>
        <p:txBody>
          <a:bodyPr wrap="square" anchor="t">
            <a:spAutoFit/>
          </a:bodyPr>
          <a:lstStyle/>
          <a:p>
            <a:pPr algn="r"/>
            <a:r>
              <a:rPr lang="en-US" sz="1200" dirty="0"/>
              <a:t>Roy </a:t>
            </a:r>
            <a:r>
              <a:rPr lang="en-US" sz="1200" dirty="0" err="1"/>
              <a:t>Osherove</a:t>
            </a:r>
            <a:r>
              <a:rPr lang="en-US" sz="1200" dirty="0"/>
              <a:t>, </a:t>
            </a:r>
            <a:r>
              <a:rPr lang="en-US" sz="1200" i="1" dirty="0"/>
              <a:t>The Art of Unit Testing, Second Edition: with Examples in C#</a:t>
            </a:r>
          </a:p>
        </p:txBody>
      </p:sp>
    </p:spTree>
    <p:extLst>
      <p:ext uri="{BB962C8B-B14F-4D97-AF65-F5344CB8AC3E}">
        <p14:creationId xmlns:p14="http://schemas.microsoft.com/office/powerpoint/2010/main" val="104783760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Structures: Mocks</a:t>
            </a:r>
          </a:p>
        </p:txBody>
      </p:sp>
      <p:sp>
        <p:nvSpPr>
          <p:cNvPr id="3" name="Content Placeholder 2"/>
          <p:cNvSpPr>
            <a:spLocks noGrp="1"/>
          </p:cNvSpPr>
          <p:nvPr>
            <p:ph idx="1"/>
          </p:nvPr>
        </p:nvSpPr>
        <p:spPr>
          <a:xfrm>
            <a:off x="1066800" y="1600200"/>
            <a:ext cx="10515600" cy="3654979"/>
          </a:xfrm>
        </p:spPr>
        <p:txBody>
          <a:bodyPr vert="horz" wrap="square" lIns="0" tIns="0" rIns="0" bIns="0" rtlCol="0" anchor="t">
            <a:spAutoFit/>
          </a:bodyPr>
          <a:lstStyle/>
          <a:p>
            <a:pPr marL="0" indent="0">
              <a:buNone/>
            </a:pPr>
            <a:r>
              <a:rPr lang="en-US" dirty="0"/>
              <a:t>“A </a:t>
            </a:r>
            <a:r>
              <a:rPr lang="en-US" i="1" dirty="0"/>
              <a:t>mock object </a:t>
            </a:r>
            <a:r>
              <a:rPr lang="en-US" dirty="0"/>
              <a:t>is a fake object in the system that decides whether the unit test has passed or failed. It does so by verifying whether the object under test called the fake object as expected.”</a:t>
            </a:r>
          </a:p>
          <a:p>
            <a:pPr marL="0" indent="0">
              <a:buNone/>
            </a:pPr>
            <a:endParaRPr lang="en-US" dirty="0"/>
          </a:p>
          <a:p>
            <a:r>
              <a:rPr lang="en-US" dirty="0"/>
              <a:t>Mocks test interactions.</a:t>
            </a:r>
          </a:p>
          <a:p>
            <a:r>
              <a:rPr lang="en-US" dirty="0"/>
              <a:t>You </a:t>
            </a:r>
            <a:r>
              <a:rPr lang="en-US" i="1" dirty="0"/>
              <a:t>do</a:t>
            </a:r>
            <a:r>
              <a:rPr lang="en-US" dirty="0"/>
              <a:t> assert against mocks.</a:t>
            </a:r>
          </a:p>
          <a:p>
            <a:pPr marL="0" indent="0">
              <a:buNone/>
            </a:pPr>
            <a:endParaRPr lang="en-US" dirty="0"/>
          </a:p>
        </p:txBody>
      </p:sp>
      <p:sp>
        <p:nvSpPr>
          <p:cNvPr id="5" name="Rectangle 3"/>
          <p:cNvSpPr/>
          <p:nvPr/>
        </p:nvSpPr>
        <p:spPr>
          <a:xfrm>
            <a:off x="4880730" y="4929188"/>
            <a:ext cx="6568320" cy="277812"/>
          </a:xfrm>
          <a:prstGeom prst="rect">
            <a:avLst/>
          </a:prstGeom>
        </p:spPr>
        <p:txBody>
          <a:bodyPr wrap="square" anchor="t">
            <a:spAutoFit/>
          </a:bodyPr>
          <a:lstStyle/>
          <a:p>
            <a:pPr algn="r"/>
            <a:r>
              <a:rPr lang="en-US" sz="1200" dirty="0"/>
              <a:t>Roy </a:t>
            </a:r>
            <a:r>
              <a:rPr lang="en-US" sz="1200" dirty="0" err="1"/>
              <a:t>Osherove</a:t>
            </a:r>
            <a:r>
              <a:rPr lang="en-US" sz="1200" dirty="0"/>
              <a:t>, </a:t>
            </a:r>
            <a:r>
              <a:rPr lang="en-US" sz="1200" i="1" dirty="0"/>
              <a:t>The Art of Unit Testing, Second Edition: with Examples in C#</a:t>
            </a:r>
          </a:p>
        </p:txBody>
      </p:sp>
    </p:spTree>
    <p:extLst>
      <p:ext uri="{BB962C8B-B14F-4D97-AF65-F5344CB8AC3E}">
        <p14:creationId xmlns:p14="http://schemas.microsoft.com/office/powerpoint/2010/main" val="225846329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TDD Example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424941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Code</a:t>
            </a:r>
          </a:p>
        </p:txBody>
      </p:sp>
      <p:sp>
        <p:nvSpPr>
          <p:cNvPr id="3" name="Content Placeholder 2"/>
          <p:cNvSpPr>
            <a:spLocks noGrp="1"/>
          </p:cNvSpPr>
          <p:nvPr>
            <p:ph idx="1"/>
          </p:nvPr>
        </p:nvSpPr>
        <p:spPr>
          <a:xfrm>
            <a:off x="1130716" y="2048580"/>
            <a:ext cx="10770846" cy="1015663"/>
          </a:xfrm>
        </p:spPr>
        <p:txBody>
          <a:bodyPr anchor="ctr"/>
          <a:lstStyle/>
          <a:p>
            <a:pPr marL="0" indent="0" algn="ctr">
              <a:buNone/>
            </a:pPr>
            <a:r>
              <a:rPr lang="en-US" b="1" dirty="0">
                <a:hlinkClick r:id="rId2"/>
              </a:rPr>
              <a:t>https://github.com/DrewNull/BFF-UnitTestingInMSTest</a:t>
            </a:r>
            <a:endParaRPr lang="en-US" b="1"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789" y="3695185"/>
            <a:ext cx="1904762" cy="1904762"/>
          </a:xfrm>
          <a:prstGeom prst="rect">
            <a:avLst/>
          </a:prstGeom>
        </p:spPr>
      </p:pic>
    </p:spTree>
    <p:extLst>
      <p:ext uri="{BB962C8B-B14F-4D97-AF65-F5344CB8AC3E}">
        <p14:creationId xmlns:p14="http://schemas.microsoft.com/office/powerpoint/2010/main" val="35330774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Unit Test?</a:t>
            </a:r>
          </a:p>
        </p:txBody>
      </p:sp>
      <p:sp>
        <p:nvSpPr>
          <p:cNvPr id="3" name="Content Placeholder 2"/>
          <p:cNvSpPr>
            <a:spLocks noGrp="1"/>
          </p:cNvSpPr>
          <p:nvPr>
            <p:ph idx="1"/>
          </p:nvPr>
        </p:nvSpPr>
        <p:spPr>
          <a:xfrm>
            <a:off x="838200" y="1825625"/>
            <a:ext cx="10515600" cy="1238417"/>
          </a:xfrm>
        </p:spPr>
        <p:txBody>
          <a:bodyPr/>
          <a:lstStyle/>
          <a:p>
            <a:pPr marL="0" indent="0" algn="ctr">
              <a:buNone/>
            </a:pPr>
            <a:r>
              <a:rPr lang="en-US" dirty="0"/>
              <a:t>A unit test should focus on a </a:t>
            </a:r>
            <a:r>
              <a:rPr lang="en-US" i="1" dirty="0"/>
              <a:t>single aspect </a:t>
            </a:r>
            <a:r>
              <a:rPr lang="en-US" dirty="0"/>
              <a:t>of the system under test to validate that it works as intended</a:t>
            </a:r>
          </a:p>
        </p:txBody>
      </p:sp>
      <p:pic>
        <p:nvPicPr>
          <p:cNvPr id="4" name="Picture 3"/>
          <p:cNvPicPr>
            <a:picLocks noChangeAspect="1"/>
          </p:cNvPicPr>
          <p:nvPr/>
        </p:nvPicPr>
        <p:blipFill>
          <a:blip r:embed="rId2"/>
          <a:stretch>
            <a:fillRect/>
          </a:stretch>
        </p:blipFill>
        <p:spPr>
          <a:xfrm>
            <a:off x="2535404" y="2745477"/>
            <a:ext cx="7121191" cy="3643208"/>
          </a:xfrm>
          <a:prstGeom prst="rect">
            <a:avLst/>
          </a:prstGeom>
        </p:spPr>
      </p:pic>
    </p:spTree>
    <p:extLst>
      <p:ext uri="{BB962C8B-B14F-4D97-AF65-F5344CB8AC3E}">
        <p14:creationId xmlns:p14="http://schemas.microsoft.com/office/powerpoint/2010/main" val="345435026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Unit Test?</a:t>
            </a:r>
          </a:p>
        </p:txBody>
      </p:sp>
      <p:sp>
        <p:nvSpPr>
          <p:cNvPr id="3" name="Content Placeholder 2"/>
          <p:cNvSpPr>
            <a:spLocks noGrp="1"/>
          </p:cNvSpPr>
          <p:nvPr>
            <p:ph idx="1"/>
          </p:nvPr>
        </p:nvSpPr>
        <p:spPr>
          <a:xfrm>
            <a:off x="687501" y="2658609"/>
            <a:ext cx="10770846" cy="2277547"/>
          </a:xfrm>
        </p:spPr>
        <p:txBody>
          <a:bodyPr anchor="ctr">
            <a:normAutofit/>
          </a:bodyPr>
          <a:lstStyle/>
          <a:p>
            <a:pPr marL="0" indent="0" algn="ctr">
              <a:buNone/>
            </a:pPr>
            <a:r>
              <a:rPr lang="en-US" dirty="0"/>
              <a:t>In computer programming, unit testing is a software testing method by which individual units of source code, sets of one or more computer program modules together with associated control data, usage procedures, and operating procedures, are tested to determine whether they are </a:t>
            </a:r>
            <a:r>
              <a:rPr lang="en-US" i="1" dirty="0"/>
              <a:t>fit for use</a:t>
            </a:r>
          </a:p>
        </p:txBody>
      </p:sp>
      <p:sp>
        <p:nvSpPr>
          <p:cNvPr id="4" name="Rectangle 3"/>
          <p:cNvSpPr/>
          <p:nvPr/>
        </p:nvSpPr>
        <p:spPr>
          <a:xfrm>
            <a:off x="7922312" y="4936156"/>
            <a:ext cx="3536035" cy="276999"/>
          </a:xfrm>
          <a:prstGeom prst="rect">
            <a:avLst/>
          </a:prstGeom>
        </p:spPr>
        <p:txBody>
          <a:bodyPr wrap="square">
            <a:spAutoFit/>
          </a:bodyPr>
          <a:lstStyle/>
          <a:p>
            <a:pPr algn="r"/>
            <a:r>
              <a:rPr lang="en-US" sz="1200" dirty="0"/>
              <a:t>https://en.wikipedia.org/wiki/Unit_testing</a:t>
            </a:r>
          </a:p>
        </p:txBody>
      </p:sp>
    </p:spTree>
    <p:extLst>
      <p:ext uri="{BB962C8B-B14F-4D97-AF65-F5344CB8AC3E}">
        <p14:creationId xmlns:p14="http://schemas.microsoft.com/office/powerpoint/2010/main" val="3602709581"/>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unit test should…</a:t>
            </a:r>
          </a:p>
        </p:txBody>
      </p:sp>
      <p:sp>
        <p:nvSpPr>
          <p:cNvPr id="4" name="Content Placeholder 3"/>
          <p:cNvSpPr>
            <a:spLocks noGrp="1"/>
          </p:cNvSpPr>
          <p:nvPr>
            <p:ph sz="half" idx="2"/>
          </p:nvPr>
        </p:nvSpPr>
        <p:spPr>
          <a:xfrm>
            <a:off x="839788" y="2185849"/>
            <a:ext cx="10515600" cy="3508653"/>
          </a:xfrm>
        </p:spPr>
        <p:txBody>
          <a:bodyPr anchor="ctr"/>
          <a:lstStyle/>
          <a:p>
            <a:pPr marL="0" indent="0">
              <a:buNone/>
            </a:pPr>
            <a:r>
              <a:rPr lang="en-US" dirty="0"/>
              <a:t>...be automated and repeatable</a:t>
            </a:r>
          </a:p>
          <a:p>
            <a:pPr marL="0" indent="0">
              <a:buNone/>
            </a:pPr>
            <a:r>
              <a:rPr lang="en-US" dirty="0"/>
              <a:t>…be easy to implement</a:t>
            </a:r>
          </a:p>
          <a:p>
            <a:pPr marL="0" indent="0">
              <a:buNone/>
            </a:pPr>
            <a:r>
              <a:rPr lang="en-US" dirty="0"/>
              <a:t>…remain for future use</a:t>
            </a:r>
          </a:p>
          <a:p>
            <a:pPr marL="0" indent="0">
              <a:buNone/>
            </a:pPr>
            <a:r>
              <a:rPr lang="en-US" dirty="0"/>
              <a:t>…be able to be ran by anyone</a:t>
            </a:r>
          </a:p>
          <a:p>
            <a:pPr marL="0" indent="0">
              <a:buNone/>
            </a:pPr>
            <a:r>
              <a:rPr lang="en-US" dirty="0"/>
              <a:t>…run at the push of a button</a:t>
            </a:r>
          </a:p>
          <a:p>
            <a:pPr marL="0" indent="0">
              <a:buNone/>
            </a:pPr>
            <a:r>
              <a:rPr lang="en-US" dirty="0"/>
              <a:t>…run quickly</a:t>
            </a:r>
          </a:p>
          <a:p>
            <a:pPr marL="0" indent="0">
              <a:buNone/>
            </a:pPr>
            <a:endParaRPr lang="en-US" dirty="0"/>
          </a:p>
        </p:txBody>
      </p:sp>
    </p:spTree>
    <p:extLst>
      <p:ext uri="{BB962C8B-B14F-4D97-AF65-F5344CB8AC3E}">
        <p14:creationId xmlns:p14="http://schemas.microsoft.com/office/powerpoint/2010/main" val="301758539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7501" y="2693377"/>
            <a:ext cx="10826639" cy="2711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is a Unit Test?</a:t>
            </a:r>
          </a:p>
        </p:txBody>
      </p:sp>
      <p:sp>
        <p:nvSpPr>
          <p:cNvPr id="3" name="Content Placeholder 2"/>
          <p:cNvSpPr>
            <a:spLocks noGrp="1"/>
          </p:cNvSpPr>
          <p:nvPr>
            <p:ph idx="1"/>
          </p:nvPr>
        </p:nvSpPr>
        <p:spPr>
          <a:xfrm>
            <a:off x="687501" y="1977593"/>
            <a:ext cx="10770846" cy="516080"/>
          </a:xfrm>
        </p:spPr>
        <p:txBody>
          <a:bodyPr/>
          <a:lstStyle/>
          <a:p>
            <a:pPr marL="0" indent="0" algn="ctr">
              <a:buNone/>
            </a:pPr>
            <a:r>
              <a:rPr lang="en-US" dirty="0"/>
              <a:t>Individual software modules combined and tested as a group are not unit tests</a:t>
            </a:r>
          </a:p>
        </p:txBody>
      </p:sp>
      <p:pic>
        <p:nvPicPr>
          <p:cNvPr id="4" name="Picture 3"/>
          <p:cNvPicPr>
            <a:picLocks noChangeAspect="1"/>
          </p:cNvPicPr>
          <p:nvPr/>
        </p:nvPicPr>
        <p:blipFill>
          <a:blip r:embed="rId3"/>
          <a:stretch>
            <a:fillRect/>
          </a:stretch>
        </p:blipFill>
        <p:spPr>
          <a:xfrm>
            <a:off x="734664" y="2839244"/>
            <a:ext cx="5124450" cy="2324100"/>
          </a:xfrm>
          <a:prstGeom prst="rect">
            <a:avLst/>
          </a:prstGeom>
        </p:spPr>
      </p:pic>
      <p:pic>
        <p:nvPicPr>
          <p:cNvPr id="5" name="Picture 4"/>
          <p:cNvPicPr>
            <a:picLocks noChangeAspect="1"/>
          </p:cNvPicPr>
          <p:nvPr/>
        </p:nvPicPr>
        <p:blipFill>
          <a:blip r:embed="rId4"/>
          <a:stretch>
            <a:fillRect/>
          </a:stretch>
        </p:blipFill>
        <p:spPr>
          <a:xfrm>
            <a:off x="6159816" y="2839244"/>
            <a:ext cx="5181600" cy="2419350"/>
          </a:xfrm>
          <a:prstGeom prst="rect">
            <a:avLst/>
          </a:prstGeom>
        </p:spPr>
      </p:pic>
      <p:sp>
        <p:nvSpPr>
          <p:cNvPr id="6" name="Multiply 5"/>
          <p:cNvSpPr/>
          <p:nvPr/>
        </p:nvSpPr>
        <p:spPr>
          <a:xfrm>
            <a:off x="5906277" y="3289260"/>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rot="183896">
            <a:off x="7566485" y="3916602"/>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rot="20132235">
            <a:off x="6187138" y="4461432"/>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5150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a:t>
            </a:r>
          </a:p>
        </p:txBody>
      </p:sp>
      <p:sp>
        <p:nvSpPr>
          <p:cNvPr id="3" name="Content Placeholder 2"/>
          <p:cNvSpPr>
            <a:spLocks noGrp="1"/>
          </p:cNvSpPr>
          <p:nvPr>
            <p:ph idx="1"/>
          </p:nvPr>
        </p:nvSpPr>
        <p:spPr/>
        <p:txBody>
          <a:bodyPr/>
          <a:lstStyle/>
          <a:p>
            <a:r>
              <a:rPr lang="en-US" dirty="0"/>
              <a:t>Manual testing sucks</a:t>
            </a:r>
          </a:p>
          <a:p>
            <a:pPr lvl="1"/>
            <a:r>
              <a:rPr lang="en-US" dirty="0"/>
              <a:t>Time consuming and prone to human error</a:t>
            </a:r>
          </a:p>
          <a:p>
            <a:r>
              <a:rPr lang="en-US" dirty="0"/>
              <a:t>Maintainability</a:t>
            </a:r>
          </a:p>
          <a:p>
            <a:pPr lvl="1"/>
            <a:r>
              <a:rPr lang="en-US" dirty="0"/>
              <a:t>Avoids breaking changes; describes behavior</a:t>
            </a:r>
          </a:p>
          <a:p>
            <a:r>
              <a:rPr lang="en-US" dirty="0"/>
              <a:t>Encourages good patterns</a:t>
            </a:r>
          </a:p>
          <a:p>
            <a:pPr lvl="1"/>
            <a:r>
              <a:rPr lang="en-US" dirty="0"/>
              <a:t>Testable code usually means better code</a:t>
            </a:r>
          </a:p>
          <a:p>
            <a:r>
              <a:rPr lang="en-US" dirty="0"/>
              <a:t>“Code Coverage”</a:t>
            </a:r>
          </a:p>
          <a:p>
            <a:r>
              <a:rPr lang="en-US" dirty="0"/>
              <a:t>It’s easy to get started</a:t>
            </a:r>
          </a:p>
          <a:p>
            <a:pPr marL="0" indent="0">
              <a:buNone/>
            </a:pPr>
            <a:endParaRPr lang="en-US" dirty="0"/>
          </a:p>
        </p:txBody>
      </p:sp>
      <p:pic>
        <p:nvPicPr>
          <p:cNvPr id="4" name="Picture 3"/>
          <p:cNvPicPr>
            <a:picLocks noChangeAspect="1"/>
          </p:cNvPicPr>
          <p:nvPr/>
        </p:nvPicPr>
        <p:blipFill>
          <a:blip r:embed="rId3"/>
          <a:stretch>
            <a:fillRect/>
          </a:stretch>
        </p:blipFill>
        <p:spPr>
          <a:xfrm>
            <a:off x="7655686" y="1417638"/>
            <a:ext cx="3512920" cy="4606264"/>
          </a:xfrm>
          <a:prstGeom prst="rect">
            <a:avLst/>
          </a:prstGeom>
        </p:spPr>
      </p:pic>
    </p:spTree>
    <p:extLst>
      <p:ext uri="{BB962C8B-B14F-4D97-AF65-F5344CB8AC3E}">
        <p14:creationId xmlns:p14="http://schemas.microsoft.com/office/powerpoint/2010/main" val="3999602500"/>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9" name="Content Placeholder 8"/>
          <p:cNvSpPr>
            <a:spLocks noGrp="1"/>
          </p:cNvSpPr>
          <p:nvPr>
            <p:ph idx="1"/>
          </p:nvPr>
        </p:nvSpPr>
        <p:spPr>
          <a:xfrm>
            <a:off x="1130716" y="1417638"/>
            <a:ext cx="10770846" cy="1600438"/>
          </a:xfrm>
        </p:spPr>
        <p:txBody>
          <a:bodyPr/>
          <a:lstStyle/>
          <a:p>
            <a:pPr marL="0" indent="0">
              <a:buNone/>
            </a:pPr>
            <a:r>
              <a:rPr lang="en-US" dirty="0" smtClean="0"/>
              <a:t>How much does a bug cost in Development?</a:t>
            </a:r>
          </a:p>
          <a:p>
            <a:pPr marL="0" indent="0">
              <a:buNone/>
            </a:pPr>
            <a:r>
              <a:rPr lang="en-US" dirty="0" smtClean="0"/>
              <a:t>How much does a bug cost in QA?</a:t>
            </a:r>
          </a:p>
          <a:p>
            <a:pPr marL="0" indent="0">
              <a:buNone/>
            </a:pPr>
            <a:r>
              <a:rPr lang="en-US" dirty="0" smtClean="0"/>
              <a:t>How Much does a bug cost in Production?</a:t>
            </a:r>
            <a:endParaRPr lang="en-US" dirty="0"/>
          </a:p>
        </p:txBody>
      </p:sp>
      <p:sp>
        <p:nvSpPr>
          <p:cNvPr id="10" name="Rounded Rectangle 9"/>
          <p:cNvSpPr/>
          <p:nvPr/>
        </p:nvSpPr>
        <p:spPr>
          <a:xfrm>
            <a:off x="1145994" y="3367668"/>
            <a:ext cx="10770846" cy="23529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808293" y="3521314"/>
            <a:ext cx="1505541" cy="400110"/>
          </a:xfrm>
          <a:prstGeom prst="rect">
            <a:avLst/>
          </a:prstGeom>
        </p:spPr>
        <p:txBody>
          <a:bodyPr wrap="none">
            <a:spAutoFit/>
          </a:bodyPr>
          <a:lstStyle/>
          <a:p>
            <a:pPr algn="ctr"/>
            <a:r>
              <a:rPr lang="en-US" sz="2000" b="1" dirty="0">
                <a:solidFill>
                  <a:schemeClr val="bg1"/>
                </a:solidFill>
                <a:latin typeface="+mj-lt"/>
              </a:rPr>
              <a:t>Development</a:t>
            </a:r>
          </a:p>
        </p:txBody>
      </p:sp>
      <p:sp>
        <p:nvSpPr>
          <p:cNvPr id="13" name="Rectangle 12"/>
          <p:cNvSpPr/>
          <p:nvPr/>
        </p:nvSpPr>
        <p:spPr>
          <a:xfrm>
            <a:off x="6311498" y="3540086"/>
            <a:ext cx="500458" cy="400110"/>
          </a:xfrm>
          <a:prstGeom prst="rect">
            <a:avLst/>
          </a:prstGeom>
        </p:spPr>
        <p:txBody>
          <a:bodyPr wrap="none">
            <a:spAutoFit/>
          </a:bodyPr>
          <a:lstStyle/>
          <a:p>
            <a:pPr algn="ctr"/>
            <a:r>
              <a:rPr lang="en-US" sz="2000" b="1" dirty="0" smtClean="0">
                <a:solidFill>
                  <a:schemeClr val="bg1"/>
                </a:solidFill>
                <a:latin typeface="+mj-lt"/>
              </a:rPr>
              <a:t>QA</a:t>
            </a:r>
            <a:endParaRPr lang="en-US" sz="2000" b="1" dirty="0">
              <a:solidFill>
                <a:schemeClr val="bg1"/>
              </a:solidFill>
              <a:latin typeface="+mj-lt"/>
            </a:endParaRPr>
          </a:p>
        </p:txBody>
      </p:sp>
      <p:sp>
        <p:nvSpPr>
          <p:cNvPr id="14" name="Rectangle 13"/>
          <p:cNvSpPr/>
          <p:nvPr/>
        </p:nvSpPr>
        <p:spPr>
          <a:xfrm>
            <a:off x="9658577" y="3586820"/>
            <a:ext cx="1293944" cy="400110"/>
          </a:xfrm>
          <a:prstGeom prst="rect">
            <a:avLst/>
          </a:prstGeom>
        </p:spPr>
        <p:txBody>
          <a:bodyPr wrap="none">
            <a:spAutoFit/>
          </a:bodyPr>
          <a:lstStyle/>
          <a:p>
            <a:pPr algn="ctr"/>
            <a:r>
              <a:rPr lang="en-US" sz="2000" b="1" dirty="0" smtClean="0">
                <a:solidFill>
                  <a:schemeClr val="bg1"/>
                </a:solidFill>
                <a:latin typeface="+mj-lt"/>
              </a:rPr>
              <a:t>Production</a:t>
            </a:r>
            <a:endParaRPr lang="en-US" sz="2000" b="1" dirty="0">
              <a:solidFill>
                <a:schemeClr val="bg1"/>
              </a:solidFill>
              <a:latin typeface="+mj-lt"/>
            </a:endParaRPr>
          </a:p>
        </p:txBody>
      </p:sp>
      <p:sp>
        <p:nvSpPr>
          <p:cNvPr id="15" name="Rectangle 14"/>
          <p:cNvSpPr/>
          <p:nvPr/>
        </p:nvSpPr>
        <p:spPr>
          <a:xfrm>
            <a:off x="1915070" y="3882402"/>
            <a:ext cx="1291985" cy="1323439"/>
          </a:xfrm>
          <a:prstGeom prst="rect">
            <a:avLst/>
          </a:prstGeom>
        </p:spPr>
        <p:txBody>
          <a:bodyPr wrap="square">
            <a:spAutoFit/>
          </a:bodyPr>
          <a:lstStyle/>
          <a:p>
            <a:pPr algn="ctr"/>
            <a:r>
              <a:rPr lang="en-US" sz="8000" b="1" dirty="0" smtClean="0">
                <a:solidFill>
                  <a:schemeClr val="bg1"/>
                </a:solidFill>
                <a:latin typeface="+mj-lt"/>
              </a:rPr>
              <a:t>$</a:t>
            </a:r>
            <a:endParaRPr lang="en-US" sz="8000" b="1" dirty="0">
              <a:solidFill>
                <a:schemeClr val="bg1"/>
              </a:solidFill>
              <a:latin typeface="+mj-lt"/>
            </a:endParaRPr>
          </a:p>
        </p:txBody>
      </p:sp>
      <p:sp>
        <p:nvSpPr>
          <p:cNvPr id="17" name="Rectangle 16"/>
          <p:cNvSpPr/>
          <p:nvPr/>
        </p:nvSpPr>
        <p:spPr>
          <a:xfrm>
            <a:off x="5870146" y="3882399"/>
            <a:ext cx="1291985" cy="1323439"/>
          </a:xfrm>
          <a:prstGeom prst="rect">
            <a:avLst/>
          </a:prstGeom>
        </p:spPr>
        <p:txBody>
          <a:bodyPr wrap="square">
            <a:spAutoFit/>
          </a:bodyPr>
          <a:lstStyle/>
          <a:p>
            <a:pPr algn="ctr"/>
            <a:r>
              <a:rPr lang="en-US" sz="8000" b="1" dirty="0" smtClean="0">
                <a:solidFill>
                  <a:schemeClr val="bg1"/>
                </a:solidFill>
                <a:latin typeface="+mj-lt"/>
              </a:rPr>
              <a:t>$$</a:t>
            </a:r>
            <a:endParaRPr lang="en-US" sz="8000" b="1" dirty="0">
              <a:solidFill>
                <a:schemeClr val="bg1"/>
              </a:solidFill>
              <a:latin typeface="+mj-lt"/>
            </a:endParaRPr>
          </a:p>
        </p:txBody>
      </p:sp>
      <p:sp>
        <p:nvSpPr>
          <p:cNvPr id="18" name="Rectangle 17"/>
          <p:cNvSpPr/>
          <p:nvPr/>
        </p:nvSpPr>
        <p:spPr>
          <a:xfrm>
            <a:off x="9244821" y="3882399"/>
            <a:ext cx="2121456" cy="1323439"/>
          </a:xfrm>
          <a:prstGeom prst="rect">
            <a:avLst/>
          </a:prstGeom>
        </p:spPr>
        <p:txBody>
          <a:bodyPr wrap="square">
            <a:spAutoFit/>
          </a:bodyPr>
          <a:lstStyle/>
          <a:p>
            <a:pPr algn="ctr"/>
            <a:r>
              <a:rPr lang="en-US" sz="8000" b="1" dirty="0" smtClean="0">
                <a:solidFill>
                  <a:schemeClr val="bg1"/>
                </a:solidFill>
                <a:latin typeface="+mj-lt"/>
              </a:rPr>
              <a:t>$$$</a:t>
            </a:r>
            <a:endParaRPr lang="en-US" sz="8000" b="1" dirty="0">
              <a:solidFill>
                <a:schemeClr val="bg1"/>
              </a:solidFill>
              <a:latin typeface="+mj-lt"/>
            </a:endParaRPr>
          </a:p>
        </p:txBody>
      </p:sp>
    </p:spTree>
    <p:extLst>
      <p:ext uri="{BB962C8B-B14F-4D97-AF65-F5344CB8AC3E}">
        <p14:creationId xmlns:p14="http://schemas.microsoft.com/office/powerpoint/2010/main" val="356294809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Unit Test? </a:t>
            </a:r>
          </a:p>
        </p:txBody>
      </p:sp>
      <p:sp>
        <p:nvSpPr>
          <p:cNvPr id="3" name="Text Placeholder 2"/>
          <p:cNvSpPr>
            <a:spLocks noGrp="1"/>
          </p:cNvSpPr>
          <p:nvPr>
            <p:ph type="body" idx="1"/>
          </p:nvPr>
        </p:nvSpPr>
        <p:spPr/>
        <p:txBody>
          <a:bodyPr/>
          <a:lstStyle/>
          <a:p>
            <a:r>
              <a:rPr lang="en-US" dirty="0"/>
              <a:t>Yes</a:t>
            </a:r>
          </a:p>
        </p:txBody>
      </p:sp>
      <p:sp>
        <p:nvSpPr>
          <p:cNvPr id="4" name="Content Placeholder 3"/>
          <p:cNvSpPr>
            <a:spLocks noGrp="1"/>
          </p:cNvSpPr>
          <p:nvPr>
            <p:ph sz="half" idx="2"/>
          </p:nvPr>
        </p:nvSpPr>
        <p:spPr/>
        <p:txBody>
          <a:bodyPr/>
          <a:lstStyle/>
          <a:p>
            <a:r>
              <a:rPr lang="en-US" dirty="0"/>
              <a:t>Control flow code</a:t>
            </a:r>
          </a:p>
          <a:p>
            <a:pPr lvl="1"/>
            <a:r>
              <a:rPr lang="en-US" dirty="0"/>
              <a:t>conditionals</a:t>
            </a:r>
          </a:p>
          <a:p>
            <a:pPr lvl="1"/>
            <a:r>
              <a:rPr lang="en-US" dirty="0"/>
              <a:t>loops</a:t>
            </a:r>
          </a:p>
          <a:p>
            <a:pPr lvl="1"/>
            <a:r>
              <a:rPr lang="en-US" dirty="0"/>
              <a:t>anything that makes a decision</a:t>
            </a:r>
          </a:p>
          <a:p>
            <a:pPr marL="0" indent="0">
              <a:buNone/>
            </a:pPr>
            <a:endParaRPr lang="en-US" dirty="0"/>
          </a:p>
        </p:txBody>
      </p:sp>
      <p:sp>
        <p:nvSpPr>
          <p:cNvPr id="5" name="Text Placeholder 4"/>
          <p:cNvSpPr>
            <a:spLocks noGrp="1"/>
          </p:cNvSpPr>
          <p:nvPr>
            <p:ph type="body" sz="quarter" idx="3"/>
          </p:nvPr>
        </p:nvSpPr>
        <p:spPr/>
        <p:txBody>
          <a:bodyPr/>
          <a:lstStyle/>
          <a:p>
            <a:r>
              <a:rPr lang="en-US" dirty="0"/>
              <a:t>No</a:t>
            </a:r>
          </a:p>
        </p:txBody>
      </p:sp>
      <p:sp>
        <p:nvSpPr>
          <p:cNvPr id="6" name="Content Placeholder 5"/>
          <p:cNvSpPr>
            <a:spLocks noGrp="1"/>
          </p:cNvSpPr>
          <p:nvPr>
            <p:ph sz="quarter" idx="4"/>
          </p:nvPr>
        </p:nvSpPr>
        <p:spPr/>
        <p:txBody>
          <a:bodyPr/>
          <a:lstStyle/>
          <a:p>
            <a:r>
              <a:rPr lang="en-US" dirty="0"/>
              <a:t>External dependencies</a:t>
            </a:r>
          </a:p>
          <a:p>
            <a:pPr lvl="1"/>
            <a:r>
              <a:rPr lang="en-US" dirty="0"/>
              <a:t>unit testing != integration testing</a:t>
            </a:r>
          </a:p>
          <a:p>
            <a:r>
              <a:rPr lang="en-US" dirty="0"/>
              <a:t>Code without logic</a:t>
            </a:r>
          </a:p>
          <a:p>
            <a:pPr lvl="1"/>
            <a:r>
              <a:rPr lang="en-US" dirty="0"/>
              <a:t>data transfer (DTOs)</a:t>
            </a:r>
          </a:p>
          <a:p>
            <a:pPr lvl="1"/>
            <a:r>
              <a:rPr lang="en-US" dirty="0"/>
              <a:t>default getters and setters</a:t>
            </a:r>
          </a:p>
          <a:p>
            <a:endParaRPr lang="en-US" dirty="0"/>
          </a:p>
        </p:txBody>
      </p:sp>
    </p:spTree>
    <p:extLst>
      <p:ext uri="{BB962C8B-B14F-4D97-AF65-F5344CB8AC3E}">
        <p14:creationId xmlns:p14="http://schemas.microsoft.com/office/powerpoint/2010/main" val="141021350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Unit Testing</a:t>
            </a:r>
          </a:p>
        </p:txBody>
      </p:sp>
      <p:sp>
        <p:nvSpPr>
          <p:cNvPr id="4" name="Text Placeholder 3"/>
          <p:cNvSpPr>
            <a:spLocks noGrp="1"/>
          </p:cNvSpPr>
          <p:nvPr>
            <p:ph type="body" idx="1"/>
          </p:nvPr>
        </p:nvSpPr>
        <p:spPr>
          <a:xfrm>
            <a:off x="839788" y="1738312"/>
            <a:ext cx="4861823" cy="639762"/>
          </a:xfrm>
        </p:spPr>
        <p:txBody>
          <a:bodyPr/>
          <a:lstStyle/>
          <a:p>
            <a:r>
              <a:rPr lang="en-US" dirty="0"/>
              <a:t>Unit Testing</a:t>
            </a:r>
          </a:p>
        </p:txBody>
      </p:sp>
      <p:sp>
        <p:nvSpPr>
          <p:cNvPr id="5" name="Content Placeholder 4"/>
          <p:cNvSpPr>
            <a:spLocks noGrp="1"/>
          </p:cNvSpPr>
          <p:nvPr>
            <p:ph sz="half" idx="2"/>
          </p:nvPr>
        </p:nvSpPr>
        <p:spPr>
          <a:xfrm>
            <a:off x="839788" y="2505075"/>
            <a:ext cx="5157787" cy="979488"/>
          </a:xfrm>
        </p:spPr>
        <p:txBody>
          <a:bodyPr>
            <a:normAutofit lnSpcReduction="10000"/>
          </a:bodyPr>
          <a:lstStyle/>
          <a:p>
            <a:r>
              <a:rPr lang="en-US" dirty="0"/>
              <a:t>Tests are written after the code</a:t>
            </a:r>
          </a:p>
          <a:p>
            <a:r>
              <a:rPr lang="en-US" dirty="0"/>
              <a:t>Functionality drives tests</a:t>
            </a:r>
          </a:p>
          <a:p>
            <a:endParaRPr lang="en-US" dirty="0"/>
          </a:p>
          <a:p>
            <a:endParaRPr lang="en-US" dirty="0"/>
          </a:p>
          <a:p>
            <a:endParaRPr lang="en-US" dirty="0"/>
          </a:p>
        </p:txBody>
      </p:sp>
      <p:sp>
        <p:nvSpPr>
          <p:cNvPr id="6" name="Text Placeholder 5"/>
          <p:cNvSpPr>
            <a:spLocks noGrp="1"/>
          </p:cNvSpPr>
          <p:nvPr>
            <p:ph type="body" sz="quarter" idx="3"/>
          </p:nvPr>
        </p:nvSpPr>
        <p:spPr>
          <a:xfrm>
            <a:off x="839788" y="3640139"/>
            <a:ext cx="5183188" cy="823912"/>
          </a:xfrm>
        </p:spPr>
        <p:txBody>
          <a:bodyPr/>
          <a:lstStyle/>
          <a:p>
            <a:r>
              <a:rPr lang="en-US" dirty="0"/>
              <a:t>Test Driven Development</a:t>
            </a:r>
          </a:p>
        </p:txBody>
      </p:sp>
      <p:sp>
        <p:nvSpPr>
          <p:cNvPr id="7" name="Content Placeholder 6"/>
          <p:cNvSpPr>
            <a:spLocks noGrp="1"/>
          </p:cNvSpPr>
          <p:nvPr>
            <p:ph sz="quarter" idx="4"/>
          </p:nvPr>
        </p:nvSpPr>
        <p:spPr>
          <a:xfrm>
            <a:off x="839788" y="4464051"/>
            <a:ext cx="5183188" cy="979488"/>
          </a:xfrm>
        </p:spPr>
        <p:txBody>
          <a:bodyPr>
            <a:normAutofit lnSpcReduction="10000"/>
          </a:bodyPr>
          <a:lstStyle/>
          <a:p>
            <a:r>
              <a:rPr lang="en-US" dirty="0"/>
              <a:t>Tests are written before the code</a:t>
            </a:r>
          </a:p>
          <a:p>
            <a:r>
              <a:rPr lang="en-US" dirty="0"/>
              <a:t>Test drive functionality</a:t>
            </a:r>
          </a:p>
          <a:p>
            <a:endParaRPr lang="en-US"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557829" y="2287589"/>
            <a:ext cx="3609975" cy="2705100"/>
          </a:xfrm>
          <a:prstGeom prst="rect">
            <a:avLst/>
          </a:prstGeom>
          <a:noFill/>
          <a:ln>
            <a:noFill/>
          </a:ln>
        </p:spPr>
      </p:pic>
    </p:spTree>
    <p:extLst>
      <p:ext uri="{BB962C8B-B14F-4D97-AF65-F5344CB8AC3E}">
        <p14:creationId xmlns:p14="http://schemas.microsoft.com/office/powerpoint/2010/main" val="220491114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heme1">
  <a:themeElements>
    <a:clrScheme name="RIGHTPOINT">
      <a:dk1>
        <a:srgbClr val="5F5F5F"/>
      </a:dk1>
      <a:lt1>
        <a:srgbClr val="FFFFFF"/>
      </a:lt1>
      <a:dk2>
        <a:srgbClr val="8D827A"/>
      </a:dk2>
      <a:lt2>
        <a:srgbClr val="F2EFE8"/>
      </a:lt2>
      <a:accent1>
        <a:srgbClr val="CD3F25"/>
      </a:accent1>
      <a:accent2>
        <a:srgbClr val="52ADC0"/>
      </a:accent2>
      <a:accent3>
        <a:srgbClr val="EDC41A"/>
      </a:accent3>
      <a:accent4>
        <a:srgbClr val="AABA40"/>
      </a:accent4>
      <a:accent5>
        <a:srgbClr val="006091"/>
      </a:accent5>
      <a:accent6>
        <a:srgbClr val="754775"/>
      </a:accent6>
      <a:hlink>
        <a:srgbClr val="D64727"/>
      </a:hlink>
      <a:folHlink>
        <a:srgbClr val="6B2313"/>
      </a:folHlink>
    </a:clrScheme>
    <a:fontScheme name="Rightpoin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29D71A6C-9E4A-458D-B8A3-A97A77112194}" vid="{565D89FE-9E2F-438C-855D-FF6AF323AD21}"/>
    </a:ext>
  </a:extLst>
</a:theme>
</file>

<file path=ppt/theme/theme2.xml><?xml version="1.0" encoding="utf-8"?>
<a:theme xmlns:a="http://schemas.openxmlformats.org/drawingml/2006/main" name="TEMPLATE_Rightpoint_2013">
  <a:themeElements>
    <a:clrScheme name="RIGHTPOINT">
      <a:dk1>
        <a:srgbClr val="5F5F5F"/>
      </a:dk1>
      <a:lt1>
        <a:srgbClr val="FFFFFF"/>
      </a:lt1>
      <a:dk2>
        <a:srgbClr val="8D827A"/>
      </a:dk2>
      <a:lt2>
        <a:srgbClr val="F2EFE8"/>
      </a:lt2>
      <a:accent1>
        <a:srgbClr val="CD3F25"/>
      </a:accent1>
      <a:accent2>
        <a:srgbClr val="52ADC0"/>
      </a:accent2>
      <a:accent3>
        <a:srgbClr val="EDC41A"/>
      </a:accent3>
      <a:accent4>
        <a:srgbClr val="AABA40"/>
      </a:accent4>
      <a:accent5>
        <a:srgbClr val="006091"/>
      </a:accent5>
      <a:accent6>
        <a:srgbClr val="754775"/>
      </a:accent6>
      <a:hlink>
        <a:srgbClr val="D64727"/>
      </a:hlink>
      <a:folHlink>
        <a:srgbClr val="6B2313"/>
      </a:folHlink>
    </a:clrScheme>
    <a:fontScheme name="Rightpoin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ightpoint Template 2013 - New Office Address" id="{8CB3A161-66B9-4B41-949E-6A0A6A0B31BE}" vid="{ED54ED2D-E512-435E-9AE5-0570BC439C73}"/>
    </a:ext>
  </a:extLst>
</a:theme>
</file>

<file path=ppt/theme/theme3.xml><?xml version="1.0" encoding="utf-8"?>
<a:theme xmlns:a="http://schemas.openxmlformats.org/drawingml/2006/main" name="1_TEMPLATE_Rightpoint_2013">
  <a:themeElements>
    <a:clrScheme name="RIGHTPOINT">
      <a:dk1>
        <a:srgbClr val="5F5F5F"/>
      </a:dk1>
      <a:lt1>
        <a:srgbClr val="FFFFFF"/>
      </a:lt1>
      <a:dk2>
        <a:srgbClr val="8D827A"/>
      </a:dk2>
      <a:lt2>
        <a:srgbClr val="F2EFE8"/>
      </a:lt2>
      <a:accent1>
        <a:srgbClr val="CD3F25"/>
      </a:accent1>
      <a:accent2>
        <a:srgbClr val="52ADC0"/>
      </a:accent2>
      <a:accent3>
        <a:srgbClr val="EDC41A"/>
      </a:accent3>
      <a:accent4>
        <a:srgbClr val="AABA40"/>
      </a:accent4>
      <a:accent5>
        <a:srgbClr val="006091"/>
      </a:accent5>
      <a:accent6>
        <a:srgbClr val="754775"/>
      </a:accent6>
      <a:hlink>
        <a:srgbClr val="D64727"/>
      </a:hlink>
      <a:folHlink>
        <a:srgbClr val="6B2313"/>
      </a:folHlink>
    </a:clrScheme>
    <a:fontScheme name="Rightpoin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ightpoint Template 2013 - New Office Address" id="{8CB3A161-66B9-4B41-949E-6A0A6A0B31BE}" vid="{ED54ED2D-E512-435E-9AE5-0570BC439C73}"/>
    </a:ext>
  </a:extLst>
</a:theme>
</file>

<file path=ppt/theme/theme4.xml><?xml version="1.0" encoding="utf-8"?>
<a:theme xmlns:a="http://schemas.openxmlformats.org/drawingml/2006/main" name="1_Theme1">
  <a:themeElements>
    <a:clrScheme name="RIGHTPOINT">
      <a:dk1>
        <a:srgbClr val="5F5F5F"/>
      </a:dk1>
      <a:lt1>
        <a:srgbClr val="FFFFFF"/>
      </a:lt1>
      <a:dk2>
        <a:srgbClr val="8D827A"/>
      </a:dk2>
      <a:lt2>
        <a:srgbClr val="F2EFE8"/>
      </a:lt2>
      <a:accent1>
        <a:srgbClr val="CD3F25"/>
      </a:accent1>
      <a:accent2>
        <a:srgbClr val="52ADC0"/>
      </a:accent2>
      <a:accent3>
        <a:srgbClr val="EDC41A"/>
      </a:accent3>
      <a:accent4>
        <a:srgbClr val="AABA40"/>
      </a:accent4>
      <a:accent5>
        <a:srgbClr val="006091"/>
      </a:accent5>
      <a:accent6>
        <a:srgbClr val="754775"/>
      </a:accent6>
      <a:hlink>
        <a:srgbClr val="D64727"/>
      </a:hlink>
      <a:folHlink>
        <a:srgbClr val="6B2313"/>
      </a:folHlink>
    </a:clrScheme>
    <a:fontScheme name="Rightpoin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29D71A6C-9E4A-458D-B8A3-A97A77112194}" vid="{565D89FE-9E2F-438C-855D-FF6AF323AD2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288</TotalTime>
  <Words>807</Words>
  <Application>Microsoft Office PowerPoint</Application>
  <PresentationFormat>Widescreen</PresentationFormat>
  <Paragraphs>145</Paragraphs>
  <Slides>19</Slides>
  <Notes>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19</vt:i4>
      </vt:variant>
    </vt:vector>
  </HeadingPairs>
  <TitlesOfParts>
    <vt:vector size="27" baseType="lpstr">
      <vt:lpstr>Arial</vt:lpstr>
      <vt:lpstr>Arial Narrow</vt:lpstr>
      <vt:lpstr>Calibri</vt:lpstr>
      <vt:lpstr>Georgia</vt:lpstr>
      <vt:lpstr>Theme1</vt:lpstr>
      <vt:lpstr>TEMPLATE_Rightpoint_2013</vt:lpstr>
      <vt:lpstr>1_TEMPLATE_Rightpoint_2013</vt:lpstr>
      <vt:lpstr>1_Theme1</vt:lpstr>
      <vt:lpstr>Unit Testing in MS Test</vt:lpstr>
      <vt:lpstr>What is a Unit Test?</vt:lpstr>
      <vt:lpstr>What is a Unit Test?</vt:lpstr>
      <vt:lpstr>A good unit test should…</vt:lpstr>
      <vt:lpstr>What is a Unit Test?</vt:lpstr>
      <vt:lpstr>Why Unit Test?</vt:lpstr>
      <vt:lpstr>Why unit test?</vt:lpstr>
      <vt:lpstr>What Should I Unit Test? </vt:lpstr>
      <vt:lpstr>Principles of Unit Testing</vt:lpstr>
      <vt:lpstr>Principles of Unit Testing: Naming Methods</vt:lpstr>
      <vt:lpstr>Principles of Unit Testing: Arrange, Act, Assert</vt:lpstr>
      <vt:lpstr>Principles of Unit Testing: Red/Green/Refactor</vt:lpstr>
      <vt:lpstr>Principles of Unit Testing: Test Attributes</vt:lpstr>
      <vt:lpstr>Unit Testing Example</vt:lpstr>
      <vt:lpstr>Unit Test Structures</vt:lpstr>
      <vt:lpstr>Unit Test Structures: Stubs</vt:lpstr>
      <vt:lpstr>Unit Test Structures: Mocks</vt:lpstr>
      <vt:lpstr>TDD Example</vt:lpstr>
      <vt:lpstr>Sample Code</vt:lpstr>
    </vt:vector>
  </TitlesOfParts>
  <Company>Rightpoint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MS Test</dc:title>
  <dc:creator>Joe Meyer</dc:creator>
  <cp:lastModifiedBy>Joe Meyer</cp:lastModifiedBy>
  <cp:revision>31</cp:revision>
  <dcterms:created xsi:type="dcterms:W3CDTF">2016-06-08T13:26:22Z</dcterms:created>
  <dcterms:modified xsi:type="dcterms:W3CDTF">2016-06-10T15:51:45Z</dcterms:modified>
</cp:coreProperties>
</file>