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1" r:id="rId2"/>
    <p:sldId id="270" r:id="rId3"/>
    <p:sldId id="309" r:id="rId4"/>
    <p:sldId id="298" r:id="rId5"/>
    <p:sldId id="262" r:id="rId6"/>
    <p:sldId id="260" r:id="rId7"/>
    <p:sldId id="261" r:id="rId8"/>
    <p:sldId id="294" r:id="rId9"/>
    <p:sldId id="297" r:id="rId10"/>
    <p:sldId id="299" r:id="rId11"/>
    <p:sldId id="300" r:id="rId12"/>
    <p:sldId id="266" r:id="rId13"/>
    <p:sldId id="275" r:id="rId14"/>
    <p:sldId id="273" r:id="rId15"/>
    <p:sldId id="265" r:id="rId16"/>
    <p:sldId id="267" r:id="rId17"/>
    <p:sldId id="268" r:id="rId18"/>
    <p:sldId id="269" r:id="rId19"/>
    <p:sldId id="264"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4" r:id="rId39"/>
    <p:sldId id="293" r:id="rId40"/>
    <p:sldId id="295" r:id="rId41"/>
    <p:sldId id="296" r:id="rId42"/>
    <p:sldId id="308" r:id="rId43"/>
    <p:sldId id="306" r:id="rId44"/>
    <p:sldId id="307" r:id="rId45"/>
    <p:sldId id="301" r:id="rId46"/>
    <p:sldId id="302"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4E0993-23AD-445D-BEBF-A93E008DE284}">
          <p14:sldIdLst>
            <p14:sldId id="271"/>
            <p14:sldId id="270"/>
            <p14:sldId id="309"/>
          </p14:sldIdLst>
        </p14:section>
        <p14:section name="Phase 0" id="{78C43764-CF46-4E3B-A927-52DAA61AF972}">
          <p14:sldIdLst>
            <p14:sldId id="298"/>
            <p14:sldId id="262"/>
            <p14:sldId id="260"/>
            <p14:sldId id="261"/>
            <p14:sldId id="294"/>
            <p14:sldId id="297"/>
            <p14:sldId id="299"/>
          </p14:sldIdLst>
        </p14:section>
        <p14:section name="Phase 1" id="{1C3F5581-4016-4A8A-9952-BC1CBE7E2C06}">
          <p14:sldIdLst>
            <p14:sldId id="300"/>
            <p14:sldId id="266"/>
            <p14:sldId id="275"/>
            <p14:sldId id="273"/>
            <p14:sldId id="265"/>
            <p14:sldId id="267"/>
            <p14:sldId id="268"/>
            <p14:sldId id="269"/>
            <p14:sldId id="264"/>
            <p14:sldId id="274"/>
            <p14:sldId id="276"/>
            <p14:sldId id="277"/>
            <p14:sldId id="278"/>
            <p14:sldId id="279"/>
            <p14:sldId id="280"/>
            <p14:sldId id="282"/>
            <p14:sldId id="283"/>
            <p14:sldId id="284"/>
          </p14:sldIdLst>
        </p14:section>
        <p14:section name="Phase 2" id="{B6BB9376-A329-4467-ABC2-832D31B36C0A}">
          <p14:sldIdLst>
            <p14:sldId id="285"/>
            <p14:sldId id="286"/>
            <p14:sldId id="287"/>
            <p14:sldId id="288"/>
            <p14:sldId id="289"/>
            <p14:sldId id="290"/>
            <p14:sldId id="291"/>
            <p14:sldId id="292"/>
            <p14:sldId id="305"/>
            <p14:sldId id="304"/>
            <p14:sldId id="293"/>
            <p14:sldId id="295"/>
            <p14:sldId id="296"/>
            <p14:sldId id="308"/>
            <p14:sldId id="306"/>
            <p14:sldId id="307"/>
          </p14:sldIdLst>
        </p14:section>
        <p14:section name="Phase 3" id="{0EA4111A-F359-46F5-A9DD-1D52E87B551C}">
          <p14:sldIdLst>
            <p14:sldId id="301"/>
            <p14:sldId id="302"/>
          </p14:sldIdLst>
        </p14:section>
        <p14:section name="The End" id="{FA4E53C9-1E08-4226-9D56-A9C0961BE739}">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dirty="0"/>
          </a:p>
        </p:txBody>
      </p:sp>
    </p:spTree>
    <p:extLst>
      <p:ext uri="{BB962C8B-B14F-4D97-AF65-F5344CB8AC3E}">
        <p14:creationId xmlns:p14="http://schemas.microsoft.com/office/powerpoint/2010/main" val="34336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9814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668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5863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3134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4806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FEC0-222E-48E4-BC33-61B647978835}" type="datetimeFigureOut">
              <a:rPr lang="en-US" smtClean="0"/>
              <a:t>4/21/2022</a:t>
            </a:fld>
            <a:endParaRPr lang="en-US"/>
          </a:p>
        </p:txBody>
      </p:sp>
      <p:sp>
        <p:nvSpPr>
          <p:cNvPr id="8" name="Footer Placeholder 7"/>
          <p:cNvSpPr>
            <a:spLocks noGrp="1"/>
          </p:cNvSpPr>
          <p:nvPr>
            <p:ph type="ftr" sz="quarter" idx="11"/>
          </p:nvPr>
        </p:nvSpPr>
        <p:spPr/>
        <p:txBody>
          <a:bodyPr/>
          <a:lstStyle/>
          <a:p>
            <a:r>
              <a:rPr lang="en-US"/>
              <a:t>https://github.com/DrewNull/optimizely-cms12-upgrade</a:t>
            </a:r>
            <a:endParaRPr lang="en-US" dirty="0"/>
          </a:p>
        </p:txBody>
      </p:sp>
      <p:sp>
        <p:nvSpPr>
          <p:cNvPr id="9" name="Slide Number Placeholder 8"/>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1973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FEC0-222E-48E4-BC33-61B647978835}" type="datetimeFigureOut">
              <a:rPr lang="en-US" smtClean="0"/>
              <a:t>4/21/2022</a:t>
            </a:fld>
            <a:endParaRPr lang="en-US"/>
          </a:p>
        </p:txBody>
      </p:sp>
      <p:sp>
        <p:nvSpPr>
          <p:cNvPr id="4" name="Footer Placeholder 3"/>
          <p:cNvSpPr>
            <a:spLocks noGrp="1"/>
          </p:cNvSpPr>
          <p:nvPr>
            <p:ph type="ftr" sz="quarter" idx="11"/>
          </p:nvPr>
        </p:nvSpPr>
        <p:spPr/>
        <p:txBody>
          <a:bodyPr/>
          <a:lstStyle/>
          <a:p>
            <a:r>
              <a:rPr lang="en-US"/>
              <a:t>https://github.com/DrewNull/optimizely-cms12-upgrade</a:t>
            </a:r>
            <a:endParaRPr lang="en-US" dirty="0"/>
          </a:p>
        </p:txBody>
      </p:sp>
      <p:sp>
        <p:nvSpPr>
          <p:cNvPr id="5" name="Slide Number Placeholder 4"/>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58205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FEC0-222E-48E4-BC33-61B647978835}" type="datetimeFigureOut">
              <a:rPr lang="en-US" smtClean="0"/>
              <a:t>4/21/2022</a:t>
            </a:fld>
            <a:endParaRPr lang="en-US"/>
          </a:p>
        </p:txBody>
      </p:sp>
      <p:sp>
        <p:nvSpPr>
          <p:cNvPr id="3" name="Footer Placeholder 2"/>
          <p:cNvSpPr>
            <a:spLocks noGrp="1"/>
          </p:cNvSpPr>
          <p:nvPr>
            <p:ph type="ftr" sz="quarter" idx="11"/>
          </p:nvPr>
        </p:nvSpPr>
        <p:spPr/>
        <p:txBody>
          <a:bodyPr/>
          <a:lstStyle/>
          <a:p>
            <a:r>
              <a:rPr lang="en-US"/>
              <a:t>https://github.com/DrewNull/optimizely-cms12-upgrade</a:t>
            </a:r>
            <a:endParaRPr lang="en-US" dirty="0"/>
          </a:p>
        </p:txBody>
      </p:sp>
      <p:sp>
        <p:nvSpPr>
          <p:cNvPr id="4" name="Slide Number Placeholder 3"/>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7179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14665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06607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35863214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nuget/reference/errors-and-warnings/nu110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ebhelp.optimizely.com/" TargetMode="External"/><Relationship Id="rId2" Type="http://schemas.openxmlformats.org/officeDocument/2006/relationships/hyperlink" Target="https://world.optimizely.com/" TargetMode="External"/><Relationship Id="rId1" Type="http://schemas.openxmlformats.org/officeDocument/2006/relationships/slideLayout" Target="../slideLayouts/slideLayout2.xml"/><Relationship Id="rId4" Type="http://schemas.openxmlformats.org/officeDocument/2006/relationships/hyperlink" Target="https://www.optimizely.com/support/education/product/migrating-to-optimizely-cms-12-and-commerce-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upgrading-to-content-cloud-cms-12" TargetMode="External"/><Relationship Id="rId2" Type="http://schemas.openxmlformats.org/officeDocument/2006/relationships/hyperlink" Target="https://paasportal.episerver.n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rewNull/optimizely-cms12-upgrad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92500" lnSpcReduction="20000"/>
          </a:bodyPr>
          <a:lstStyle/>
          <a:p>
            <a:endParaRPr lang="en-US" dirty="0"/>
          </a:p>
          <a:p>
            <a:r>
              <a:rPr lang="en-US" dirty="0"/>
              <a:t>And avoiding pitfalls while doing it</a:t>
            </a:r>
            <a:br>
              <a:rPr lang="en-US" dirty="0"/>
            </a:br>
            <a:endParaRPr lang="en-US" dirty="0"/>
          </a:p>
          <a:p>
            <a:br>
              <a:rPr lang="en-US" dirty="0"/>
            </a:br>
            <a:r>
              <a:rPr lang="en-US" dirty="0"/>
              <a:t>by Drew Null</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32" y="1943993"/>
            <a:ext cx="8193137" cy="2970013"/>
          </a:xfrm>
          <a:prstGeom prst="rect">
            <a:avLst/>
          </a:prstGeom>
        </p:spPr>
      </p:pic>
    </p:spTree>
    <p:extLst>
      <p:ext uri="{BB962C8B-B14F-4D97-AF65-F5344CB8AC3E}">
        <p14:creationId xmlns:p14="http://schemas.microsoft.com/office/powerpoint/2010/main" val="207416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normAutofit fontScale="92500" lnSpcReduction="10000"/>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yet and can only be done with APIs:</a:t>
            </a:r>
          </a:p>
          <a:p>
            <a:pPr lvl="1"/>
            <a:r>
              <a:rPr lang="en-US" dirty="0"/>
              <a:t>Importing and exporting catalogs</a:t>
            </a:r>
          </a:p>
          <a:p>
            <a:pPr lvl="1"/>
            <a:r>
              <a:rPr lang="en-US" dirty="0"/>
              <a:t>Adding countries and regions</a:t>
            </a:r>
          </a:p>
          <a:p>
            <a:pPr lvl="1"/>
            <a:r>
              <a:rPr lang="en-US" dirty="0"/>
              <a:t>Adding currencies</a:t>
            </a:r>
          </a:p>
          <a:p>
            <a:pPr lvl="1"/>
            <a:r>
              <a:rPr lang="en-US" dirty="0"/>
              <a:t>Working with business objects</a:t>
            </a:r>
          </a:p>
          <a:p>
            <a:pPr lvl="1"/>
            <a:r>
              <a:rPr lang="en-US" dirty="0"/>
              <a:t>Working with catalog and order meta classes and fields</a:t>
            </a:r>
          </a:p>
        </p:txBody>
      </p:sp>
    </p:spTree>
    <p:extLst>
      <p:ext uri="{BB962C8B-B14F-4D97-AF65-F5344CB8AC3E}">
        <p14:creationId xmlns:p14="http://schemas.microsoft.com/office/powerpoint/2010/main" val="2518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lnSpcReduction="10000"/>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a:t>
            </a:r>
            <a:r>
              <a:rPr lang="en-US" sz="2000" dirty="0" err="1"/>
              <a:t>PageController</a:t>
            </a:r>
            <a:r>
              <a:rPr lang="en-US" sz="2000" dirty="0"/>
              <a:t>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pPr marL="514350" indent="-514350">
              <a:buFont typeface="+mj-lt"/>
              <a:buAutoNum type="arabicPeriod"/>
            </a:pPr>
            <a:r>
              <a:rPr lang="en-US" sz="2400" dirty="0"/>
              <a:t>Make your preferred configuration changes</a:t>
            </a:r>
          </a:p>
        </p:txBody>
      </p:sp>
    </p:spTree>
    <p:extLst>
      <p:ext uri="{BB962C8B-B14F-4D97-AF65-F5344CB8AC3E}">
        <p14:creationId xmlns:p14="http://schemas.microsoft.com/office/powerpoint/2010/main" val="6661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a:bodyPr>
          <a:lstStyle/>
          <a:p>
            <a:pPr algn="l"/>
            <a:r>
              <a:rPr lang="en-US" dirty="0"/>
              <a:t>And avoiding pitfalls while doing it</a:t>
            </a:r>
          </a:p>
          <a:p>
            <a:pPr algn="l"/>
            <a:endParaRPr lang="en-US" b="1" dirty="0"/>
          </a:p>
          <a:p>
            <a:pPr algn="l"/>
            <a:endParaRPr lang="en-US" b="1" dirty="0"/>
          </a:p>
          <a:p>
            <a:pPr algn="l"/>
            <a:r>
              <a:rPr lang="en-US" dirty="0"/>
              <a:t>by Drew Null</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TBD on guidance from the DXP team…</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fontScale="92500" lnSpcReduction="10000"/>
          </a:bodyPr>
          <a:lstStyle/>
          <a:p>
            <a:pPr marL="0" indent="0">
              <a:buNone/>
            </a:pPr>
            <a:r>
              <a:rPr lang="en-US" sz="2000" dirty="0">
                <a:latin typeface="Consolas" panose="020B0609020204030204" pitchFamily="49" charset="0"/>
              </a:rPr>
              <a:t>NU1177: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r>
              <a:rPr lang="en-US" sz="2000" dirty="0">
                <a:hlinkClick r:id="rId2"/>
              </a:rPr>
              <a:t>https://docs.microsoft.com/en-us/nuget/reference/errors-and-warnings/nu1107</a:t>
            </a:r>
            <a:endParaRPr lang="en-US" sz="2000" dirty="0"/>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p:txBody>
      </p:sp>
    </p:spTree>
    <p:extLst>
      <p:ext uri="{BB962C8B-B14F-4D97-AF65-F5344CB8AC3E}">
        <p14:creationId xmlns:p14="http://schemas.microsoft.com/office/powerpoint/2010/main" val="5529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normAutofit/>
          </a:bodyPr>
          <a:lstStyle/>
          <a:p>
            <a:r>
              <a:rPr lang="en-US" dirty="0"/>
              <a:t>Phase 2</a:t>
            </a:r>
          </a:p>
          <a:p>
            <a:endParaRPr lang="en-US" dirty="0"/>
          </a:p>
          <a:p>
            <a:r>
              <a:rPr lang="en-US" dirty="0"/>
              <a:t>Code issues that are commonly encountered</a:t>
            </a:r>
          </a:p>
        </p:txBody>
      </p:sp>
    </p:spTree>
    <p:extLst>
      <p:ext uri="{BB962C8B-B14F-4D97-AF65-F5344CB8AC3E}">
        <p14:creationId xmlns:p14="http://schemas.microsoft.com/office/powerpoint/2010/main" val="37562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89F4-E62B-F90D-BFFF-45545AC5916E}"/>
              </a:ext>
            </a:extLst>
          </p:cNvPr>
          <p:cNvSpPr>
            <a:spLocks noGrp="1"/>
          </p:cNvSpPr>
          <p:nvPr>
            <p:ph type="title"/>
          </p:nvPr>
        </p:nvSpPr>
        <p:spPr/>
        <p:txBody>
          <a:bodyPr/>
          <a:lstStyle/>
          <a:p>
            <a:r>
              <a:rPr lang="en-US" dirty="0"/>
              <a:t>Why present on upgrading from CMS 11?</a:t>
            </a:r>
          </a:p>
        </p:txBody>
      </p:sp>
      <p:sp>
        <p:nvSpPr>
          <p:cNvPr id="3" name="Content Placeholder 2">
            <a:extLst>
              <a:ext uri="{FF2B5EF4-FFF2-40B4-BE49-F238E27FC236}">
                <a16:creationId xmlns:a16="http://schemas.microsoft.com/office/drawing/2014/main" id="{D3561123-C3B4-2A44-75DC-0FC657DE6592}"/>
              </a:ext>
            </a:extLst>
          </p:cNvPr>
          <p:cNvSpPr>
            <a:spLocks noGrp="1"/>
          </p:cNvSpPr>
          <p:nvPr>
            <p:ph idx="1"/>
          </p:nvPr>
        </p:nvSpPr>
        <p:spPr/>
        <p:txBody>
          <a:bodyPr>
            <a:normAutofit fontScale="92500" lnSpcReduction="10000"/>
          </a:bodyPr>
          <a:lstStyle/>
          <a:p>
            <a:pPr marL="0" indent="0">
              <a:buNone/>
            </a:pPr>
            <a:r>
              <a:rPr lang="en-US" dirty="0"/>
              <a:t>There are many great resources for learning CMS12 and Commerce14:</a:t>
            </a:r>
          </a:p>
          <a:p>
            <a:r>
              <a:rPr lang="en-US" dirty="0"/>
              <a:t>The official developer documentation has been updated:</a:t>
            </a:r>
            <a:br>
              <a:rPr lang="en-US" dirty="0"/>
            </a:br>
            <a:r>
              <a:rPr lang="en-US" dirty="0">
                <a:hlinkClick r:id="rId2"/>
              </a:rPr>
              <a:t>https://world.optimizely.com</a:t>
            </a:r>
            <a:endParaRPr lang="en-US" dirty="0"/>
          </a:p>
          <a:p>
            <a:r>
              <a:rPr lang="en-US" dirty="0"/>
              <a:t>The official user guild has been updated:</a:t>
            </a:r>
            <a:br>
              <a:rPr lang="en-US" dirty="0"/>
            </a:br>
            <a:r>
              <a:rPr lang="en-US" dirty="0">
                <a:hlinkClick r:id="rId3"/>
              </a:rPr>
              <a:t>https://webhelp.optimizely.com</a:t>
            </a:r>
            <a:endParaRPr lang="en-US" dirty="0"/>
          </a:p>
          <a:p>
            <a:r>
              <a:rPr lang="en-US" dirty="0"/>
              <a:t>Mark Price and Scott Reed host a masterclass on .NET5:</a:t>
            </a:r>
            <a:br>
              <a:rPr lang="en-US" dirty="0"/>
            </a:br>
            <a:r>
              <a:rPr lang="en-US" dirty="0">
                <a:hlinkClick r:id="rId4"/>
              </a:rPr>
              <a:t>https://www.optimizely.com/support/education/product/migrating-to-optimizely-cms-12-and-commerce-14</a:t>
            </a:r>
            <a:endParaRPr lang="en-US" dirty="0"/>
          </a:p>
          <a:p>
            <a:endParaRPr lang="en-US" dirty="0"/>
          </a:p>
          <a:p>
            <a:pPr marL="0" indent="0">
              <a:buNone/>
            </a:pPr>
            <a:r>
              <a:rPr lang="en-US" dirty="0"/>
              <a:t>…and so on. </a:t>
            </a:r>
          </a:p>
          <a:p>
            <a:pPr marL="0" indent="0">
              <a:buNone/>
            </a:pPr>
            <a:r>
              <a:rPr lang="en-US" dirty="0"/>
              <a:t>But there aren’t many resources for upgrading from CMS 11 / Commerce 13</a:t>
            </a:r>
          </a:p>
        </p:txBody>
      </p:sp>
    </p:spTree>
    <p:extLst>
      <p:ext uri="{BB962C8B-B14F-4D97-AF65-F5344CB8AC3E}">
        <p14:creationId xmlns:p14="http://schemas.microsoft.com/office/powerpoint/2010/main" val="10075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a:t>
            </a:r>
            <a:r>
              <a:rPr lang="en-US" dirty="0" err="1"/>
              <a:t>HttpContextHelper</a:t>
            </a:r>
            <a:r>
              <a:rPr lang="en-US" dirty="0"/>
              <a:t> static helper class and replaces all instances of </a:t>
            </a:r>
            <a:r>
              <a:rPr lang="en-US" dirty="0" err="1"/>
              <a:t>HttpContext.Current</a:t>
            </a:r>
            <a:r>
              <a:rPr lang="en-US" dirty="0"/>
              <a:t> with it. But we want to use DI, right?</a:t>
            </a:r>
          </a:p>
          <a:p>
            <a:pPr marL="0" indent="0">
              <a:buNone/>
            </a:pPr>
            <a:r>
              <a:rPr lang="en-US" dirty="0"/>
              <a:t>.NET Core introduced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a:t>
            </a:r>
            <a:r>
              <a:rPr lang="en-US" sz="1600" dirty="0" err="1">
                <a:latin typeface="Consolas" panose="020B0609020204030204" pitchFamily="49" charset="0"/>
              </a:rPr>
              <a:t>HttpContext</a:t>
            </a:r>
            <a:r>
              <a:rPr lang="en-US" sz="1600" dirty="0">
                <a:latin typeface="Consolas" panose="020B0609020204030204" pitchFamily="49" charset="0"/>
              </a:rPr>
              <a: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Even though </a:t>
            </a:r>
            <a:r>
              <a:rPr lang="en-US" sz="2000" dirty="0" err="1"/>
              <a:t>HttpClient</a:t>
            </a:r>
            <a:r>
              <a:rPr lang="en-US" sz="2000" dirty="0"/>
              <a:t> implements </a:t>
            </a:r>
            <a:r>
              <a:rPr lang="en-US" sz="2000" dirty="0" err="1"/>
              <a:t>IDisposable</a:t>
            </a:r>
            <a:r>
              <a:rPr lang="en-US" sz="2000" dirty="0"/>
              <a:t>, putting it in a Using statement can lead to SNAT port exhaustion (i.e., when your web server runs out of outgoing connections)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475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Use attribute routing if you can. But if you can’t…</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normAutofit/>
          </a:bodyPr>
          <a:lstStyle/>
          <a:p>
            <a:r>
              <a:rPr lang="en-US" dirty="0"/>
              <a:t>Phase 0</a:t>
            </a:r>
          </a:p>
          <a:p>
            <a:endParaRPr lang="en-US" dirty="0"/>
          </a:p>
          <a:p>
            <a:r>
              <a:rPr lang="en-US" dirty="0"/>
              <a:t>Stuff to do before you begin</a:t>
            </a:r>
          </a:p>
        </p:txBody>
      </p:sp>
    </p:spTree>
    <p:extLst>
      <p:ext uri="{BB962C8B-B14F-4D97-AF65-F5344CB8AC3E}">
        <p14:creationId xmlns:p14="http://schemas.microsoft.com/office/powerpoint/2010/main" val="777088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To be continued…</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pPr marL="0" indent="0">
              <a:buNone/>
            </a:pPr>
            <a:r>
              <a:rPr lang="en-US" i="1" dirty="0"/>
              <a:t>Once the codebase is upgraded to .NET 5, and everything works locally, DXP customers will need to migrate their service environment to the latest version using migration tool that will soon be available in </a:t>
            </a:r>
            <a:r>
              <a:rPr lang="en-US" i="1" dirty="0">
                <a:hlinkClick r:id="rId2"/>
              </a:rPr>
              <a:t>the portal</a:t>
            </a:r>
            <a:r>
              <a:rPr lang="en-US" i="1" dirty="0"/>
              <a:t> </a:t>
            </a:r>
            <a:r>
              <a:rPr lang="en-US" dirty="0"/>
              <a:t>(paasportal.episerver.net)</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600" dirty="0">
                <a:hlinkClick r:id="rId3"/>
              </a:rPr>
              <a:t>https://docs.developers.optimizely.com/content-cloud/v11.0.0-content-cloud/docs/upgrading-to-content-cloud-cms-12</a:t>
            </a:r>
            <a:endParaRPr lang="en-US" sz="16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r>
              <a:rPr lang="en-US" dirty="0">
                <a:hlinkClick r:id="rId2"/>
              </a:rPr>
              <a:t>https://github.com/DrewNull/optimizely-cms12-upgrade</a:t>
            </a:r>
            <a:endParaRPr lang="en-US" dirty="0"/>
          </a:p>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1055</TotalTime>
  <Words>3346</Words>
  <Application>Microsoft Office PowerPoint</Application>
  <PresentationFormat>Widescreen</PresentationFormat>
  <Paragraphs>380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Upgrading to CMS 12 and Commerce 14</vt:lpstr>
      <vt:lpstr>Upgrading to CMS 12 and Commerce 14</vt:lpstr>
      <vt:lpstr>Why present on upgrading from CMS 11?</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Upgrade-Assistant</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To be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5</cp:revision>
  <dcterms:created xsi:type="dcterms:W3CDTF">2022-04-17T21:01:24Z</dcterms:created>
  <dcterms:modified xsi:type="dcterms:W3CDTF">2022-04-22T00:37:28Z</dcterms:modified>
</cp:coreProperties>
</file>