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3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9" r:id="rId12"/>
    <p:sldId id="267" r:id="rId13"/>
    <p:sldId id="268" r:id="rId14"/>
    <p:sldId id="265" r:id="rId15"/>
    <p:sldId id="271" r:id="rId16"/>
    <p:sldId id="277" r:id="rId17"/>
    <p:sldId id="274" r:id="rId18"/>
    <p:sldId id="272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8BD63-46CD-4F28-A862-07CF97867416}">
          <p14:sldIdLst>
            <p14:sldId id="270"/>
            <p14:sldId id="256"/>
            <p14:sldId id="257"/>
            <p14:sldId id="258"/>
            <p14:sldId id="259"/>
          </p14:sldIdLst>
        </p14:section>
        <p14:section name="Untitled Section" id="{EF9B616B-DFBC-45D2-87D3-FC2ED9B991AB}">
          <p14:sldIdLst>
            <p14:sldId id="260"/>
            <p14:sldId id="261"/>
            <p14:sldId id="262"/>
            <p14:sldId id="263"/>
            <p14:sldId id="266"/>
            <p14:sldId id="269"/>
            <p14:sldId id="267"/>
            <p14:sldId id="268"/>
            <p14:sldId id="265"/>
            <p14:sldId id="271"/>
            <p14:sldId id="277"/>
            <p14:sldId id="274"/>
            <p14:sldId id="272"/>
            <p14:sldId id="273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0" autoAdjust="0"/>
  </p:normalViewPr>
  <p:slideViewPr>
    <p:cSldViewPr snapToGrid="0">
      <p:cViewPr varScale="1">
        <p:scale>
          <a:sx n="93" d="100"/>
          <a:sy n="93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71BA5-21EC-4C88-9FF9-47B99457E330}" type="datetimeFigureOut">
              <a:rPr lang="ro-RO" smtClean="0"/>
              <a:t>25.06.2024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A3F1-DECB-4268-AD49-6B7AD1A2F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043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Architect/Project Manager: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Defined overall system structure and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Chose technologies (Python, SQL Server, image processing libraries)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Coordinated development efforts and managed project 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Ensured quality standards were met throughout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Scrum Master/Tester: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Facilitated planning and prioritization of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Developed test plans for image comparison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Executed manual tests on user interface, compatibility on different platforms (windows/MAC) and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Tracked and reported bugs and issues</a:t>
            </a:r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r>
              <a:rPr lang="en-GB" dirty="0"/>
              <a:t>Software Developer/UX Designer: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Implemented core image processing and comparison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Designed and built user interface for image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Integrated database connectivity for storing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Created reporting features (HTML, CSV exports)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Optimized performance of image comparison functions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DA3F1-DECB-4268-AD49-6B7AD1A2F53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2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DA3F1-DECB-4268-AD49-6B7AD1A2F53E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20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6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637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9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1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3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uLkJ7I610fdlKdvY9QTgFUdPwqZ-w?e=49PES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89670D-603E-C9BB-3528-517E43046389}"/>
              </a:ext>
            </a:extLst>
          </p:cNvPr>
          <p:cNvSpPr txBox="1">
            <a:spLocks/>
          </p:cNvSpPr>
          <p:nvPr/>
        </p:nvSpPr>
        <p:spPr>
          <a:xfrm>
            <a:off x="225925" y="288929"/>
            <a:ext cx="6764956" cy="9831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000" b="1" dirty="0">
                <a:solidFill>
                  <a:srgbClr val="FFFFFF"/>
                </a:solidFill>
                <a:latin typeface="Berlin Sans FB Demi" panose="020E0802020502020306" pitchFamily="34" charset="0"/>
              </a:rPr>
              <a:t>Industry Project Week</a:t>
            </a:r>
            <a:endParaRPr lang="ro-RO" sz="5000" b="1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369D30-2961-04AD-D29B-14DE3F46AFE7}"/>
              </a:ext>
            </a:extLst>
          </p:cNvPr>
          <p:cNvSpPr txBox="1">
            <a:spLocks/>
          </p:cNvSpPr>
          <p:nvPr/>
        </p:nvSpPr>
        <p:spPr>
          <a:xfrm>
            <a:off x="469765" y="1488251"/>
            <a:ext cx="5626235" cy="14082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Python Photo </a:t>
            </a:r>
            <a:r>
              <a:rPr lang="en-GB" sz="4000" b="1" dirty="0" err="1">
                <a:solidFill>
                  <a:srgbClr val="FFFFFF"/>
                </a:solidFill>
                <a:latin typeface="Bahnschrift SemiBold" panose="020B0502040204020203" pitchFamily="34" charset="0"/>
              </a:rPr>
              <a:t>DeDuplicator</a:t>
            </a:r>
            <a:r>
              <a:rPr lang="en-GB" sz="40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 Utility</a:t>
            </a:r>
          </a:p>
          <a:p>
            <a:endParaRPr lang="ro-RO" sz="4000" b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FAE699-FB47-6B11-76AA-43827CD33FEB}"/>
              </a:ext>
            </a:extLst>
          </p:cNvPr>
          <p:cNvSpPr txBox="1">
            <a:spLocks/>
          </p:cNvSpPr>
          <p:nvPr/>
        </p:nvSpPr>
        <p:spPr>
          <a:xfrm>
            <a:off x="341946" y="4053786"/>
            <a:ext cx="5626235" cy="36104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Presented &amp; Created By:</a:t>
            </a:r>
          </a:p>
          <a:p>
            <a:r>
              <a:rPr lang="en-GB" sz="36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Ozzy, Sony, </a:t>
            </a:r>
          </a:p>
          <a:p>
            <a:r>
              <a:rPr lang="en-GB" sz="36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	Imran, Andrew</a:t>
            </a:r>
          </a:p>
          <a:p>
            <a:r>
              <a:rPr lang="en-GB" sz="36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		&amp; Sebastian</a:t>
            </a:r>
          </a:p>
          <a:p>
            <a:endParaRPr lang="en-GB" sz="4000" b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  <a:p>
            <a:endParaRPr lang="ro-RO" sz="4000" b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569158ED-6E8D-BEC7-863B-46E964C9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16" y="1272086"/>
            <a:ext cx="6335759" cy="44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F0DC-890C-AD47-2400-2EFD752A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err="1"/>
              <a:t>M</a:t>
            </a:r>
            <a:r>
              <a:rPr lang="en-US" cap="none" dirty="0" err="1"/>
              <a:t>o</a:t>
            </a:r>
            <a:r>
              <a:rPr lang="en-US" dirty="0" err="1"/>
              <a:t>SC</a:t>
            </a:r>
            <a:r>
              <a:rPr lang="en-US" cap="none" dirty="0" err="1"/>
              <a:t>o</a:t>
            </a:r>
            <a:r>
              <a:rPr lang="en-US" dirty="0" err="1"/>
              <a:t>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BF38-A380-D25D-FCAD-E5770A074751}"/>
              </a:ext>
            </a:extLst>
          </p:cNvPr>
          <p:cNvSpPr>
            <a:spLocks/>
          </p:cNvSpPr>
          <p:nvPr/>
        </p:nvSpPr>
        <p:spPr>
          <a:xfrm>
            <a:off x="388128" y="2417233"/>
            <a:ext cx="5551416" cy="191579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16052">
              <a:lnSpc>
                <a:spcPct val="90000"/>
              </a:lnSpc>
              <a:spcAft>
                <a:spcPts val="420"/>
              </a:spcAft>
            </a:pPr>
            <a:r>
              <a:rPr lang="ro-RO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Haves</a:t>
            </a:r>
            <a:endParaRPr lang="en-GB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416052">
              <a:lnSpc>
                <a:spcPct val="90000"/>
              </a:lnSpc>
              <a:spcAft>
                <a:spcPts val="420"/>
              </a:spcAft>
            </a:pPr>
            <a:endParaRPr lang="ro-RO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 up on duplicates </a:t>
            </a:r>
          </a:p>
          <a:p>
            <a:pPr algn="just"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able to manage different files extensions</a:t>
            </a:r>
          </a:p>
          <a:p>
            <a:pPr algn="just"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able to show the originals and the duplicates files</a:t>
            </a:r>
          </a:p>
          <a:p>
            <a:pPr algn="just"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option to delete or keep the duplicates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ro-RO" sz="1700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6687-403A-990A-6918-4498E5CC00FF}"/>
              </a:ext>
            </a:extLst>
          </p:cNvPr>
          <p:cNvSpPr>
            <a:spLocks/>
          </p:cNvSpPr>
          <p:nvPr/>
        </p:nvSpPr>
        <p:spPr>
          <a:xfrm>
            <a:off x="6101658" y="4586745"/>
            <a:ext cx="5650858" cy="20516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16052">
              <a:lnSpc>
                <a:spcPct val="90000"/>
              </a:lnSpc>
              <a:spcAft>
                <a:spcPts val="420"/>
              </a:spcAft>
            </a:pPr>
            <a:r>
              <a:rPr lang="en-US" sz="16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have this time</a:t>
            </a:r>
          </a:p>
          <a:p>
            <a:pPr algn="ctr" defTabSz="416052">
              <a:lnSpc>
                <a:spcPct val="90000"/>
              </a:lnSpc>
              <a:spcAft>
                <a:spcPts val="420"/>
              </a:spcAft>
            </a:pPr>
            <a:endParaRPr lang="en-US" sz="16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Facial recognition</a:t>
            </a:r>
          </a:p>
          <a:p>
            <a:pPr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quality recognition</a:t>
            </a:r>
          </a:p>
          <a:p>
            <a:pPr defTabSz="416052">
              <a:lnSpc>
                <a:spcPct val="90000"/>
              </a:lnSpc>
              <a:spcAft>
                <a:spcPts val="42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Sorting system based on the objects identified in the picture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733137-F2DB-4A56-5420-0210B7938E08}"/>
              </a:ext>
            </a:extLst>
          </p:cNvPr>
          <p:cNvSpPr txBox="1">
            <a:spLocks/>
          </p:cNvSpPr>
          <p:nvPr/>
        </p:nvSpPr>
        <p:spPr>
          <a:xfrm>
            <a:off x="6101658" y="2451366"/>
            <a:ext cx="5785541" cy="191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16052">
              <a:spcBef>
                <a:spcPts val="455"/>
              </a:spcBef>
              <a:buNone/>
            </a:pPr>
            <a:r>
              <a:rPr lang="ro-RO" sz="16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Have</a:t>
            </a:r>
            <a:endParaRPr lang="en-GB" sz="16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defTabSz="416052">
              <a:spcBef>
                <a:spcPts val="455"/>
              </a:spcBef>
              <a:buNone/>
            </a:pPr>
            <a:endParaRPr lang="ro-RO" sz="16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4013" indent="-104013" defTabSz="416052">
              <a:spcBef>
                <a:spcPts val="455"/>
              </a:spcBef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able to export a list of the originals and duplicate files into a CSV file as a report</a:t>
            </a:r>
          </a:p>
          <a:p>
            <a:pPr marL="104013" indent="-104013" defTabSz="416052">
              <a:spcBef>
                <a:spcPts val="455"/>
              </a:spcBef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list shown back to the user have the resolution shown for each file</a:t>
            </a:r>
          </a:p>
          <a:p>
            <a:pPr marL="0" indent="0">
              <a:buNone/>
            </a:pPr>
            <a:endParaRPr lang="ro-RO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4CA902-8C94-7932-10B8-8E1E71CDBABE}"/>
              </a:ext>
            </a:extLst>
          </p:cNvPr>
          <p:cNvSpPr txBox="1">
            <a:spLocks/>
          </p:cNvSpPr>
          <p:nvPr/>
        </p:nvSpPr>
        <p:spPr>
          <a:xfrm>
            <a:off x="388128" y="4526743"/>
            <a:ext cx="5453507" cy="20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16052">
              <a:spcBef>
                <a:spcPts val="455"/>
              </a:spcBef>
              <a:buNone/>
            </a:pPr>
            <a:r>
              <a:rPr lang="ro-RO" sz="16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Have</a:t>
            </a:r>
            <a:endParaRPr lang="en-GB" sz="16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defTabSz="416052">
              <a:spcBef>
                <a:spcPts val="455"/>
              </a:spcBef>
              <a:buNone/>
            </a:pPr>
            <a:endParaRPr lang="en-GB" sz="16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4013" indent="-104013" defTabSz="416052">
              <a:spcBef>
                <a:spcPts val="455"/>
              </a:spcBef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 end UI </a:t>
            </a:r>
          </a:p>
          <a:p>
            <a:pPr marL="104013" indent="-104013" defTabSz="416052">
              <a:spcBef>
                <a:spcPts val="455"/>
              </a:spcBef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able to see the pictures </a:t>
            </a:r>
          </a:p>
          <a:p>
            <a:pPr marL="104013" indent="-104013" defTabSz="416052">
              <a:spcBef>
                <a:spcPts val="455"/>
              </a:spcBef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able to recall the deleted files</a:t>
            </a:r>
          </a:p>
          <a:p>
            <a:pPr marL="104013" indent="-104013" defTabSz="416052">
              <a:spcBef>
                <a:spcPts val="455"/>
              </a:spcBef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recognition</a:t>
            </a:r>
          </a:p>
          <a:p>
            <a:pPr marL="0" indent="0" defTabSz="416052">
              <a:spcBef>
                <a:spcPts val="455"/>
              </a:spcBef>
              <a:buNone/>
            </a:pPr>
            <a:endParaRPr lang="ro-RO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ro-RO" sz="1500" dirty="0"/>
          </a:p>
        </p:txBody>
      </p:sp>
    </p:spTree>
    <p:extLst>
      <p:ext uri="{BB962C8B-B14F-4D97-AF65-F5344CB8AC3E}">
        <p14:creationId xmlns:p14="http://schemas.microsoft.com/office/powerpoint/2010/main" val="421387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0B7F-D7E3-2E6D-E616-8BF16907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Software Tools and skills available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0B63B-DB20-B991-04EC-530CDF92E781}"/>
              </a:ext>
            </a:extLst>
          </p:cNvPr>
          <p:cNvSpPr>
            <a:spLocks/>
          </p:cNvSpPr>
          <p:nvPr/>
        </p:nvSpPr>
        <p:spPr>
          <a:xfrm>
            <a:off x="4700031" y="1745591"/>
            <a:ext cx="2791938" cy="471452"/>
          </a:xfrm>
          <a:prstGeom prst="rect">
            <a:avLst/>
          </a:prstGeom>
        </p:spPr>
        <p:txBody>
          <a:bodyPr/>
          <a:lstStyle/>
          <a:p>
            <a:pPr algn="ctr" defTabSz="260604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tools</a:t>
            </a:r>
            <a:endParaRPr lang="ro-RO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2F421-20AF-F069-BBAE-10BDF5D1A900}"/>
              </a:ext>
            </a:extLst>
          </p:cNvPr>
          <p:cNvSpPr>
            <a:spLocks/>
          </p:cNvSpPr>
          <p:nvPr/>
        </p:nvSpPr>
        <p:spPr>
          <a:xfrm>
            <a:off x="4849868" y="2363093"/>
            <a:ext cx="3093982" cy="22733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</a:p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code</a:t>
            </a:r>
          </a:p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SSMS Studio</a:t>
            </a:r>
          </a:p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Figma</a:t>
            </a:r>
          </a:p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</a:t>
            </a:r>
          </a:p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PowerPoint</a:t>
            </a:r>
          </a:p>
          <a:p>
            <a:pPr marL="171450" indent="-1714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Libraries: SSIM, PIL, PYODBC,      scikit-image</a:t>
            </a:r>
            <a:endParaRPr lang="ro-RO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F71E3-5137-AEEC-F470-A61FD4C5A567}"/>
              </a:ext>
            </a:extLst>
          </p:cNvPr>
          <p:cNvSpPr>
            <a:spLocks/>
          </p:cNvSpPr>
          <p:nvPr/>
        </p:nvSpPr>
        <p:spPr>
          <a:xfrm>
            <a:off x="8429719" y="1745591"/>
            <a:ext cx="2784130" cy="471452"/>
          </a:xfrm>
          <a:prstGeom prst="rect">
            <a:avLst/>
          </a:prstGeom>
        </p:spPr>
        <p:txBody>
          <a:bodyPr/>
          <a:lstStyle/>
          <a:p>
            <a:pPr defTabSz="260604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Skills</a:t>
            </a:r>
            <a:endParaRPr lang="ro-RO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5E869-92EF-BF13-13AF-45AC56D70A4B}"/>
              </a:ext>
            </a:extLst>
          </p:cNvPr>
          <p:cNvSpPr>
            <a:spLocks/>
          </p:cNvSpPr>
          <p:nvPr/>
        </p:nvSpPr>
        <p:spPr>
          <a:xfrm>
            <a:off x="8429719" y="2363093"/>
            <a:ext cx="2915626" cy="21318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</a:p>
          <a:p>
            <a:pPr marL="285750" indent="-2857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</a:p>
          <a:p>
            <a:pPr marL="285750" indent="-2857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</a:p>
          <a:p>
            <a:pPr marL="285750" indent="-2857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Databases</a:t>
            </a:r>
          </a:p>
          <a:p>
            <a:pPr marL="285750" indent="-285750" defTabSz="2606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</a:p>
          <a:p>
            <a:pPr marL="0" indent="0">
              <a:spcAft>
                <a:spcPts val="600"/>
              </a:spcAft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139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597986-4DB3-1E41-AC3A-45F580AD34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0759-8F12-5F28-4CBD-A9439477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Thought process for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EB3D-5506-DB02-FEBB-489F59E751DD}"/>
              </a:ext>
            </a:extLst>
          </p:cNvPr>
          <p:cNvSpPr>
            <a:spLocks/>
          </p:cNvSpPr>
          <p:nvPr/>
        </p:nvSpPr>
        <p:spPr>
          <a:xfrm>
            <a:off x="682433" y="2417233"/>
            <a:ext cx="4356002" cy="735564"/>
          </a:xfrm>
          <a:prstGeom prst="rect">
            <a:avLst/>
          </a:prstGeom>
        </p:spPr>
        <p:txBody>
          <a:bodyPr/>
          <a:lstStyle/>
          <a:p>
            <a:pPr algn="ctr" defTabSz="406908">
              <a:spcAft>
                <a:spcPts val="600"/>
              </a:spcAft>
            </a:pPr>
            <a:r>
              <a:rPr lang="en-GB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tests 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E7A7-D936-9CF5-658A-D5BD50437674}"/>
              </a:ext>
            </a:extLst>
          </p:cNvPr>
          <p:cNvSpPr>
            <a:spLocks/>
          </p:cNvSpPr>
          <p:nvPr/>
        </p:nvSpPr>
        <p:spPr>
          <a:xfrm>
            <a:off x="1478999" y="3152797"/>
            <a:ext cx="4559562" cy="2570256"/>
          </a:xfrm>
          <a:prstGeom prst="rect">
            <a:avLst/>
          </a:prstGeom>
        </p:spPr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ro-RO" sz="1600" dirty="0"/>
              <a:t>Test SQL Image Insertion</a:t>
            </a:r>
            <a:endParaRPr lang="en-GB" sz="16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ro-RO" sz="1600" dirty="0"/>
              <a:t>Test SSIM Comparison Function</a:t>
            </a:r>
            <a:endParaRPr lang="en-GB" sz="16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ro-RO" sz="1600" dirty="0"/>
              <a:t>Test Sorting Function</a:t>
            </a:r>
            <a:endParaRPr lang="en-GB" sz="16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ro-RO" sz="1600" dirty="0"/>
              <a:t>Test HTML Report Generation</a:t>
            </a:r>
            <a:endParaRPr lang="en-GB" sz="16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ro-RO" sz="1600" dirty="0"/>
              <a:t>Test CSV Dump Function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ctr"/>
            <a:endParaRPr lang="en-U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ctr"/>
            <a:endParaRPr lang="en-U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ctr"/>
            <a:endParaRPr lang="en-U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ctr"/>
            <a:endParaRPr lang="en-U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E7861-7D92-98C7-F2D8-D9BEB93C00DA}"/>
              </a:ext>
            </a:extLst>
          </p:cNvPr>
          <p:cNvSpPr>
            <a:spLocks/>
          </p:cNvSpPr>
          <p:nvPr/>
        </p:nvSpPr>
        <p:spPr>
          <a:xfrm>
            <a:off x="6318380" y="2417233"/>
            <a:ext cx="4343821" cy="735564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GB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tests without time limitations 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D49F7-A7D8-4C88-FFA8-1E577D102876}"/>
              </a:ext>
            </a:extLst>
          </p:cNvPr>
          <p:cNvSpPr>
            <a:spLocks/>
          </p:cNvSpPr>
          <p:nvPr/>
        </p:nvSpPr>
        <p:spPr>
          <a:xfrm>
            <a:off x="6164019" y="3152797"/>
            <a:ext cx="4548982" cy="2570256"/>
          </a:xfrm>
          <a:prstGeom prst="rect">
            <a:avLst/>
          </a:prstGeom>
        </p:spPr>
        <p:txBody>
          <a:bodyPr/>
          <a:lstStyle/>
          <a:p>
            <a:pPr marL="285750" indent="-285750" defTabSz="4069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Performance and Scalability Test</a:t>
            </a:r>
            <a:r>
              <a:rPr lang="en-GB" sz="1602" dirty="0"/>
              <a:t>:                   </a:t>
            </a:r>
            <a:r>
              <a:rPr lang="en-US" sz="1600" dirty="0"/>
              <a:t>test the performance of the script with a large dataset, to ensure it handles large volumes efficiently</a:t>
            </a:r>
            <a:endParaRPr lang="en-GB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Comprehensive SSIM Accuracy Test</a:t>
            </a:r>
            <a:r>
              <a:rPr lang="en-GB" dirty="0"/>
              <a:t>: </a:t>
            </a:r>
            <a:r>
              <a:rPr lang="en-US" dirty="0"/>
              <a:t>compare images with varying degrees of similarity to ensure the SSIM threshold accurately detects duplicates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040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C0A4-7B7A-1022-9EF7-58710288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Test table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E4DAA6-01F3-C05B-6345-C41178D1A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59336"/>
              </p:ext>
            </p:extLst>
          </p:nvPr>
        </p:nvGraphicFramePr>
        <p:xfrm>
          <a:off x="0" y="533401"/>
          <a:ext cx="121920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6755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73983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460279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80362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40126819"/>
                    </a:ext>
                  </a:extLst>
                </a:gridCol>
              </a:tblGrid>
              <a:tr h="88511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 Description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Expected Output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Pass/Fail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5006"/>
                  </a:ext>
                </a:extLst>
              </a:tr>
              <a:tr h="88511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TC001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200" dirty="0"/>
                        <a:t>Verify that images are correctly inserted into the SQL database.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dirty="0"/>
                        <a:t>Test SQL Image Insertion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/>
                        <a:t>List of image paths: ["path1.jpg", "path2.jpg"]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Images are inserted into </a:t>
                      </a:r>
                      <a:r>
                        <a:rPr lang="en-US" sz="1200" dirty="0" err="1"/>
                        <a:t>test_table</a:t>
                      </a:r>
                      <a:r>
                        <a:rPr lang="en-US" sz="1200" dirty="0"/>
                        <a:t> in the database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dirty="0"/>
                        <a:t>Pass</a:t>
                      </a:r>
                      <a:r>
                        <a:rPr lang="ro-R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431236"/>
                  </a:ext>
                </a:extLst>
              </a:tr>
              <a:tr h="122309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TC002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200" dirty="0"/>
                        <a:t>Check that the SSIM comparison function works correctly for known images.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dirty="0"/>
                        <a:t>Test SSIM Comparison 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Folder with two identical images: ["test_image1.jpg", "test_image2.jpg"]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The second image is detected as a duplicate of the first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dirty="0"/>
                        <a:t>Pass</a:t>
                      </a:r>
                      <a:r>
                        <a:rPr lang="ro-R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6195421"/>
                  </a:ext>
                </a:extLst>
              </a:tr>
              <a:tr h="122309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TC003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200" dirty="0"/>
                        <a:t>Ensure that images are correctly classified as unique or duplicates.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dirty="0"/>
                        <a:t>Test Sorting 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Dictionary of images with one duplicate: unique={"path1.jpg": "", "path2.jpg": ""}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Duplicate image is removed from unique dictionary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dirty="0"/>
                        <a:t>Pass</a:t>
                      </a:r>
                      <a:r>
                        <a:rPr lang="ro-R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555636"/>
                  </a:ext>
                </a:extLst>
              </a:tr>
              <a:tr h="88511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TC004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200" dirty="0"/>
                        <a:t>Verify that the HTML report generation function creates a file and includes expected content.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dirty="0"/>
                        <a:t>Test HTML Report Generation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dirty="0"/>
                        <a:t>Dictionaries: unique={"path1.jpg": ""}, duplicates={"path2.jpg": "dummy_data"}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HTML report is generated and includes "Unique Images" and "Duplicate Images"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dirty="0"/>
                        <a:t>Pass</a:t>
                      </a:r>
                      <a:r>
                        <a:rPr lang="ro-R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1541870"/>
                  </a:ext>
                </a:extLst>
              </a:tr>
              <a:tr h="122309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TC005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200" dirty="0"/>
                        <a:t>Check that the CSV dump function creates a file and includes expected content.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dirty="0"/>
                        <a:t>Test CSV Dump 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dirty="0"/>
                        <a:t>Dictionaries: unique={"hash1": "path1.jpg"}, duplicates={"hash2": "path2.jpg"}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CSV file is generated and includes "Unique Images" and "Duplicate Images"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100" dirty="0"/>
                        <a:t>Pass</a:t>
                      </a:r>
                      <a:r>
                        <a:rPr lang="ro-R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77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6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many colorful text&#10;&#10;Description automatically generated">
            <a:extLst>
              <a:ext uri="{FF2B5EF4-FFF2-40B4-BE49-F238E27FC236}">
                <a16:creationId xmlns:a16="http://schemas.microsoft.com/office/drawing/2014/main" id="{08CF7AC8-C6BD-EECC-F8F6-034DAC12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8" y="0"/>
            <a:ext cx="874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C508A9-0445-1963-9C8F-9568CA0538C9}"/>
              </a:ext>
            </a:extLst>
          </p:cNvPr>
          <p:cNvSpPr txBox="1"/>
          <p:nvPr/>
        </p:nvSpPr>
        <p:spPr>
          <a:xfrm>
            <a:off x="7033124" y="1044740"/>
            <a:ext cx="41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Hash Code</a:t>
            </a:r>
          </a:p>
        </p:txBody>
      </p:sp>
    </p:spTree>
    <p:extLst>
      <p:ext uri="{BB962C8B-B14F-4D97-AF65-F5344CB8AC3E}">
        <p14:creationId xmlns:p14="http://schemas.microsoft.com/office/powerpoint/2010/main" val="287903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colorful lines&#10;&#10;Description automatically generated">
            <a:extLst>
              <a:ext uri="{FF2B5EF4-FFF2-40B4-BE49-F238E27FC236}">
                <a16:creationId xmlns:a16="http://schemas.microsoft.com/office/drawing/2014/main" id="{8FEB5B39-8C35-0F9F-780B-2EE12E3F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1" y="2712027"/>
            <a:ext cx="11666736" cy="2318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464E3-267E-938D-230E-7699A7E783EA}"/>
              </a:ext>
            </a:extLst>
          </p:cNvPr>
          <p:cNvSpPr txBox="1"/>
          <p:nvPr/>
        </p:nvSpPr>
        <p:spPr>
          <a:xfrm>
            <a:off x="1039092" y="1583566"/>
            <a:ext cx="640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‘.env’ file to hide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modularisation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A98F9-6017-31BC-3671-7E684DF7F776}"/>
              </a:ext>
            </a:extLst>
          </p:cNvPr>
          <p:cNvSpPr txBox="1"/>
          <p:nvPr/>
        </p:nvSpPr>
        <p:spPr>
          <a:xfrm>
            <a:off x="1039092" y="932812"/>
            <a:ext cx="545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3171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8ED69-A6A6-AC35-DBC2-33946C46889A}"/>
              </a:ext>
            </a:extLst>
          </p:cNvPr>
          <p:cNvSpPr txBox="1"/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Hello! And Welcome to the De-Duper Demo Video!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DC7EB-B72D-A8CB-3542-C71C69FC944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Unfortunately, the video is too large to add to the PowerPoint and then upload to EQUAL. Here is the link to the fully functioning product, on MAC: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3"/>
              </a:rPr>
              <a:t>https://1drv.ms/v/s!AuLkJ7I610fdlKdvY9QTgFUdPwqZ-w?e=49PESW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 hope you enjoy watching it as much as we enjoyed creating it!</a:t>
            </a:r>
          </a:p>
        </p:txBody>
      </p:sp>
      <p:pic>
        <p:nvPicPr>
          <p:cNvPr id="4" name="Picture 2" descr="Developer Joy - Quarkus">
            <a:extLst>
              <a:ext uri="{FF2B5EF4-FFF2-40B4-BE49-F238E27FC236}">
                <a16:creationId xmlns:a16="http://schemas.microsoft.com/office/drawing/2014/main" id="{4ADF8253-A519-95E2-D1DA-EB499E12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2349369"/>
            <a:ext cx="4833257" cy="3216312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0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preview">
            <a:extLst>
              <a:ext uri="{FF2B5EF4-FFF2-40B4-BE49-F238E27FC236}">
                <a16:creationId xmlns:a16="http://schemas.microsoft.com/office/drawing/2014/main" id="{A9B29D94-DC5E-B764-D3C8-FE40B366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28464"/>
            <a:ext cx="10267084" cy="54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8E66F6-A6D2-7F23-8E9E-F0597968810A}"/>
              </a:ext>
            </a:extLst>
          </p:cNvPr>
          <p:cNvSpPr txBox="1"/>
          <p:nvPr/>
        </p:nvSpPr>
        <p:spPr>
          <a:xfrm>
            <a:off x="456333" y="245919"/>
            <a:ext cx="60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SSIM (Structural Similarity Index)</a:t>
            </a:r>
          </a:p>
        </p:txBody>
      </p:sp>
    </p:spTree>
    <p:extLst>
      <p:ext uri="{BB962C8B-B14F-4D97-AF65-F5344CB8AC3E}">
        <p14:creationId xmlns:p14="http://schemas.microsoft.com/office/powerpoint/2010/main" val="335727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DE478F9-E5EA-8765-D514-D756A6E5F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11" y="0"/>
            <a:ext cx="786677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FC347-CCE8-1B41-CA13-BA27BC4A46F2}"/>
              </a:ext>
            </a:extLst>
          </p:cNvPr>
          <p:cNvSpPr txBox="1"/>
          <p:nvPr/>
        </p:nvSpPr>
        <p:spPr>
          <a:xfrm>
            <a:off x="342900" y="405245"/>
            <a:ext cx="3065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Additional Options….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0F4A5-0010-2CD6-54B1-972FAECDB9ED}"/>
              </a:ext>
            </a:extLst>
          </p:cNvPr>
          <p:cNvSpPr txBox="1"/>
          <p:nvPr/>
        </p:nvSpPr>
        <p:spPr>
          <a:xfrm>
            <a:off x="342900" y="1984664"/>
            <a:ext cx="23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Print Image Resolution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Color and B&amp;W Detection</a:t>
            </a:r>
          </a:p>
        </p:txBody>
      </p:sp>
    </p:spTree>
    <p:extLst>
      <p:ext uri="{BB962C8B-B14F-4D97-AF65-F5344CB8AC3E}">
        <p14:creationId xmlns:p14="http://schemas.microsoft.com/office/powerpoint/2010/main" val="315270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0483ACD-5BCE-30B3-44F5-FB39B05F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3921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5447C-D9C9-3569-DC83-4D064F06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ro-RO" sz="5000" b="1">
                <a:solidFill>
                  <a:srgbClr val="FFFFFF"/>
                </a:solidFill>
                <a:latin typeface="Berlin Sans FB Demi" panose="020E0802020502020306" pitchFamily="34" charset="0"/>
              </a:rPr>
              <a:t>PROJECT MANAGEMENT METHODOLOGY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B9C4-25D3-3FDF-3329-9E6F717B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GB" b="1" i="1">
                <a:solidFill>
                  <a:srgbClr val="FFFFFF"/>
                </a:solidFill>
              </a:rPr>
              <a:t>Agile or Waterfall – Advantages and disadvantages of the two methodologies.</a:t>
            </a:r>
            <a:endParaRPr lang="ro-RO" b="1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74D6A4-D871-6C54-B34F-E4D54F5A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73" y="326471"/>
            <a:ext cx="4585855" cy="62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E2A7A-E4AB-3432-4198-1C449CA4209C}"/>
              </a:ext>
            </a:extLst>
          </p:cNvPr>
          <p:cNvSpPr txBox="1"/>
          <p:nvPr/>
        </p:nvSpPr>
        <p:spPr>
          <a:xfrm>
            <a:off x="332509" y="1997839"/>
            <a:ext cx="487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Prototype</a:t>
            </a:r>
          </a:p>
          <a:p>
            <a:r>
              <a:rPr lang="en-GB" sz="6000" dirty="0"/>
              <a:t>GUI Interface</a:t>
            </a:r>
          </a:p>
        </p:txBody>
      </p:sp>
    </p:spTree>
    <p:extLst>
      <p:ext uri="{BB962C8B-B14F-4D97-AF65-F5344CB8AC3E}">
        <p14:creationId xmlns:p14="http://schemas.microsoft.com/office/powerpoint/2010/main" val="316016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55AAA-D60B-70C1-9BAC-BD45FA77357D}"/>
              </a:ext>
            </a:extLst>
          </p:cNvPr>
          <p:cNvSpPr txBox="1"/>
          <p:nvPr/>
        </p:nvSpPr>
        <p:spPr>
          <a:xfrm>
            <a:off x="987135" y="552179"/>
            <a:ext cx="1053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That concludes our Presentation!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4E6DF-CF28-7D62-B884-0D2A4A6920B7}"/>
              </a:ext>
            </a:extLst>
          </p:cNvPr>
          <p:cNvSpPr txBox="1"/>
          <p:nvPr/>
        </p:nvSpPr>
        <p:spPr>
          <a:xfrm>
            <a:off x="1930973" y="1901698"/>
            <a:ext cx="8648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We hope you are satisfied with your product </a:t>
            </a:r>
          </a:p>
        </p:txBody>
      </p:sp>
      <p:pic>
        <p:nvPicPr>
          <p:cNvPr id="1026" name="Picture 2" descr="Developer Joy - Quarkus">
            <a:extLst>
              <a:ext uri="{FF2B5EF4-FFF2-40B4-BE49-F238E27FC236}">
                <a16:creationId xmlns:a16="http://schemas.microsoft.com/office/drawing/2014/main" id="{41543977-AF18-C3A7-7E88-3C6D49F4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635" y="420815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A78D-820E-3B2F-17DF-086B6BCE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321321"/>
            <a:ext cx="6095999" cy="88135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o-RO" dirty="0"/>
              <a:t>Waterfall Methodology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4C8110C-C890-D91F-593A-68F5D23A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481" y="1523999"/>
            <a:ext cx="7299702" cy="501268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Advantages: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Clear and well-defined stages: Requirements, design, implementation, testing, and deployment are separate phases, making it easier to manage and track progress.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Suitable for well-understood projects: If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project requirements are clear and unlikely to change, the Waterfall model can be effective.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documentation: Each phase produces extensive documentation, which can be useful for future reference and maintenance.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Disadvantages: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Inflexible to change: Any changes in requirements or scope can be costly and disruptive, as it requires revisiting previous stages.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Delayed feedback: Testing and user feedback occur late in the project life cycle, making it difficult to address issues early on.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Limited client involvement: The client is usually involved only at the beginning and end of the project, which can lead to misalignment of expectations</a:t>
            </a:r>
            <a:r>
              <a:rPr lang="en-US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ro-RO" sz="900" dirty="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C5F257ED-1719-40ED-78C5-BB3912BCA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1" r="-1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4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C389-4619-C23C-0E2A-5BAA55AE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267" y="263678"/>
            <a:ext cx="6095999" cy="636239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30F0-237C-C01B-8150-DC783BD2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3" y="1163594"/>
            <a:ext cx="7470180" cy="5694405"/>
          </a:xfrm>
        </p:spPr>
        <p:txBody>
          <a:bodyPr anchor="b">
            <a:normAutofit fontScale="85000" lnSpcReduction="20000"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Advantages: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Flexibility and adaptability: Agile methodologies embrace change and allow for requirements to evolve throughout the project life cycle.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Early and continuous delivery: Working software is delivered in short iterations, allowing for early feedback and course corrections.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 involvement: Clients are actively involved throughout the project, ensuring better alignment with their needs and expectations.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Improved collaboration: Cross-functional teams work closely together, fostering better communication and knowledge sharing.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Disadvantages: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Increased client involvement: Clients need to be available and engaged throughout the project, which may not always be possible.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Lack of comprehensive documentation: Agile methodologies prioritize working software over extensive documentation, which can be a challenge for maintenance and knowledge transfer.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Potential for scope creep: The flexibility of Agile can lead to scope creep if not managed properly, resulting in project delays and increased costs.</a:t>
            </a:r>
          </a:p>
          <a:p>
            <a:endParaRPr lang="ro-RO" sz="7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B5C20821-76C0-85AC-86B1-9379745BF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0" r="3125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72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A2FD-E4E2-3616-EA13-36442B8E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6" y="100256"/>
            <a:ext cx="6288084" cy="1223220"/>
          </a:xfrm>
        </p:spPr>
        <p:txBody>
          <a:bodyPr anchor="b">
            <a:noAutofit/>
          </a:bodyPr>
          <a:lstStyle/>
          <a:p>
            <a:pPr algn="ctr"/>
            <a:r>
              <a:rPr lang="en-GB" dirty="0"/>
              <a:t>Chosen Methodology Agile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6D6E-1C0B-671D-F368-735B340F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600201"/>
            <a:ext cx="7122693" cy="498107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For the "Photo </a:t>
            </a:r>
            <a:r>
              <a:rPr lang="en-US" sz="2400" dirty="0" err="1"/>
              <a:t>DeDuplicator</a:t>
            </a:r>
            <a:r>
              <a:rPr lang="en-US" sz="2400" dirty="0"/>
              <a:t>" project, considering the need for flexibility to handle multiple image formats and the potential for evolving requirements, the Agile methodology would be a suitable choice. </a:t>
            </a:r>
            <a:r>
              <a:rPr lang="en-US" sz="2400" dirty="0" err="1"/>
              <a:t>Agile's</a:t>
            </a:r>
            <a:r>
              <a:rPr lang="en-US" sz="2400" dirty="0"/>
              <a:t> iterative approach allows for incremental development, testing, and feedback, which is beneficial for a project involving image processing and duplication detection across various formats.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Additionally, the Agile methodology encourages client involvement, which can be advantageous in ensuring that the Photo </a:t>
            </a:r>
            <a:r>
              <a:rPr lang="en-US" sz="2400" dirty="0" err="1"/>
              <a:t>DeDuplicator</a:t>
            </a:r>
            <a:r>
              <a:rPr lang="en-US" sz="2400" dirty="0"/>
              <a:t> meets the users' needs and expectations. The ability to adapt to changes and incorporate feedback throughout the development process can lead to a more robust and user-friendly final product.</a:t>
            </a:r>
          </a:p>
          <a:p>
            <a:pPr marL="0" indent="0" algn="ctr">
              <a:buNone/>
            </a:pPr>
            <a:endParaRPr lang="ro-RO" sz="15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59A5F0F-F88F-4553-F7FA-07C65AE54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9" r="737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30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58F6-630E-3F17-50E0-56952F05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268" y="327128"/>
            <a:ext cx="7619998" cy="869743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Architect/Project Manager</a:t>
            </a:r>
          </a:p>
        </p:txBody>
      </p:sp>
      <p:pic>
        <p:nvPicPr>
          <p:cNvPr id="18" name="Picture 17" descr="White puzzle with one red piece">
            <a:extLst>
              <a:ext uri="{FF2B5EF4-FFF2-40B4-BE49-F238E27FC236}">
                <a16:creationId xmlns:a16="http://schemas.microsoft.com/office/drawing/2014/main" id="{F737702F-9188-B574-CDEC-90B338F7B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2" r="30468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5E98A4B2-BC38-D9C9-262D-310D03A71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263" y="1949117"/>
            <a:ext cx="6809874" cy="4146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o-RO" sz="2800" b="0" i="0" u="none" strike="noStrike" cap="none" normalizeH="0" baseline="0" dirty="0">
                <a:ln>
                  <a:noFill/>
                </a:ln>
                <a:effectLst/>
              </a:rPr>
              <a:t>Designs the overall system architecture and technology stack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ro-RO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Collaborates with the Software Developer/UX Designer on architectural decisions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ro-RO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o-RO" sz="2800" b="0" i="0" u="none" strike="noStrike" cap="none" normalizeH="0" baseline="0" dirty="0">
                <a:ln>
                  <a:noFill/>
                </a:ln>
                <a:effectLst/>
              </a:rPr>
              <a:t>Defines the software patterns, principles, and best practices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ro-RO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o-RO" sz="2800" b="0" i="0" u="none" strike="noStrike" cap="none" normalizeH="0" baseline="0" dirty="0">
                <a:ln>
                  <a:noFill/>
                </a:ln>
                <a:effectLst/>
              </a:rPr>
              <a:t>Manages project timelines, milestones, and stakeholder expectations </a:t>
            </a:r>
          </a:p>
        </p:txBody>
      </p:sp>
    </p:spTree>
    <p:extLst>
      <p:ext uri="{BB962C8B-B14F-4D97-AF65-F5344CB8AC3E}">
        <p14:creationId xmlns:p14="http://schemas.microsoft.com/office/powerpoint/2010/main" val="119276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ED9D-7867-93BC-B5BA-35EEC1DC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6" y="407639"/>
            <a:ext cx="7702658" cy="1002707"/>
          </a:xfrm>
        </p:spPr>
        <p:txBody>
          <a:bodyPr anchor="b">
            <a:normAutofit/>
          </a:bodyPr>
          <a:lstStyle/>
          <a:p>
            <a:pPr algn="ctr"/>
            <a:r>
              <a:rPr lang="ro-RO" dirty="0"/>
              <a:t>Scrum Master/Tester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E29B728-FB1D-51C9-AF54-A9A52F344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411" y="1748726"/>
            <a:ext cx="72550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and facilitates the Agile/Scrum process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Conducts daily stand-ups, sprint planning, and retrospectives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Designs and executes test plans and test cases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manual and automated testing using Python scripts and frameworks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SQL and SSMS Studio for database testing</a:t>
            </a:r>
            <a:r>
              <a:rPr kumimoji="0" lang="en-GB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data validation </a:t>
            </a:r>
          </a:p>
        </p:txBody>
      </p: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51385B0F-A7C9-6357-0EE2-75877AFED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41" r="35459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0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209-2D88-985C-AFA6-1CEC9C77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431" y="362987"/>
            <a:ext cx="7495672" cy="80060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o-RO" dirty="0"/>
              <a:t>Software Developer/UX Designer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B993CE-AC9E-9943-C935-413FA77A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3553" y="1636293"/>
            <a:ext cx="6436895" cy="44998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Responsible for developing the core image processing and duplication detection logic using Python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Designs and implements the user interface using HTML, CSS, and Vanilla JavaScript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Ensures a responsive and user-friendly design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/>
              <a:t>Integrates the backend and frontend components</a:t>
            </a:r>
            <a:endParaRPr kumimoji="0" lang="ro-RO" altLang="ro-RO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1A3C3472-09B9-8655-1162-36BC9E09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" r="47636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60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073-D62B-2D8F-220E-962D9D87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850"/>
            <a:ext cx="12192000" cy="2857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3100" dirty="0"/>
              <a:t>Responsibilities for each job role throughout the stages of development</a:t>
            </a:r>
            <a:endParaRPr lang="ro-R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72CBC5-8CDE-6498-4667-1C2ABBCE2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774448"/>
              </p:ext>
            </p:extLst>
          </p:nvPr>
        </p:nvGraphicFramePr>
        <p:xfrm>
          <a:off x="0" y="698500"/>
          <a:ext cx="12191998" cy="647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327">
                  <a:extLst>
                    <a:ext uri="{9D8B030D-6E8A-4147-A177-3AD203B41FA5}">
                      <a16:colId xmlns:a16="http://schemas.microsoft.com/office/drawing/2014/main" val="1059322306"/>
                    </a:ext>
                  </a:extLst>
                </a:gridCol>
                <a:gridCol w="4167673">
                  <a:extLst>
                    <a:ext uri="{9D8B030D-6E8A-4147-A177-3AD203B41FA5}">
                      <a16:colId xmlns:a16="http://schemas.microsoft.com/office/drawing/2014/main" val="2127578711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407008199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717469057"/>
                    </a:ext>
                  </a:extLst>
                </a:gridCol>
              </a:tblGrid>
              <a:tr h="7367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Stages of development</a:t>
                      </a:r>
                      <a:endParaRPr lang="ro-R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o-RO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Architect/Project Manager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Scrum Master/Tester  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o-RO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Software Developer/UX Designer      </a:t>
                      </a:r>
                      <a:endParaRPr lang="ro-RO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13960"/>
                  </a:ext>
                </a:extLst>
              </a:tr>
              <a:tr h="1279319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 and Requirement Gathering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1.Gather and analyze requirements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2.Plan project roadmap and releases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3.Prioritize features and tasks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Facilitate planning sessions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Identify user stories and acceptance criteria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Groom and prioritize the product backlog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Understand and clarify requirements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Break down requirements into tasks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Estimate task complexity and effort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38293"/>
                  </a:ext>
                </a:extLst>
              </a:tr>
              <a:tr h="1279319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Architecture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Define system architecture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Design system components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Select technologies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Review testability of designs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Collaborate on test scenarios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Ensure test coverage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Design user interfaces and experiences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Collaborate with architects on technical designs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Prototype UI/UX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72828"/>
                  </a:ext>
                </a:extLst>
              </a:tr>
              <a:tr h="991492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and 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Review architectural decisions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Coordinate cross-team efforts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Manage project risks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Develop test plans and scripts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Collaborate with developers on testing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Participate in code reviews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Implement application features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Write clean, maintainable code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Integrate with other components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3686"/>
                  </a:ext>
                </a:extLst>
              </a:tr>
              <a:tr h="991492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Quality Assurance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Oversee testing strategies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Monitor project progress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Ensure quality standards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Execute manual and automated tests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Log and track defects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Report test results and 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Perform unit and integration testing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Fix defects and issues identified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Collaborate with testers on debugging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37999"/>
                  </a:ext>
                </a:extLst>
              </a:tr>
              <a:tr h="1187747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and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Plan deployment and maintenance strategies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Coordinate release and maintenance activities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Manage stakeholder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Conduct post-deployment testing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Perform regression testing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Monitor system performance and stability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Optimize application performance</a:t>
                      </a: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Maintain and enhance existing features</a:t>
                      </a: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Provide technical support and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5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6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1701</Words>
  <Application>Microsoft Office PowerPoint</Application>
  <PresentationFormat>Widescreen</PresentationFormat>
  <Paragraphs>198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Arial Unicode MS</vt:lpstr>
      <vt:lpstr>Bahnschrift SemiBold</vt:lpstr>
      <vt:lpstr>Berlin Sans FB Demi</vt:lpstr>
      <vt:lpstr>Bookman Old Style</vt:lpstr>
      <vt:lpstr>Calibri</vt:lpstr>
      <vt:lpstr>Rockwell</vt:lpstr>
      <vt:lpstr>Damask</vt:lpstr>
      <vt:lpstr>PowerPoint Presentation</vt:lpstr>
      <vt:lpstr>PROJECT MANAGEMENT METHODOLOGY </vt:lpstr>
      <vt:lpstr>Waterfall Methodology</vt:lpstr>
      <vt:lpstr>Agile Methodology</vt:lpstr>
      <vt:lpstr>Chosen Methodology Agile</vt:lpstr>
      <vt:lpstr>Architect/Project Manager</vt:lpstr>
      <vt:lpstr>Scrum Master/Tester</vt:lpstr>
      <vt:lpstr>Software Developer/UX Designer</vt:lpstr>
      <vt:lpstr> Responsibilities for each job role throughout the stages of development</vt:lpstr>
      <vt:lpstr>MoSCoW</vt:lpstr>
      <vt:lpstr>Software Tools and skills available</vt:lpstr>
      <vt:lpstr>PowerPoint Presentation</vt:lpstr>
      <vt:lpstr>Thought process for testing</vt:lpstr>
      <vt:lpstr>Test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Balulescu</dc:creator>
  <cp:lastModifiedBy>Andrew Marshall-Read</cp:lastModifiedBy>
  <cp:revision>30</cp:revision>
  <dcterms:created xsi:type="dcterms:W3CDTF">2024-06-12T20:17:50Z</dcterms:created>
  <dcterms:modified xsi:type="dcterms:W3CDTF">2024-06-25T17:54:22Z</dcterms:modified>
</cp:coreProperties>
</file>