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sldIdLst>
    <p:sldId id="256" r:id="rId2"/>
  </p:sldIdLst>
  <p:sldSz cx="384048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4"/>
  </p:normalViewPr>
  <p:slideViewPr>
    <p:cSldViewPr snapToGrid="0" snapToObjects="1">
      <p:cViewPr>
        <p:scale>
          <a:sx n="37" d="100"/>
          <a:sy n="37" d="100"/>
        </p:scale>
        <p:origin x="472" y="-1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760D9-38B8-5947-A055-238587724230}" type="datetimeFigureOut">
              <a:rPr lang="en-US" smtClean="0"/>
              <a:t>8/16/18</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7559F-8481-754F-9C24-151058BEA6CF}" type="slidenum">
              <a:rPr lang="en-US" smtClean="0"/>
              <a:t>‹#›</a:t>
            </a:fld>
            <a:endParaRPr lang="en-US"/>
          </a:p>
        </p:txBody>
      </p:sp>
    </p:spTree>
    <p:extLst>
      <p:ext uri="{BB962C8B-B14F-4D97-AF65-F5344CB8AC3E}">
        <p14:creationId xmlns:p14="http://schemas.microsoft.com/office/powerpoint/2010/main" val="775787443"/>
      </p:ext>
    </p:extLst>
  </p:cSld>
  <p:clrMap bg1="lt1" tx1="dk1" bg2="lt2" tx2="dk2" accent1="accent1" accent2="accent2" accent3="accent3" accent4="accent4" accent5="accent5" accent6="accent6" hlink="hlink" folHlink="folHlink"/>
  <p:notesStyle>
    <a:lvl1pPr marL="0" algn="l" defTabSz="3423514" rtl="0" eaLnBrk="1" latinLnBrk="0" hangingPunct="1">
      <a:defRPr sz="4493" kern="1200">
        <a:solidFill>
          <a:schemeClr val="tx1"/>
        </a:solidFill>
        <a:latin typeface="+mn-lt"/>
        <a:ea typeface="+mn-ea"/>
        <a:cs typeface="+mn-cs"/>
      </a:defRPr>
    </a:lvl1pPr>
    <a:lvl2pPr marL="1711757" algn="l" defTabSz="3423514" rtl="0" eaLnBrk="1" latinLnBrk="0" hangingPunct="1">
      <a:defRPr sz="4493" kern="1200">
        <a:solidFill>
          <a:schemeClr val="tx1"/>
        </a:solidFill>
        <a:latin typeface="+mn-lt"/>
        <a:ea typeface="+mn-ea"/>
        <a:cs typeface="+mn-cs"/>
      </a:defRPr>
    </a:lvl2pPr>
    <a:lvl3pPr marL="3423514" algn="l" defTabSz="3423514" rtl="0" eaLnBrk="1" latinLnBrk="0" hangingPunct="1">
      <a:defRPr sz="4493" kern="1200">
        <a:solidFill>
          <a:schemeClr val="tx1"/>
        </a:solidFill>
        <a:latin typeface="+mn-lt"/>
        <a:ea typeface="+mn-ea"/>
        <a:cs typeface="+mn-cs"/>
      </a:defRPr>
    </a:lvl3pPr>
    <a:lvl4pPr marL="5135270" algn="l" defTabSz="3423514" rtl="0" eaLnBrk="1" latinLnBrk="0" hangingPunct="1">
      <a:defRPr sz="4493" kern="1200">
        <a:solidFill>
          <a:schemeClr val="tx1"/>
        </a:solidFill>
        <a:latin typeface="+mn-lt"/>
        <a:ea typeface="+mn-ea"/>
        <a:cs typeface="+mn-cs"/>
      </a:defRPr>
    </a:lvl4pPr>
    <a:lvl5pPr marL="6847027" algn="l" defTabSz="3423514" rtl="0" eaLnBrk="1" latinLnBrk="0" hangingPunct="1">
      <a:defRPr sz="4493" kern="1200">
        <a:solidFill>
          <a:schemeClr val="tx1"/>
        </a:solidFill>
        <a:latin typeface="+mn-lt"/>
        <a:ea typeface="+mn-ea"/>
        <a:cs typeface="+mn-cs"/>
      </a:defRPr>
    </a:lvl5pPr>
    <a:lvl6pPr marL="8558784" algn="l" defTabSz="3423514" rtl="0" eaLnBrk="1" latinLnBrk="0" hangingPunct="1">
      <a:defRPr sz="4493" kern="1200">
        <a:solidFill>
          <a:schemeClr val="tx1"/>
        </a:solidFill>
        <a:latin typeface="+mn-lt"/>
        <a:ea typeface="+mn-ea"/>
        <a:cs typeface="+mn-cs"/>
      </a:defRPr>
    </a:lvl6pPr>
    <a:lvl7pPr marL="10270541" algn="l" defTabSz="3423514" rtl="0" eaLnBrk="1" latinLnBrk="0" hangingPunct="1">
      <a:defRPr sz="4493" kern="1200">
        <a:solidFill>
          <a:schemeClr val="tx1"/>
        </a:solidFill>
        <a:latin typeface="+mn-lt"/>
        <a:ea typeface="+mn-ea"/>
        <a:cs typeface="+mn-cs"/>
      </a:defRPr>
    </a:lvl7pPr>
    <a:lvl8pPr marL="11982298" algn="l" defTabSz="3423514" rtl="0" eaLnBrk="1" latinLnBrk="0" hangingPunct="1">
      <a:defRPr sz="4493" kern="1200">
        <a:solidFill>
          <a:schemeClr val="tx1"/>
        </a:solidFill>
        <a:latin typeface="+mn-lt"/>
        <a:ea typeface="+mn-ea"/>
        <a:cs typeface="+mn-cs"/>
      </a:defRPr>
    </a:lvl8pPr>
    <a:lvl9pPr marL="13694054" algn="l" defTabSz="3423514" rtl="0" eaLnBrk="1" latinLnBrk="0" hangingPunct="1">
      <a:defRPr sz="449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062DE-5160-8B40-9D13-79A96AE8446C}"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0062DE-5160-8B40-9D13-79A96AE8446C}"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062DE-5160-8B40-9D13-79A96AE8446C}" type="datetimeFigureOut">
              <a:rPr lang="en-US" smtClean="0"/>
              <a:t>8/16/18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0062DE-5160-8B40-9D13-79A96AE8446C}" type="datetimeFigureOut">
              <a:rPr lang="en-US" smtClean="0"/>
              <a:t>8/16/18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062DE-5160-8B40-9D13-79A96AE8446C}" type="datetimeFigureOut">
              <a:rPr lang="en-US" smtClean="0"/>
              <a:t>8/16/18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62DE-5160-8B40-9D13-79A96AE8446C}"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62DE-5160-8B40-9D13-79A96AE8446C}"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943BF-8FE6-0C44-90F8-05411E44C89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D40062DE-5160-8B40-9D13-79A96AE8446C}" type="datetimeFigureOut">
              <a:rPr lang="en-US" smtClean="0"/>
              <a:t>8/16/18</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B7A943BF-8FE6-0C44-90F8-05411E44C892}" type="slidenum">
              <a:rPr lang="en-US" smtClean="0"/>
              <a:t>‹#›</a:t>
            </a:fld>
            <a:endParaRPr lang="en-US"/>
          </a:p>
        </p:txBody>
      </p:sp>
    </p:spTree>
    <p:extLst>
      <p:ext uri="{BB962C8B-B14F-4D97-AF65-F5344CB8AC3E}">
        <p14:creationId xmlns:p14="http://schemas.microsoft.com/office/powerpoint/2010/main" val="1823654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5996" y="425683"/>
            <a:ext cx="36696895" cy="3525018"/>
          </a:xfrm>
          <a:solidFill>
            <a:schemeClr val="accent1">
              <a:alpha val="61000"/>
            </a:schemeClr>
          </a:solidFill>
        </p:spPr>
        <p:txBody>
          <a:bodyPr>
            <a:normAutofit/>
          </a:bodyPr>
          <a:lstStyle/>
          <a:p>
            <a:endParaRPr lang="en-US" sz="9600" dirty="0" smtClean="0">
              <a:solidFill>
                <a:schemeClr val="bg1"/>
              </a:solidFill>
            </a:endParaRPr>
          </a:p>
          <a:p>
            <a:endParaRPr lang="en-US" sz="9600" dirty="0">
              <a:solidFill>
                <a:schemeClr val="bg1"/>
              </a:solidFill>
            </a:endParaRPr>
          </a:p>
        </p:txBody>
      </p:sp>
      <p:sp>
        <p:nvSpPr>
          <p:cNvPr id="4" name="TextBox 3"/>
          <p:cNvSpPr txBox="1"/>
          <p:nvPr/>
        </p:nvSpPr>
        <p:spPr>
          <a:xfrm>
            <a:off x="342899" y="5638150"/>
            <a:ext cx="14834264" cy="6494085"/>
          </a:xfrm>
          <a:prstGeom prst="rect">
            <a:avLst/>
          </a:prstGeom>
          <a:solidFill>
            <a:schemeClr val="accent1">
              <a:alpha val="62000"/>
            </a:schemeClr>
          </a:solidFill>
        </p:spPr>
        <p:txBody>
          <a:bodyPr wrap="square" rtlCol="0">
            <a:spAutoFit/>
          </a:bodyPr>
          <a:lstStyle/>
          <a:p>
            <a:r>
              <a:rPr lang="en-US" sz="3200" dirty="0" smtClean="0">
                <a:solidFill>
                  <a:schemeClr val="bg1"/>
                </a:solidFill>
              </a:rPr>
              <a:t>Ultraluminous X-ray sources (ULXs) are variable, non-nuclear bright X-ray sources in nearby galaxies not associated with the central supermassive black hole. These ULXs are brighter than black hole systems in our galaxy‑they have super-Eddington luminosities the accretion limit of a</a:t>
            </a:r>
            <a:r>
              <a:rPr lang="de-DE" sz="3200" dirty="0" smtClean="0">
                <a:solidFill>
                  <a:schemeClr val="bg1"/>
                </a:solidFill>
              </a:rPr>
              <a:t> 10 M⊙</a:t>
            </a:r>
            <a:r>
              <a:rPr lang="en-US" sz="3200" dirty="0" smtClean="0">
                <a:solidFill>
                  <a:schemeClr val="bg1"/>
                </a:solidFill>
              </a:rPr>
              <a:t> black hole. The Eddington luminosity limit of a star is the maximum luminosity a star can achieve due to the hydrostatic equilibrium between the force of radiation acting outward and the gravitational force acting inward. This constraint on radiation from the star limits its accretion flow. These ULXs break the Eddington theory because there are extreme accretion rates onto a compact stellar remnant, or an intermediate mass black hole. It was previously thought that only black hole accretion could power ULXs, but recent research has shown that neutron stars may also provide the power mechanism . Using the data from the XMM-Newton and Chandra X-ray observatories, we conducted a systematic search to find absorption features in the X-Ray spectra of ULXs.</a:t>
            </a:r>
          </a:p>
        </p:txBody>
      </p:sp>
      <p:sp>
        <p:nvSpPr>
          <p:cNvPr id="5" name="TextBox 4"/>
          <p:cNvSpPr txBox="1"/>
          <p:nvPr/>
        </p:nvSpPr>
        <p:spPr>
          <a:xfrm>
            <a:off x="445162" y="12815546"/>
            <a:ext cx="14732000" cy="1129412"/>
          </a:xfrm>
          <a:prstGeom prst="rect">
            <a:avLst/>
          </a:prstGeom>
          <a:solidFill>
            <a:schemeClr val="tx1">
              <a:lumMod val="50000"/>
              <a:lumOff val="50000"/>
              <a:alpha val="77000"/>
            </a:schemeClr>
          </a:solidFill>
        </p:spPr>
        <p:txBody>
          <a:bodyPr wrap="square" rtlCol="0">
            <a:spAutoFit/>
          </a:bodyPr>
          <a:lstStyle/>
          <a:p>
            <a:pPr algn="ctr"/>
            <a:r>
              <a:rPr lang="en-US" dirty="0" smtClean="0">
                <a:solidFill>
                  <a:schemeClr val="bg1"/>
                </a:solidFill>
              </a:rPr>
              <a:t>Eddington Luminosity</a:t>
            </a:r>
            <a:endParaRPr lang="en-US" dirty="0">
              <a:solidFill>
                <a:schemeClr val="bg1"/>
              </a:solidFill>
            </a:endParaRPr>
          </a:p>
        </p:txBody>
      </p:sp>
      <mc:AlternateContent xmlns:mc="http://schemas.openxmlformats.org/markup-compatibility/2006" xmlns:a14="http://schemas.microsoft.com/office/drawing/2010/main">
        <mc:Choice Requires="a14">
          <p:sp>
            <p:nvSpPr>
              <p:cNvPr id="7" name="TextBox 6"/>
              <p:cNvSpPr txBox="1"/>
              <p:nvPr/>
            </p:nvSpPr>
            <p:spPr>
              <a:xfrm>
                <a:off x="414328" y="13976877"/>
                <a:ext cx="14732000" cy="5115183"/>
              </a:xfrm>
              <a:prstGeom prst="rect">
                <a:avLst/>
              </a:prstGeom>
              <a:solidFill>
                <a:schemeClr val="accent1">
                  <a:alpha val="62000"/>
                </a:schemeClr>
              </a:solidFill>
            </p:spPr>
            <p:txBody>
              <a:bodyPr wrap="square" rtlCol="0">
                <a:spAutoFit/>
              </a:bodyPr>
              <a:lstStyle/>
              <a:p>
                <a:r>
                  <a:rPr lang="en-US" sz="3200" dirty="0" smtClean="0">
                    <a:solidFill>
                      <a:schemeClr val="bg1"/>
                    </a:solidFill>
                  </a:rPr>
                  <a:t>The Eddington Luminosity is the maximum luminosity a star attains when reaches its hydrostatic equilibrium.</a:t>
                </a:r>
              </a:p>
              <a:p>
                <a:r>
                  <a:rPr lang="en-US" sz="3200" dirty="0" smtClean="0">
                    <a:solidFill>
                      <a:schemeClr val="bg1"/>
                    </a:solidFill>
                  </a:rPr>
                  <a:t>The hydrostatic equilibrium is reached once the </a:t>
                </a:r>
              </a:p>
              <a:p>
                <a:r>
                  <a:rPr lang="en-US" sz="3200" dirty="0">
                    <a:solidFill>
                      <a:schemeClr val="bg1"/>
                    </a:solidFill>
                  </a:rPr>
                  <a:t> </a:t>
                </a:r>
                <a:r>
                  <a:rPr lang="en-US" sz="3200" dirty="0" smtClean="0">
                    <a:solidFill>
                      <a:schemeClr val="bg1"/>
                    </a:solidFill>
                  </a:rPr>
                  <a:t>radiation pressure from the star and gravitation</a:t>
                </a:r>
              </a:p>
              <a:p>
                <a:r>
                  <a:rPr lang="en-US" sz="3200" dirty="0" smtClean="0">
                    <a:solidFill>
                      <a:schemeClr val="bg1"/>
                    </a:solidFill>
                  </a:rPr>
                  <a:t> pressure are balanced.</a:t>
                </a:r>
                <a:r>
                  <a:rPr lang="en-US" dirty="0" smtClean="0"/>
                  <a:t>	</a:t>
                </a:r>
              </a:p>
              <a:p>
                <a:pPr algn="ctr"/>
                <a14:m>
                  <m:oMath xmlns:m="http://schemas.openxmlformats.org/officeDocument/2006/math">
                    <m:f>
                      <m:fPr>
                        <m:ctrlPr>
                          <a:rPr lang="en-US" sz="4000" b="0" i="1" smtClean="0">
                            <a:solidFill>
                              <a:schemeClr val="bg1"/>
                            </a:solidFill>
                            <a:latin typeface="Cambria Math" charset="0"/>
                          </a:rPr>
                        </m:ctrlPr>
                      </m:fPr>
                      <m:num>
                        <m:r>
                          <a:rPr lang="en-US" sz="4000" b="0" i="1">
                            <a:solidFill>
                              <a:schemeClr val="bg1"/>
                            </a:solidFill>
                            <a:latin typeface="Cambria Math" charset="0"/>
                          </a:rPr>
                          <m:t>𝑑𝑃</m:t>
                        </m:r>
                      </m:num>
                      <m:den>
                        <m:r>
                          <a:rPr lang="en-US" sz="4000" b="0" i="1">
                            <a:solidFill>
                              <a:schemeClr val="bg1"/>
                            </a:solidFill>
                            <a:latin typeface="Cambria Math" charset="0"/>
                          </a:rPr>
                          <m:t>𝑑𝑟</m:t>
                        </m:r>
                      </m:den>
                    </m:f>
                    <m:r>
                      <a:rPr lang="en-US" sz="4000" b="0" i="1">
                        <a:solidFill>
                          <a:schemeClr val="bg1"/>
                        </a:solidFill>
                        <a:latin typeface="Cambria Math" charset="0"/>
                      </a:rPr>
                      <m:t>=</m:t>
                    </m:r>
                    <m:f>
                      <m:fPr>
                        <m:ctrlPr>
                          <a:rPr lang="en-US" sz="4000" b="0" i="1">
                            <a:solidFill>
                              <a:schemeClr val="bg1"/>
                            </a:solidFill>
                            <a:latin typeface="Cambria Math" charset="0"/>
                          </a:rPr>
                        </m:ctrlPr>
                      </m:fPr>
                      <m:num>
                        <m:r>
                          <a:rPr lang="en-US" sz="4000" b="0" i="1">
                            <a:solidFill>
                              <a:schemeClr val="bg1"/>
                            </a:solidFill>
                            <a:latin typeface="Cambria Math" charset="0"/>
                          </a:rPr>
                          <m:t>𝑘𝑝</m:t>
                        </m:r>
                      </m:num>
                      <m:den>
                        <m:r>
                          <a:rPr lang="en-US" sz="4000" b="0" i="1">
                            <a:solidFill>
                              <a:schemeClr val="bg1"/>
                            </a:solidFill>
                            <a:latin typeface="Cambria Math" charset="0"/>
                          </a:rPr>
                          <m:t>𝑐</m:t>
                        </m:r>
                      </m:den>
                    </m:f>
                    <m:sSub>
                      <m:sSubPr>
                        <m:ctrlPr>
                          <a:rPr lang="en-US" sz="4000" b="0" i="1">
                            <a:solidFill>
                              <a:schemeClr val="bg1"/>
                            </a:solidFill>
                            <a:latin typeface="Cambria Math" charset="0"/>
                          </a:rPr>
                        </m:ctrlPr>
                      </m:sSubPr>
                      <m:e>
                        <m:r>
                          <a:rPr lang="en-US" sz="4000" b="0" i="1">
                            <a:solidFill>
                              <a:schemeClr val="bg1"/>
                            </a:solidFill>
                            <a:latin typeface="Cambria Math" charset="0"/>
                          </a:rPr>
                          <m:t>𝐹</m:t>
                        </m:r>
                      </m:e>
                      <m:sub>
                        <m:r>
                          <a:rPr lang="en-US" sz="4000" b="0" i="1">
                            <a:solidFill>
                              <a:schemeClr val="bg1"/>
                            </a:solidFill>
                            <a:latin typeface="Cambria Math" charset="0"/>
                          </a:rPr>
                          <m:t>𝑟𝑎𝑑</m:t>
                        </m:r>
                      </m:sub>
                    </m:sSub>
                  </m:oMath>
                </a14:m>
                <a:r>
                  <a:rPr lang="en-US" sz="4000" dirty="0">
                    <a:solidFill>
                      <a:schemeClr val="bg1"/>
                    </a:solidFill>
                  </a:rPr>
                  <a:t> = </a:t>
                </a:r>
                <a14:m>
                  <m:oMath xmlns:m="http://schemas.openxmlformats.org/officeDocument/2006/math">
                    <m:f>
                      <m:fPr>
                        <m:ctrlPr>
                          <a:rPr lang="en-US" sz="4000" b="0" i="1">
                            <a:solidFill>
                              <a:schemeClr val="bg1"/>
                            </a:solidFill>
                            <a:latin typeface="Cambria Math" charset="0"/>
                          </a:rPr>
                        </m:ctrlPr>
                      </m:fPr>
                      <m:num>
                        <m:r>
                          <a:rPr lang="en-US" sz="4000" b="0" i="1">
                            <a:solidFill>
                              <a:schemeClr val="bg1"/>
                            </a:solidFill>
                            <a:latin typeface="Cambria Math" charset="0"/>
                          </a:rPr>
                          <m:t>𝐺𝑀𝑝</m:t>
                        </m:r>
                      </m:num>
                      <m:den>
                        <m:sSup>
                          <m:sSupPr>
                            <m:ctrlPr>
                              <a:rPr lang="en-US" sz="4000" b="0" i="1">
                                <a:solidFill>
                                  <a:schemeClr val="bg1"/>
                                </a:solidFill>
                                <a:latin typeface="Cambria Math" charset="0"/>
                              </a:rPr>
                            </m:ctrlPr>
                          </m:sSupPr>
                          <m:e>
                            <m:r>
                              <a:rPr lang="en-US" sz="4000" b="0" i="1">
                                <a:solidFill>
                                  <a:schemeClr val="bg1"/>
                                </a:solidFill>
                                <a:latin typeface="Cambria Math" charset="0"/>
                              </a:rPr>
                              <m:t>𝑟</m:t>
                            </m:r>
                          </m:e>
                          <m:sup>
                            <m:r>
                              <a:rPr lang="en-US" sz="4000" b="0" i="1">
                                <a:solidFill>
                                  <a:schemeClr val="bg1"/>
                                </a:solidFill>
                                <a:latin typeface="Cambria Math" charset="0"/>
                              </a:rPr>
                              <m:t>2</m:t>
                            </m:r>
                          </m:sup>
                        </m:sSup>
                      </m:den>
                    </m:f>
                  </m:oMath>
                </a14:m>
                <a:r>
                  <a:rPr lang="en-US" sz="4000" dirty="0">
                    <a:solidFill>
                      <a:schemeClr val="bg1"/>
                    </a:solidFill>
                  </a:rPr>
                  <a:t>, where </a:t>
                </a:r>
                <a14:m>
                  <m:oMath xmlns:m="http://schemas.openxmlformats.org/officeDocument/2006/math">
                    <m:r>
                      <a:rPr lang="en-US" sz="4000" b="0" i="1">
                        <a:solidFill>
                          <a:schemeClr val="bg1"/>
                        </a:solidFill>
                        <a:latin typeface="Cambria Math" charset="0"/>
                      </a:rPr>
                      <m:t>𝐹</m:t>
                    </m:r>
                    <m:r>
                      <a:rPr lang="en-US" sz="4000" b="0" i="1">
                        <a:solidFill>
                          <a:schemeClr val="bg1"/>
                        </a:solidFill>
                        <a:latin typeface="Cambria Math" charset="0"/>
                      </a:rPr>
                      <m:t>=</m:t>
                    </m:r>
                    <m:f>
                      <m:fPr>
                        <m:ctrlPr>
                          <a:rPr lang="en-US" sz="4000" b="0" i="1">
                            <a:solidFill>
                              <a:schemeClr val="bg1"/>
                            </a:solidFill>
                            <a:latin typeface="Cambria Math" charset="0"/>
                          </a:rPr>
                        </m:ctrlPr>
                      </m:fPr>
                      <m:num>
                        <m:r>
                          <a:rPr lang="en-US" sz="4000" b="0" i="1">
                            <a:solidFill>
                              <a:schemeClr val="bg1"/>
                            </a:solidFill>
                            <a:latin typeface="Cambria Math" charset="0"/>
                          </a:rPr>
                          <m:t>𝐿</m:t>
                        </m:r>
                      </m:num>
                      <m:den>
                        <m:r>
                          <a:rPr lang="en-US" sz="4000" b="0" i="1">
                            <a:solidFill>
                              <a:schemeClr val="bg1"/>
                            </a:solidFill>
                            <a:latin typeface="Cambria Math" charset="0"/>
                          </a:rPr>
                          <m:t>4</m:t>
                        </m:r>
                        <m:r>
                          <a:rPr lang="en-US" sz="4000" b="0" i="1">
                            <a:solidFill>
                              <a:schemeClr val="bg1"/>
                            </a:solidFill>
                            <a:latin typeface="Cambria Math" charset="0"/>
                            <a:ea typeface="Cambria Math" charset="0"/>
                            <a:cs typeface="Cambria Math" charset="0"/>
                          </a:rPr>
                          <m:t>𝜋</m:t>
                        </m:r>
                        <m:sSup>
                          <m:sSupPr>
                            <m:ctrlPr>
                              <a:rPr lang="en-US" sz="4000" b="0" i="1">
                                <a:solidFill>
                                  <a:schemeClr val="bg1"/>
                                </a:solidFill>
                                <a:latin typeface="Cambria Math" charset="0"/>
                                <a:ea typeface="Cambria Math" charset="0"/>
                                <a:cs typeface="Cambria Math" charset="0"/>
                              </a:rPr>
                            </m:ctrlPr>
                          </m:sSupPr>
                          <m:e>
                            <m:r>
                              <a:rPr lang="en-US" sz="4000" b="0" i="1">
                                <a:solidFill>
                                  <a:schemeClr val="bg1"/>
                                </a:solidFill>
                                <a:latin typeface="Cambria Math" charset="0"/>
                                <a:ea typeface="Cambria Math" charset="0"/>
                                <a:cs typeface="Cambria Math" charset="0"/>
                              </a:rPr>
                              <m:t>𝑟</m:t>
                            </m:r>
                          </m:e>
                          <m:sup>
                            <m:r>
                              <a:rPr lang="en-US" sz="4000" b="0" i="1">
                                <a:solidFill>
                                  <a:schemeClr val="bg1"/>
                                </a:solidFill>
                                <a:latin typeface="Cambria Math" charset="0"/>
                                <a:ea typeface="Cambria Math" charset="0"/>
                                <a:cs typeface="Cambria Math" charset="0"/>
                              </a:rPr>
                              <m:t>2</m:t>
                            </m:r>
                          </m:sup>
                        </m:sSup>
                      </m:den>
                    </m:f>
                  </m:oMath>
                </a14:m>
                <a:endParaRPr lang="en-US" dirty="0" smtClean="0">
                  <a:solidFill>
                    <a:schemeClr val="bg1"/>
                  </a:solidFill>
                </a:endParaRPr>
              </a:p>
              <a:p>
                <a:pPr marL="0" lvl="3"/>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charset="0"/>
                            </a:rPr>
                          </m:ctrlPr>
                        </m:sSubPr>
                        <m:e>
                          <m:r>
                            <a:rPr lang="en-US" sz="3600" b="0" i="1" smtClean="0">
                              <a:solidFill>
                                <a:schemeClr val="bg1"/>
                              </a:solidFill>
                              <a:latin typeface="Cambria Math" charset="0"/>
                            </a:rPr>
                            <m:t> </m:t>
                          </m:r>
                          <m:r>
                            <a:rPr lang="en-US" sz="3600" b="0" i="1">
                              <a:solidFill>
                                <a:schemeClr val="bg1"/>
                              </a:solidFill>
                              <a:latin typeface="Cambria Math" charset="0"/>
                            </a:rPr>
                            <m:t>𝐿</m:t>
                          </m:r>
                        </m:e>
                        <m:sub>
                          <m:r>
                            <a:rPr lang="en-US" sz="3600" b="0" i="1">
                              <a:solidFill>
                                <a:schemeClr val="bg1"/>
                              </a:solidFill>
                              <a:latin typeface="Cambria Math" charset="0"/>
                            </a:rPr>
                            <m:t>𝑒𝑑</m:t>
                          </m:r>
                        </m:sub>
                      </m:sSub>
                      <m:r>
                        <a:rPr lang="en-US" sz="3600" b="0" i="1">
                          <a:solidFill>
                            <a:schemeClr val="bg1"/>
                          </a:solidFill>
                          <a:latin typeface="Cambria Math" charset="0"/>
                        </a:rPr>
                        <m:t>=</m:t>
                      </m:r>
                      <m:f>
                        <m:fPr>
                          <m:ctrlPr>
                            <a:rPr lang="en-US" sz="3600" b="0" i="1">
                              <a:solidFill>
                                <a:schemeClr val="bg1"/>
                              </a:solidFill>
                              <a:latin typeface="Cambria Math" charset="0"/>
                              <a:ea typeface="Cambria Math" charset="0"/>
                              <a:cs typeface="Cambria Math" charset="0"/>
                            </a:rPr>
                          </m:ctrlPr>
                        </m:fPr>
                        <m:num>
                          <m:r>
                            <a:rPr lang="en-US" sz="3600" b="0" i="1">
                              <a:solidFill>
                                <a:schemeClr val="bg1"/>
                              </a:solidFill>
                              <a:latin typeface="Cambria Math" charset="0"/>
                            </a:rPr>
                            <m:t>4</m:t>
                          </m:r>
                          <m:r>
                            <a:rPr lang="en-US" sz="3600" b="0" i="1">
                              <a:solidFill>
                                <a:schemeClr val="bg1"/>
                              </a:solidFill>
                              <a:latin typeface="Cambria Math" charset="0"/>
                              <a:ea typeface="Cambria Math" charset="0"/>
                              <a:cs typeface="Cambria Math" charset="0"/>
                            </a:rPr>
                            <m:t>𝜋</m:t>
                          </m:r>
                          <m:r>
                            <a:rPr lang="en-US" sz="3600" b="0" i="1">
                              <a:solidFill>
                                <a:schemeClr val="bg1"/>
                              </a:solidFill>
                              <a:latin typeface="Cambria Math" charset="0"/>
                              <a:ea typeface="Cambria Math" charset="0"/>
                              <a:cs typeface="Cambria Math" charset="0"/>
                            </a:rPr>
                            <m:t>𝐺𝑐</m:t>
                          </m:r>
                        </m:num>
                        <m:den>
                          <m:r>
                            <a:rPr lang="en-US" sz="3600" b="0" i="1">
                              <a:solidFill>
                                <a:schemeClr val="bg1"/>
                              </a:solidFill>
                              <a:latin typeface="Cambria Math" charset="0"/>
                              <a:ea typeface="Cambria Math" charset="0"/>
                              <a:cs typeface="Cambria Math" charset="0"/>
                            </a:rPr>
                            <m:t>𝑘</m:t>
                          </m:r>
                        </m:den>
                      </m:f>
                      <m:r>
                        <a:rPr lang="en-US" sz="3600" b="0" i="1">
                          <a:solidFill>
                            <a:schemeClr val="bg1"/>
                          </a:solidFill>
                          <a:latin typeface="Cambria Math" charset="0"/>
                          <a:ea typeface="Cambria Math" charset="0"/>
                          <a:cs typeface="Cambria Math" charset="0"/>
                        </a:rPr>
                        <m:t>𝑀</m:t>
                      </m:r>
                    </m:oMath>
                  </m:oMathPara>
                </a14:m>
                <a:endParaRPr lang="en-US"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14328" y="13976877"/>
                <a:ext cx="14732000" cy="5115183"/>
              </a:xfrm>
              <a:prstGeom prst="rect">
                <a:avLst/>
              </a:prstGeom>
              <a:blipFill rotWithShape="0">
                <a:blip r:embed="rId3"/>
                <a:stretch>
                  <a:fillRect l="-1076" t="-1549"/>
                </a:stretch>
              </a:blipFill>
            </p:spPr>
            <p:txBody>
              <a:bodyPr/>
              <a:lstStyle/>
              <a:p>
                <a:r>
                  <a:rPr lang="en-US">
                    <a:noFill/>
                  </a:rPr>
                  <a:t> </a:t>
                </a:r>
              </a:p>
            </p:txBody>
          </p:sp>
        </mc:Fallback>
      </mc:AlternateContent>
      <p:sp>
        <p:nvSpPr>
          <p:cNvPr id="8" name="TextBox 7"/>
          <p:cNvSpPr txBox="1"/>
          <p:nvPr/>
        </p:nvSpPr>
        <p:spPr>
          <a:xfrm>
            <a:off x="342898" y="4508738"/>
            <a:ext cx="14732000" cy="1129412"/>
          </a:xfrm>
          <a:prstGeom prst="rect">
            <a:avLst/>
          </a:prstGeom>
          <a:solidFill>
            <a:schemeClr val="tx1">
              <a:lumMod val="50000"/>
              <a:lumOff val="50000"/>
              <a:alpha val="77000"/>
            </a:schemeClr>
          </a:solidFill>
        </p:spPr>
        <p:txBody>
          <a:bodyPr wrap="square" rtlCol="0">
            <a:spAutoFit/>
          </a:bodyPr>
          <a:lstStyle/>
          <a:p>
            <a:pPr algn="ctr"/>
            <a:r>
              <a:rPr lang="en-US" dirty="0" smtClean="0">
                <a:solidFill>
                  <a:schemeClr val="bg1"/>
                </a:solidFill>
              </a:rPr>
              <a:t>Introduction</a:t>
            </a:r>
            <a:endParaRPr lang="en-US" dirty="0">
              <a:solidFill>
                <a:schemeClr val="bg1"/>
              </a:solidFill>
            </a:endParaRPr>
          </a:p>
        </p:txBody>
      </p:sp>
      <p:sp>
        <p:nvSpPr>
          <p:cNvPr id="9" name="Oval 8"/>
          <p:cNvSpPr/>
          <p:nvPr/>
        </p:nvSpPr>
        <p:spPr>
          <a:xfrm>
            <a:off x="8891632" y="14867215"/>
            <a:ext cx="914400" cy="9144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0960916" y="15173834"/>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256162" y="1486721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13487400" y="15173834"/>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5162" y="19735873"/>
            <a:ext cx="14732000" cy="1129412"/>
          </a:xfrm>
          <a:prstGeom prst="rect">
            <a:avLst/>
          </a:prstGeom>
          <a:solidFill>
            <a:schemeClr val="tx1">
              <a:lumMod val="50000"/>
              <a:lumOff val="50000"/>
              <a:alpha val="77000"/>
            </a:schemeClr>
          </a:solidFill>
        </p:spPr>
        <p:txBody>
          <a:bodyPr wrap="square" rtlCol="0">
            <a:spAutoFit/>
          </a:bodyPr>
          <a:lstStyle/>
          <a:p>
            <a:pPr algn="ctr"/>
            <a:r>
              <a:rPr lang="en-US" dirty="0" smtClean="0">
                <a:solidFill>
                  <a:schemeClr val="bg1"/>
                </a:solidFill>
              </a:rPr>
              <a:t>Methods</a:t>
            </a:r>
            <a:endParaRPr lang="en-US" dirty="0">
              <a:solidFill>
                <a:schemeClr val="bg1"/>
              </a:solidFill>
            </a:endParaRPr>
          </a:p>
        </p:txBody>
      </p:sp>
      <p:sp>
        <p:nvSpPr>
          <p:cNvPr id="18" name="TextBox 17"/>
          <p:cNvSpPr txBox="1"/>
          <p:nvPr/>
        </p:nvSpPr>
        <p:spPr>
          <a:xfrm>
            <a:off x="414328" y="20857584"/>
            <a:ext cx="14730984" cy="11887200"/>
          </a:xfrm>
          <a:prstGeom prst="rect">
            <a:avLst/>
          </a:prstGeom>
          <a:solidFill>
            <a:schemeClr val="accent1">
              <a:alpha val="62000"/>
            </a:schemeClr>
          </a:solidFill>
        </p:spPr>
        <p:txBody>
          <a:bodyPr wrap="square" rtlCol="0">
            <a:spAutoFit/>
          </a:bodyPr>
          <a:lstStyle/>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
        <p:nvSpPr>
          <p:cNvPr id="19" name="TextBox 18"/>
          <p:cNvSpPr txBox="1"/>
          <p:nvPr/>
        </p:nvSpPr>
        <p:spPr>
          <a:xfrm>
            <a:off x="445162" y="21335883"/>
            <a:ext cx="14732000" cy="830997"/>
          </a:xfrm>
          <a:prstGeom prst="rect">
            <a:avLst/>
          </a:prstGeom>
          <a:solidFill>
            <a:schemeClr val="accent3">
              <a:lumMod val="40000"/>
              <a:lumOff val="60000"/>
              <a:alpha val="77000"/>
            </a:schemeClr>
          </a:solidFill>
        </p:spPr>
        <p:txBody>
          <a:bodyPr wrap="square" rtlCol="0">
            <a:spAutoFit/>
          </a:bodyPr>
          <a:lstStyle/>
          <a:p>
            <a:pPr algn="ctr"/>
            <a:r>
              <a:rPr lang="en-US" sz="4800" dirty="0" smtClean="0"/>
              <a:t>Systematic Search</a:t>
            </a:r>
            <a:endParaRPr lang="en-US" sz="4800" dirty="0"/>
          </a:p>
        </p:txBody>
      </p:sp>
      <p:sp>
        <p:nvSpPr>
          <p:cNvPr id="20" name="TextBox 19"/>
          <p:cNvSpPr txBox="1"/>
          <p:nvPr/>
        </p:nvSpPr>
        <p:spPr>
          <a:xfrm>
            <a:off x="436239" y="26064403"/>
            <a:ext cx="14669316" cy="6740307"/>
          </a:xfrm>
          <a:prstGeom prst="rect">
            <a:avLst/>
          </a:prstGeom>
          <a:noFill/>
        </p:spPr>
        <p:txBody>
          <a:bodyPr wrap="square" rtlCol="0">
            <a:spAutoFit/>
          </a:bodyPr>
          <a:lstStyle/>
          <a:p>
            <a:r>
              <a:rPr lang="en-US" sz="3600" dirty="0" smtClean="0">
                <a:solidFill>
                  <a:schemeClr val="bg1"/>
                </a:solidFill>
              </a:rPr>
              <a:t>We reduced data taken from the XMM archive and Chandra source catalogue. Astronomical Imaging software DS9 was used to determine centroid coordinates on EPIC &amp; Chandra detectors. When reducing XMM data, we conducted trials using the Chi-Squared test to determine the parameters—filter rate, detector radius</a:t>
            </a:r>
            <a:r>
              <a:rPr lang="en-US" sz="3600" smtClean="0">
                <a:solidFill>
                  <a:schemeClr val="bg1"/>
                </a:solidFill>
              </a:rPr>
              <a:t>, </a:t>
            </a:r>
            <a:r>
              <a:rPr lang="en-US" sz="3600" smtClean="0">
                <a:solidFill>
                  <a:schemeClr val="bg1"/>
                </a:solidFill>
              </a:rPr>
              <a:t>and event grade pattern</a:t>
            </a:r>
            <a:endParaRPr lang="en-US" sz="3600" dirty="0">
              <a:solidFill>
                <a:schemeClr val="bg1"/>
              </a:solidFill>
            </a:endParaRPr>
          </a:p>
          <a:p>
            <a:endParaRPr lang="en-US" sz="3600" dirty="0" smtClean="0">
              <a:solidFill>
                <a:schemeClr val="bg1"/>
              </a:solidFill>
            </a:endParaRPr>
          </a:p>
          <a:p>
            <a:endParaRPr lang="en-US" sz="3600" dirty="0">
              <a:solidFill>
                <a:schemeClr val="bg1"/>
              </a:solidFill>
            </a:endParaRPr>
          </a:p>
          <a:p>
            <a:r>
              <a:rPr lang="en-US" sz="3600" dirty="0" smtClean="0">
                <a:solidFill>
                  <a:schemeClr val="bg1"/>
                </a:solidFill>
              </a:rPr>
              <a:t>When considering spectra collected by XMM, we initially analyzed the EPIC-</a:t>
            </a:r>
            <a:r>
              <a:rPr lang="en-US" sz="3600" dirty="0" err="1" smtClean="0">
                <a:solidFill>
                  <a:schemeClr val="bg1"/>
                </a:solidFill>
              </a:rPr>
              <a:t>pn</a:t>
            </a:r>
            <a:r>
              <a:rPr lang="en-US" sz="3600" dirty="0" smtClean="0">
                <a:solidFill>
                  <a:schemeClr val="bg1"/>
                </a:solidFill>
              </a:rPr>
              <a:t> detector data, and later used the EPIC-</a:t>
            </a:r>
            <a:r>
              <a:rPr lang="en-US" sz="3600" dirty="0" err="1" smtClean="0">
                <a:solidFill>
                  <a:schemeClr val="bg1"/>
                </a:solidFill>
              </a:rPr>
              <a:t>mos</a:t>
            </a:r>
            <a:r>
              <a:rPr lang="en-US" sz="3600" dirty="0" smtClean="0">
                <a:solidFill>
                  <a:schemeClr val="bg1"/>
                </a:solidFill>
              </a:rPr>
              <a:t> data to supplement. We used XSPEC v12.9.1p to perform our spectral analysis and fitted the cutoff power law in conjunction with the </a:t>
            </a:r>
            <a:r>
              <a:rPr lang="en-US" sz="3600" dirty="0" err="1" smtClean="0">
                <a:solidFill>
                  <a:schemeClr val="bg1"/>
                </a:solidFill>
              </a:rPr>
              <a:t>Tuebingen</a:t>
            </a:r>
            <a:r>
              <a:rPr lang="en-US" sz="3600" dirty="0" smtClean="0">
                <a:solidFill>
                  <a:schemeClr val="bg1"/>
                </a:solidFill>
              </a:rPr>
              <a:t>-Boulder ISM Gaussian absorption model to identify absorption lines within spectra</a:t>
            </a:r>
          </a:p>
        </p:txBody>
      </p:sp>
      <p:sp>
        <p:nvSpPr>
          <p:cNvPr id="21" name="TextBox 20"/>
          <p:cNvSpPr txBox="1"/>
          <p:nvPr/>
        </p:nvSpPr>
        <p:spPr>
          <a:xfrm>
            <a:off x="445162" y="25124665"/>
            <a:ext cx="14732000" cy="830997"/>
          </a:xfrm>
          <a:prstGeom prst="rect">
            <a:avLst/>
          </a:prstGeom>
          <a:solidFill>
            <a:schemeClr val="accent3">
              <a:lumMod val="40000"/>
              <a:lumOff val="60000"/>
              <a:alpha val="77000"/>
            </a:schemeClr>
          </a:solidFill>
        </p:spPr>
        <p:txBody>
          <a:bodyPr wrap="square" rtlCol="0">
            <a:spAutoFit/>
          </a:bodyPr>
          <a:lstStyle/>
          <a:p>
            <a:pPr algn="ctr"/>
            <a:r>
              <a:rPr lang="en-US" sz="4800" dirty="0" smtClean="0"/>
              <a:t>Spectral Analysis</a:t>
            </a:r>
            <a:endParaRPr lang="en-US" sz="4800" dirty="0"/>
          </a:p>
        </p:txBody>
      </p:sp>
      <p:sp>
        <p:nvSpPr>
          <p:cNvPr id="22" name="TextBox 21"/>
          <p:cNvSpPr txBox="1"/>
          <p:nvPr/>
        </p:nvSpPr>
        <p:spPr>
          <a:xfrm>
            <a:off x="475996" y="22306832"/>
            <a:ext cx="14669316" cy="2308324"/>
          </a:xfrm>
          <a:prstGeom prst="rect">
            <a:avLst/>
          </a:prstGeom>
          <a:noFill/>
        </p:spPr>
        <p:txBody>
          <a:bodyPr wrap="square" rtlCol="0">
            <a:spAutoFit/>
          </a:bodyPr>
          <a:lstStyle/>
          <a:p>
            <a:r>
              <a:rPr lang="en-US" sz="3600" dirty="0" smtClean="0">
                <a:solidFill>
                  <a:schemeClr val="bg1"/>
                </a:solidFill>
              </a:rPr>
              <a:t>We cross-referenced the Serendipitous XMM-Survey, a catalogue of ULXs, to find ULXs with at least 10,000 intensity counts. These sources were further filtered by fitting models to pre-reduced spectra. This led to four strong ULX candidates: Holmberg II X-1, IC-342, NGC 1313, and M32.</a:t>
            </a:r>
            <a:endParaRPr lang="en-US" sz="3600" dirty="0">
              <a:solidFill>
                <a:schemeClr val="bg1"/>
              </a:solidFill>
            </a:endParaRPr>
          </a:p>
        </p:txBody>
      </p:sp>
      <p:pic>
        <p:nvPicPr>
          <p:cNvPr id="24" name="Picture 23" descr="250px-Seal_of_the_California_Institute_of_Technology.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46" y="287961"/>
            <a:ext cx="3546335" cy="3532151"/>
          </a:xfrm>
          <a:prstGeom prst="rect">
            <a:avLst/>
          </a:prstGeom>
        </p:spPr>
      </p:pic>
      <p:pic>
        <p:nvPicPr>
          <p:cNvPr id="25" name="Picture 24"/>
          <p:cNvPicPr>
            <a:picLocks noChangeAspect="1"/>
          </p:cNvPicPr>
          <p:nvPr/>
        </p:nvPicPr>
        <p:blipFill>
          <a:blip r:embed="rId2"/>
          <a:stretch>
            <a:fillRect/>
          </a:stretch>
        </p:blipFill>
        <p:spPr>
          <a:xfrm>
            <a:off x="33491054" y="266166"/>
            <a:ext cx="3681837" cy="3684535"/>
          </a:xfrm>
          <a:prstGeom prst="rect">
            <a:avLst/>
          </a:prstGeom>
        </p:spPr>
      </p:pic>
      <p:sp>
        <p:nvSpPr>
          <p:cNvPr id="26" name="TextBox 25"/>
          <p:cNvSpPr txBox="1"/>
          <p:nvPr/>
        </p:nvSpPr>
        <p:spPr>
          <a:xfrm>
            <a:off x="3816626" y="51490"/>
            <a:ext cx="29674429" cy="3877985"/>
          </a:xfrm>
          <a:prstGeom prst="rect">
            <a:avLst/>
          </a:prstGeom>
          <a:noFill/>
        </p:spPr>
        <p:txBody>
          <a:bodyPr wrap="square" rtlCol="0">
            <a:spAutoFit/>
          </a:bodyPr>
          <a:lstStyle/>
          <a:p>
            <a:pPr algn="ctr"/>
            <a:r>
              <a:rPr lang="en-US" sz="6600" dirty="0" smtClean="0">
                <a:solidFill>
                  <a:schemeClr val="bg1"/>
                </a:solidFill>
              </a:rPr>
              <a:t>A systematic search for absorption features in the X-ray spectra of ultraluminous X-ray sources</a:t>
            </a:r>
          </a:p>
          <a:p>
            <a:pPr algn="ctr"/>
            <a:r>
              <a:rPr lang="en-US" sz="6600" dirty="0" smtClean="0">
                <a:solidFill>
                  <a:schemeClr val="bg1"/>
                </a:solidFill>
              </a:rPr>
              <a:t>Andrew Sosanya (Caltech)</a:t>
            </a:r>
          </a:p>
          <a:p>
            <a:pPr algn="ctr"/>
            <a:r>
              <a:rPr lang="en-US" sz="4800" dirty="0" smtClean="0">
                <a:solidFill>
                  <a:schemeClr val="bg1"/>
                </a:solidFill>
              </a:rPr>
              <a:t>M. Brightman, F.A Harrison</a:t>
            </a:r>
            <a:endParaRPr lang="en-US" sz="4800" dirty="0">
              <a:solidFill>
                <a:schemeClr val="bg1"/>
              </a:solidFill>
            </a:endParaRPr>
          </a:p>
        </p:txBody>
      </p:sp>
    </p:spTree>
    <p:extLst>
      <p:ext uri="{BB962C8B-B14F-4D97-AF65-F5344CB8AC3E}">
        <p14:creationId xmlns:p14="http://schemas.microsoft.com/office/powerpoint/2010/main" val="1565732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406</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Cambria Math</vt:lpstr>
      <vt:lpstr>Arial</vt:lpstr>
      <vt:lpstr>Office Theme</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cp:revision>
  <dcterms:created xsi:type="dcterms:W3CDTF">2018-08-16T18:27:45Z</dcterms:created>
  <dcterms:modified xsi:type="dcterms:W3CDTF">2018-08-16T21:57:46Z</dcterms:modified>
</cp:coreProperties>
</file>