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3"/>
  </p:notesMasterIdLst>
  <p:sldIdLst>
    <p:sldId id="256" r:id="rId2"/>
  </p:sldIdLst>
  <p:sldSz cx="32918400" cy="38404800"/>
  <p:notesSz cx="6858000" cy="9144000"/>
  <p:defaultTextStyle>
    <a:defPPr>
      <a:defRPr lang="en-US"/>
    </a:defPPr>
    <a:lvl1pPr marL="0" algn="l" defTabSz="3423514" rtl="0" eaLnBrk="1" latinLnBrk="0" hangingPunct="1">
      <a:defRPr sz="6739" kern="1200">
        <a:solidFill>
          <a:schemeClr val="tx1"/>
        </a:solidFill>
        <a:latin typeface="+mn-lt"/>
        <a:ea typeface="+mn-ea"/>
        <a:cs typeface="+mn-cs"/>
      </a:defRPr>
    </a:lvl1pPr>
    <a:lvl2pPr marL="1711757" algn="l" defTabSz="3423514" rtl="0" eaLnBrk="1" latinLnBrk="0" hangingPunct="1">
      <a:defRPr sz="6739" kern="1200">
        <a:solidFill>
          <a:schemeClr val="tx1"/>
        </a:solidFill>
        <a:latin typeface="+mn-lt"/>
        <a:ea typeface="+mn-ea"/>
        <a:cs typeface="+mn-cs"/>
      </a:defRPr>
    </a:lvl2pPr>
    <a:lvl3pPr marL="3423514" algn="l" defTabSz="3423514" rtl="0" eaLnBrk="1" latinLnBrk="0" hangingPunct="1">
      <a:defRPr sz="6739" kern="1200">
        <a:solidFill>
          <a:schemeClr val="tx1"/>
        </a:solidFill>
        <a:latin typeface="+mn-lt"/>
        <a:ea typeface="+mn-ea"/>
        <a:cs typeface="+mn-cs"/>
      </a:defRPr>
    </a:lvl3pPr>
    <a:lvl4pPr marL="5135270" algn="l" defTabSz="3423514" rtl="0" eaLnBrk="1" latinLnBrk="0" hangingPunct="1">
      <a:defRPr sz="6739" kern="1200">
        <a:solidFill>
          <a:schemeClr val="tx1"/>
        </a:solidFill>
        <a:latin typeface="+mn-lt"/>
        <a:ea typeface="+mn-ea"/>
        <a:cs typeface="+mn-cs"/>
      </a:defRPr>
    </a:lvl4pPr>
    <a:lvl5pPr marL="6847027" algn="l" defTabSz="3423514" rtl="0" eaLnBrk="1" latinLnBrk="0" hangingPunct="1">
      <a:defRPr sz="6739" kern="1200">
        <a:solidFill>
          <a:schemeClr val="tx1"/>
        </a:solidFill>
        <a:latin typeface="+mn-lt"/>
        <a:ea typeface="+mn-ea"/>
        <a:cs typeface="+mn-cs"/>
      </a:defRPr>
    </a:lvl5pPr>
    <a:lvl6pPr marL="8558784" algn="l" defTabSz="3423514" rtl="0" eaLnBrk="1" latinLnBrk="0" hangingPunct="1">
      <a:defRPr sz="6739" kern="1200">
        <a:solidFill>
          <a:schemeClr val="tx1"/>
        </a:solidFill>
        <a:latin typeface="+mn-lt"/>
        <a:ea typeface="+mn-ea"/>
        <a:cs typeface="+mn-cs"/>
      </a:defRPr>
    </a:lvl6pPr>
    <a:lvl7pPr marL="10270541" algn="l" defTabSz="3423514" rtl="0" eaLnBrk="1" latinLnBrk="0" hangingPunct="1">
      <a:defRPr sz="6739" kern="1200">
        <a:solidFill>
          <a:schemeClr val="tx1"/>
        </a:solidFill>
        <a:latin typeface="+mn-lt"/>
        <a:ea typeface="+mn-ea"/>
        <a:cs typeface="+mn-cs"/>
      </a:defRPr>
    </a:lvl7pPr>
    <a:lvl8pPr marL="11982298" algn="l" defTabSz="3423514" rtl="0" eaLnBrk="1" latinLnBrk="0" hangingPunct="1">
      <a:defRPr sz="6739" kern="1200">
        <a:solidFill>
          <a:schemeClr val="tx1"/>
        </a:solidFill>
        <a:latin typeface="+mn-lt"/>
        <a:ea typeface="+mn-ea"/>
        <a:cs typeface="+mn-cs"/>
      </a:defRPr>
    </a:lvl8pPr>
    <a:lvl9pPr marL="13694054" algn="l" defTabSz="3423514" rtl="0" eaLnBrk="1" latinLnBrk="0" hangingPunct="1">
      <a:defRPr sz="673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74"/>
  </p:normalViewPr>
  <p:slideViewPr>
    <p:cSldViewPr snapToGrid="0" snapToObjects="1">
      <p:cViewPr>
        <p:scale>
          <a:sx n="49" d="100"/>
          <a:sy n="49" d="100"/>
        </p:scale>
        <p:origin x="-208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C760D9-38B8-5947-A055-238587724230}" type="datetimeFigureOut">
              <a:rPr lang="en-US" smtClean="0"/>
              <a:t>8/16/18</a:t>
            </a:fld>
            <a:endParaRPr lang="en-US"/>
          </a:p>
        </p:txBody>
      </p:sp>
      <p:sp>
        <p:nvSpPr>
          <p:cNvPr id="4" name="Slide Image Placeholder 3"/>
          <p:cNvSpPr>
            <a:spLocks noGrp="1" noRot="1" noChangeAspect="1"/>
          </p:cNvSpPr>
          <p:nvPr>
            <p:ph type="sldImg" idx="2"/>
          </p:nvPr>
        </p:nvSpPr>
        <p:spPr>
          <a:xfrm>
            <a:off x="2106613" y="1143000"/>
            <a:ext cx="2644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37559F-8481-754F-9C24-151058BEA6CF}" type="slidenum">
              <a:rPr lang="en-US" smtClean="0"/>
              <a:t>‹#›</a:t>
            </a:fld>
            <a:endParaRPr lang="en-US"/>
          </a:p>
        </p:txBody>
      </p:sp>
    </p:spTree>
    <p:extLst>
      <p:ext uri="{BB962C8B-B14F-4D97-AF65-F5344CB8AC3E}">
        <p14:creationId xmlns:p14="http://schemas.microsoft.com/office/powerpoint/2010/main" val="775787443"/>
      </p:ext>
    </p:extLst>
  </p:cSld>
  <p:clrMap bg1="lt1" tx1="dk1" bg2="lt2" tx2="dk2" accent1="accent1" accent2="accent2" accent3="accent3" accent4="accent4" accent5="accent5" accent6="accent6" hlink="hlink" folHlink="folHlink"/>
  <p:notesStyle>
    <a:lvl1pPr marL="0" algn="l" defTabSz="3423514" rtl="0" eaLnBrk="1" latinLnBrk="0" hangingPunct="1">
      <a:defRPr sz="4493" kern="1200">
        <a:solidFill>
          <a:schemeClr val="tx1"/>
        </a:solidFill>
        <a:latin typeface="+mn-lt"/>
        <a:ea typeface="+mn-ea"/>
        <a:cs typeface="+mn-cs"/>
      </a:defRPr>
    </a:lvl1pPr>
    <a:lvl2pPr marL="1711757" algn="l" defTabSz="3423514" rtl="0" eaLnBrk="1" latinLnBrk="0" hangingPunct="1">
      <a:defRPr sz="4493" kern="1200">
        <a:solidFill>
          <a:schemeClr val="tx1"/>
        </a:solidFill>
        <a:latin typeface="+mn-lt"/>
        <a:ea typeface="+mn-ea"/>
        <a:cs typeface="+mn-cs"/>
      </a:defRPr>
    </a:lvl2pPr>
    <a:lvl3pPr marL="3423514" algn="l" defTabSz="3423514" rtl="0" eaLnBrk="1" latinLnBrk="0" hangingPunct="1">
      <a:defRPr sz="4493" kern="1200">
        <a:solidFill>
          <a:schemeClr val="tx1"/>
        </a:solidFill>
        <a:latin typeface="+mn-lt"/>
        <a:ea typeface="+mn-ea"/>
        <a:cs typeface="+mn-cs"/>
      </a:defRPr>
    </a:lvl3pPr>
    <a:lvl4pPr marL="5135270" algn="l" defTabSz="3423514" rtl="0" eaLnBrk="1" latinLnBrk="0" hangingPunct="1">
      <a:defRPr sz="4493" kern="1200">
        <a:solidFill>
          <a:schemeClr val="tx1"/>
        </a:solidFill>
        <a:latin typeface="+mn-lt"/>
        <a:ea typeface="+mn-ea"/>
        <a:cs typeface="+mn-cs"/>
      </a:defRPr>
    </a:lvl4pPr>
    <a:lvl5pPr marL="6847027" algn="l" defTabSz="3423514" rtl="0" eaLnBrk="1" latinLnBrk="0" hangingPunct="1">
      <a:defRPr sz="4493" kern="1200">
        <a:solidFill>
          <a:schemeClr val="tx1"/>
        </a:solidFill>
        <a:latin typeface="+mn-lt"/>
        <a:ea typeface="+mn-ea"/>
        <a:cs typeface="+mn-cs"/>
      </a:defRPr>
    </a:lvl5pPr>
    <a:lvl6pPr marL="8558784" algn="l" defTabSz="3423514" rtl="0" eaLnBrk="1" latinLnBrk="0" hangingPunct="1">
      <a:defRPr sz="4493" kern="1200">
        <a:solidFill>
          <a:schemeClr val="tx1"/>
        </a:solidFill>
        <a:latin typeface="+mn-lt"/>
        <a:ea typeface="+mn-ea"/>
        <a:cs typeface="+mn-cs"/>
      </a:defRPr>
    </a:lvl6pPr>
    <a:lvl7pPr marL="10270541" algn="l" defTabSz="3423514" rtl="0" eaLnBrk="1" latinLnBrk="0" hangingPunct="1">
      <a:defRPr sz="4493" kern="1200">
        <a:solidFill>
          <a:schemeClr val="tx1"/>
        </a:solidFill>
        <a:latin typeface="+mn-lt"/>
        <a:ea typeface="+mn-ea"/>
        <a:cs typeface="+mn-cs"/>
      </a:defRPr>
    </a:lvl7pPr>
    <a:lvl8pPr marL="11982298" algn="l" defTabSz="3423514" rtl="0" eaLnBrk="1" latinLnBrk="0" hangingPunct="1">
      <a:defRPr sz="4493" kern="1200">
        <a:solidFill>
          <a:schemeClr val="tx1"/>
        </a:solidFill>
        <a:latin typeface="+mn-lt"/>
        <a:ea typeface="+mn-ea"/>
        <a:cs typeface="+mn-cs"/>
      </a:defRPr>
    </a:lvl8pPr>
    <a:lvl9pPr marL="13694054" algn="l" defTabSz="3423514" rtl="0" eaLnBrk="1" latinLnBrk="0" hangingPunct="1">
      <a:defRPr sz="449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285233"/>
            <a:ext cx="27980640" cy="13370560"/>
          </a:xfrm>
        </p:spPr>
        <p:txBody>
          <a:bodyPr anchor="b"/>
          <a:lstStyle>
            <a:lvl1pPr algn="ctr">
              <a:defRPr sz="21600"/>
            </a:lvl1pPr>
          </a:lstStyle>
          <a:p>
            <a:r>
              <a:rPr lang="en-US" smtClean="0"/>
              <a:t>Click to edit Master title style</a:t>
            </a:r>
            <a:endParaRPr lang="en-US" dirty="0"/>
          </a:p>
        </p:txBody>
      </p:sp>
      <p:sp>
        <p:nvSpPr>
          <p:cNvPr id="3" name="Subtitle 2"/>
          <p:cNvSpPr>
            <a:spLocks noGrp="1"/>
          </p:cNvSpPr>
          <p:nvPr>
            <p:ph type="subTitle" idx="1"/>
          </p:nvPr>
        </p:nvSpPr>
        <p:spPr>
          <a:xfrm>
            <a:off x="4114800" y="20171413"/>
            <a:ext cx="24688800" cy="927226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0062DE-5160-8B40-9D13-79A96AE8446C}" type="datetimeFigureOut">
              <a:rPr lang="en-US" smtClean="0"/>
              <a:t>8/16/18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A943BF-8FE6-0C44-90F8-05411E44C89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0062DE-5160-8B40-9D13-79A96AE8446C}" type="datetimeFigureOut">
              <a:rPr lang="en-US" smtClean="0"/>
              <a:t>8/16/18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A943BF-8FE6-0C44-90F8-05411E44C89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044700"/>
            <a:ext cx="7098030" cy="3254629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63142" y="2044700"/>
            <a:ext cx="20882610" cy="325462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0062DE-5160-8B40-9D13-79A96AE8446C}" type="datetimeFigureOut">
              <a:rPr lang="en-US" smtClean="0"/>
              <a:t>8/16/18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A943BF-8FE6-0C44-90F8-05411E44C89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0062DE-5160-8B40-9D13-79A96AE8446C}" type="datetimeFigureOut">
              <a:rPr lang="en-US" smtClean="0"/>
              <a:t>8/16/18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A943BF-8FE6-0C44-90F8-05411E44C89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9574541"/>
            <a:ext cx="28392120" cy="15975327"/>
          </a:xfrm>
        </p:spPr>
        <p:txBody>
          <a:bodyPr anchor="b"/>
          <a:lstStyle>
            <a:lvl1pPr>
              <a:defRPr sz="21600"/>
            </a:lvl1pPr>
          </a:lstStyle>
          <a:p>
            <a:r>
              <a:rPr lang="en-US" smtClean="0"/>
              <a:t>Click to edit Master title style</a:t>
            </a:r>
            <a:endParaRPr lang="en-US" dirty="0"/>
          </a:p>
        </p:txBody>
      </p:sp>
      <p:sp>
        <p:nvSpPr>
          <p:cNvPr id="3" name="Text Placeholder 2"/>
          <p:cNvSpPr>
            <a:spLocks noGrp="1"/>
          </p:cNvSpPr>
          <p:nvPr>
            <p:ph type="body" idx="1"/>
          </p:nvPr>
        </p:nvSpPr>
        <p:spPr>
          <a:xfrm>
            <a:off x="2245997" y="25701001"/>
            <a:ext cx="28392120" cy="840104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0062DE-5160-8B40-9D13-79A96AE8446C}" type="datetimeFigureOut">
              <a:rPr lang="en-US" smtClean="0"/>
              <a:t>8/16/18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A943BF-8FE6-0C44-90F8-05411E44C89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63140" y="10223500"/>
            <a:ext cx="13990320" cy="243674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664940" y="10223500"/>
            <a:ext cx="13990320" cy="243674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0062DE-5160-8B40-9D13-79A96AE8446C}" type="datetimeFigureOut">
              <a:rPr lang="en-US" smtClean="0"/>
              <a:t>8/16/18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A943BF-8FE6-0C44-90F8-05411E44C89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044708"/>
            <a:ext cx="28392120" cy="742315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7431" y="9414513"/>
            <a:ext cx="13926024" cy="461390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4" name="Content Placeholder 3"/>
          <p:cNvSpPr>
            <a:spLocks noGrp="1"/>
          </p:cNvSpPr>
          <p:nvPr>
            <p:ph sz="half" idx="2"/>
          </p:nvPr>
        </p:nvSpPr>
        <p:spPr>
          <a:xfrm>
            <a:off x="2267431" y="14028420"/>
            <a:ext cx="13926024" cy="206336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664942" y="9414513"/>
            <a:ext cx="13994608" cy="461390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6" name="Content Placeholder 5"/>
          <p:cNvSpPr>
            <a:spLocks noGrp="1"/>
          </p:cNvSpPr>
          <p:nvPr>
            <p:ph sz="quarter" idx="4"/>
          </p:nvPr>
        </p:nvSpPr>
        <p:spPr>
          <a:xfrm>
            <a:off x="16664942" y="14028420"/>
            <a:ext cx="13994608" cy="206336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0062DE-5160-8B40-9D13-79A96AE8446C}" type="datetimeFigureOut">
              <a:rPr lang="en-US" smtClean="0"/>
              <a:t>8/16/18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A943BF-8FE6-0C44-90F8-05411E44C89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0062DE-5160-8B40-9D13-79A96AE8446C}" type="datetimeFigureOut">
              <a:rPr lang="en-US" smtClean="0"/>
              <a:t>8/16/18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A943BF-8FE6-0C44-90F8-05411E44C89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0062DE-5160-8B40-9D13-79A96AE8446C}" type="datetimeFigureOut">
              <a:rPr lang="en-US" smtClean="0"/>
              <a:t>8/16/18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A943BF-8FE6-0C44-90F8-05411E44C89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560320"/>
            <a:ext cx="10617041" cy="8961120"/>
          </a:xfrm>
        </p:spPr>
        <p:txBody>
          <a:bodyPr anchor="b"/>
          <a:lstStyle>
            <a:lvl1pPr>
              <a:defRPr sz="11520"/>
            </a:lvl1pPr>
          </a:lstStyle>
          <a:p>
            <a:r>
              <a:rPr lang="en-US" smtClean="0"/>
              <a:t>Click to edit Master title style</a:t>
            </a:r>
            <a:endParaRPr lang="en-US" dirty="0"/>
          </a:p>
        </p:txBody>
      </p:sp>
      <p:sp>
        <p:nvSpPr>
          <p:cNvPr id="3" name="Content Placeholder 2"/>
          <p:cNvSpPr>
            <a:spLocks noGrp="1"/>
          </p:cNvSpPr>
          <p:nvPr>
            <p:ph idx="1"/>
          </p:nvPr>
        </p:nvSpPr>
        <p:spPr>
          <a:xfrm>
            <a:off x="13994608" y="5529588"/>
            <a:ext cx="16664940" cy="272923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67428" y="11521440"/>
            <a:ext cx="10617041" cy="2134489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0062DE-5160-8B40-9D13-79A96AE8446C}" type="datetimeFigureOut">
              <a:rPr lang="en-US" smtClean="0"/>
              <a:t>8/16/18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A943BF-8FE6-0C44-90F8-05411E44C89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560320"/>
            <a:ext cx="10617041" cy="8961120"/>
          </a:xfrm>
        </p:spPr>
        <p:txBody>
          <a:bodyPr anchor="b"/>
          <a:lstStyle>
            <a:lvl1pPr>
              <a:defRPr sz="115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994608" y="5529588"/>
            <a:ext cx="16664940" cy="272923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267428" y="11521440"/>
            <a:ext cx="10617041" cy="2134489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0062DE-5160-8B40-9D13-79A96AE8446C}" type="datetimeFigureOut">
              <a:rPr lang="en-US" smtClean="0"/>
              <a:t>8/16/18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A943BF-8FE6-0C44-90F8-05411E44C89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044708"/>
            <a:ext cx="28392120" cy="742315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63140" y="10223500"/>
            <a:ext cx="28392120" cy="2436749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63140" y="35595568"/>
            <a:ext cx="7406640" cy="2044700"/>
          </a:xfrm>
          <a:prstGeom prst="rect">
            <a:avLst/>
          </a:prstGeom>
        </p:spPr>
        <p:txBody>
          <a:bodyPr vert="horz" lIns="91440" tIns="45720" rIns="91440" bIns="45720" rtlCol="0" anchor="ctr"/>
          <a:lstStyle>
            <a:lvl1pPr algn="l">
              <a:defRPr sz="4320">
                <a:solidFill>
                  <a:schemeClr val="tx1">
                    <a:tint val="75000"/>
                  </a:schemeClr>
                </a:solidFill>
              </a:defRPr>
            </a:lvl1pPr>
          </a:lstStyle>
          <a:p>
            <a:fld id="{D40062DE-5160-8B40-9D13-79A96AE8446C}" type="datetimeFigureOut">
              <a:rPr lang="en-US" smtClean="0"/>
              <a:t>8/16/18</a:t>
            </a:fld>
            <a:endParaRPr lang="en-US"/>
          </a:p>
        </p:txBody>
      </p:sp>
      <p:sp>
        <p:nvSpPr>
          <p:cNvPr id="5" name="Footer Placeholder 4"/>
          <p:cNvSpPr>
            <a:spLocks noGrp="1"/>
          </p:cNvSpPr>
          <p:nvPr>
            <p:ph type="ftr" sz="quarter" idx="3"/>
          </p:nvPr>
        </p:nvSpPr>
        <p:spPr>
          <a:xfrm>
            <a:off x="10904220" y="35595568"/>
            <a:ext cx="11109960" cy="20447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35595568"/>
            <a:ext cx="7406640" cy="2044700"/>
          </a:xfrm>
          <a:prstGeom prst="rect">
            <a:avLst/>
          </a:prstGeom>
        </p:spPr>
        <p:txBody>
          <a:bodyPr vert="horz" lIns="91440" tIns="45720" rIns="91440" bIns="45720" rtlCol="0" anchor="ctr"/>
          <a:lstStyle>
            <a:lvl1pPr algn="r">
              <a:defRPr sz="4320">
                <a:solidFill>
                  <a:schemeClr val="tx1">
                    <a:tint val="75000"/>
                  </a:schemeClr>
                </a:solidFill>
              </a:defRPr>
            </a:lvl1pPr>
          </a:lstStyle>
          <a:p>
            <a:fld id="{B7A943BF-8FE6-0C44-90F8-05411E44C892}" type="slidenum">
              <a:rPr lang="en-US" smtClean="0"/>
              <a:t>‹#›</a:t>
            </a:fld>
            <a:endParaRPr lang="en-US"/>
          </a:p>
        </p:txBody>
      </p:sp>
    </p:spTree>
    <p:extLst>
      <p:ext uri="{BB962C8B-B14F-4D97-AF65-F5344CB8AC3E}">
        <p14:creationId xmlns:p14="http://schemas.microsoft.com/office/powerpoint/2010/main" val="48517452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NUL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TextBox 17"/>
          <p:cNvSpPr txBox="1"/>
          <p:nvPr/>
        </p:nvSpPr>
        <p:spPr>
          <a:xfrm>
            <a:off x="268592" y="19541776"/>
            <a:ext cx="12096366" cy="14949398"/>
          </a:xfrm>
          <a:prstGeom prst="rect">
            <a:avLst/>
          </a:prstGeom>
          <a:solidFill>
            <a:schemeClr val="accent1">
              <a:alpha val="14000"/>
            </a:schemeClr>
          </a:solidFill>
        </p:spPr>
        <p:txBody>
          <a:bodyPr wrap="square" rtlCol="0">
            <a:noAutofit/>
          </a:bodyPr>
          <a:lstStyle/>
          <a:p>
            <a:endParaRPr lang="en-US" sz="5777" dirty="0">
              <a:solidFill>
                <a:schemeClr val="bg1"/>
              </a:solidFill>
            </a:endParaRPr>
          </a:p>
          <a:p>
            <a:endParaRPr lang="en-US" sz="5777" dirty="0">
              <a:solidFill>
                <a:schemeClr val="bg1"/>
              </a:solidFill>
            </a:endParaRPr>
          </a:p>
          <a:p>
            <a:endParaRPr lang="en-US" sz="5777" dirty="0">
              <a:solidFill>
                <a:schemeClr val="bg1"/>
              </a:solidFill>
            </a:endParaRPr>
          </a:p>
          <a:p>
            <a:endParaRPr lang="en-US" sz="5777" dirty="0">
              <a:solidFill>
                <a:schemeClr val="bg1"/>
              </a:solidFill>
            </a:endParaRPr>
          </a:p>
        </p:txBody>
      </p:sp>
      <p:sp>
        <p:nvSpPr>
          <p:cNvPr id="3" name="Subtitle 2"/>
          <p:cNvSpPr>
            <a:spLocks noGrp="1"/>
          </p:cNvSpPr>
          <p:nvPr>
            <p:ph type="subTitle" idx="1"/>
          </p:nvPr>
        </p:nvSpPr>
        <p:spPr>
          <a:xfrm>
            <a:off x="565926" y="286142"/>
            <a:ext cx="31454481" cy="3021444"/>
          </a:xfrm>
          <a:solidFill>
            <a:schemeClr val="tx1">
              <a:lumMod val="85000"/>
              <a:lumOff val="15000"/>
              <a:alpha val="61000"/>
            </a:schemeClr>
          </a:solidFill>
        </p:spPr>
        <p:txBody>
          <a:bodyPr>
            <a:normAutofit/>
          </a:bodyPr>
          <a:lstStyle/>
          <a:p>
            <a:endParaRPr lang="en-US" sz="8229" dirty="0">
              <a:solidFill>
                <a:schemeClr val="bg1"/>
              </a:solidFill>
            </a:endParaRPr>
          </a:p>
          <a:p>
            <a:endParaRPr lang="en-US" sz="8229" dirty="0">
              <a:solidFill>
                <a:schemeClr val="bg1"/>
              </a:solidFill>
            </a:endParaRPr>
          </a:p>
        </p:txBody>
      </p:sp>
      <p:sp>
        <p:nvSpPr>
          <p:cNvPr id="4" name="TextBox 3"/>
          <p:cNvSpPr txBox="1"/>
          <p:nvPr/>
        </p:nvSpPr>
        <p:spPr>
          <a:xfrm>
            <a:off x="373691" y="4682717"/>
            <a:ext cx="12043507" cy="6326125"/>
          </a:xfrm>
          <a:prstGeom prst="rect">
            <a:avLst/>
          </a:prstGeom>
          <a:solidFill>
            <a:schemeClr val="accent1">
              <a:alpha val="10000"/>
            </a:schemeClr>
          </a:solidFill>
        </p:spPr>
        <p:txBody>
          <a:bodyPr wrap="square" rtlCol="0">
            <a:noAutofit/>
          </a:bodyPr>
          <a:lstStyle/>
          <a:p>
            <a:r>
              <a:rPr lang="en-US" sz="2743" dirty="0">
                <a:solidFill>
                  <a:schemeClr val="bg1"/>
                </a:solidFill>
              </a:rPr>
              <a:t>Ultraluminous X-ray sources (ULXs) are variable, non-nuclear bright X-ray sources in nearby galaxies not associated with the central supermassive black hole. </a:t>
            </a:r>
            <a:r>
              <a:rPr lang="en-US" sz="2743" dirty="0">
                <a:solidFill>
                  <a:schemeClr val="bg1"/>
                </a:solidFill>
              </a:rPr>
              <a:t>These ULXs are brighter than black hole systems in our </a:t>
            </a:r>
            <a:r>
              <a:rPr lang="en-US" sz="2743" dirty="0" smtClean="0">
                <a:solidFill>
                  <a:schemeClr val="bg1"/>
                </a:solidFill>
              </a:rPr>
              <a:t>galaxy—they </a:t>
            </a:r>
            <a:r>
              <a:rPr lang="en-US" sz="2743" dirty="0">
                <a:solidFill>
                  <a:schemeClr val="bg1"/>
                </a:solidFill>
              </a:rPr>
              <a:t>have super-Eddington luminosities </a:t>
            </a:r>
            <a:r>
              <a:rPr lang="en-US" sz="2743" dirty="0" smtClean="0">
                <a:solidFill>
                  <a:schemeClr val="bg1"/>
                </a:solidFill>
              </a:rPr>
              <a:t>greater than </a:t>
            </a:r>
            <a:r>
              <a:rPr lang="en-US" sz="2743" dirty="0" err="1" smtClean="0">
                <a:solidFill>
                  <a:schemeClr val="bg1"/>
                </a:solidFill>
              </a:rPr>
              <a:t>steller</a:t>
            </a:r>
            <a:r>
              <a:rPr lang="en-US" sz="2743" dirty="0" smtClean="0">
                <a:solidFill>
                  <a:schemeClr val="bg1"/>
                </a:solidFill>
              </a:rPr>
              <a:t> mass black holes. </a:t>
            </a:r>
            <a:r>
              <a:rPr lang="en-US" sz="2743" dirty="0">
                <a:solidFill>
                  <a:schemeClr val="bg1"/>
                </a:solidFill>
              </a:rPr>
              <a:t>This constraint on radiation from the star limits its accretion flow. These ULXs break the Eddington theory because there are extreme accretion rates onto a compact stellar remnant, or an intermediate mass black hole. It was previously thought that only black hole accretion could power ULXs, but recent research has shown that neutron stars may also provide the power mechanism. Using the data from the XMM-Newton and Chandra X-ray observatories, we conducted a systematic search to find cyclotron resonance scattering features in the X-Ray spectra of ULXs to identify neutron-star powered ULXs. </a:t>
            </a:r>
            <a:r>
              <a:rPr lang="en-US" sz="2743" dirty="0">
                <a:solidFill>
                  <a:schemeClr val="bg1"/>
                </a:solidFill>
              </a:rPr>
              <a:t>The results may findings provide further insight into the analysis techniques for future neutron star-powered ULXs and estimation of their magnetic field strengths. </a:t>
            </a:r>
            <a:r>
              <a:rPr lang="en-US" sz="2743" dirty="0" smtClean="0">
                <a:solidFill>
                  <a:schemeClr val="bg1"/>
                </a:solidFill>
              </a:rPr>
              <a:t>Some black holes thought to power ULXs may be neutron stars themselves.</a:t>
            </a:r>
            <a:endParaRPr lang="en-US" sz="2743" dirty="0">
              <a:solidFill>
                <a:schemeClr val="bg1"/>
              </a:solidFill>
            </a:endParaRPr>
          </a:p>
        </p:txBody>
      </p:sp>
      <p:sp>
        <p:nvSpPr>
          <p:cNvPr id="5" name="TextBox 4"/>
          <p:cNvSpPr txBox="1"/>
          <p:nvPr/>
        </p:nvSpPr>
        <p:spPr>
          <a:xfrm>
            <a:off x="328937" y="27903249"/>
            <a:ext cx="12017697" cy="804707"/>
          </a:xfrm>
          <a:prstGeom prst="rect">
            <a:avLst/>
          </a:prstGeom>
          <a:solidFill>
            <a:schemeClr val="tx1">
              <a:lumMod val="50000"/>
              <a:lumOff val="50000"/>
              <a:alpha val="59000"/>
            </a:schemeClr>
          </a:solidFill>
        </p:spPr>
        <p:txBody>
          <a:bodyPr wrap="square" rtlCol="0">
            <a:spAutoFit/>
          </a:bodyPr>
          <a:lstStyle/>
          <a:p>
            <a:pPr algn="ctr"/>
            <a:r>
              <a:rPr lang="en-US" sz="4629" dirty="0">
                <a:solidFill>
                  <a:schemeClr val="bg1"/>
                </a:solidFill>
              </a:rPr>
              <a:t>What are CRSFs?</a:t>
            </a:r>
            <a:endParaRPr lang="en-US" sz="4629" dirty="0">
              <a:solidFill>
                <a:schemeClr val="bg1"/>
              </a:solidFill>
            </a:endParaRPr>
          </a:p>
        </p:txBody>
      </p:sp>
      <p:sp>
        <p:nvSpPr>
          <p:cNvPr id="7" name="TextBox 6"/>
          <p:cNvSpPr txBox="1"/>
          <p:nvPr/>
        </p:nvSpPr>
        <p:spPr>
          <a:xfrm>
            <a:off x="184863" y="12254344"/>
            <a:ext cx="12017697" cy="3347711"/>
          </a:xfrm>
          <a:prstGeom prst="rect">
            <a:avLst/>
          </a:prstGeom>
          <a:solidFill>
            <a:schemeClr val="accent1">
              <a:alpha val="10000"/>
            </a:schemeClr>
          </a:solidFill>
        </p:spPr>
        <p:txBody>
          <a:bodyPr wrap="square" rtlCol="0">
            <a:spAutoFit/>
          </a:bodyPr>
          <a:lstStyle/>
          <a:p>
            <a:r>
              <a:rPr lang="en-US" sz="3200" dirty="0">
                <a:solidFill>
                  <a:schemeClr val="bg1"/>
                </a:solidFill>
              </a:rPr>
              <a:t>The Eddington Luminosity is the maximum luminosity a star attains when </a:t>
            </a:r>
            <a:r>
              <a:rPr lang="en-US" sz="3200" dirty="0" smtClean="0">
                <a:solidFill>
                  <a:schemeClr val="bg1"/>
                </a:solidFill>
              </a:rPr>
              <a:t>radiation </a:t>
            </a:r>
            <a:r>
              <a:rPr lang="en-US" sz="3200" dirty="0">
                <a:solidFill>
                  <a:schemeClr val="bg1"/>
                </a:solidFill>
              </a:rPr>
              <a:t>pressure from the star and </a:t>
            </a:r>
            <a:r>
              <a:rPr lang="en-US" sz="3200" dirty="0" smtClean="0">
                <a:solidFill>
                  <a:schemeClr val="bg1"/>
                </a:solidFill>
              </a:rPr>
              <a:t>gravitation pressure </a:t>
            </a:r>
            <a:r>
              <a:rPr lang="en-US" sz="3200" dirty="0">
                <a:solidFill>
                  <a:schemeClr val="bg1"/>
                </a:solidFill>
              </a:rPr>
              <a:t>are balanced.</a:t>
            </a:r>
            <a:r>
              <a:rPr lang="en-US" sz="3200" dirty="0"/>
              <a:t>	</a:t>
            </a:r>
            <a:endParaRPr lang="en-US" sz="3200" dirty="0" smtClean="0"/>
          </a:p>
          <a:p>
            <a:endParaRPr lang="en-US" sz="5777" dirty="0"/>
          </a:p>
          <a:p>
            <a:endParaRPr lang="en-US" sz="5777" dirty="0"/>
          </a:p>
        </p:txBody>
      </p:sp>
      <p:sp>
        <p:nvSpPr>
          <p:cNvPr id="8" name="TextBox 7"/>
          <p:cNvSpPr txBox="1"/>
          <p:nvPr/>
        </p:nvSpPr>
        <p:spPr>
          <a:xfrm>
            <a:off x="373691" y="3604914"/>
            <a:ext cx="11991267" cy="981359"/>
          </a:xfrm>
          <a:prstGeom prst="rect">
            <a:avLst/>
          </a:prstGeom>
          <a:solidFill>
            <a:schemeClr val="tx1">
              <a:lumMod val="50000"/>
              <a:lumOff val="50000"/>
              <a:alpha val="60000"/>
            </a:schemeClr>
          </a:solidFill>
        </p:spPr>
        <p:txBody>
          <a:bodyPr wrap="square" rtlCol="0">
            <a:spAutoFit/>
          </a:bodyPr>
          <a:lstStyle/>
          <a:p>
            <a:pPr algn="ctr"/>
            <a:r>
              <a:rPr lang="en-US" sz="5777" dirty="0" smtClean="0">
                <a:solidFill>
                  <a:schemeClr val="bg1"/>
                </a:solidFill>
              </a:rPr>
              <a:t>Neutron Star Powered X-Ray Sources</a:t>
            </a:r>
            <a:endParaRPr lang="en-US" sz="5777" dirty="0">
              <a:solidFill>
                <a:schemeClr val="bg1"/>
              </a:solidFill>
            </a:endParaRPr>
          </a:p>
        </p:txBody>
      </p:sp>
      <p:sp>
        <p:nvSpPr>
          <p:cNvPr id="9" name="Oval 8"/>
          <p:cNvSpPr/>
          <p:nvPr/>
        </p:nvSpPr>
        <p:spPr>
          <a:xfrm>
            <a:off x="7852649" y="14395583"/>
            <a:ext cx="783771" cy="78377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77"/>
          </a:p>
        </p:txBody>
      </p:sp>
      <p:sp>
        <p:nvSpPr>
          <p:cNvPr id="10" name="Right Arrow 9"/>
          <p:cNvSpPr/>
          <p:nvPr/>
        </p:nvSpPr>
        <p:spPr>
          <a:xfrm>
            <a:off x="9181186" y="14556256"/>
            <a:ext cx="838635" cy="41539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77"/>
          </a:p>
        </p:txBody>
      </p:sp>
      <p:sp>
        <p:nvSpPr>
          <p:cNvPr id="11" name="Oval 10"/>
          <p:cNvSpPr/>
          <p:nvPr/>
        </p:nvSpPr>
        <p:spPr>
          <a:xfrm>
            <a:off x="10196384" y="14395583"/>
            <a:ext cx="783771" cy="7837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77"/>
          </a:p>
        </p:txBody>
      </p:sp>
      <p:sp>
        <p:nvSpPr>
          <p:cNvPr id="12" name="Left Arrow 11"/>
          <p:cNvSpPr/>
          <p:nvPr/>
        </p:nvSpPr>
        <p:spPr>
          <a:xfrm>
            <a:off x="11172040" y="14565339"/>
            <a:ext cx="838635" cy="415399"/>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77"/>
          </a:p>
        </p:txBody>
      </p:sp>
      <p:sp>
        <p:nvSpPr>
          <p:cNvPr id="13" name="TextBox 12"/>
          <p:cNvSpPr txBox="1"/>
          <p:nvPr/>
        </p:nvSpPr>
        <p:spPr>
          <a:xfrm>
            <a:off x="216314" y="16792417"/>
            <a:ext cx="12096366" cy="981359"/>
          </a:xfrm>
          <a:prstGeom prst="rect">
            <a:avLst/>
          </a:prstGeom>
          <a:solidFill>
            <a:schemeClr val="tx1">
              <a:lumMod val="50000"/>
              <a:lumOff val="50000"/>
              <a:alpha val="60000"/>
            </a:schemeClr>
          </a:solidFill>
        </p:spPr>
        <p:txBody>
          <a:bodyPr wrap="square" rtlCol="0">
            <a:spAutoFit/>
          </a:bodyPr>
          <a:lstStyle/>
          <a:p>
            <a:pPr algn="ctr"/>
            <a:r>
              <a:rPr lang="en-US" sz="5777" dirty="0">
                <a:solidFill>
                  <a:schemeClr val="bg1"/>
                </a:solidFill>
              </a:rPr>
              <a:t>Methods</a:t>
            </a:r>
            <a:endParaRPr lang="en-US" sz="5777" dirty="0">
              <a:solidFill>
                <a:schemeClr val="bg1"/>
              </a:solidFill>
            </a:endParaRPr>
          </a:p>
        </p:txBody>
      </p:sp>
      <p:sp>
        <p:nvSpPr>
          <p:cNvPr id="19" name="TextBox 18"/>
          <p:cNvSpPr txBox="1"/>
          <p:nvPr/>
        </p:nvSpPr>
        <p:spPr>
          <a:xfrm>
            <a:off x="192637" y="17909660"/>
            <a:ext cx="6286014" cy="725455"/>
          </a:xfrm>
          <a:prstGeom prst="rect">
            <a:avLst/>
          </a:prstGeom>
          <a:solidFill>
            <a:schemeClr val="accent3">
              <a:lumMod val="40000"/>
              <a:lumOff val="60000"/>
              <a:alpha val="77000"/>
            </a:schemeClr>
          </a:solidFill>
        </p:spPr>
        <p:txBody>
          <a:bodyPr wrap="square" rtlCol="0">
            <a:spAutoFit/>
          </a:bodyPr>
          <a:lstStyle/>
          <a:p>
            <a:pPr algn="ctr"/>
            <a:r>
              <a:rPr lang="en-US" sz="4114" dirty="0"/>
              <a:t>Systematic Search</a:t>
            </a:r>
            <a:endParaRPr lang="en-US" sz="4114" dirty="0"/>
          </a:p>
        </p:txBody>
      </p:sp>
      <p:sp>
        <p:nvSpPr>
          <p:cNvPr id="20" name="TextBox 19"/>
          <p:cNvSpPr txBox="1"/>
          <p:nvPr/>
        </p:nvSpPr>
        <p:spPr>
          <a:xfrm>
            <a:off x="299970" y="22376799"/>
            <a:ext cx="12025345" cy="3521862"/>
          </a:xfrm>
          <a:prstGeom prst="rect">
            <a:avLst/>
          </a:prstGeom>
          <a:noFill/>
        </p:spPr>
        <p:txBody>
          <a:bodyPr wrap="square" rtlCol="0">
            <a:spAutoFit/>
          </a:bodyPr>
          <a:lstStyle/>
          <a:p>
            <a:pPr marL="457200" indent="-457200">
              <a:buFont typeface="Arial" charset="0"/>
              <a:buChar char="•"/>
            </a:pPr>
            <a:r>
              <a:rPr lang="en-US" sz="3200" dirty="0" smtClean="0">
                <a:solidFill>
                  <a:schemeClr val="bg1"/>
                </a:solidFill>
              </a:rPr>
              <a:t>Reduced XMM and Chandra data and found favorable parameters using Chi Squared test. </a:t>
            </a:r>
          </a:p>
          <a:p>
            <a:pPr marL="457200" indent="-457200">
              <a:buFont typeface="Arial" charset="0"/>
              <a:buChar char="•"/>
            </a:pPr>
            <a:r>
              <a:rPr lang="en-US" sz="3200" dirty="0" smtClean="0">
                <a:solidFill>
                  <a:schemeClr val="bg1"/>
                </a:solidFill>
              </a:rPr>
              <a:t>Used XSPEC to Analyzed EPIC-PN and EPIC-MOS detector data and fitted the spectra with a coupled cutoff power law and </a:t>
            </a:r>
            <a:r>
              <a:rPr lang="en-US" sz="3200" dirty="0" err="1" smtClean="0">
                <a:solidFill>
                  <a:schemeClr val="bg1"/>
                </a:solidFill>
              </a:rPr>
              <a:t>gaussian</a:t>
            </a:r>
            <a:r>
              <a:rPr lang="en-US" sz="3200" dirty="0" smtClean="0">
                <a:solidFill>
                  <a:schemeClr val="bg1"/>
                </a:solidFill>
              </a:rPr>
              <a:t> absorption model (</a:t>
            </a:r>
            <a:r>
              <a:rPr lang="en-US" sz="3200" dirty="0" err="1" smtClean="0">
                <a:solidFill>
                  <a:schemeClr val="bg1"/>
                </a:solidFill>
              </a:rPr>
              <a:t>zgauss</a:t>
            </a:r>
            <a:r>
              <a:rPr lang="en-US" sz="3200" dirty="0" smtClean="0">
                <a:solidFill>
                  <a:schemeClr val="bg1"/>
                </a:solidFill>
              </a:rPr>
              <a:t>). </a:t>
            </a:r>
          </a:p>
          <a:p>
            <a:pPr marL="457200" indent="-457200">
              <a:buFont typeface="Arial" charset="0"/>
              <a:buChar char="•"/>
            </a:pPr>
            <a:r>
              <a:rPr lang="en-US" sz="3200" dirty="0" smtClean="0">
                <a:solidFill>
                  <a:schemeClr val="bg1"/>
                </a:solidFill>
              </a:rPr>
              <a:t>Ran simulations to disprove statistical fluctuations</a:t>
            </a:r>
            <a:endParaRPr lang="en-US" sz="3200" dirty="0">
              <a:solidFill>
                <a:schemeClr val="bg1"/>
              </a:solidFill>
            </a:endParaRPr>
          </a:p>
          <a:p>
            <a:endParaRPr lang="en-US" sz="3086" dirty="0" smtClean="0">
              <a:solidFill>
                <a:schemeClr val="bg1"/>
              </a:solidFill>
            </a:endParaRPr>
          </a:p>
        </p:txBody>
      </p:sp>
      <p:sp>
        <p:nvSpPr>
          <p:cNvPr id="21" name="TextBox 20"/>
          <p:cNvSpPr txBox="1"/>
          <p:nvPr/>
        </p:nvSpPr>
        <p:spPr>
          <a:xfrm>
            <a:off x="145399" y="19914248"/>
            <a:ext cx="6333252" cy="725455"/>
          </a:xfrm>
          <a:prstGeom prst="rect">
            <a:avLst/>
          </a:prstGeom>
          <a:solidFill>
            <a:schemeClr val="accent3">
              <a:lumMod val="40000"/>
              <a:lumOff val="60000"/>
              <a:alpha val="77000"/>
            </a:schemeClr>
          </a:solidFill>
        </p:spPr>
        <p:txBody>
          <a:bodyPr wrap="square" rtlCol="0">
            <a:spAutoFit/>
          </a:bodyPr>
          <a:lstStyle/>
          <a:p>
            <a:pPr algn="ctr"/>
            <a:r>
              <a:rPr lang="en-US" sz="4114" dirty="0"/>
              <a:t>Spectral Analysis</a:t>
            </a:r>
            <a:endParaRPr lang="en-US" sz="4114" dirty="0"/>
          </a:p>
        </p:txBody>
      </p:sp>
      <p:sp>
        <p:nvSpPr>
          <p:cNvPr id="22" name="TextBox 21"/>
          <p:cNvSpPr txBox="1"/>
          <p:nvPr/>
        </p:nvSpPr>
        <p:spPr>
          <a:xfrm>
            <a:off x="373691" y="18757777"/>
            <a:ext cx="11951624" cy="1077218"/>
          </a:xfrm>
          <a:prstGeom prst="rect">
            <a:avLst/>
          </a:prstGeom>
          <a:noFill/>
        </p:spPr>
        <p:txBody>
          <a:bodyPr wrap="square" rtlCol="0">
            <a:spAutoFit/>
          </a:bodyPr>
          <a:lstStyle/>
          <a:p>
            <a:pPr marL="457200" indent="-457200">
              <a:buFont typeface="Arial" charset="0"/>
              <a:buChar char="•"/>
            </a:pPr>
            <a:r>
              <a:rPr lang="en-US" sz="3200" dirty="0">
                <a:solidFill>
                  <a:schemeClr val="bg1"/>
                </a:solidFill>
              </a:rPr>
              <a:t>C</a:t>
            </a:r>
            <a:r>
              <a:rPr lang="en-US" sz="3200" dirty="0" smtClean="0">
                <a:solidFill>
                  <a:schemeClr val="bg1"/>
                </a:solidFill>
              </a:rPr>
              <a:t>ross-referenced </a:t>
            </a:r>
            <a:r>
              <a:rPr lang="en-US" sz="3200" dirty="0">
                <a:solidFill>
                  <a:schemeClr val="bg1"/>
                </a:solidFill>
              </a:rPr>
              <a:t>the Serendipitous </a:t>
            </a:r>
            <a:r>
              <a:rPr lang="en-US" sz="3200" dirty="0" smtClean="0">
                <a:solidFill>
                  <a:schemeClr val="bg1"/>
                </a:solidFill>
              </a:rPr>
              <a:t>XMM-Survey to </a:t>
            </a:r>
            <a:r>
              <a:rPr lang="en-US" sz="3200" dirty="0">
                <a:solidFill>
                  <a:schemeClr val="bg1"/>
                </a:solidFill>
              </a:rPr>
              <a:t>find ULXs with at least 10,000 intensity </a:t>
            </a:r>
            <a:r>
              <a:rPr lang="en-US" sz="3200" dirty="0" smtClean="0">
                <a:solidFill>
                  <a:schemeClr val="bg1"/>
                </a:solidFill>
              </a:rPr>
              <a:t>counts and </a:t>
            </a:r>
            <a:endParaRPr lang="en-US" sz="3200" dirty="0">
              <a:solidFill>
                <a:schemeClr val="bg1"/>
              </a:solidFill>
            </a:endParaRPr>
          </a:p>
        </p:txBody>
      </p:sp>
      <p:pic>
        <p:nvPicPr>
          <p:cNvPr id="24" name="Picture 23" descr="250px-Seal_of_the_California_Institute_of_Technology.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705" y="233577"/>
            <a:ext cx="3039716" cy="3027558"/>
          </a:xfrm>
          <a:prstGeom prst="rect">
            <a:avLst/>
          </a:prstGeom>
        </p:spPr>
      </p:pic>
      <p:sp>
        <p:nvSpPr>
          <p:cNvPr id="26" name="TextBox 25"/>
          <p:cNvSpPr txBox="1"/>
          <p:nvPr/>
        </p:nvSpPr>
        <p:spPr>
          <a:xfrm>
            <a:off x="3958278" y="690834"/>
            <a:ext cx="25100978" cy="2701551"/>
          </a:xfrm>
          <a:prstGeom prst="rect">
            <a:avLst/>
          </a:prstGeom>
          <a:noFill/>
        </p:spPr>
        <p:txBody>
          <a:bodyPr wrap="square" rtlCol="0">
            <a:spAutoFit/>
          </a:bodyPr>
          <a:lstStyle/>
          <a:p>
            <a:pPr algn="ctr"/>
            <a:r>
              <a:rPr lang="en-US" sz="5143" dirty="0">
                <a:solidFill>
                  <a:schemeClr val="bg1"/>
                </a:solidFill>
              </a:rPr>
              <a:t>A systematic search for absorption features in the X-ray spectra of ultraluminous X-ray sources</a:t>
            </a:r>
          </a:p>
          <a:p>
            <a:pPr algn="ctr"/>
            <a:r>
              <a:rPr lang="en-US" sz="4629" dirty="0">
                <a:solidFill>
                  <a:schemeClr val="bg1"/>
                </a:solidFill>
              </a:rPr>
              <a:t>Andrew Sosanya </a:t>
            </a:r>
          </a:p>
          <a:p>
            <a:pPr algn="ctr"/>
            <a:r>
              <a:rPr lang="en-US" sz="4114" dirty="0">
                <a:solidFill>
                  <a:schemeClr val="bg1"/>
                </a:solidFill>
              </a:rPr>
              <a:t>NASA NuStar, Caltech </a:t>
            </a:r>
          </a:p>
          <a:p>
            <a:pPr algn="ctr"/>
            <a:r>
              <a:rPr lang="en-US" sz="3086" dirty="0">
                <a:solidFill>
                  <a:schemeClr val="bg1"/>
                </a:solidFill>
              </a:rPr>
              <a:t>M. </a:t>
            </a:r>
            <a:r>
              <a:rPr lang="en-US" sz="3086" dirty="0">
                <a:solidFill>
                  <a:schemeClr val="bg1"/>
                </a:solidFill>
              </a:rPr>
              <a:t>Brightman, F.A </a:t>
            </a:r>
            <a:r>
              <a:rPr lang="en-US" sz="3086" smtClean="0">
                <a:solidFill>
                  <a:schemeClr val="bg1"/>
                </a:solidFill>
              </a:rPr>
              <a:t>Harrisonx</a:t>
            </a:r>
            <a:endParaRPr lang="en-US" sz="3086" dirty="0">
              <a:solidFill>
                <a:schemeClr val="bg1"/>
              </a:solidFill>
            </a:endParaRPr>
          </a:p>
        </p:txBody>
      </p:sp>
      <p:sp>
        <p:nvSpPr>
          <p:cNvPr id="23" name="TextBox 22"/>
          <p:cNvSpPr txBox="1"/>
          <p:nvPr/>
        </p:nvSpPr>
        <p:spPr>
          <a:xfrm>
            <a:off x="355137" y="11121953"/>
            <a:ext cx="11847423" cy="981359"/>
          </a:xfrm>
          <a:prstGeom prst="rect">
            <a:avLst/>
          </a:prstGeom>
          <a:solidFill>
            <a:schemeClr val="tx1">
              <a:lumMod val="50000"/>
              <a:lumOff val="50000"/>
              <a:alpha val="60000"/>
            </a:schemeClr>
          </a:solidFill>
        </p:spPr>
        <p:txBody>
          <a:bodyPr wrap="square" rtlCol="0">
            <a:spAutoFit/>
          </a:bodyPr>
          <a:lstStyle/>
          <a:p>
            <a:pPr algn="ctr"/>
            <a:r>
              <a:rPr lang="en-US" sz="5777" dirty="0">
                <a:solidFill>
                  <a:schemeClr val="bg1"/>
                </a:solidFill>
              </a:rPr>
              <a:t>Eddington Luminosity</a:t>
            </a:r>
            <a:endParaRPr lang="en-US" sz="5777" dirty="0">
              <a:solidFill>
                <a:schemeClr val="bg1"/>
              </a:solidFill>
            </a:endParaRPr>
          </a:p>
        </p:txBody>
      </p:sp>
      <p:sp>
        <p:nvSpPr>
          <p:cNvPr id="28" name="TextBox 27"/>
          <p:cNvSpPr txBox="1"/>
          <p:nvPr/>
        </p:nvSpPr>
        <p:spPr>
          <a:xfrm>
            <a:off x="250268" y="29092433"/>
            <a:ext cx="6228383" cy="5895012"/>
          </a:xfrm>
          <a:prstGeom prst="rect">
            <a:avLst/>
          </a:prstGeom>
          <a:noFill/>
        </p:spPr>
        <p:txBody>
          <a:bodyPr wrap="square" rtlCol="0">
            <a:spAutoFit/>
          </a:bodyPr>
          <a:lstStyle/>
          <a:p>
            <a:r>
              <a:rPr lang="en-US" sz="3428" dirty="0">
                <a:solidFill>
                  <a:schemeClr val="bg1"/>
                </a:solidFill>
              </a:rPr>
              <a:t>Cyclotron resonance scattering features (CRSFs) are caused by the transitions of charged particles between Landau levels produced by a magnetic field.</a:t>
            </a:r>
          </a:p>
          <a:p>
            <a:endParaRPr lang="en-US" sz="3428" dirty="0">
              <a:solidFill>
                <a:schemeClr val="bg1"/>
              </a:solidFill>
            </a:endParaRPr>
          </a:p>
          <a:p>
            <a:r>
              <a:rPr lang="en-US" sz="3428" dirty="0">
                <a:solidFill>
                  <a:schemeClr val="bg1"/>
                </a:solidFill>
              </a:rPr>
              <a:t>Cyclotron lines imply the presence of a neutron star and gives a direct measurement of its magnetic field strength.</a:t>
            </a:r>
          </a:p>
          <a:p>
            <a:endParaRPr lang="en-US" sz="3428" dirty="0">
              <a:solidFill>
                <a:schemeClr val="bg1"/>
              </a:solidFill>
            </a:endParaRPr>
          </a:p>
        </p:txBody>
      </p:sp>
      <p:sp>
        <p:nvSpPr>
          <p:cNvPr id="2" name="TextBox 1"/>
          <p:cNvSpPr txBox="1"/>
          <p:nvPr/>
        </p:nvSpPr>
        <p:spPr>
          <a:xfrm>
            <a:off x="6294509" y="28738963"/>
            <a:ext cx="5956348" cy="5580985"/>
          </a:xfrm>
          <a:prstGeom prst="rect">
            <a:avLst/>
          </a:prstGeom>
          <a:solidFill>
            <a:schemeClr val="bg1"/>
          </a:solidFill>
        </p:spPr>
        <p:txBody>
          <a:bodyPr wrap="square" rtlCol="0">
            <a:spAutoFit/>
          </a:bodyPr>
          <a:lstStyle/>
          <a:p>
            <a:endParaRPr lang="en-US" sz="5777" dirty="0"/>
          </a:p>
        </p:txBody>
      </p:sp>
      <p:pic>
        <p:nvPicPr>
          <p:cNvPr id="30" name="Picture 29" descr="chandra_13813_spectral.pdf">
            <a:extLst>
              <a:ext uri="{FF2B5EF4-FFF2-40B4-BE49-F238E27FC236}">
                <a16:creationId xmlns:a16="http://schemas.microsoft.com/office/drawing/2014/main" xmlns="" id="{1CF8C1E5-A828-F84F-9DCD-63BE66082A6A}"/>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6724453" y="28896399"/>
            <a:ext cx="5376379" cy="5594774"/>
          </a:xfrm>
          <a:prstGeom prst="rect">
            <a:avLst/>
          </a:prstGeom>
        </p:spPr>
      </p:pic>
      <p:sp>
        <p:nvSpPr>
          <p:cNvPr id="32" name="TextBox 31"/>
          <p:cNvSpPr txBox="1"/>
          <p:nvPr/>
        </p:nvSpPr>
        <p:spPr>
          <a:xfrm>
            <a:off x="12788162" y="3601344"/>
            <a:ext cx="19923116" cy="981359"/>
          </a:xfrm>
          <a:prstGeom prst="rect">
            <a:avLst/>
          </a:prstGeom>
          <a:solidFill>
            <a:schemeClr val="tx1">
              <a:lumMod val="50000"/>
              <a:lumOff val="50000"/>
              <a:alpha val="60000"/>
            </a:schemeClr>
          </a:solidFill>
        </p:spPr>
        <p:txBody>
          <a:bodyPr wrap="square" rtlCol="0">
            <a:spAutoFit/>
          </a:bodyPr>
          <a:lstStyle/>
          <a:p>
            <a:pPr algn="ctr"/>
            <a:r>
              <a:rPr lang="en-US" sz="5777" dirty="0">
                <a:solidFill>
                  <a:schemeClr val="bg1"/>
                </a:solidFill>
              </a:rPr>
              <a:t>Analysis &amp; Results</a:t>
            </a:r>
            <a:endParaRPr lang="en-US" sz="5777" dirty="0">
              <a:solidFill>
                <a:schemeClr val="bg1"/>
              </a:solidFill>
            </a:endParaRPr>
          </a:p>
        </p:txBody>
      </p:sp>
      <p:sp>
        <p:nvSpPr>
          <p:cNvPr id="33" name="TextBox 32"/>
          <p:cNvSpPr txBox="1"/>
          <p:nvPr/>
        </p:nvSpPr>
        <p:spPr>
          <a:xfrm>
            <a:off x="13019952" y="4778437"/>
            <a:ext cx="19459536" cy="30432291"/>
          </a:xfrm>
          <a:prstGeom prst="rect">
            <a:avLst/>
          </a:prstGeom>
          <a:solidFill>
            <a:schemeClr val="accent1">
              <a:alpha val="4000"/>
            </a:schemeClr>
          </a:solidFill>
        </p:spPr>
        <p:txBody>
          <a:bodyPr wrap="square" rtlCol="0">
            <a:noAutofit/>
          </a:bodyPr>
          <a:lstStyle/>
          <a:p>
            <a:r>
              <a:rPr lang="en-US" sz="3771" dirty="0">
                <a:solidFill>
                  <a:schemeClr val="bg1"/>
                </a:solidFill>
              </a:rPr>
              <a:t>The systematic search found three strong candidates  for analysis: Holmberg II, IC 342, and M32. </a:t>
            </a:r>
          </a:p>
          <a:p>
            <a:r>
              <a:rPr lang="en-US" sz="3771" b="1" dirty="0">
                <a:solidFill>
                  <a:schemeClr val="bg1"/>
                </a:solidFill>
              </a:rPr>
              <a:t>Holmberg II - observations </a:t>
            </a:r>
            <a:r>
              <a:rPr lang="is-IS" sz="3771" b="1" dirty="0">
                <a:solidFill>
                  <a:schemeClr val="bg1"/>
                </a:solidFill>
              </a:rPr>
              <a:t>0112520701 , 0200470101 </a:t>
            </a:r>
            <a:endParaRPr lang="en-US" sz="3771" b="1" dirty="0">
              <a:solidFill>
                <a:schemeClr val="bg1"/>
              </a:solidFill>
            </a:endParaRPr>
          </a:p>
          <a:p>
            <a:endParaRPr lang="en-US" sz="3771" b="1" dirty="0">
              <a:solidFill>
                <a:schemeClr val="bg1"/>
              </a:solidFill>
            </a:endParaRPr>
          </a:p>
          <a:p>
            <a:endParaRPr lang="en-US" sz="3771" b="1" dirty="0">
              <a:solidFill>
                <a:schemeClr val="bg1"/>
              </a:solidFill>
            </a:endParaRPr>
          </a:p>
          <a:p>
            <a:endParaRPr lang="en-US" sz="3771" dirty="0">
              <a:solidFill>
                <a:schemeClr val="bg1"/>
              </a:solidFill>
            </a:endParaRPr>
          </a:p>
          <a:p>
            <a:endParaRPr lang="en-US" sz="3771" dirty="0">
              <a:solidFill>
                <a:schemeClr val="bg1"/>
              </a:solidFill>
            </a:endParaRPr>
          </a:p>
          <a:p>
            <a:endParaRPr lang="en-US" sz="3771" dirty="0">
              <a:solidFill>
                <a:schemeClr val="bg1"/>
              </a:solidFill>
            </a:endParaRPr>
          </a:p>
          <a:p>
            <a:endParaRPr lang="en-US" sz="3771" dirty="0">
              <a:solidFill>
                <a:schemeClr val="bg1"/>
              </a:solidFill>
            </a:endParaRPr>
          </a:p>
          <a:p>
            <a:endParaRPr lang="en-US" sz="3771" dirty="0">
              <a:solidFill>
                <a:schemeClr val="bg1"/>
              </a:solidFill>
            </a:endParaRPr>
          </a:p>
          <a:p>
            <a:endParaRPr lang="en-US" sz="3771" dirty="0">
              <a:solidFill>
                <a:schemeClr val="bg1"/>
              </a:solidFill>
            </a:endParaRPr>
          </a:p>
          <a:p>
            <a:endParaRPr lang="en-US" sz="3771" dirty="0">
              <a:solidFill>
                <a:schemeClr val="bg1"/>
              </a:solidFill>
            </a:endParaRPr>
          </a:p>
          <a:p>
            <a:endParaRPr lang="en-US" sz="3771" dirty="0">
              <a:solidFill>
                <a:schemeClr val="bg1"/>
              </a:solidFill>
            </a:endParaRPr>
          </a:p>
          <a:p>
            <a:endParaRPr lang="en-US" sz="3771" dirty="0">
              <a:solidFill>
                <a:schemeClr val="bg1"/>
              </a:solidFill>
            </a:endParaRPr>
          </a:p>
          <a:p>
            <a:r>
              <a:rPr lang="en-US" sz="3771" b="1" dirty="0">
                <a:solidFill>
                  <a:schemeClr val="bg1"/>
                </a:solidFill>
              </a:rPr>
              <a:t>IC 342 </a:t>
            </a:r>
            <a:r>
              <a:rPr lang="mr-IN" sz="3771" b="1" dirty="0">
                <a:solidFill>
                  <a:schemeClr val="bg1"/>
                </a:solidFill>
              </a:rPr>
              <a:t>–</a:t>
            </a:r>
            <a:r>
              <a:rPr lang="en-US" sz="3771" b="1" dirty="0">
                <a:solidFill>
                  <a:schemeClr val="bg1"/>
                </a:solidFill>
              </a:rPr>
              <a:t> observations ##########</a:t>
            </a:r>
          </a:p>
          <a:p>
            <a:endParaRPr lang="en-US" sz="3771" dirty="0">
              <a:solidFill>
                <a:schemeClr val="bg1"/>
              </a:solidFill>
            </a:endParaRPr>
          </a:p>
          <a:p>
            <a:endParaRPr lang="en-US" sz="3771" dirty="0">
              <a:solidFill>
                <a:schemeClr val="bg1"/>
              </a:solidFill>
            </a:endParaRPr>
          </a:p>
          <a:p>
            <a:endParaRPr lang="en-US" sz="3771" dirty="0" smtClean="0">
              <a:solidFill>
                <a:schemeClr val="bg1"/>
              </a:solidFill>
            </a:endParaRPr>
          </a:p>
          <a:p>
            <a:endParaRPr lang="en-US" sz="3771" dirty="0">
              <a:solidFill>
                <a:schemeClr val="bg1"/>
              </a:solidFill>
            </a:endParaRPr>
          </a:p>
          <a:p>
            <a:r>
              <a:rPr lang="en-US" sz="3771" b="1" dirty="0" smtClean="0">
                <a:solidFill>
                  <a:schemeClr val="bg1"/>
                </a:solidFill>
              </a:rPr>
              <a:t>M32 </a:t>
            </a:r>
            <a:r>
              <a:rPr lang="en-US" sz="3771" b="1" dirty="0">
                <a:solidFill>
                  <a:schemeClr val="bg1"/>
                </a:solidFill>
              </a:rPr>
              <a:t>(XMM -067210101, Chandra -5680)</a:t>
            </a:r>
          </a:p>
          <a:p>
            <a:r>
              <a:rPr lang="en-US" sz="3771" dirty="0">
                <a:solidFill>
                  <a:schemeClr val="bg1"/>
                </a:solidFill>
              </a:rPr>
              <a:t>	</a:t>
            </a:r>
          </a:p>
          <a:p>
            <a:endParaRPr lang="en-US" sz="3771" dirty="0">
              <a:solidFill>
                <a:schemeClr val="bg1"/>
              </a:solidFill>
            </a:endParaRPr>
          </a:p>
          <a:p>
            <a:endParaRPr lang="en-US" sz="3771" dirty="0">
              <a:solidFill>
                <a:schemeClr val="bg1"/>
              </a:solidFill>
            </a:endParaRPr>
          </a:p>
          <a:p>
            <a:endParaRPr lang="en-US" sz="3771" dirty="0">
              <a:solidFill>
                <a:schemeClr val="bg1"/>
              </a:solidFill>
            </a:endParaRPr>
          </a:p>
          <a:p>
            <a:endParaRPr lang="en-US" sz="3771" dirty="0">
              <a:solidFill>
                <a:schemeClr val="bg1"/>
              </a:solidFill>
            </a:endParaRPr>
          </a:p>
          <a:p>
            <a:endParaRPr lang="en-US" sz="3771" dirty="0">
              <a:solidFill>
                <a:schemeClr val="bg1"/>
              </a:solidFill>
            </a:endParaRPr>
          </a:p>
          <a:p>
            <a:endParaRPr lang="en-US" sz="3771" dirty="0">
              <a:solidFill>
                <a:schemeClr val="bg1"/>
              </a:solidFill>
            </a:endParaRPr>
          </a:p>
          <a:p>
            <a:endParaRPr lang="en-US" sz="3771" dirty="0">
              <a:solidFill>
                <a:schemeClr val="bg1"/>
              </a:solidFill>
            </a:endParaRPr>
          </a:p>
          <a:p>
            <a:endParaRPr lang="en-US" sz="3771" dirty="0">
              <a:solidFill>
                <a:schemeClr val="bg1"/>
              </a:solidFill>
            </a:endParaRPr>
          </a:p>
          <a:p>
            <a:endParaRPr lang="en-US" sz="3771" dirty="0" smtClean="0">
              <a:solidFill>
                <a:schemeClr val="bg1"/>
              </a:solidFill>
            </a:endParaRPr>
          </a:p>
          <a:p>
            <a:endParaRPr lang="en-US" sz="3771" dirty="0">
              <a:solidFill>
                <a:schemeClr val="bg1"/>
              </a:solidFill>
            </a:endParaRPr>
          </a:p>
          <a:p>
            <a:endParaRPr lang="en-US" sz="3771" dirty="0" smtClean="0">
              <a:solidFill>
                <a:schemeClr val="bg1"/>
              </a:solidFill>
            </a:endParaRPr>
          </a:p>
          <a:p>
            <a:endParaRPr lang="en-US" sz="3771" dirty="0">
              <a:solidFill>
                <a:schemeClr val="bg1"/>
              </a:solidFill>
            </a:endParaRPr>
          </a:p>
          <a:p>
            <a:endParaRPr lang="en-US" sz="3771" dirty="0" smtClean="0">
              <a:solidFill>
                <a:schemeClr val="bg1"/>
              </a:solidFill>
            </a:endParaRPr>
          </a:p>
          <a:p>
            <a:endParaRPr lang="en-US" sz="3771" dirty="0">
              <a:solidFill>
                <a:schemeClr val="bg1"/>
              </a:solidFill>
            </a:endParaRPr>
          </a:p>
          <a:p>
            <a:endParaRPr lang="en-US" sz="3771" dirty="0" smtClean="0">
              <a:solidFill>
                <a:schemeClr val="bg1"/>
              </a:solidFill>
            </a:endParaRPr>
          </a:p>
          <a:p>
            <a:endParaRPr lang="en-US" sz="3771" dirty="0">
              <a:solidFill>
                <a:schemeClr val="bg1"/>
              </a:solidFill>
            </a:endParaRPr>
          </a:p>
          <a:p>
            <a:endParaRPr lang="en-US" sz="3771" dirty="0" smtClean="0">
              <a:solidFill>
                <a:schemeClr val="bg1"/>
              </a:solidFill>
            </a:endParaRPr>
          </a:p>
          <a:p>
            <a:endParaRPr lang="en-US" sz="3771" dirty="0">
              <a:solidFill>
                <a:schemeClr val="bg1"/>
              </a:solidFill>
            </a:endParaRPr>
          </a:p>
          <a:p>
            <a:endParaRPr lang="en-US" sz="3771" dirty="0" smtClean="0">
              <a:solidFill>
                <a:schemeClr val="bg1"/>
              </a:solidFill>
            </a:endParaRPr>
          </a:p>
          <a:p>
            <a:endParaRPr lang="en-US" sz="3771" dirty="0">
              <a:solidFill>
                <a:schemeClr val="bg1"/>
              </a:solidFill>
            </a:endParaRPr>
          </a:p>
          <a:p>
            <a:endParaRPr lang="en-US" sz="3771" dirty="0" smtClean="0">
              <a:solidFill>
                <a:schemeClr val="bg1"/>
              </a:solidFill>
            </a:endParaRPr>
          </a:p>
          <a:p>
            <a:endParaRPr lang="en-US" sz="3771" dirty="0">
              <a:solidFill>
                <a:schemeClr val="bg1"/>
              </a:solidFill>
            </a:endParaRPr>
          </a:p>
          <a:p>
            <a:endParaRPr lang="en-US" sz="3771" dirty="0" smtClean="0">
              <a:solidFill>
                <a:schemeClr val="bg1"/>
              </a:solidFill>
            </a:endParaRPr>
          </a:p>
          <a:p>
            <a:endParaRPr lang="en-US" sz="3771" dirty="0">
              <a:solidFill>
                <a:schemeClr val="bg1"/>
              </a:solidFill>
            </a:endParaRPr>
          </a:p>
          <a:p>
            <a:endParaRPr lang="en-US" sz="3771" dirty="0" smtClean="0">
              <a:solidFill>
                <a:schemeClr val="bg1"/>
              </a:solidFill>
            </a:endParaRPr>
          </a:p>
          <a:p>
            <a:endParaRPr lang="en-US" sz="3771" dirty="0">
              <a:solidFill>
                <a:schemeClr val="bg1"/>
              </a:solidFill>
            </a:endParaRPr>
          </a:p>
          <a:p>
            <a:endParaRPr lang="en-US" sz="3771" dirty="0" smtClean="0">
              <a:solidFill>
                <a:schemeClr val="bg1"/>
              </a:solidFill>
            </a:endParaRPr>
          </a:p>
          <a:p>
            <a:endParaRPr lang="en-US" sz="3771" dirty="0">
              <a:solidFill>
                <a:schemeClr val="bg1"/>
              </a:solidFill>
            </a:endParaRPr>
          </a:p>
          <a:p>
            <a:endParaRPr lang="en-US" sz="3771" dirty="0" smtClean="0">
              <a:solidFill>
                <a:schemeClr val="bg1"/>
              </a:solidFill>
            </a:endParaRPr>
          </a:p>
          <a:p>
            <a:endParaRPr lang="en-US" sz="3771" dirty="0">
              <a:solidFill>
                <a:schemeClr val="bg1"/>
              </a:solidFill>
            </a:endParaRPr>
          </a:p>
          <a:p>
            <a:endParaRPr lang="en-US" sz="3771" dirty="0" smtClean="0">
              <a:solidFill>
                <a:schemeClr val="bg1"/>
              </a:solidFill>
            </a:endParaRPr>
          </a:p>
          <a:p>
            <a:endParaRPr lang="en-US" sz="3771" dirty="0">
              <a:solidFill>
                <a:schemeClr val="bg1"/>
              </a:solidFill>
            </a:endParaRPr>
          </a:p>
          <a:p>
            <a:endParaRPr lang="en-US" sz="3771" dirty="0" smtClean="0">
              <a:solidFill>
                <a:schemeClr val="bg1"/>
              </a:solidFill>
            </a:endParaRPr>
          </a:p>
          <a:p>
            <a:endParaRPr lang="en-US" sz="3771" dirty="0" smtClean="0">
              <a:solidFill>
                <a:schemeClr val="bg1"/>
              </a:solidFill>
            </a:endParaRPr>
          </a:p>
          <a:p>
            <a:endParaRPr lang="en-US" sz="3771" dirty="0">
              <a:solidFill>
                <a:schemeClr val="bg1"/>
              </a:solidFill>
            </a:endParaRPr>
          </a:p>
        </p:txBody>
      </p:sp>
      <p:pic>
        <p:nvPicPr>
          <p:cNvPr id="34" name="Picture 33"/>
          <p:cNvPicPr/>
          <p:nvPr/>
        </p:nvPicPr>
        <p:blipFill>
          <a:blip r:embed="rId4">
            <a:biLevel thresh="75000"/>
            <a:extLst>
              <a:ext uri="{28A0092B-C50C-407E-A947-70E740481C1C}">
                <a14:useLocalDpi xmlns:a14="http://schemas.microsoft.com/office/drawing/2010/main" val="0"/>
              </a:ext>
            </a:extLst>
          </a:blip>
          <a:stretch>
            <a:fillRect/>
          </a:stretch>
        </p:blipFill>
        <p:spPr>
          <a:xfrm>
            <a:off x="12805314" y="6325806"/>
            <a:ext cx="5705213" cy="5109601"/>
          </a:xfrm>
          <a:prstGeom prst="rect">
            <a:avLst/>
          </a:prstGeom>
        </p:spPr>
      </p:pic>
      <p:sp>
        <p:nvSpPr>
          <p:cNvPr id="14" name="TextBox 13"/>
          <p:cNvSpPr txBox="1"/>
          <p:nvPr/>
        </p:nvSpPr>
        <p:spPr>
          <a:xfrm>
            <a:off x="24004167" y="6138586"/>
            <a:ext cx="8016240" cy="830997"/>
          </a:xfrm>
          <a:prstGeom prst="rect">
            <a:avLst/>
          </a:prstGeom>
          <a:noFill/>
        </p:spPr>
        <p:txBody>
          <a:bodyPr wrap="square" rtlCol="0">
            <a:spAutoFit/>
          </a:bodyPr>
          <a:lstStyle/>
          <a:p>
            <a:pPr algn="r"/>
            <a:r>
              <a:rPr lang="en-US" sz="2400" dirty="0" smtClean="0">
                <a:ln w="0"/>
                <a:solidFill>
                  <a:schemeClr val="bg1"/>
                </a:solidFill>
                <a:effectLst>
                  <a:outerShdw blurRad="38100" dist="25400" dir="5400000" algn="ctr" rotWithShape="0">
                    <a:srgbClr val="6E747A">
                      <a:alpha val="43000"/>
                    </a:srgbClr>
                  </a:outerShdw>
                </a:effectLst>
              </a:rPr>
              <a:t>No detections found in Holmberg II. A low ## value of 3 shows no appreciable absorption within the spectra. </a:t>
            </a:r>
            <a:r>
              <a:rPr lang="en-US" sz="2400" dirty="0">
                <a:ln w="0"/>
                <a:solidFill>
                  <a:schemeClr val="bg1"/>
                </a:solidFill>
                <a:effectLst>
                  <a:outerShdw blurRad="38100" dist="25400" dir="5400000" algn="ctr" rotWithShape="0">
                    <a:srgbClr val="6E747A">
                      <a:alpha val="43000"/>
                    </a:srgbClr>
                  </a:outerShdw>
                </a:effectLst>
              </a:rPr>
              <a:t> </a:t>
            </a:r>
          </a:p>
        </p:txBody>
      </p:sp>
      <p:pic>
        <p:nvPicPr>
          <p:cNvPr id="15" name="Picture 14"/>
          <p:cNvPicPr>
            <a:picLocks noChangeAspect="1"/>
          </p:cNvPicPr>
          <p:nvPr/>
        </p:nvPicPr>
        <p:blipFill rotWithShape="1">
          <a:blip r:embed="rId5">
            <a:extLst>
              <a:ext uri="{28A0092B-C50C-407E-A947-70E740481C1C}">
                <a14:useLocalDpi xmlns:a14="http://schemas.microsoft.com/office/drawing/2010/main" val="0"/>
              </a:ext>
            </a:extLst>
          </a:blip>
          <a:srcRect t="3774" r="4887" b="17645"/>
          <a:stretch/>
        </p:blipFill>
        <p:spPr>
          <a:xfrm>
            <a:off x="29324986" y="506591"/>
            <a:ext cx="2429691" cy="2868603"/>
          </a:xfrm>
          <a:prstGeom prst="rect">
            <a:avLst/>
          </a:prstGeom>
        </p:spPr>
      </p:pic>
      <mc:AlternateContent xmlns:mc="http://schemas.openxmlformats.org/markup-compatibility/2006">
        <mc:Choice xmlns:a14="http://schemas.microsoft.com/office/drawing/2010/main" Requires="a14">
          <p:sp>
            <p:nvSpPr>
              <p:cNvPr id="35" name="TextBox 34"/>
              <p:cNvSpPr txBox="1"/>
              <p:nvPr/>
            </p:nvSpPr>
            <p:spPr>
              <a:xfrm>
                <a:off x="22749720" y="15604336"/>
                <a:ext cx="8016240" cy="2308324"/>
              </a:xfrm>
              <a:prstGeom prst="rect">
                <a:avLst/>
              </a:prstGeom>
              <a:noFill/>
            </p:spPr>
            <p:txBody>
              <a:bodyPr wrap="square" rtlCol="0">
                <a:spAutoFit/>
              </a:bodyPr>
              <a:lstStyle/>
              <a:p>
                <a:r>
                  <a:rPr lang="en-US" sz="2400" dirty="0" smtClean="0">
                    <a:solidFill>
                      <a:schemeClr val="bg1"/>
                    </a:solidFill>
                  </a:rPr>
                  <a:t> </a:t>
                </a:r>
                <a:r>
                  <a:rPr lang="en-US" sz="3600" dirty="0">
                    <a:solidFill>
                      <a:schemeClr val="bg1"/>
                    </a:solidFill>
                  </a:rPr>
                  <a:t>Absorptions lines found in two different </a:t>
                </a:r>
                <a:r>
                  <a:rPr lang="en-US" sz="3600" dirty="0" smtClean="0">
                    <a:solidFill>
                      <a:schemeClr val="bg1"/>
                    </a:solidFill>
                  </a:rPr>
                  <a:t>observations</a:t>
                </a:r>
              </a:p>
              <a:p>
                <a:pPr marL="2283257" lvl="1" indent="-571500">
                  <a:buFont typeface="Arial" charset="0"/>
                  <a:buChar char="•"/>
                </a:pPr>
                <a14:m>
                  <m:oMath xmlns:m="http://schemas.openxmlformats.org/officeDocument/2006/math">
                    <m:r>
                      <a:rPr lang="en-US" sz="3600" i="1" dirty="0">
                        <a:solidFill>
                          <a:schemeClr val="bg1"/>
                        </a:solidFill>
                        <a:latin typeface="Cambria Math" panose="02040503050406030204" pitchFamily="18" charset="0"/>
                      </a:rPr>
                      <m:t>𝐸</m:t>
                    </m:r>
                    <m:r>
                      <a:rPr lang="en-US" sz="3600" i="1" dirty="0" smtClean="0">
                        <a:solidFill>
                          <a:schemeClr val="bg1"/>
                        </a:solidFill>
                        <a:latin typeface="Cambria Math" charset="0"/>
                        <a:ea typeface="Cambria Math" charset="0"/>
                        <a:cs typeface="Cambria Math" charset="0"/>
                      </a:rPr>
                      <m:t>~</m:t>
                    </m:r>
                    <m:r>
                      <a:rPr lang="en-US" sz="3600" i="1" dirty="0">
                        <a:solidFill>
                          <a:schemeClr val="bg1"/>
                        </a:solidFill>
                        <a:latin typeface="Cambria Math" panose="02040503050406030204" pitchFamily="18" charset="0"/>
                      </a:rPr>
                      <m:t>6</m:t>
                    </m:r>
                  </m:oMath>
                </a14:m>
                <a:r>
                  <a:rPr lang="en-US" sz="3600" dirty="0">
                    <a:solidFill>
                      <a:schemeClr val="bg1"/>
                    </a:solidFill>
                  </a:rPr>
                  <a:t> keV in </a:t>
                </a:r>
                <a:r>
                  <a:rPr lang="en-US" sz="3600" dirty="0" smtClean="0">
                    <a:solidFill>
                      <a:schemeClr val="bg1"/>
                    </a:solidFill>
                  </a:rPr>
                  <a:t>XMM-Newton</a:t>
                </a:r>
              </a:p>
              <a:p>
                <a:pPr marL="2283257" lvl="1" indent="-571500">
                  <a:buFont typeface="Arial" charset="0"/>
                  <a:buChar char="•"/>
                </a:pPr>
                <a14:m>
                  <m:oMath xmlns:m="http://schemas.openxmlformats.org/officeDocument/2006/math">
                    <m:r>
                      <a:rPr lang="en-US" sz="3600" i="1" dirty="0">
                        <a:solidFill>
                          <a:schemeClr val="bg1"/>
                        </a:solidFill>
                        <a:latin typeface="Cambria Math" panose="02040503050406030204" pitchFamily="18" charset="0"/>
                      </a:rPr>
                      <m:t>𝐸</m:t>
                    </m:r>
                    <m:r>
                      <a:rPr lang="en-US" sz="3600" i="1" dirty="0" smtClean="0">
                        <a:solidFill>
                          <a:schemeClr val="bg1"/>
                        </a:solidFill>
                        <a:latin typeface="Cambria Math" charset="0"/>
                        <a:ea typeface="Cambria Math" charset="0"/>
                        <a:cs typeface="Cambria Math" charset="0"/>
                      </a:rPr>
                      <m:t>~</m:t>
                    </m:r>
                    <m:r>
                      <a:rPr lang="en-US" sz="3600" i="1" dirty="0">
                        <a:solidFill>
                          <a:schemeClr val="bg1"/>
                        </a:solidFill>
                        <a:latin typeface="Cambria Math" panose="02040503050406030204" pitchFamily="18" charset="0"/>
                      </a:rPr>
                      <m:t>6.5 </m:t>
                    </m:r>
                  </m:oMath>
                </a14:m>
                <a:r>
                  <a:rPr lang="en-US" sz="3600" dirty="0" smtClean="0">
                    <a:solidFill>
                      <a:schemeClr val="bg1"/>
                    </a:solidFill>
                  </a:rPr>
                  <a:t>keV </a:t>
                </a:r>
                <a:r>
                  <a:rPr lang="en-US" sz="3600" dirty="0">
                    <a:solidFill>
                      <a:schemeClr val="bg1"/>
                    </a:solidFill>
                  </a:rPr>
                  <a:t>in Chandra (</a:t>
                </a:r>
                <a:r>
                  <a:rPr lang="en-US" sz="3600" dirty="0" smtClean="0">
                    <a:solidFill>
                      <a:schemeClr val="bg1"/>
                    </a:solidFill>
                  </a:rPr>
                  <a:t>5680)</a:t>
                </a:r>
              </a:p>
            </p:txBody>
          </p:sp>
        </mc:Choice>
        <mc:Fallback>
          <p:sp>
            <p:nvSpPr>
              <p:cNvPr id="35" name="TextBox 34"/>
              <p:cNvSpPr txBox="1">
                <a:spLocks noRot="1" noChangeAspect="1" noMove="1" noResize="1" noEditPoints="1" noAdjustHandles="1" noChangeArrowheads="1" noChangeShapeType="1" noTextEdit="1"/>
              </p:cNvSpPr>
              <p:nvPr/>
            </p:nvSpPr>
            <p:spPr>
              <a:xfrm>
                <a:off x="22749720" y="15604336"/>
                <a:ext cx="8016240" cy="2308324"/>
              </a:xfrm>
              <a:prstGeom prst="rect">
                <a:avLst/>
              </a:prstGeom>
              <a:blipFill rotWithShape="0">
                <a:blip r:embed="rId6"/>
                <a:stretch>
                  <a:fillRect l="-2357" t="-4233" r="-684" b="-9259"/>
                </a:stretch>
              </a:blipFill>
            </p:spPr>
            <p:txBody>
              <a:bodyPr/>
              <a:lstStyle/>
              <a:p>
                <a:r>
                  <a:rPr lang="en-US">
                    <a:noFill/>
                  </a:rPr>
                  <a:t> </a:t>
                </a:r>
              </a:p>
            </p:txBody>
          </p:sp>
        </mc:Fallback>
      </mc:AlternateContent>
      <p:sp>
        <p:nvSpPr>
          <p:cNvPr id="36" name="TextBox 35"/>
          <p:cNvSpPr txBox="1"/>
          <p:nvPr/>
        </p:nvSpPr>
        <p:spPr>
          <a:xfrm>
            <a:off x="22535081" y="11241429"/>
            <a:ext cx="9944406" cy="2308324"/>
          </a:xfrm>
          <a:prstGeom prst="rect">
            <a:avLst/>
          </a:prstGeom>
          <a:noFill/>
        </p:spPr>
        <p:txBody>
          <a:bodyPr wrap="square" rtlCol="0">
            <a:spAutoFit/>
          </a:bodyPr>
          <a:lstStyle/>
          <a:p>
            <a:r>
              <a:rPr lang="en-US" sz="2400" dirty="0">
                <a:ln w="0"/>
                <a:solidFill>
                  <a:schemeClr val="bg1"/>
                </a:solidFill>
                <a:effectLst>
                  <a:outerShdw blurRad="38100" dist="25400" dir="5400000" algn="ctr" rotWithShape="0">
                    <a:srgbClr val="6E747A">
                      <a:alpha val="43000"/>
                    </a:srgbClr>
                  </a:outerShdw>
                </a:effectLst>
              </a:rPr>
              <a:t>Lorem ipsum dolor sit </a:t>
            </a:r>
            <a:r>
              <a:rPr lang="en-US" sz="2400" dirty="0" err="1">
                <a:ln w="0"/>
                <a:solidFill>
                  <a:schemeClr val="bg1"/>
                </a:solidFill>
                <a:effectLst>
                  <a:outerShdw blurRad="38100" dist="25400" dir="5400000" algn="ctr" rotWithShape="0">
                    <a:srgbClr val="6E747A">
                      <a:alpha val="43000"/>
                    </a:srgbClr>
                  </a:outerShdw>
                </a:effectLst>
              </a:rPr>
              <a:t>amet</a:t>
            </a:r>
            <a:r>
              <a:rPr lang="en-US" sz="2400" dirty="0">
                <a:ln w="0"/>
                <a:solidFill>
                  <a:schemeClr val="bg1"/>
                </a:solidFill>
                <a:effectLst>
                  <a:outerShdw blurRad="38100" dist="25400" dir="5400000" algn="ctr" rotWithShape="0">
                    <a:srgbClr val="6E747A">
                      <a:alpha val="43000"/>
                    </a:srgbClr>
                  </a:outerShdw>
                </a:effectLst>
              </a:rPr>
              <a:t>, </a:t>
            </a:r>
            <a:r>
              <a:rPr lang="en-US" sz="2400" dirty="0" err="1">
                <a:ln w="0"/>
                <a:solidFill>
                  <a:schemeClr val="bg1"/>
                </a:solidFill>
                <a:effectLst>
                  <a:outerShdw blurRad="38100" dist="25400" dir="5400000" algn="ctr" rotWithShape="0">
                    <a:srgbClr val="6E747A">
                      <a:alpha val="43000"/>
                    </a:srgbClr>
                  </a:outerShdw>
                </a:effectLst>
              </a:rPr>
              <a:t>consectetur</a:t>
            </a:r>
            <a:r>
              <a:rPr lang="en-US" sz="2400" dirty="0">
                <a:ln w="0"/>
                <a:solidFill>
                  <a:schemeClr val="bg1"/>
                </a:solidFill>
                <a:effectLst>
                  <a:outerShdw blurRad="38100" dist="25400" dir="5400000" algn="ctr" rotWithShape="0">
                    <a:srgbClr val="6E747A">
                      <a:alpha val="43000"/>
                    </a:srgbClr>
                  </a:outerShdw>
                </a:effectLst>
              </a:rPr>
              <a:t> </a:t>
            </a:r>
            <a:r>
              <a:rPr lang="en-US" sz="2400" dirty="0" err="1">
                <a:ln w="0"/>
                <a:solidFill>
                  <a:schemeClr val="bg1"/>
                </a:solidFill>
                <a:effectLst>
                  <a:outerShdw blurRad="38100" dist="25400" dir="5400000" algn="ctr" rotWithShape="0">
                    <a:srgbClr val="6E747A">
                      <a:alpha val="43000"/>
                    </a:srgbClr>
                  </a:outerShdw>
                </a:effectLst>
              </a:rPr>
              <a:t>adipiscing</a:t>
            </a:r>
            <a:r>
              <a:rPr lang="en-US" sz="2400" dirty="0">
                <a:ln w="0"/>
                <a:solidFill>
                  <a:schemeClr val="bg1"/>
                </a:solidFill>
                <a:effectLst>
                  <a:outerShdw blurRad="38100" dist="25400" dir="5400000" algn="ctr" rotWithShape="0">
                    <a:srgbClr val="6E747A">
                      <a:alpha val="43000"/>
                    </a:srgbClr>
                  </a:outerShdw>
                </a:effectLst>
              </a:rPr>
              <a:t> </a:t>
            </a:r>
            <a:r>
              <a:rPr lang="en-US" sz="2400" dirty="0" err="1">
                <a:ln w="0"/>
                <a:solidFill>
                  <a:schemeClr val="bg1"/>
                </a:solidFill>
                <a:effectLst>
                  <a:outerShdw blurRad="38100" dist="25400" dir="5400000" algn="ctr" rotWithShape="0">
                    <a:srgbClr val="6E747A">
                      <a:alpha val="43000"/>
                    </a:srgbClr>
                  </a:outerShdw>
                </a:effectLst>
              </a:rPr>
              <a:t>elit</a:t>
            </a:r>
            <a:r>
              <a:rPr lang="en-US" sz="2400" dirty="0">
                <a:ln w="0"/>
                <a:solidFill>
                  <a:schemeClr val="bg1"/>
                </a:solidFill>
                <a:effectLst>
                  <a:outerShdw blurRad="38100" dist="25400" dir="5400000" algn="ctr" rotWithShape="0">
                    <a:srgbClr val="6E747A">
                      <a:alpha val="43000"/>
                    </a:srgbClr>
                  </a:outerShdw>
                </a:effectLst>
              </a:rPr>
              <a:t>. </a:t>
            </a:r>
            <a:r>
              <a:rPr lang="en-US" sz="2400" dirty="0" err="1">
                <a:ln w="0"/>
                <a:solidFill>
                  <a:schemeClr val="bg1"/>
                </a:solidFill>
                <a:effectLst>
                  <a:outerShdw blurRad="38100" dist="25400" dir="5400000" algn="ctr" rotWithShape="0">
                    <a:srgbClr val="6E747A">
                      <a:alpha val="43000"/>
                    </a:srgbClr>
                  </a:outerShdw>
                </a:effectLst>
              </a:rPr>
              <a:t>Donec</a:t>
            </a:r>
            <a:r>
              <a:rPr lang="en-US" sz="2400" dirty="0">
                <a:ln w="0"/>
                <a:solidFill>
                  <a:schemeClr val="bg1"/>
                </a:solidFill>
                <a:effectLst>
                  <a:outerShdw blurRad="38100" dist="25400" dir="5400000" algn="ctr" rotWithShape="0">
                    <a:srgbClr val="6E747A">
                      <a:alpha val="43000"/>
                    </a:srgbClr>
                  </a:outerShdw>
                </a:effectLst>
              </a:rPr>
              <a:t> </a:t>
            </a:r>
            <a:r>
              <a:rPr lang="en-US" sz="2400" dirty="0" err="1">
                <a:ln w="0"/>
                <a:solidFill>
                  <a:schemeClr val="bg1"/>
                </a:solidFill>
                <a:effectLst>
                  <a:outerShdw blurRad="38100" dist="25400" dir="5400000" algn="ctr" rotWithShape="0">
                    <a:srgbClr val="6E747A">
                      <a:alpha val="43000"/>
                    </a:srgbClr>
                  </a:outerShdw>
                </a:effectLst>
              </a:rPr>
              <a:t>orci</a:t>
            </a:r>
            <a:r>
              <a:rPr lang="en-US" sz="2400" dirty="0">
                <a:ln w="0"/>
                <a:solidFill>
                  <a:schemeClr val="bg1"/>
                </a:solidFill>
                <a:effectLst>
                  <a:outerShdw blurRad="38100" dist="25400" dir="5400000" algn="ctr" rotWithShape="0">
                    <a:srgbClr val="6E747A">
                      <a:alpha val="43000"/>
                    </a:srgbClr>
                  </a:outerShdw>
                </a:effectLst>
              </a:rPr>
              <a:t> ante, </a:t>
            </a:r>
            <a:r>
              <a:rPr lang="en-US" sz="2400" dirty="0" err="1">
                <a:ln w="0"/>
                <a:solidFill>
                  <a:schemeClr val="bg1"/>
                </a:solidFill>
                <a:effectLst>
                  <a:outerShdw blurRad="38100" dist="25400" dir="5400000" algn="ctr" rotWithShape="0">
                    <a:srgbClr val="6E747A">
                      <a:alpha val="43000"/>
                    </a:srgbClr>
                  </a:outerShdw>
                </a:effectLst>
              </a:rPr>
              <a:t>venenatis</a:t>
            </a:r>
            <a:r>
              <a:rPr lang="en-US" sz="2400" dirty="0">
                <a:ln w="0"/>
                <a:solidFill>
                  <a:schemeClr val="bg1"/>
                </a:solidFill>
                <a:effectLst>
                  <a:outerShdw blurRad="38100" dist="25400" dir="5400000" algn="ctr" rotWithShape="0">
                    <a:srgbClr val="6E747A">
                      <a:alpha val="43000"/>
                    </a:srgbClr>
                  </a:outerShdw>
                </a:effectLst>
              </a:rPr>
              <a:t> a </a:t>
            </a:r>
            <a:r>
              <a:rPr lang="en-US" sz="2400" dirty="0" err="1">
                <a:ln w="0"/>
                <a:solidFill>
                  <a:schemeClr val="bg1"/>
                </a:solidFill>
                <a:effectLst>
                  <a:outerShdw blurRad="38100" dist="25400" dir="5400000" algn="ctr" rotWithShape="0">
                    <a:srgbClr val="6E747A">
                      <a:alpha val="43000"/>
                    </a:srgbClr>
                  </a:outerShdw>
                </a:effectLst>
              </a:rPr>
              <a:t>commodo</a:t>
            </a:r>
            <a:r>
              <a:rPr lang="en-US" sz="2400" dirty="0">
                <a:ln w="0"/>
                <a:solidFill>
                  <a:schemeClr val="bg1"/>
                </a:solidFill>
                <a:effectLst>
                  <a:outerShdw blurRad="38100" dist="25400" dir="5400000" algn="ctr" rotWithShape="0">
                    <a:srgbClr val="6E747A">
                      <a:alpha val="43000"/>
                    </a:srgbClr>
                  </a:outerShdw>
                </a:effectLst>
              </a:rPr>
              <a:t> </a:t>
            </a:r>
            <a:r>
              <a:rPr lang="en-US" sz="2400" dirty="0" err="1">
                <a:ln w="0"/>
                <a:solidFill>
                  <a:schemeClr val="bg1"/>
                </a:solidFill>
                <a:effectLst>
                  <a:outerShdw blurRad="38100" dist="25400" dir="5400000" algn="ctr" rotWithShape="0">
                    <a:srgbClr val="6E747A">
                      <a:alpha val="43000"/>
                    </a:srgbClr>
                  </a:outerShdw>
                </a:effectLst>
              </a:rPr>
              <a:t>sed</a:t>
            </a:r>
            <a:r>
              <a:rPr lang="en-US" sz="2400" dirty="0">
                <a:ln w="0"/>
                <a:solidFill>
                  <a:schemeClr val="bg1"/>
                </a:solidFill>
                <a:effectLst>
                  <a:outerShdw blurRad="38100" dist="25400" dir="5400000" algn="ctr" rotWithShape="0">
                    <a:srgbClr val="6E747A">
                      <a:alpha val="43000"/>
                    </a:srgbClr>
                  </a:outerShdw>
                </a:effectLst>
              </a:rPr>
              <a:t>, </a:t>
            </a:r>
            <a:r>
              <a:rPr lang="en-US" sz="2400" dirty="0" err="1">
                <a:ln w="0"/>
                <a:solidFill>
                  <a:schemeClr val="bg1"/>
                </a:solidFill>
                <a:effectLst>
                  <a:outerShdw blurRad="38100" dist="25400" dir="5400000" algn="ctr" rotWithShape="0">
                    <a:srgbClr val="6E747A">
                      <a:alpha val="43000"/>
                    </a:srgbClr>
                  </a:outerShdw>
                </a:effectLst>
              </a:rPr>
              <a:t>lobortis</a:t>
            </a:r>
            <a:r>
              <a:rPr lang="en-US" sz="2400" dirty="0">
                <a:ln w="0"/>
                <a:solidFill>
                  <a:schemeClr val="bg1"/>
                </a:solidFill>
                <a:effectLst>
                  <a:outerShdw blurRad="38100" dist="25400" dir="5400000" algn="ctr" rotWithShape="0">
                    <a:srgbClr val="6E747A">
                      <a:alpha val="43000"/>
                    </a:srgbClr>
                  </a:outerShdw>
                </a:effectLst>
              </a:rPr>
              <a:t> sit </a:t>
            </a:r>
            <a:r>
              <a:rPr lang="en-US" sz="2400" dirty="0" err="1">
                <a:ln w="0"/>
                <a:solidFill>
                  <a:schemeClr val="bg1"/>
                </a:solidFill>
                <a:effectLst>
                  <a:outerShdw blurRad="38100" dist="25400" dir="5400000" algn="ctr" rotWithShape="0">
                    <a:srgbClr val="6E747A">
                      <a:alpha val="43000"/>
                    </a:srgbClr>
                  </a:outerShdw>
                </a:effectLst>
              </a:rPr>
              <a:t>amet</a:t>
            </a:r>
            <a:r>
              <a:rPr lang="en-US" sz="2400" dirty="0">
                <a:ln w="0"/>
                <a:solidFill>
                  <a:schemeClr val="bg1"/>
                </a:solidFill>
                <a:effectLst>
                  <a:outerShdw blurRad="38100" dist="25400" dir="5400000" algn="ctr" rotWithShape="0">
                    <a:srgbClr val="6E747A">
                      <a:alpha val="43000"/>
                    </a:srgbClr>
                  </a:outerShdw>
                </a:effectLst>
              </a:rPr>
              <a:t> </a:t>
            </a:r>
            <a:r>
              <a:rPr lang="en-US" sz="2400" dirty="0" err="1">
                <a:ln w="0"/>
                <a:solidFill>
                  <a:schemeClr val="bg1"/>
                </a:solidFill>
                <a:effectLst>
                  <a:outerShdw blurRad="38100" dist="25400" dir="5400000" algn="ctr" rotWithShape="0">
                    <a:srgbClr val="6E747A">
                      <a:alpha val="43000"/>
                    </a:srgbClr>
                  </a:outerShdw>
                </a:effectLst>
              </a:rPr>
              <a:t>augue</a:t>
            </a:r>
            <a:r>
              <a:rPr lang="en-US" sz="2400" dirty="0">
                <a:ln w="0"/>
                <a:solidFill>
                  <a:schemeClr val="bg1"/>
                </a:solidFill>
                <a:effectLst>
                  <a:outerShdw blurRad="38100" dist="25400" dir="5400000" algn="ctr" rotWithShape="0">
                    <a:srgbClr val="6E747A">
                      <a:alpha val="43000"/>
                    </a:srgbClr>
                  </a:outerShdw>
                </a:effectLst>
              </a:rPr>
              <a:t>. </a:t>
            </a:r>
            <a:r>
              <a:rPr lang="en-US" sz="2400" dirty="0" err="1">
                <a:ln w="0"/>
                <a:solidFill>
                  <a:schemeClr val="bg1"/>
                </a:solidFill>
                <a:effectLst>
                  <a:outerShdw blurRad="38100" dist="25400" dir="5400000" algn="ctr" rotWithShape="0">
                    <a:srgbClr val="6E747A">
                      <a:alpha val="43000"/>
                    </a:srgbClr>
                  </a:outerShdw>
                </a:effectLst>
              </a:rPr>
              <a:t>Nullam</a:t>
            </a:r>
            <a:r>
              <a:rPr lang="en-US" sz="2400" dirty="0">
                <a:ln w="0"/>
                <a:solidFill>
                  <a:schemeClr val="bg1"/>
                </a:solidFill>
                <a:effectLst>
                  <a:outerShdw blurRad="38100" dist="25400" dir="5400000" algn="ctr" rotWithShape="0">
                    <a:srgbClr val="6E747A">
                      <a:alpha val="43000"/>
                    </a:srgbClr>
                  </a:outerShdw>
                </a:effectLst>
              </a:rPr>
              <a:t> </a:t>
            </a:r>
            <a:r>
              <a:rPr lang="en-US" sz="2400" dirty="0" err="1">
                <a:ln w="0"/>
                <a:solidFill>
                  <a:schemeClr val="bg1"/>
                </a:solidFill>
                <a:effectLst>
                  <a:outerShdw blurRad="38100" dist="25400" dir="5400000" algn="ctr" rotWithShape="0">
                    <a:srgbClr val="6E747A">
                      <a:alpha val="43000"/>
                    </a:srgbClr>
                  </a:outerShdw>
                </a:effectLst>
              </a:rPr>
              <a:t>aliquam</a:t>
            </a:r>
            <a:r>
              <a:rPr lang="en-US" sz="2400" dirty="0">
                <a:ln w="0"/>
                <a:solidFill>
                  <a:schemeClr val="bg1"/>
                </a:solidFill>
                <a:effectLst>
                  <a:outerShdw blurRad="38100" dist="25400" dir="5400000" algn="ctr" rotWithShape="0">
                    <a:srgbClr val="6E747A">
                      <a:alpha val="43000"/>
                    </a:srgbClr>
                  </a:outerShdw>
                </a:effectLst>
              </a:rPr>
              <a:t> nisi </a:t>
            </a:r>
            <a:r>
              <a:rPr lang="en-US" sz="2400" dirty="0" err="1">
                <a:ln w="0"/>
                <a:solidFill>
                  <a:schemeClr val="bg1"/>
                </a:solidFill>
                <a:effectLst>
                  <a:outerShdw blurRad="38100" dist="25400" dir="5400000" algn="ctr" rotWithShape="0">
                    <a:srgbClr val="6E747A">
                      <a:alpha val="43000"/>
                    </a:srgbClr>
                  </a:outerShdw>
                </a:effectLst>
              </a:rPr>
              <a:t>vel</a:t>
            </a:r>
            <a:r>
              <a:rPr lang="en-US" sz="2400" dirty="0">
                <a:ln w="0"/>
                <a:solidFill>
                  <a:schemeClr val="bg1"/>
                </a:solidFill>
                <a:effectLst>
                  <a:outerShdw blurRad="38100" dist="25400" dir="5400000" algn="ctr" rotWithShape="0">
                    <a:srgbClr val="6E747A">
                      <a:alpha val="43000"/>
                    </a:srgbClr>
                  </a:outerShdw>
                </a:effectLst>
              </a:rPr>
              <a:t> </a:t>
            </a:r>
            <a:r>
              <a:rPr lang="en-US" sz="2400" dirty="0" err="1">
                <a:ln w="0"/>
                <a:solidFill>
                  <a:schemeClr val="bg1"/>
                </a:solidFill>
                <a:effectLst>
                  <a:outerShdw blurRad="38100" dist="25400" dir="5400000" algn="ctr" rotWithShape="0">
                    <a:srgbClr val="6E747A">
                      <a:alpha val="43000"/>
                    </a:srgbClr>
                  </a:outerShdw>
                </a:effectLst>
              </a:rPr>
              <a:t>enim</a:t>
            </a:r>
            <a:r>
              <a:rPr lang="en-US" sz="2400" dirty="0">
                <a:ln w="0"/>
                <a:solidFill>
                  <a:schemeClr val="bg1"/>
                </a:solidFill>
                <a:effectLst>
                  <a:outerShdw blurRad="38100" dist="25400" dir="5400000" algn="ctr" rotWithShape="0">
                    <a:srgbClr val="6E747A">
                      <a:alpha val="43000"/>
                    </a:srgbClr>
                  </a:outerShdw>
                </a:effectLst>
              </a:rPr>
              <a:t> </a:t>
            </a:r>
            <a:r>
              <a:rPr lang="en-US" sz="2400" dirty="0" err="1">
                <a:ln w="0"/>
                <a:solidFill>
                  <a:schemeClr val="bg1"/>
                </a:solidFill>
                <a:effectLst>
                  <a:outerShdw blurRad="38100" dist="25400" dir="5400000" algn="ctr" rotWithShape="0">
                    <a:srgbClr val="6E747A">
                      <a:alpha val="43000"/>
                    </a:srgbClr>
                  </a:outerShdw>
                </a:effectLst>
              </a:rPr>
              <a:t>egestas</a:t>
            </a:r>
            <a:r>
              <a:rPr lang="en-US" sz="2400" dirty="0">
                <a:ln w="0"/>
                <a:solidFill>
                  <a:schemeClr val="bg1"/>
                </a:solidFill>
                <a:effectLst>
                  <a:outerShdw blurRad="38100" dist="25400" dir="5400000" algn="ctr" rotWithShape="0">
                    <a:srgbClr val="6E747A">
                      <a:alpha val="43000"/>
                    </a:srgbClr>
                  </a:outerShdw>
                </a:effectLst>
              </a:rPr>
              <a:t>, in </a:t>
            </a:r>
            <a:r>
              <a:rPr lang="en-US" sz="2400" dirty="0" err="1">
                <a:ln w="0"/>
                <a:solidFill>
                  <a:schemeClr val="bg1"/>
                </a:solidFill>
                <a:effectLst>
                  <a:outerShdw blurRad="38100" dist="25400" dir="5400000" algn="ctr" rotWithShape="0">
                    <a:srgbClr val="6E747A">
                      <a:alpha val="43000"/>
                    </a:srgbClr>
                  </a:outerShdw>
                </a:effectLst>
              </a:rPr>
              <a:t>volutpat</a:t>
            </a:r>
            <a:r>
              <a:rPr lang="en-US" sz="2400" dirty="0">
                <a:ln w="0"/>
                <a:solidFill>
                  <a:schemeClr val="bg1"/>
                </a:solidFill>
                <a:effectLst>
                  <a:outerShdw blurRad="38100" dist="25400" dir="5400000" algn="ctr" rotWithShape="0">
                    <a:srgbClr val="6E747A">
                      <a:alpha val="43000"/>
                    </a:srgbClr>
                  </a:outerShdw>
                </a:effectLst>
              </a:rPr>
              <a:t> dui </a:t>
            </a:r>
            <a:r>
              <a:rPr lang="en-US" sz="2400" dirty="0" err="1">
                <a:ln w="0"/>
                <a:solidFill>
                  <a:schemeClr val="bg1"/>
                </a:solidFill>
                <a:effectLst>
                  <a:outerShdw blurRad="38100" dist="25400" dir="5400000" algn="ctr" rotWithShape="0">
                    <a:srgbClr val="6E747A">
                      <a:alpha val="43000"/>
                    </a:srgbClr>
                  </a:outerShdw>
                </a:effectLst>
              </a:rPr>
              <a:t>lobortis</a:t>
            </a:r>
            <a:r>
              <a:rPr lang="en-US" sz="2400" dirty="0">
                <a:ln w="0"/>
                <a:solidFill>
                  <a:schemeClr val="bg1"/>
                </a:solidFill>
                <a:effectLst>
                  <a:outerShdw blurRad="38100" dist="25400" dir="5400000" algn="ctr" rotWithShape="0">
                    <a:srgbClr val="6E747A">
                      <a:alpha val="43000"/>
                    </a:srgbClr>
                  </a:outerShdw>
                </a:effectLst>
              </a:rPr>
              <a:t>. </a:t>
            </a:r>
            <a:r>
              <a:rPr lang="en-US" sz="2400" dirty="0" err="1">
                <a:ln w="0"/>
                <a:solidFill>
                  <a:schemeClr val="bg1"/>
                </a:solidFill>
                <a:effectLst>
                  <a:outerShdw blurRad="38100" dist="25400" dir="5400000" algn="ctr" rotWithShape="0">
                    <a:srgbClr val="6E747A">
                      <a:alpha val="43000"/>
                    </a:srgbClr>
                  </a:outerShdw>
                </a:effectLst>
              </a:rPr>
              <a:t>Suspendisse</a:t>
            </a:r>
            <a:r>
              <a:rPr lang="en-US" sz="2400" dirty="0">
                <a:ln w="0"/>
                <a:solidFill>
                  <a:schemeClr val="bg1"/>
                </a:solidFill>
                <a:effectLst>
                  <a:outerShdw blurRad="38100" dist="25400" dir="5400000" algn="ctr" rotWithShape="0">
                    <a:srgbClr val="6E747A">
                      <a:alpha val="43000"/>
                    </a:srgbClr>
                  </a:outerShdw>
                </a:effectLst>
              </a:rPr>
              <a:t> </a:t>
            </a:r>
            <a:r>
              <a:rPr lang="en-US" sz="2400" dirty="0" err="1">
                <a:ln w="0"/>
                <a:solidFill>
                  <a:schemeClr val="bg1"/>
                </a:solidFill>
                <a:effectLst>
                  <a:outerShdw blurRad="38100" dist="25400" dir="5400000" algn="ctr" rotWithShape="0">
                    <a:srgbClr val="6E747A">
                      <a:alpha val="43000"/>
                    </a:srgbClr>
                  </a:outerShdw>
                </a:effectLst>
              </a:rPr>
              <a:t>potenti</a:t>
            </a:r>
            <a:r>
              <a:rPr lang="en-US" sz="2400" dirty="0">
                <a:ln w="0"/>
                <a:solidFill>
                  <a:schemeClr val="bg1"/>
                </a:solidFill>
                <a:effectLst>
                  <a:outerShdw blurRad="38100" dist="25400" dir="5400000" algn="ctr" rotWithShape="0">
                    <a:srgbClr val="6E747A">
                      <a:alpha val="43000"/>
                    </a:srgbClr>
                  </a:outerShdw>
                </a:effectLst>
              </a:rPr>
              <a:t>. </a:t>
            </a:r>
            <a:r>
              <a:rPr lang="en-US" sz="2400" dirty="0" err="1">
                <a:ln w="0"/>
                <a:solidFill>
                  <a:schemeClr val="bg1"/>
                </a:solidFill>
                <a:effectLst>
                  <a:outerShdw blurRad="38100" dist="25400" dir="5400000" algn="ctr" rotWithShape="0">
                    <a:srgbClr val="6E747A">
                      <a:alpha val="43000"/>
                    </a:srgbClr>
                  </a:outerShdw>
                </a:effectLst>
              </a:rPr>
              <a:t>Vestibulum</a:t>
            </a:r>
            <a:r>
              <a:rPr lang="en-US" sz="2400" dirty="0">
                <a:ln w="0"/>
                <a:solidFill>
                  <a:schemeClr val="bg1"/>
                </a:solidFill>
                <a:effectLst>
                  <a:outerShdw blurRad="38100" dist="25400" dir="5400000" algn="ctr" rotWithShape="0">
                    <a:srgbClr val="6E747A">
                      <a:alpha val="43000"/>
                    </a:srgbClr>
                  </a:outerShdw>
                </a:effectLst>
              </a:rPr>
              <a:t> </a:t>
            </a:r>
            <a:r>
              <a:rPr lang="en-US" sz="2400" dirty="0" err="1">
                <a:ln w="0"/>
                <a:solidFill>
                  <a:schemeClr val="bg1"/>
                </a:solidFill>
                <a:effectLst>
                  <a:outerShdw blurRad="38100" dist="25400" dir="5400000" algn="ctr" rotWithShape="0">
                    <a:srgbClr val="6E747A">
                      <a:alpha val="43000"/>
                    </a:srgbClr>
                  </a:outerShdw>
                </a:effectLst>
              </a:rPr>
              <a:t>pulvinar</a:t>
            </a:r>
            <a:r>
              <a:rPr lang="en-US" sz="2400" dirty="0">
                <a:ln w="0"/>
                <a:solidFill>
                  <a:schemeClr val="bg1"/>
                </a:solidFill>
                <a:effectLst>
                  <a:outerShdw blurRad="38100" dist="25400" dir="5400000" algn="ctr" rotWithShape="0">
                    <a:srgbClr val="6E747A">
                      <a:alpha val="43000"/>
                    </a:srgbClr>
                  </a:outerShdw>
                </a:effectLst>
              </a:rPr>
              <a:t> </a:t>
            </a:r>
            <a:r>
              <a:rPr lang="en-US" sz="2400" dirty="0" err="1">
                <a:ln w="0"/>
                <a:solidFill>
                  <a:schemeClr val="bg1"/>
                </a:solidFill>
                <a:effectLst>
                  <a:outerShdw blurRad="38100" dist="25400" dir="5400000" algn="ctr" rotWithShape="0">
                    <a:srgbClr val="6E747A">
                      <a:alpha val="43000"/>
                    </a:srgbClr>
                  </a:outerShdw>
                </a:effectLst>
              </a:rPr>
              <a:t>iaculis</a:t>
            </a:r>
            <a:r>
              <a:rPr lang="en-US" sz="2400" dirty="0">
                <a:ln w="0"/>
                <a:solidFill>
                  <a:schemeClr val="bg1"/>
                </a:solidFill>
                <a:effectLst>
                  <a:outerShdw blurRad="38100" dist="25400" dir="5400000" algn="ctr" rotWithShape="0">
                    <a:srgbClr val="6E747A">
                      <a:alpha val="43000"/>
                    </a:srgbClr>
                  </a:outerShdw>
                </a:effectLst>
              </a:rPr>
              <a:t> </a:t>
            </a:r>
            <a:r>
              <a:rPr lang="en-US" sz="2400" dirty="0" err="1">
                <a:ln w="0"/>
                <a:solidFill>
                  <a:schemeClr val="bg1"/>
                </a:solidFill>
                <a:effectLst>
                  <a:outerShdw blurRad="38100" dist="25400" dir="5400000" algn="ctr" rotWithShape="0">
                    <a:srgbClr val="6E747A">
                      <a:alpha val="43000"/>
                    </a:srgbClr>
                  </a:outerShdw>
                </a:effectLst>
              </a:rPr>
              <a:t>luctus</a:t>
            </a:r>
            <a:r>
              <a:rPr lang="en-US" sz="2400" dirty="0">
                <a:ln w="0"/>
                <a:solidFill>
                  <a:schemeClr val="bg1"/>
                </a:solidFill>
                <a:effectLst>
                  <a:outerShdw blurRad="38100" dist="25400" dir="5400000" algn="ctr" rotWithShape="0">
                    <a:srgbClr val="6E747A">
                      <a:alpha val="43000"/>
                    </a:srgbClr>
                  </a:outerShdw>
                </a:effectLst>
              </a:rPr>
              <a:t>. </a:t>
            </a:r>
            <a:r>
              <a:rPr lang="en-US" sz="2400" dirty="0" err="1">
                <a:ln w="0"/>
                <a:solidFill>
                  <a:schemeClr val="bg1"/>
                </a:solidFill>
                <a:effectLst>
                  <a:outerShdw blurRad="38100" dist="25400" dir="5400000" algn="ctr" rotWithShape="0">
                    <a:srgbClr val="6E747A">
                      <a:alpha val="43000"/>
                    </a:srgbClr>
                  </a:outerShdw>
                </a:effectLst>
              </a:rPr>
              <a:t>Sed</a:t>
            </a:r>
            <a:r>
              <a:rPr lang="en-US" sz="2400" dirty="0">
                <a:ln w="0"/>
                <a:solidFill>
                  <a:schemeClr val="bg1"/>
                </a:solidFill>
                <a:effectLst>
                  <a:outerShdw blurRad="38100" dist="25400" dir="5400000" algn="ctr" rotWithShape="0">
                    <a:srgbClr val="6E747A">
                      <a:alpha val="43000"/>
                    </a:srgbClr>
                  </a:outerShdw>
                </a:effectLst>
              </a:rPr>
              <a:t> </a:t>
            </a:r>
            <a:r>
              <a:rPr lang="en-US" sz="2400" dirty="0" err="1">
                <a:ln w="0"/>
                <a:solidFill>
                  <a:schemeClr val="bg1"/>
                </a:solidFill>
                <a:effectLst>
                  <a:outerShdw blurRad="38100" dist="25400" dir="5400000" algn="ctr" rotWithShape="0">
                    <a:srgbClr val="6E747A">
                      <a:alpha val="43000"/>
                    </a:srgbClr>
                  </a:outerShdw>
                </a:effectLst>
              </a:rPr>
              <a:t>dapibus</a:t>
            </a:r>
            <a:r>
              <a:rPr lang="en-US" sz="2400" dirty="0">
                <a:ln w="0"/>
                <a:solidFill>
                  <a:schemeClr val="bg1"/>
                </a:solidFill>
                <a:effectLst>
                  <a:outerShdw blurRad="38100" dist="25400" dir="5400000" algn="ctr" rotWithShape="0">
                    <a:srgbClr val="6E747A">
                      <a:alpha val="43000"/>
                    </a:srgbClr>
                  </a:outerShdw>
                </a:effectLst>
              </a:rPr>
              <a:t>, </a:t>
            </a:r>
            <a:r>
              <a:rPr lang="en-US" sz="2400" dirty="0" err="1">
                <a:ln w="0"/>
                <a:solidFill>
                  <a:schemeClr val="bg1"/>
                </a:solidFill>
                <a:effectLst>
                  <a:outerShdw blurRad="38100" dist="25400" dir="5400000" algn="ctr" rotWithShape="0">
                    <a:srgbClr val="6E747A">
                      <a:alpha val="43000"/>
                    </a:srgbClr>
                  </a:outerShdw>
                </a:effectLst>
              </a:rPr>
              <a:t>neque</a:t>
            </a:r>
            <a:r>
              <a:rPr lang="en-US" sz="2400" dirty="0">
                <a:ln w="0"/>
                <a:solidFill>
                  <a:schemeClr val="bg1"/>
                </a:solidFill>
                <a:effectLst>
                  <a:outerShdw blurRad="38100" dist="25400" dir="5400000" algn="ctr" rotWithShape="0">
                    <a:srgbClr val="6E747A">
                      <a:alpha val="43000"/>
                    </a:srgbClr>
                  </a:outerShdw>
                </a:effectLst>
              </a:rPr>
              <a:t> ac </a:t>
            </a:r>
            <a:r>
              <a:rPr lang="en-US" sz="2400" dirty="0" err="1">
                <a:ln w="0"/>
                <a:solidFill>
                  <a:schemeClr val="bg1"/>
                </a:solidFill>
                <a:effectLst>
                  <a:outerShdw blurRad="38100" dist="25400" dir="5400000" algn="ctr" rotWithShape="0">
                    <a:srgbClr val="6E747A">
                      <a:alpha val="43000"/>
                    </a:srgbClr>
                  </a:outerShdw>
                </a:effectLst>
              </a:rPr>
              <a:t>tempor</a:t>
            </a:r>
            <a:r>
              <a:rPr lang="en-US" sz="2400" dirty="0">
                <a:ln w="0"/>
                <a:solidFill>
                  <a:schemeClr val="bg1"/>
                </a:solidFill>
                <a:effectLst>
                  <a:outerShdw blurRad="38100" dist="25400" dir="5400000" algn="ctr" rotWithShape="0">
                    <a:srgbClr val="6E747A">
                      <a:alpha val="43000"/>
                    </a:srgbClr>
                  </a:outerShdw>
                </a:effectLst>
              </a:rPr>
              <a:t> </a:t>
            </a:r>
            <a:r>
              <a:rPr lang="en-US" sz="2400" dirty="0" err="1">
                <a:ln w="0"/>
                <a:solidFill>
                  <a:schemeClr val="bg1"/>
                </a:solidFill>
                <a:effectLst>
                  <a:outerShdw blurRad="38100" dist="25400" dir="5400000" algn="ctr" rotWithShape="0">
                    <a:srgbClr val="6E747A">
                      <a:alpha val="43000"/>
                    </a:srgbClr>
                  </a:outerShdw>
                </a:effectLst>
              </a:rPr>
              <a:t>condimentum</a:t>
            </a:r>
            <a:r>
              <a:rPr lang="en-US" sz="2400" dirty="0">
                <a:ln w="0"/>
                <a:solidFill>
                  <a:schemeClr val="bg1"/>
                </a:solidFill>
                <a:effectLst>
                  <a:outerShdw blurRad="38100" dist="25400" dir="5400000" algn="ctr" rotWithShape="0">
                    <a:srgbClr val="6E747A">
                      <a:alpha val="43000"/>
                    </a:srgbClr>
                  </a:outerShdw>
                </a:effectLst>
              </a:rPr>
              <a:t>, </a:t>
            </a:r>
            <a:r>
              <a:rPr lang="en-US" sz="2400" dirty="0" err="1">
                <a:ln w="0"/>
                <a:solidFill>
                  <a:schemeClr val="bg1"/>
                </a:solidFill>
                <a:effectLst>
                  <a:outerShdw blurRad="38100" dist="25400" dir="5400000" algn="ctr" rotWithShape="0">
                    <a:srgbClr val="6E747A">
                      <a:alpha val="43000"/>
                    </a:srgbClr>
                  </a:outerShdw>
                </a:effectLst>
              </a:rPr>
              <a:t>urna</a:t>
            </a:r>
            <a:r>
              <a:rPr lang="en-US" sz="2400" dirty="0">
                <a:ln w="0"/>
                <a:solidFill>
                  <a:schemeClr val="bg1"/>
                </a:solidFill>
                <a:effectLst>
                  <a:outerShdw blurRad="38100" dist="25400" dir="5400000" algn="ctr" rotWithShape="0">
                    <a:srgbClr val="6E747A">
                      <a:alpha val="43000"/>
                    </a:srgbClr>
                  </a:outerShdw>
                </a:effectLst>
              </a:rPr>
              <a:t> </a:t>
            </a:r>
            <a:r>
              <a:rPr lang="en-US" sz="2400" dirty="0" err="1">
                <a:ln w="0"/>
                <a:solidFill>
                  <a:schemeClr val="bg1"/>
                </a:solidFill>
                <a:effectLst>
                  <a:outerShdw blurRad="38100" dist="25400" dir="5400000" algn="ctr" rotWithShape="0">
                    <a:srgbClr val="6E747A">
                      <a:alpha val="43000"/>
                    </a:srgbClr>
                  </a:outerShdw>
                </a:effectLst>
              </a:rPr>
              <a:t>est</a:t>
            </a:r>
            <a:r>
              <a:rPr lang="en-US" sz="2400" dirty="0">
                <a:ln w="0"/>
                <a:solidFill>
                  <a:schemeClr val="bg1"/>
                </a:solidFill>
                <a:effectLst>
                  <a:outerShdw blurRad="38100" dist="25400" dir="5400000" algn="ctr" rotWithShape="0">
                    <a:srgbClr val="6E747A">
                      <a:alpha val="43000"/>
                    </a:srgbClr>
                  </a:outerShdw>
                </a:effectLst>
              </a:rPr>
              <a:t> </a:t>
            </a:r>
            <a:r>
              <a:rPr lang="en-US" sz="2400" dirty="0" err="1">
                <a:ln w="0"/>
                <a:solidFill>
                  <a:schemeClr val="bg1"/>
                </a:solidFill>
                <a:effectLst>
                  <a:outerShdw blurRad="38100" dist="25400" dir="5400000" algn="ctr" rotWithShape="0">
                    <a:srgbClr val="6E747A">
                      <a:alpha val="43000"/>
                    </a:srgbClr>
                  </a:outerShdw>
                </a:effectLst>
              </a:rPr>
              <a:t>viverra</a:t>
            </a:r>
            <a:r>
              <a:rPr lang="en-US" sz="2400" dirty="0">
                <a:ln w="0"/>
                <a:solidFill>
                  <a:schemeClr val="bg1"/>
                </a:solidFill>
                <a:effectLst>
                  <a:outerShdw blurRad="38100" dist="25400" dir="5400000" algn="ctr" rotWithShape="0">
                    <a:srgbClr val="6E747A">
                      <a:alpha val="43000"/>
                    </a:srgbClr>
                  </a:outerShdw>
                </a:effectLst>
              </a:rPr>
              <a:t> dolor, </a:t>
            </a:r>
            <a:r>
              <a:rPr lang="en-US" sz="2400" dirty="0" err="1">
                <a:ln w="0"/>
                <a:solidFill>
                  <a:schemeClr val="bg1"/>
                </a:solidFill>
                <a:effectLst>
                  <a:outerShdw blurRad="38100" dist="25400" dir="5400000" algn="ctr" rotWithShape="0">
                    <a:srgbClr val="6E747A">
                      <a:alpha val="43000"/>
                    </a:srgbClr>
                  </a:outerShdw>
                </a:effectLst>
              </a:rPr>
              <a:t>ut</a:t>
            </a:r>
            <a:r>
              <a:rPr lang="en-US" sz="2400" dirty="0">
                <a:ln w="0"/>
                <a:solidFill>
                  <a:schemeClr val="bg1"/>
                </a:solidFill>
                <a:effectLst>
                  <a:outerShdw blurRad="38100" dist="25400" dir="5400000" algn="ctr" rotWithShape="0">
                    <a:srgbClr val="6E747A">
                      <a:alpha val="43000"/>
                    </a:srgbClr>
                  </a:outerShdw>
                </a:effectLst>
              </a:rPr>
              <a:t> </a:t>
            </a:r>
            <a:r>
              <a:rPr lang="en-US" sz="2400" dirty="0" err="1">
                <a:ln w="0"/>
                <a:solidFill>
                  <a:schemeClr val="bg1"/>
                </a:solidFill>
                <a:effectLst>
                  <a:outerShdw blurRad="38100" dist="25400" dir="5400000" algn="ctr" rotWithShape="0">
                    <a:srgbClr val="6E747A">
                      <a:alpha val="43000"/>
                    </a:srgbClr>
                  </a:outerShdw>
                </a:effectLst>
              </a:rPr>
              <a:t>consectetur</a:t>
            </a:r>
            <a:r>
              <a:rPr lang="en-US" sz="2400" dirty="0">
                <a:ln w="0"/>
                <a:solidFill>
                  <a:schemeClr val="bg1"/>
                </a:solidFill>
                <a:effectLst>
                  <a:outerShdw blurRad="38100" dist="25400" dir="5400000" algn="ctr" rotWithShape="0">
                    <a:srgbClr val="6E747A">
                      <a:alpha val="43000"/>
                    </a:srgbClr>
                  </a:outerShdw>
                </a:effectLst>
              </a:rPr>
              <a:t> </a:t>
            </a:r>
            <a:r>
              <a:rPr lang="en-US" sz="2400" dirty="0" err="1">
                <a:ln w="0"/>
                <a:solidFill>
                  <a:schemeClr val="bg1"/>
                </a:solidFill>
                <a:effectLst>
                  <a:outerShdw blurRad="38100" dist="25400" dir="5400000" algn="ctr" rotWithShape="0">
                    <a:srgbClr val="6E747A">
                      <a:alpha val="43000"/>
                    </a:srgbClr>
                  </a:outerShdw>
                </a:effectLst>
              </a:rPr>
              <a:t>est</a:t>
            </a:r>
            <a:r>
              <a:rPr lang="en-US" sz="2400" dirty="0">
                <a:ln w="0"/>
                <a:solidFill>
                  <a:schemeClr val="bg1"/>
                </a:solidFill>
                <a:effectLst>
                  <a:outerShdw blurRad="38100" dist="25400" dir="5400000" algn="ctr" rotWithShape="0">
                    <a:srgbClr val="6E747A">
                      <a:alpha val="43000"/>
                    </a:srgbClr>
                  </a:outerShdw>
                </a:effectLst>
              </a:rPr>
              <a:t> </a:t>
            </a:r>
            <a:r>
              <a:rPr lang="en-US" sz="2400" dirty="0" err="1">
                <a:ln w="0"/>
                <a:solidFill>
                  <a:schemeClr val="bg1"/>
                </a:solidFill>
                <a:effectLst>
                  <a:outerShdw blurRad="38100" dist="25400" dir="5400000" algn="ctr" rotWithShape="0">
                    <a:srgbClr val="6E747A">
                      <a:alpha val="43000"/>
                    </a:srgbClr>
                  </a:outerShdw>
                </a:effectLst>
              </a:rPr>
              <a:t>lectus</a:t>
            </a:r>
            <a:r>
              <a:rPr lang="en-US" sz="2400" dirty="0">
                <a:ln w="0"/>
                <a:solidFill>
                  <a:schemeClr val="bg1"/>
                </a:solidFill>
                <a:effectLst>
                  <a:outerShdw blurRad="38100" dist="25400" dir="5400000" algn="ctr" rotWithShape="0">
                    <a:srgbClr val="6E747A">
                      <a:alpha val="43000"/>
                    </a:srgbClr>
                  </a:outerShdw>
                </a:effectLst>
              </a:rPr>
              <a:t> in </a:t>
            </a:r>
            <a:r>
              <a:rPr lang="en-US" sz="2400" dirty="0" err="1">
                <a:ln w="0"/>
                <a:solidFill>
                  <a:schemeClr val="bg1"/>
                </a:solidFill>
                <a:effectLst>
                  <a:outerShdw blurRad="38100" dist="25400" dir="5400000" algn="ctr" rotWithShape="0">
                    <a:srgbClr val="6E747A">
                      <a:alpha val="43000"/>
                    </a:srgbClr>
                  </a:outerShdw>
                </a:effectLst>
              </a:rPr>
              <a:t>enim</a:t>
            </a:r>
            <a:r>
              <a:rPr lang="en-US" sz="2400" dirty="0">
                <a:ln w="0"/>
                <a:solidFill>
                  <a:schemeClr val="bg1"/>
                </a:solidFill>
                <a:effectLst>
                  <a:outerShdw blurRad="38100" dist="25400" dir="5400000" algn="ctr" rotWithShape="0">
                    <a:srgbClr val="6E747A">
                      <a:alpha val="43000"/>
                    </a:srgbClr>
                  </a:outerShdw>
                </a:effectLst>
              </a:rPr>
              <a:t>. Integer non dui </a:t>
            </a:r>
            <a:r>
              <a:rPr lang="en-US" sz="2400" dirty="0" err="1">
                <a:ln w="0"/>
                <a:solidFill>
                  <a:schemeClr val="bg1"/>
                </a:solidFill>
                <a:effectLst>
                  <a:outerShdw blurRad="38100" dist="25400" dir="5400000" algn="ctr" rotWithShape="0">
                    <a:srgbClr val="6E747A">
                      <a:alpha val="43000"/>
                    </a:srgbClr>
                  </a:outerShdw>
                </a:effectLst>
              </a:rPr>
              <a:t>lacinia</a:t>
            </a:r>
            <a:r>
              <a:rPr lang="en-US" sz="2400" dirty="0">
                <a:ln w="0"/>
                <a:solidFill>
                  <a:schemeClr val="bg1"/>
                </a:solidFill>
                <a:effectLst>
                  <a:outerShdw blurRad="38100" dist="25400" dir="5400000" algn="ctr" rotWithShape="0">
                    <a:srgbClr val="6E747A">
                      <a:alpha val="43000"/>
                    </a:srgbClr>
                  </a:outerShdw>
                </a:effectLst>
              </a:rPr>
              <a:t>, </a:t>
            </a:r>
            <a:r>
              <a:rPr lang="en-US" sz="2400" dirty="0" err="1">
                <a:ln w="0"/>
                <a:solidFill>
                  <a:schemeClr val="bg1"/>
                </a:solidFill>
                <a:effectLst>
                  <a:outerShdw blurRad="38100" dist="25400" dir="5400000" algn="ctr" rotWithShape="0">
                    <a:srgbClr val="6E747A">
                      <a:alpha val="43000"/>
                    </a:srgbClr>
                  </a:outerShdw>
                </a:effectLst>
              </a:rPr>
              <a:t>sagittis</a:t>
            </a:r>
            <a:r>
              <a:rPr lang="en-US" sz="2400" dirty="0">
                <a:ln w="0"/>
                <a:solidFill>
                  <a:schemeClr val="bg1"/>
                </a:solidFill>
                <a:effectLst>
                  <a:outerShdw blurRad="38100" dist="25400" dir="5400000" algn="ctr" rotWithShape="0">
                    <a:srgbClr val="6E747A">
                      <a:alpha val="43000"/>
                    </a:srgbClr>
                  </a:outerShdw>
                </a:effectLst>
              </a:rPr>
              <a:t> </a:t>
            </a:r>
            <a:r>
              <a:rPr lang="en-US" sz="2400" dirty="0" err="1">
                <a:ln w="0"/>
                <a:solidFill>
                  <a:schemeClr val="bg1"/>
                </a:solidFill>
                <a:effectLst>
                  <a:outerShdw blurRad="38100" dist="25400" dir="5400000" algn="ctr" rotWithShape="0">
                    <a:srgbClr val="6E747A">
                      <a:alpha val="43000"/>
                    </a:srgbClr>
                  </a:outerShdw>
                </a:effectLst>
              </a:rPr>
              <a:t>odio</a:t>
            </a:r>
            <a:r>
              <a:rPr lang="en-US" sz="2400" dirty="0">
                <a:ln w="0"/>
                <a:solidFill>
                  <a:schemeClr val="bg1"/>
                </a:solidFill>
                <a:effectLst>
                  <a:outerShdw blurRad="38100" dist="25400" dir="5400000" algn="ctr" rotWithShape="0">
                    <a:srgbClr val="6E747A">
                      <a:alpha val="43000"/>
                    </a:srgbClr>
                  </a:outerShdw>
                </a:effectLst>
              </a:rPr>
              <a:t> </a:t>
            </a:r>
            <a:r>
              <a:rPr lang="en-US" sz="2400" dirty="0" err="1">
                <a:ln w="0"/>
                <a:solidFill>
                  <a:schemeClr val="bg1"/>
                </a:solidFill>
                <a:effectLst>
                  <a:outerShdw blurRad="38100" dist="25400" dir="5400000" algn="ctr" rotWithShape="0">
                    <a:srgbClr val="6E747A">
                      <a:alpha val="43000"/>
                    </a:srgbClr>
                  </a:outerShdw>
                </a:effectLst>
              </a:rPr>
              <a:t>sed</a:t>
            </a:r>
            <a:r>
              <a:rPr lang="en-US" sz="2400" dirty="0">
                <a:ln w="0"/>
                <a:solidFill>
                  <a:schemeClr val="bg1"/>
                </a:solidFill>
                <a:effectLst>
                  <a:outerShdw blurRad="38100" dist="25400" dir="5400000" algn="ctr" rotWithShape="0">
                    <a:srgbClr val="6E747A">
                      <a:alpha val="43000"/>
                    </a:srgbClr>
                  </a:outerShdw>
                </a:effectLst>
              </a:rPr>
              <a:t>, </a:t>
            </a:r>
          </a:p>
        </p:txBody>
      </p:sp>
      <p:sp>
        <p:nvSpPr>
          <p:cNvPr id="16" name="TextBox 15"/>
          <p:cNvSpPr txBox="1"/>
          <p:nvPr/>
        </p:nvSpPr>
        <p:spPr>
          <a:xfrm>
            <a:off x="216314" y="35653127"/>
            <a:ext cx="32613272" cy="2197218"/>
          </a:xfrm>
          <a:prstGeom prst="rect">
            <a:avLst/>
          </a:prstGeom>
          <a:solidFill>
            <a:schemeClr val="accent1">
              <a:alpha val="11000"/>
            </a:schemeClr>
          </a:solidFill>
        </p:spPr>
        <p:txBody>
          <a:bodyPr wrap="square" rtlCol="0">
            <a:spAutoFit/>
          </a:bodyPr>
          <a:lstStyle/>
          <a:p>
            <a:endParaRPr lang="en-US"/>
          </a:p>
        </p:txBody>
      </p:sp>
      <p:sp>
        <p:nvSpPr>
          <p:cNvPr id="37" name="TextBox 36"/>
          <p:cNvSpPr txBox="1"/>
          <p:nvPr/>
        </p:nvSpPr>
        <p:spPr>
          <a:xfrm>
            <a:off x="184863" y="34462809"/>
            <a:ext cx="32370756" cy="981359"/>
          </a:xfrm>
          <a:prstGeom prst="rect">
            <a:avLst/>
          </a:prstGeom>
          <a:solidFill>
            <a:schemeClr val="tx1">
              <a:lumMod val="50000"/>
              <a:lumOff val="50000"/>
              <a:alpha val="40000"/>
            </a:schemeClr>
          </a:solidFill>
        </p:spPr>
        <p:txBody>
          <a:bodyPr wrap="square" rtlCol="0">
            <a:spAutoFit/>
          </a:bodyPr>
          <a:lstStyle/>
          <a:p>
            <a:pPr algn="ctr"/>
            <a:r>
              <a:rPr lang="en-US" sz="5777" dirty="0" smtClean="0">
                <a:solidFill>
                  <a:schemeClr val="bg1"/>
                </a:solidFill>
              </a:rPr>
              <a:t>Conclusion &amp; Future Work</a:t>
            </a:r>
            <a:endParaRPr lang="en-US" sz="5777" dirty="0">
              <a:solidFill>
                <a:schemeClr val="bg1"/>
              </a:solidFill>
            </a:endParaRPr>
          </a:p>
        </p:txBody>
      </p:sp>
      <mc:AlternateContent xmlns:mc="http://schemas.openxmlformats.org/markup-compatibility/2006">
        <mc:Choice xmlns:a14="http://schemas.microsoft.com/office/drawing/2010/main" Requires="a14">
          <p:sp>
            <p:nvSpPr>
              <p:cNvPr id="17" name="TextBox 16"/>
              <p:cNvSpPr txBox="1"/>
              <p:nvPr/>
            </p:nvSpPr>
            <p:spPr>
              <a:xfrm>
                <a:off x="514784" y="13936856"/>
                <a:ext cx="6749274" cy="1744452"/>
              </a:xfrm>
              <a:prstGeom prst="rect">
                <a:avLst/>
              </a:prstGeom>
              <a:noFill/>
            </p:spPr>
            <p:txBody>
              <a:bodyPr wrap="square" rtlCol="0">
                <a:spAutoFit/>
              </a:bodyPr>
              <a:lstStyle/>
              <a:p>
                <a:pPr algn="ctr"/>
                <a14:m>
                  <m:oMath xmlns:m="http://schemas.openxmlformats.org/officeDocument/2006/math">
                    <m:f>
                      <m:fPr>
                        <m:ctrlPr>
                          <a:rPr lang="en-US" sz="3428" i="1">
                            <a:solidFill>
                              <a:schemeClr val="bg1"/>
                            </a:solidFill>
                            <a:latin typeface="Cambria Math" charset="0"/>
                          </a:rPr>
                        </m:ctrlPr>
                      </m:fPr>
                      <m:num>
                        <m:r>
                          <a:rPr lang="en-US" sz="3428" i="1">
                            <a:solidFill>
                              <a:schemeClr val="bg1"/>
                            </a:solidFill>
                            <a:latin typeface="Cambria Math" charset="0"/>
                          </a:rPr>
                          <m:t>𝑑𝑃</m:t>
                        </m:r>
                      </m:num>
                      <m:den>
                        <m:r>
                          <a:rPr lang="en-US" sz="3428" i="1">
                            <a:solidFill>
                              <a:schemeClr val="bg1"/>
                            </a:solidFill>
                            <a:latin typeface="Cambria Math" charset="0"/>
                          </a:rPr>
                          <m:t>𝑑𝑟</m:t>
                        </m:r>
                      </m:den>
                    </m:f>
                    <m:r>
                      <a:rPr lang="en-US" sz="3428" i="1">
                        <a:solidFill>
                          <a:schemeClr val="bg1"/>
                        </a:solidFill>
                        <a:latin typeface="Cambria Math" charset="0"/>
                      </a:rPr>
                      <m:t>=</m:t>
                    </m:r>
                    <m:f>
                      <m:fPr>
                        <m:ctrlPr>
                          <a:rPr lang="en-US" sz="3428" i="1">
                            <a:solidFill>
                              <a:schemeClr val="bg1"/>
                            </a:solidFill>
                            <a:latin typeface="Cambria Math" charset="0"/>
                          </a:rPr>
                        </m:ctrlPr>
                      </m:fPr>
                      <m:num>
                        <m:r>
                          <a:rPr lang="en-US" sz="3428" i="1">
                            <a:solidFill>
                              <a:schemeClr val="bg1"/>
                            </a:solidFill>
                            <a:latin typeface="Cambria Math" charset="0"/>
                          </a:rPr>
                          <m:t>𝑘𝑝</m:t>
                        </m:r>
                      </m:num>
                      <m:den>
                        <m:r>
                          <a:rPr lang="en-US" sz="3428" i="1">
                            <a:solidFill>
                              <a:schemeClr val="bg1"/>
                            </a:solidFill>
                            <a:latin typeface="Cambria Math" charset="0"/>
                          </a:rPr>
                          <m:t>𝑐</m:t>
                        </m:r>
                      </m:den>
                    </m:f>
                    <m:sSub>
                      <m:sSubPr>
                        <m:ctrlPr>
                          <a:rPr lang="en-US" sz="3428" i="1">
                            <a:solidFill>
                              <a:schemeClr val="bg1"/>
                            </a:solidFill>
                            <a:latin typeface="Cambria Math" charset="0"/>
                          </a:rPr>
                        </m:ctrlPr>
                      </m:sSubPr>
                      <m:e>
                        <m:r>
                          <a:rPr lang="en-US" sz="3428" i="1">
                            <a:solidFill>
                              <a:schemeClr val="bg1"/>
                            </a:solidFill>
                            <a:latin typeface="Cambria Math" charset="0"/>
                          </a:rPr>
                          <m:t>𝐹</m:t>
                        </m:r>
                      </m:e>
                      <m:sub>
                        <m:r>
                          <a:rPr lang="en-US" sz="3428" i="1">
                            <a:solidFill>
                              <a:schemeClr val="bg1"/>
                            </a:solidFill>
                            <a:latin typeface="Cambria Math" charset="0"/>
                          </a:rPr>
                          <m:t>𝑟𝑎𝑑</m:t>
                        </m:r>
                      </m:sub>
                    </m:sSub>
                  </m:oMath>
                </a14:m>
                <a:r>
                  <a:rPr lang="en-US" sz="3428" dirty="0">
                    <a:solidFill>
                      <a:schemeClr val="bg1"/>
                    </a:solidFill>
                  </a:rPr>
                  <a:t> = </a:t>
                </a:r>
                <a14:m>
                  <m:oMath xmlns:m="http://schemas.openxmlformats.org/officeDocument/2006/math">
                    <m:f>
                      <m:fPr>
                        <m:ctrlPr>
                          <a:rPr lang="en-US" sz="3428" i="1">
                            <a:solidFill>
                              <a:schemeClr val="bg1"/>
                            </a:solidFill>
                            <a:latin typeface="Cambria Math" charset="0"/>
                          </a:rPr>
                        </m:ctrlPr>
                      </m:fPr>
                      <m:num>
                        <m:r>
                          <a:rPr lang="en-US" sz="3428" i="1">
                            <a:solidFill>
                              <a:schemeClr val="bg1"/>
                            </a:solidFill>
                            <a:latin typeface="Cambria Math" charset="0"/>
                          </a:rPr>
                          <m:t>𝐺𝑀𝑝</m:t>
                        </m:r>
                      </m:num>
                      <m:den>
                        <m:sSup>
                          <m:sSupPr>
                            <m:ctrlPr>
                              <a:rPr lang="en-US" sz="3428" i="1">
                                <a:solidFill>
                                  <a:schemeClr val="bg1"/>
                                </a:solidFill>
                                <a:latin typeface="Cambria Math" charset="0"/>
                              </a:rPr>
                            </m:ctrlPr>
                          </m:sSupPr>
                          <m:e>
                            <m:r>
                              <a:rPr lang="en-US" sz="3428" i="1">
                                <a:solidFill>
                                  <a:schemeClr val="bg1"/>
                                </a:solidFill>
                                <a:latin typeface="Cambria Math" charset="0"/>
                              </a:rPr>
                              <m:t>𝑟</m:t>
                            </m:r>
                          </m:e>
                          <m:sup>
                            <m:r>
                              <a:rPr lang="en-US" sz="3428" i="1">
                                <a:solidFill>
                                  <a:schemeClr val="bg1"/>
                                </a:solidFill>
                                <a:latin typeface="Cambria Math" charset="0"/>
                              </a:rPr>
                              <m:t>2</m:t>
                            </m:r>
                          </m:sup>
                        </m:sSup>
                      </m:den>
                    </m:f>
                  </m:oMath>
                </a14:m>
                <a:r>
                  <a:rPr lang="en-US" sz="3428" dirty="0">
                    <a:solidFill>
                      <a:schemeClr val="bg1"/>
                    </a:solidFill>
                  </a:rPr>
                  <a:t>, where </a:t>
                </a:r>
                <a14:m>
                  <m:oMath xmlns:m="http://schemas.openxmlformats.org/officeDocument/2006/math">
                    <m:r>
                      <a:rPr lang="en-US" sz="3428" i="1">
                        <a:solidFill>
                          <a:schemeClr val="bg1"/>
                        </a:solidFill>
                        <a:latin typeface="Cambria Math" charset="0"/>
                      </a:rPr>
                      <m:t>𝐹</m:t>
                    </m:r>
                    <m:r>
                      <a:rPr lang="en-US" sz="3428" i="1">
                        <a:solidFill>
                          <a:schemeClr val="bg1"/>
                        </a:solidFill>
                        <a:latin typeface="Cambria Math" charset="0"/>
                      </a:rPr>
                      <m:t>=</m:t>
                    </m:r>
                    <m:f>
                      <m:fPr>
                        <m:ctrlPr>
                          <a:rPr lang="en-US" sz="3428" i="1">
                            <a:solidFill>
                              <a:schemeClr val="bg1"/>
                            </a:solidFill>
                            <a:latin typeface="Cambria Math" charset="0"/>
                          </a:rPr>
                        </m:ctrlPr>
                      </m:fPr>
                      <m:num>
                        <m:r>
                          <a:rPr lang="en-US" sz="3428" i="1">
                            <a:solidFill>
                              <a:schemeClr val="bg1"/>
                            </a:solidFill>
                            <a:latin typeface="Cambria Math" charset="0"/>
                          </a:rPr>
                          <m:t>𝐿</m:t>
                        </m:r>
                      </m:num>
                      <m:den>
                        <m:r>
                          <a:rPr lang="en-US" sz="3428" i="1">
                            <a:solidFill>
                              <a:schemeClr val="bg1"/>
                            </a:solidFill>
                            <a:latin typeface="Cambria Math" charset="0"/>
                          </a:rPr>
                          <m:t>4</m:t>
                        </m:r>
                        <m:r>
                          <a:rPr lang="en-US" sz="3428" i="1">
                            <a:solidFill>
                              <a:schemeClr val="bg1"/>
                            </a:solidFill>
                            <a:latin typeface="Cambria Math" charset="0"/>
                            <a:ea typeface="Cambria Math" charset="0"/>
                            <a:cs typeface="Cambria Math" charset="0"/>
                          </a:rPr>
                          <m:t>𝜋</m:t>
                        </m:r>
                        <m:sSup>
                          <m:sSupPr>
                            <m:ctrlPr>
                              <a:rPr lang="en-US" sz="3428" i="1">
                                <a:solidFill>
                                  <a:schemeClr val="bg1"/>
                                </a:solidFill>
                                <a:latin typeface="Cambria Math" charset="0"/>
                                <a:ea typeface="Cambria Math" charset="0"/>
                                <a:cs typeface="Cambria Math" charset="0"/>
                              </a:rPr>
                            </m:ctrlPr>
                          </m:sSupPr>
                          <m:e>
                            <m:r>
                              <a:rPr lang="en-US" sz="3428" i="1">
                                <a:solidFill>
                                  <a:schemeClr val="bg1"/>
                                </a:solidFill>
                                <a:latin typeface="Cambria Math" charset="0"/>
                                <a:ea typeface="Cambria Math" charset="0"/>
                                <a:cs typeface="Cambria Math" charset="0"/>
                              </a:rPr>
                              <m:t>𝑟</m:t>
                            </m:r>
                          </m:e>
                          <m:sup>
                            <m:r>
                              <a:rPr lang="en-US" sz="3428" i="1">
                                <a:solidFill>
                                  <a:schemeClr val="bg1"/>
                                </a:solidFill>
                                <a:latin typeface="Cambria Math" charset="0"/>
                                <a:ea typeface="Cambria Math" charset="0"/>
                                <a:cs typeface="Cambria Math" charset="0"/>
                              </a:rPr>
                              <m:t>2</m:t>
                            </m:r>
                          </m:sup>
                        </m:sSup>
                      </m:den>
                    </m:f>
                  </m:oMath>
                </a14:m>
                <a:endParaRPr lang="en-US" sz="5777" dirty="0">
                  <a:solidFill>
                    <a:schemeClr val="bg1"/>
                  </a:solidFill>
                </a:endParaRPr>
              </a:p>
              <a:p>
                <a:pPr marL="0" lvl="3"/>
                <a14:m>
                  <m:oMathPara xmlns:m="http://schemas.openxmlformats.org/officeDocument/2006/math">
                    <m:oMathParaPr>
                      <m:jc m:val="centerGroup"/>
                    </m:oMathParaPr>
                    <m:oMath xmlns:m="http://schemas.openxmlformats.org/officeDocument/2006/math">
                      <m:sSub>
                        <m:sSubPr>
                          <m:ctrlPr>
                            <a:rPr lang="en-US" sz="3086" i="1">
                              <a:solidFill>
                                <a:schemeClr val="bg1"/>
                              </a:solidFill>
                              <a:latin typeface="Cambria Math" charset="0"/>
                            </a:rPr>
                          </m:ctrlPr>
                        </m:sSubPr>
                        <m:e>
                          <m:r>
                            <a:rPr lang="en-US" sz="3086" i="1">
                              <a:solidFill>
                                <a:schemeClr val="bg1"/>
                              </a:solidFill>
                              <a:latin typeface="Cambria Math" charset="0"/>
                            </a:rPr>
                            <m:t> </m:t>
                          </m:r>
                          <m:r>
                            <a:rPr lang="en-US" sz="3086" i="1">
                              <a:solidFill>
                                <a:schemeClr val="bg1"/>
                              </a:solidFill>
                              <a:latin typeface="Cambria Math" charset="0"/>
                            </a:rPr>
                            <m:t>𝐿</m:t>
                          </m:r>
                        </m:e>
                        <m:sub>
                          <m:r>
                            <a:rPr lang="en-US" sz="3086" i="1">
                              <a:solidFill>
                                <a:schemeClr val="bg1"/>
                              </a:solidFill>
                              <a:latin typeface="Cambria Math" charset="0"/>
                            </a:rPr>
                            <m:t>𝑒𝑑</m:t>
                          </m:r>
                        </m:sub>
                      </m:sSub>
                      <m:r>
                        <a:rPr lang="en-US" sz="3086" i="1">
                          <a:solidFill>
                            <a:schemeClr val="bg1"/>
                          </a:solidFill>
                          <a:latin typeface="Cambria Math" charset="0"/>
                        </a:rPr>
                        <m:t>=</m:t>
                      </m:r>
                      <m:f>
                        <m:fPr>
                          <m:ctrlPr>
                            <a:rPr lang="en-US" sz="3086" i="1">
                              <a:solidFill>
                                <a:schemeClr val="bg1"/>
                              </a:solidFill>
                              <a:latin typeface="Cambria Math" charset="0"/>
                              <a:ea typeface="Cambria Math" charset="0"/>
                              <a:cs typeface="Cambria Math" charset="0"/>
                            </a:rPr>
                          </m:ctrlPr>
                        </m:fPr>
                        <m:num>
                          <m:r>
                            <a:rPr lang="en-US" sz="3086" i="1">
                              <a:solidFill>
                                <a:schemeClr val="bg1"/>
                              </a:solidFill>
                              <a:latin typeface="Cambria Math" charset="0"/>
                            </a:rPr>
                            <m:t>4</m:t>
                          </m:r>
                          <m:r>
                            <a:rPr lang="en-US" sz="3086" i="1">
                              <a:solidFill>
                                <a:schemeClr val="bg1"/>
                              </a:solidFill>
                              <a:latin typeface="Cambria Math" charset="0"/>
                              <a:ea typeface="Cambria Math" charset="0"/>
                              <a:cs typeface="Cambria Math" charset="0"/>
                            </a:rPr>
                            <m:t>𝜋</m:t>
                          </m:r>
                          <m:r>
                            <a:rPr lang="en-US" sz="3086" i="1">
                              <a:solidFill>
                                <a:schemeClr val="bg1"/>
                              </a:solidFill>
                              <a:latin typeface="Cambria Math" charset="0"/>
                              <a:ea typeface="Cambria Math" charset="0"/>
                              <a:cs typeface="Cambria Math" charset="0"/>
                            </a:rPr>
                            <m:t>𝐺𝑐</m:t>
                          </m:r>
                        </m:num>
                        <m:den>
                          <m:r>
                            <a:rPr lang="en-US" sz="3086" i="1">
                              <a:solidFill>
                                <a:schemeClr val="bg1"/>
                              </a:solidFill>
                              <a:latin typeface="Cambria Math" charset="0"/>
                              <a:ea typeface="Cambria Math" charset="0"/>
                              <a:cs typeface="Cambria Math" charset="0"/>
                            </a:rPr>
                            <m:t>𝑘</m:t>
                          </m:r>
                        </m:den>
                      </m:f>
                      <m:r>
                        <a:rPr lang="en-US" sz="3086" i="1">
                          <a:solidFill>
                            <a:schemeClr val="bg1"/>
                          </a:solidFill>
                          <a:latin typeface="Cambria Math" charset="0"/>
                          <a:ea typeface="Cambria Math" charset="0"/>
                          <a:cs typeface="Cambria Math" charset="0"/>
                        </a:rPr>
                        <m:t>𝑀</m:t>
                      </m:r>
                    </m:oMath>
                  </m:oMathPara>
                </a14:m>
                <a:endParaRPr lang="en-US" sz="5777" dirty="0">
                  <a:solidFill>
                    <a:schemeClr val="bg1"/>
                  </a:solidFill>
                </a:endParaRPr>
              </a:p>
            </p:txBody>
          </p:sp>
        </mc:Choice>
        <mc:Fallback>
          <p:sp>
            <p:nvSpPr>
              <p:cNvPr id="17" name="TextBox 16"/>
              <p:cNvSpPr txBox="1">
                <a:spLocks noRot="1" noChangeAspect="1" noMove="1" noResize="1" noEditPoints="1" noAdjustHandles="1" noChangeArrowheads="1" noChangeShapeType="1" noTextEdit="1"/>
              </p:cNvSpPr>
              <p:nvPr/>
            </p:nvSpPr>
            <p:spPr>
              <a:xfrm>
                <a:off x="514784" y="13936856"/>
                <a:ext cx="6749274" cy="1744452"/>
              </a:xfrm>
              <a:prstGeom prst="rect">
                <a:avLst/>
              </a:prstGeom>
              <a:blipFill rotWithShape="0">
                <a:blip r:embed="rId7"/>
                <a:stretch>
                  <a:fillRect/>
                </a:stretch>
              </a:blipFill>
            </p:spPr>
            <p:txBody>
              <a:bodyPr/>
              <a:lstStyle/>
              <a:p>
                <a:r>
                  <a:rPr lang="en-US">
                    <a:noFill/>
                  </a:rPr>
                  <a:t> </a:t>
                </a:r>
              </a:p>
            </p:txBody>
          </p:sp>
        </mc:Fallback>
      </mc:AlternateContent>
      <p:sp>
        <p:nvSpPr>
          <p:cNvPr id="39" name="TextBox 38"/>
          <p:cNvSpPr txBox="1"/>
          <p:nvPr/>
        </p:nvSpPr>
        <p:spPr>
          <a:xfrm>
            <a:off x="22366435" y="22614236"/>
            <a:ext cx="8782809" cy="3046988"/>
          </a:xfrm>
          <a:prstGeom prst="rect">
            <a:avLst/>
          </a:prstGeom>
          <a:noFill/>
        </p:spPr>
        <p:txBody>
          <a:bodyPr wrap="square" rtlCol="0">
            <a:spAutoFit/>
          </a:bodyPr>
          <a:lstStyle/>
          <a:p>
            <a:r>
              <a:rPr lang="en-US" sz="3200" dirty="0" smtClean="0">
                <a:solidFill>
                  <a:schemeClr val="bg1"/>
                </a:solidFill>
              </a:rPr>
              <a:t>Different energies may be due to change in orientation of magnetic field between observations, or possibly an Iron K-edge, but does not explain why two </a:t>
            </a:r>
            <a:r>
              <a:rPr lang="en-US" sz="3200" dirty="0" err="1" smtClean="0">
                <a:solidFill>
                  <a:schemeClr val="bg1"/>
                </a:solidFill>
              </a:rPr>
              <a:t>differen</a:t>
            </a:r>
            <a:endParaRPr lang="en-US" sz="3200" dirty="0" smtClean="0">
              <a:solidFill>
                <a:schemeClr val="bg1"/>
              </a:solidFill>
            </a:endParaRPr>
          </a:p>
          <a:p>
            <a:endParaRPr lang="en-US" sz="3200" dirty="0">
              <a:solidFill>
                <a:schemeClr val="bg1"/>
              </a:solidFill>
            </a:endParaRPr>
          </a:p>
          <a:p>
            <a:r>
              <a:rPr lang="en-US" sz="3200" dirty="0" smtClean="0">
                <a:solidFill>
                  <a:schemeClr val="bg1"/>
                </a:solidFill>
              </a:rPr>
              <a:t>The</a:t>
            </a:r>
            <a:endParaRPr lang="en-US" sz="3200" dirty="0">
              <a:solidFill>
                <a:schemeClr val="bg1"/>
              </a:solidFill>
            </a:endParaRPr>
          </a:p>
        </p:txBody>
      </p:sp>
      <p:sp>
        <p:nvSpPr>
          <p:cNvPr id="40" name="TextBox 39"/>
          <p:cNvSpPr txBox="1"/>
          <p:nvPr/>
        </p:nvSpPr>
        <p:spPr>
          <a:xfrm>
            <a:off x="23759432" y="17996370"/>
            <a:ext cx="4739368" cy="112941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5657323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1440</TotalTime>
  <Words>588</Words>
  <Application>Microsoft Macintosh PowerPoint</Application>
  <PresentationFormat>Custom</PresentationFormat>
  <Paragraphs>86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Calibri Light</vt:lpstr>
      <vt:lpstr>Cambria Math</vt:lpstr>
      <vt:lpstr>Mangal</vt:lpstr>
      <vt:lpstr>Arial</vt:lpstr>
      <vt:lpstr>Office Theme</vt:lpstr>
      <vt:lpstr>PowerPoint Presentation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40</cp:revision>
  <dcterms:created xsi:type="dcterms:W3CDTF">2018-08-16T18:27:45Z</dcterms:created>
  <dcterms:modified xsi:type="dcterms:W3CDTF">2018-08-17T18:35:05Z</dcterms:modified>
</cp:coreProperties>
</file>