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6"/>
  </p:notesMasterIdLst>
  <p:handoutMasterIdLst>
    <p:handoutMasterId r:id="rId57"/>
  </p:handoutMasterIdLst>
  <p:sldIdLst>
    <p:sldId id="369" r:id="rId2"/>
    <p:sldId id="278" r:id="rId3"/>
    <p:sldId id="363" r:id="rId4"/>
    <p:sldId id="365" r:id="rId5"/>
    <p:sldId id="364" r:id="rId6"/>
    <p:sldId id="366" r:id="rId7"/>
    <p:sldId id="367" r:id="rId8"/>
    <p:sldId id="368" r:id="rId9"/>
    <p:sldId id="370" r:id="rId10"/>
    <p:sldId id="371" r:id="rId11"/>
    <p:sldId id="372" r:id="rId12"/>
    <p:sldId id="388" r:id="rId13"/>
    <p:sldId id="389" r:id="rId14"/>
    <p:sldId id="390" r:id="rId15"/>
    <p:sldId id="406" r:id="rId16"/>
    <p:sldId id="407" r:id="rId17"/>
    <p:sldId id="408" r:id="rId18"/>
    <p:sldId id="416" r:id="rId19"/>
    <p:sldId id="417" r:id="rId20"/>
    <p:sldId id="410" r:id="rId21"/>
    <p:sldId id="413" r:id="rId22"/>
    <p:sldId id="409" r:id="rId23"/>
    <p:sldId id="411" r:id="rId24"/>
    <p:sldId id="412" r:id="rId25"/>
    <p:sldId id="374" r:id="rId26"/>
    <p:sldId id="375" r:id="rId27"/>
    <p:sldId id="376" r:id="rId28"/>
    <p:sldId id="377" r:id="rId29"/>
    <p:sldId id="378" r:id="rId30"/>
    <p:sldId id="418" r:id="rId31"/>
    <p:sldId id="380" r:id="rId32"/>
    <p:sldId id="382" r:id="rId33"/>
    <p:sldId id="381" r:id="rId34"/>
    <p:sldId id="383" r:id="rId35"/>
    <p:sldId id="384" r:id="rId36"/>
    <p:sldId id="385" r:id="rId37"/>
    <p:sldId id="386" r:id="rId38"/>
    <p:sldId id="387" r:id="rId39"/>
    <p:sldId id="391" r:id="rId40"/>
    <p:sldId id="392" r:id="rId41"/>
    <p:sldId id="396" r:id="rId42"/>
    <p:sldId id="393" r:id="rId43"/>
    <p:sldId id="395" r:id="rId44"/>
    <p:sldId id="397" r:id="rId45"/>
    <p:sldId id="398" r:id="rId46"/>
    <p:sldId id="399" r:id="rId47"/>
    <p:sldId id="400" r:id="rId48"/>
    <p:sldId id="401" r:id="rId49"/>
    <p:sldId id="404" r:id="rId50"/>
    <p:sldId id="402" r:id="rId51"/>
    <p:sldId id="403" r:id="rId52"/>
    <p:sldId id="414" r:id="rId53"/>
    <p:sldId id="415" r:id="rId54"/>
    <p:sldId id="347" r:id="rId5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CF5"/>
    <a:srgbClr val="F2F0EF"/>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786" autoAdjust="0"/>
  </p:normalViewPr>
  <p:slideViewPr>
    <p:cSldViewPr snapToGrid="0">
      <p:cViewPr varScale="1">
        <p:scale>
          <a:sx n="109" d="100"/>
          <a:sy n="109" d="100"/>
        </p:scale>
        <p:origin x="126" y="1098"/>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BD5C079-F8F1-4996-A646-9F0A5C5CD3E5}" type="datetimeFigureOut">
              <a:rPr lang="en-US" smtClean="0"/>
              <a:t>8/17/2022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DAB886A-D7F0-49D9-BB6F-694EC40856C1}" type="slidenum">
              <a:rPr lang="en-US" smtClean="0"/>
              <a:t>‹#›</a:t>
            </a:fld>
            <a:endParaRPr lang="en-US" dirty="0"/>
          </a:p>
        </p:txBody>
      </p:sp>
    </p:spTree>
    <p:extLst>
      <p:ext uri="{BB962C8B-B14F-4D97-AF65-F5344CB8AC3E}">
        <p14:creationId xmlns:p14="http://schemas.microsoft.com/office/powerpoint/2010/main" val="324040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0F01B42-AB72-44B8-96F7-97CD6A28FAD4}" type="datetimeFigureOut">
              <a:rPr lang="en-US" smtClean="0"/>
              <a:t>8/15/2022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0010348-7857-4269-BB25-263CF30367F2}" type="slidenum">
              <a:rPr lang="en-US" smtClean="0"/>
              <a:t>‹#›</a:t>
            </a:fld>
            <a:endParaRPr lang="en-US" dirty="0"/>
          </a:p>
        </p:txBody>
      </p:sp>
    </p:spTree>
    <p:extLst>
      <p:ext uri="{BB962C8B-B14F-4D97-AF65-F5344CB8AC3E}">
        <p14:creationId xmlns:p14="http://schemas.microsoft.com/office/powerpoint/2010/main" val="35553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0078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762000" y="2617078"/>
            <a:ext cx="10667998" cy="697622"/>
          </a:xfrm>
        </p:spPr>
        <p:txBody>
          <a:bodyPr/>
          <a:lstStyle>
            <a:lvl1pPr algn="ct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1972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5719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280957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solidFill>
            <a:srgbClr val="FEFCF5"/>
          </a:solidFill>
        </p:spPr>
        <p:txBody>
          <a:bodyPr>
            <a:normAutofit/>
          </a:bodyPr>
          <a:lstStyle>
            <a:lvl1pPr marL="0" indent="0">
              <a:lnSpc>
                <a:spcPct val="100000"/>
              </a:lnSpc>
              <a:spcBef>
                <a:spcPts val="0"/>
              </a:spcBef>
              <a:buNone/>
              <a:tabLst>
                <a:tab pos="365760" algn="l"/>
              </a:tabLst>
              <a:defRPr sz="1000" baseline="0">
                <a:latin typeface="Courier New" panose="02070309020205020404" pitchFamily="49" charset="0"/>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207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1999" y="2059185"/>
            <a:ext cx="5342467" cy="39135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4467" y="2065903"/>
            <a:ext cx="5325530" cy="3906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963473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10667998" cy="69762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62000" y="1387928"/>
            <a:ext cx="10667998" cy="46970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71526"/>
      </p:ext>
    </p:extLst>
  </p:cSld>
  <p:clrMap bg1="lt1" tx1="dk1" bg2="lt2" tx2="dk2" accent1="accent1" accent2="accent2" accent3="accent3" accent4="accent4" accent5="accent5" accent6="accent6" hlink="hlink" folHlink="folHlink"/>
  <p:sldLayoutIdLst>
    <p:sldLayoutId id="2147483762" r:id="rId1"/>
    <p:sldLayoutId id="2147483764" r:id="rId2"/>
    <p:sldLayoutId id="2147483759" r:id="rId3"/>
    <p:sldLayoutId id="2147483758" r:id="rId4"/>
    <p:sldLayoutId id="2147483763" r:id="rId5"/>
    <p:sldLayoutId id="2147483760" r:id="rId6"/>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getcomposer.org/doc/04-schema.md"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https://factorio.com/blog/post/fff-366"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phpunit.readthedocs.io/en/9.5/assertions.html"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hyperlink" Target="https://phpunit.readthedocs.io/en/9.5/configuration.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t>Intermediate php</a:t>
            </a:r>
            <a:br>
              <a:rPr lang="en-US" sz="5400" dirty="0"/>
            </a:br>
            <a:r>
              <a:rPr lang="en-US" sz="5400" dirty="0"/>
              <a:t>Techniques</a:t>
            </a:r>
          </a:p>
        </p:txBody>
      </p:sp>
      <p:sp>
        <p:nvSpPr>
          <p:cNvPr id="6" name="Text Placeholder 5"/>
          <p:cNvSpPr>
            <a:spLocks noGrp="1"/>
          </p:cNvSpPr>
          <p:nvPr>
            <p:ph type="body" idx="1"/>
          </p:nvPr>
        </p:nvSpPr>
        <p:spPr/>
        <p:txBody>
          <a:bodyPr/>
          <a:lstStyle/>
          <a:p>
            <a:r>
              <a:rPr lang="en-US" dirty="0"/>
              <a:t>Lecture 9</a:t>
            </a:r>
          </a:p>
        </p:txBody>
      </p:sp>
    </p:spTree>
    <p:extLst>
      <p:ext uri="{BB962C8B-B14F-4D97-AF65-F5344CB8AC3E}">
        <p14:creationId xmlns:p14="http://schemas.microsoft.com/office/powerpoint/2010/main" val="1637233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Namespace Example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10</a:t>
            </a:fld>
            <a:endParaRPr lang="en-US" dirty="0"/>
          </a:p>
        </p:txBody>
      </p:sp>
      <p:sp>
        <p:nvSpPr>
          <p:cNvPr id="3" name="TextBox 2"/>
          <p:cNvSpPr txBox="1"/>
          <p:nvPr/>
        </p:nvSpPr>
        <p:spPr>
          <a:xfrm>
            <a:off x="762001" y="1387929"/>
            <a:ext cx="10523838" cy="1200329"/>
          </a:xfrm>
          <a:prstGeom prst="rect">
            <a:avLst/>
          </a:prstGeom>
          <a:noFill/>
        </p:spPr>
        <p:txBody>
          <a:bodyPr wrap="square" rtlCol="0">
            <a:spAutoFit/>
          </a:bodyPr>
          <a:lstStyle/>
          <a:p>
            <a:r>
              <a:rPr lang="en-US" dirty="0"/>
              <a:t>All code related to creating a company is placed in the same namespace (</a:t>
            </a:r>
            <a:r>
              <a:rPr lang="en-US" b="1" dirty="0"/>
              <a:t>app\Company</a:t>
            </a:r>
            <a:r>
              <a:rPr lang="en-US" dirty="0"/>
              <a:t>). </a:t>
            </a:r>
          </a:p>
          <a:p>
            <a:r>
              <a:rPr lang="en-US" dirty="0"/>
              <a:t>This includes all classes, interfaces and functions. </a:t>
            </a:r>
          </a:p>
          <a:p>
            <a:endParaRPr lang="en-US" dirty="0"/>
          </a:p>
          <a:p>
            <a:r>
              <a:rPr lang="en-US" dirty="0"/>
              <a:t>This greatly organizes your code structure and prevents name collisions in your code.</a:t>
            </a:r>
          </a:p>
        </p:txBody>
      </p:sp>
      <p:sp>
        <p:nvSpPr>
          <p:cNvPr id="8" name="TextBox 7"/>
          <p:cNvSpPr txBox="1"/>
          <p:nvPr/>
        </p:nvSpPr>
        <p:spPr>
          <a:xfrm>
            <a:off x="2061517" y="5906530"/>
            <a:ext cx="2734963" cy="369332"/>
          </a:xfrm>
          <a:prstGeom prst="rect">
            <a:avLst/>
          </a:prstGeom>
          <a:noFill/>
        </p:spPr>
        <p:txBody>
          <a:bodyPr wrap="square" rtlCol="0">
            <a:spAutoFit/>
          </a:bodyPr>
          <a:lstStyle/>
          <a:p>
            <a:r>
              <a:rPr lang="en-US" dirty="0" err="1">
                <a:solidFill>
                  <a:srgbClr val="FF0000"/>
                </a:solidFill>
              </a:rPr>
              <a:t>Department.php</a:t>
            </a:r>
            <a:endParaRPr lang="en-US" dirty="0">
              <a:solidFill>
                <a:srgbClr val="FF0000"/>
              </a:solidFill>
            </a:endParaRPr>
          </a:p>
        </p:txBody>
      </p:sp>
      <p:sp>
        <p:nvSpPr>
          <p:cNvPr id="9" name="TextBox 8"/>
          <p:cNvSpPr txBox="1"/>
          <p:nvPr/>
        </p:nvSpPr>
        <p:spPr>
          <a:xfrm>
            <a:off x="7845543" y="5935695"/>
            <a:ext cx="2307691" cy="369332"/>
          </a:xfrm>
          <a:prstGeom prst="rect">
            <a:avLst/>
          </a:prstGeom>
          <a:noFill/>
        </p:spPr>
        <p:txBody>
          <a:bodyPr wrap="square" rtlCol="0">
            <a:spAutoFit/>
          </a:bodyPr>
          <a:lstStyle/>
          <a:p>
            <a:r>
              <a:rPr lang="en-US" dirty="0" err="1">
                <a:solidFill>
                  <a:srgbClr val="FF0000"/>
                </a:solidFill>
              </a:rPr>
              <a:t>Employee.php</a:t>
            </a:r>
            <a:endParaRPr lang="en-US" dirty="0">
              <a:solidFill>
                <a:srgbClr val="FF0000"/>
              </a:solidFill>
            </a:endParaRPr>
          </a:p>
        </p:txBody>
      </p:sp>
      <p:sp>
        <p:nvSpPr>
          <p:cNvPr id="10" name="Rectangle 2">
            <a:extLst>
              <a:ext uri="{FF2B5EF4-FFF2-40B4-BE49-F238E27FC236}">
                <a16:creationId xmlns:a16="http://schemas.microsoft.com/office/drawing/2014/main" id="{054238E8-C010-4029-B98B-5A975AB2016F}"/>
              </a:ext>
            </a:extLst>
          </p:cNvPr>
          <p:cNvSpPr>
            <a:spLocks noChangeArrowheads="1"/>
          </p:cNvSpPr>
          <p:nvPr/>
        </p:nvSpPr>
        <p:spPr bwMode="auto">
          <a:xfrm>
            <a:off x="6880194" y="2611708"/>
            <a:ext cx="4238391"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App\Company</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Employee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$_name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4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__construct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_name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getName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_name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End of Employee class.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40367BDF-A585-4445-80DB-685835E336DB}"/>
              </a:ext>
            </a:extLst>
          </p:cNvPr>
          <p:cNvSpPr>
            <a:spLocks noChangeArrowheads="1"/>
          </p:cNvSpPr>
          <p:nvPr/>
        </p:nvSpPr>
        <p:spPr bwMode="auto">
          <a:xfrm>
            <a:off x="762000" y="2616564"/>
            <a:ext cx="5333999" cy="33085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App\Company</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Department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$_name</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$_employees</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__construct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_name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_employees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array</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addEmployee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(Employee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_employees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echo </a:t>
            </a:r>
            <a:r>
              <a:rPr kumimoji="0" lang="en-US" altLang="en-US"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getName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has been added to the</a:t>
            </a:r>
            <a:br>
              <a:rPr kumimoji="0" lang="en-US" altLang="en-US"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_name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department.&lt;/p&gt;"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End of Department class.</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504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Namespace Example 1</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11</a:t>
            </a:fld>
            <a:endParaRPr lang="en-US" dirty="0"/>
          </a:p>
        </p:txBody>
      </p:sp>
      <p:sp>
        <p:nvSpPr>
          <p:cNvPr id="6" name="TextBox 5"/>
          <p:cNvSpPr txBox="1"/>
          <p:nvPr/>
        </p:nvSpPr>
        <p:spPr>
          <a:xfrm>
            <a:off x="6844683" y="2590152"/>
            <a:ext cx="4671813" cy="1754326"/>
          </a:xfrm>
          <a:prstGeom prst="rect">
            <a:avLst/>
          </a:prstGeom>
          <a:noFill/>
        </p:spPr>
        <p:txBody>
          <a:bodyPr wrap="square" rtlCol="0">
            <a:spAutoFit/>
          </a:bodyPr>
          <a:lstStyle/>
          <a:p>
            <a:r>
              <a:rPr lang="en-US" dirty="0"/>
              <a:t>To use the classes in the namespace, include the required files.</a:t>
            </a:r>
          </a:p>
          <a:p>
            <a:endParaRPr lang="en-US" dirty="0"/>
          </a:p>
          <a:p>
            <a:r>
              <a:rPr lang="en-US" dirty="0"/>
              <a:t>Creating objects of a specific type simply needs to be prepended with the namespace.</a:t>
            </a:r>
          </a:p>
        </p:txBody>
      </p:sp>
      <p:sp>
        <p:nvSpPr>
          <p:cNvPr id="11" name="Rectangle 2">
            <a:extLst>
              <a:ext uri="{FF2B5EF4-FFF2-40B4-BE49-F238E27FC236}">
                <a16:creationId xmlns:a16="http://schemas.microsoft.com/office/drawing/2014/main" id="{2FC27798-7935-4CE7-B502-D95C4CE4D9AC}"/>
              </a:ext>
            </a:extLst>
          </p:cNvPr>
          <p:cNvSpPr>
            <a:spLocks noChangeArrowheads="1"/>
          </p:cNvSpPr>
          <p:nvPr/>
        </p:nvSpPr>
        <p:spPr bwMode="auto">
          <a:xfrm>
            <a:off x="817970" y="1737571"/>
            <a:ext cx="5769528"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require_once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'app/Company/</a:t>
            </a:r>
            <a:r>
              <a:rPr kumimoji="0" lang="en-US" altLang="en-US"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Department.php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require_once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'app/Company/</a:t>
            </a:r>
            <a:r>
              <a:rPr kumimoji="0" lang="en-US" altLang="en-US"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Employee.php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department:</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lang="en-US" altLang="en-US" sz="1400" dirty="0">
                <a:solidFill>
                  <a:srgbClr val="A9B7C6"/>
                </a:solidFill>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pp\Company\Department(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'Accounting'</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employees:</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\App\Company\Employee(</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'Holden Caulfield'</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\App\Company\Employee(</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'Jane Gallagher'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the employees to the department:</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addEmployee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addEmployee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Delete the objects:</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unset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2CDF58E-178A-43F1-9D4F-25A3954432BB}"/>
              </a:ext>
            </a:extLst>
          </p:cNvPr>
          <p:cNvSpPr txBox="1"/>
          <p:nvPr/>
        </p:nvSpPr>
        <p:spPr>
          <a:xfrm>
            <a:off x="2691227" y="5492445"/>
            <a:ext cx="2023014" cy="369332"/>
          </a:xfrm>
          <a:prstGeom prst="rect">
            <a:avLst/>
          </a:prstGeom>
          <a:noFill/>
        </p:spPr>
        <p:txBody>
          <a:bodyPr wrap="square" rtlCol="0">
            <a:spAutoFit/>
          </a:bodyPr>
          <a:lstStyle/>
          <a:p>
            <a:r>
              <a:rPr lang="en-US" dirty="0">
                <a:solidFill>
                  <a:srgbClr val="FF0000"/>
                </a:solidFill>
              </a:rPr>
              <a:t>namespace1.php</a:t>
            </a:r>
          </a:p>
        </p:txBody>
      </p:sp>
      <p:pic>
        <p:nvPicPr>
          <p:cNvPr id="14" name="Picture 13">
            <a:extLst>
              <a:ext uri="{FF2B5EF4-FFF2-40B4-BE49-F238E27FC236}">
                <a16:creationId xmlns:a16="http://schemas.microsoft.com/office/drawing/2014/main" id="{1E7384E1-0DC6-4751-88FD-DD124A77EA1B}"/>
              </a:ext>
            </a:extLst>
          </p:cNvPr>
          <p:cNvPicPr>
            <a:picLocks noChangeAspect="1"/>
          </p:cNvPicPr>
          <p:nvPr/>
        </p:nvPicPr>
        <p:blipFill>
          <a:blip r:embed="rId2"/>
          <a:stretch>
            <a:fillRect/>
          </a:stretch>
        </p:blipFill>
        <p:spPr>
          <a:xfrm>
            <a:off x="5719102" y="4824749"/>
            <a:ext cx="4936688" cy="773530"/>
          </a:xfrm>
          <a:prstGeom prst="rect">
            <a:avLst/>
          </a:prstGeom>
          <a:ln>
            <a:solidFill>
              <a:schemeClr val="tx1"/>
            </a:solidFill>
          </a:ln>
        </p:spPr>
      </p:pic>
    </p:spTree>
    <p:extLst>
      <p:ext uri="{BB962C8B-B14F-4D97-AF65-F5344CB8AC3E}">
        <p14:creationId xmlns:p14="http://schemas.microsoft.com/office/powerpoint/2010/main" val="40015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Namespace Example 2</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12</a:t>
            </a:fld>
            <a:endParaRPr lang="en-US" dirty="0"/>
          </a:p>
        </p:txBody>
      </p:sp>
      <p:sp>
        <p:nvSpPr>
          <p:cNvPr id="6" name="TextBox 5"/>
          <p:cNvSpPr txBox="1"/>
          <p:nvPr/>
        </p:nvSpPr>
        <p:spPr>
          <a:xfrm>
            <a:off x="7109253" y="2098652"/>
            <a:ext cx="4407243" cy="2031325"/>
          </a:xfrm>
          <a:prstGeom prst="rect">
            <a:avLst/>
          </a:prstGeom>
          <a:noFill/>
        </p:spPr>
        <p:txBody>
          <a:bodyPr wrap="square" rtlCol="0">
            <a:spAutoFit/>
          </a:bodyPr>
          <a:lstStyle/>
          <a:p>
            <a:r>
              <a:rPr lang="en-US" dirty="0"/>
              <a:t>Additionally, PHP allows you to more quickly reference a namespace by bringing it into current scope via the </a:t>
            </a:r>
            <a:r>
              <a:rPr lang="en-US" b="1" i="1" dirty="0"/>
              <a:t>use</a:t>
            </a:r>
            <a:r>
              <a:rPr lang="en-US" dirty="0"/>
              <a:t> keyword. </a:t>
            </a:r>
          </a:p>
          <a:p>
            <a:endParaRPr lang="en-US" dirty="0"/>
          </a:p>
          <a:p>
            <a:r>
              <a:rPr lang="en-US" dirty="0"/>
              <a:t>Having done that, you can create an object by just referencing classes.</a:t>
            </a:r>
          </a:p>
        </p:txBody>
      </p:sp>
      <p:sp>
        <p:nvSpPr>
          <p:cNvPr id="3" name="Rectangle 1">
            <a:extLst>
              <a:ext uri="{FF2B5EF4-FFF2-40B4-BE49-F238E27FC236}">
                <a16:creationId xmlns:a16="http://schemas.microsoft.com/office/drawing/2014/main" id="{90C132EE-CCE3-4AAD-8BBE-F59A9995D7F2}"/>
              </a:ext>
            </a:extLst>
          </p:cNvPr>
          <p:cNvSpPr>
            <a:spLocks noChangeArrowheads="1"/>
          </p:cNvSpPr>
          <p:nvPr/>
        </p:nvSpPr>
        <p:spPr bwMode="auto">
          <a:xfrm>
            <a:off x="762000" y="1389649"/>
            <a:ext cx="6252867"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require_once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'app/Company/</a:t>
            </a:r>
            <a:r>
              <a:rPr kumimoji="0" lang="en-US" altLang="en-US"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Department.php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require_once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'app/Company/</a:t>
            </a:r>
            <a:r>
              <a:rPr kumimoji="0" lang="en-US" altLang="en-US"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Employee.php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App\Company\Department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App\Company\Employee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department:</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Department(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'Accounting'</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employees:</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Employee(</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'Holden Caulfield'</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Employee(</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'Jane Gallagher'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the employees to the department:</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addEmployee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addEmployee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Delete the objects:</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unset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BCED377-F79A-4491-A782-192CA1D19F25}"/>
              </a:ext>
            </a:extLst>
          </p:cNvPr>
          <p:cNvSpPr txBox="1"/>
          <p:nvPr/>
        </p:nvSpPr>
        <p:spPr>
          <a:xfrm>
            <a:off x="2876926" y="5790154"/>
            <a:ext cx="2023014" cy="369332"/>
          </a:xfrm>
          <a:prstGeom prst="rect">
            <a:avLst/>
          </a:prstGeom>
          <a:noFill/>
        </p:spPr>
        <p:txBody>
          <a:bodyPr wrap="square" rtlCol="0">
            <a:spAutoFit/>
          </a:bodyPr>
          <a:lstStyle/>
          <a:p>
            <a:r>
              <a:rPr lang="en-US" dirty="0">
                <a:solidFill>
                  <a:srgbClr val="FF0000"/>
                </a:solidFill>
              </a:rPr>
              <a:t>namespace2.php</a:t>
            </a:r>
          </a:p>
        </p:txBody>
      </p:sp>
      <p:pic>
        <p:nvPicPr>
          <p:cNvPr id="12" name="Picture 11">
            <a:extLst>
              <a:ext uri="{FF2B5EF4-FFF2-40B4-BE49-F238E27FC236}">
                <a16:creationId xmlns:a16="http://schemas.microsoft.com/office/drawing/2014/main" id="{64168575-F548-4250-A8DE-04D06EC6FD5D}"/>
              </a:ext>
            </a:extLst>
          </p:cNvPr>
          <p:cNvPicPr>
            <a:picLocks noChangeAspect="1"/>
          </p:cNvPicPr>
          <p:nvPr/>
        </p:nvPicPr>
        <p:blipFill>
          <a:blip r:embed="rId2"/>
          <a:stretch>
            <a:fillRect/>
          </a:stretch>
        </p:blipFill>
        <p:spPr>
          <a:xfrm>
            <a:off x="5719102" y="4824749"/>
            <a:ext cx="4936688" cy="773530"/>
          </a:xfrm>
          <a:prstGeom prst="rect">
            <a:avLst/>
          </a:prstGeom>
          <a:ln>
            <a:solidFill>
              <a:schemeClr val="tx1"/>
            </a:solidFill>
          </a:ln>
        </p:spPr>
      </p:pic>
    </p:spTree>
    <p:extLst>
      <p:ext uri="{BB962C8B-B14F-4D97-AF65-F5344CB8AC3E}">
        <p14:creationId xmlns:p14="http://schemas.microsoft.com/office/powerpoint/2010/main" val="67561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Namespace Example 3</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13</a:t>
            </a:fld>
            <a:endParaRPr lang="en-US" dirty="0"/>
          </a:p>
        </p:txBody>
      </p:sp>
      <p:sp>
        <p:nvSpPr>
          <p:cNvPr id="9" name="TextBox 8"/>
          <p:cNvSpPr txBox="1"/>
          <p:nvPr/>
        </p:nvSpPr>
        <p:spPr>
          <a:xfrm>
            <a:off x="2876926" y="5898576"/>
            <a:ext cx="2023014" cy="369332"/>
          </a:xfrm>
          <a:prstGeom prst="rect">
            <a:avLst/>
          </a:prstGeom>
          <a:noFill/>
        </p:spPr>
        <p:txBody>
          <a:bodyPr wrap="square" rtlCol="0">
            <a:spAutoFit/>
          </a:bodyPr>
          <a:lstStyle/>
          <a:p>
            <a:r>
              <a:rPr lang="en-US" dirty="0">
                <a:solidFill>
                  <a:srgbClr val="FF0000"/>
                </a:solidFill>
              </a:rPr>
              <a:t>namespace3.php</a:t>
            </a:r>
          </a:p>
        </p:txBody>
      </p:sp>
      <p:sp>
        <p:nvSpPr>
          <p:cNvPr id="6" name="TextBox 5"/>
          <p:cNvSpPr txBox="1"/>
          <p:nvPr/>
        </p:nvSpPr>
        <p:spPr>
          <a:xfrm>
            <a:off x="7195817" y="1734669"/>
            <a:ext cx="4407243" cy="2308324"/>
          </a:xfrm>
          <a:prstGeom prst="rect">
            <a:avLst/>
          </a:prstGeom>
          <a:noFill/>
        </p:spPr>
        <p:txBody>
          <a:bodyPr wrap="square" rtlCol="0">
            <a:spAutoFit/>
          </a:bodyPr>
          <a:lstStyle/>
          <a:p>
            <a:r>
              <a:rPr lang="en-US" dirty="0"/>
              <a:t>Sometimes, there still may exist class name collisions when using the </a:t>
            </a:r>
            <a:r>
              <a:rPr lang="en-US" b="1" i="1" dirty="0"/>
              <a:t>use</a:t>
            </a:r>
            <a:r>
              <a:rPr lang="en-US" dirty="0"/>
              <a:t> keyword.</a:t>
            </a:r>
          </a:p>
          <a:p>
            <a:endParaRPr lang="en-US" dirty="0"/>
          </a:p>
          <a:p>
            <a:r>
              <a:rPr lang="en-US" dirty="0"/>
              <a:t>PHP allows you to resolve this problem by aliasing the class in scope by adding the </a:t>
            </a:r>
            <a:r>
              <a:rPr lang="en-US" b="1" i="1" dirty="0"/>
              <a:t>as</a:t>
            </a:r>
            <a:r>
              <a:rPr lang="en-US" dirty="0"/>
              <a:t> keyword followed by a unique name at the end of the </a:t>
            </a:r>
            <a:r>
              <a:rPr lang="en-US" b="1" i="1" dirty="0"/>
              <a:t>use</a:t>
            </a:r>
            <a:r>
              <a:rPr lang="en-US" dirty="0"/>
              <a:t> statement.</a:t>
            </a:r>
          </a:p>
        </p:txBody>
      </p:sp>
      <p:sp>
        <p:nvSpPr>
          <p:cNvPr id="5" name="Rectangle 1">
            <a:extLst>
              <a:ext uri="{FF2B5EF4-FFF2-40B4-BE49-F238E27FC236}">
                <a16:creationId xmlns:a16="http://schemas.microsoft.com/office/drawing/2014/main" id="{5E13E02D-E016-4B87-B262-7CA2C6E5EDA9}"/>
              </a:ext>
            </a:extLst>
          </p:cNvPr>
          <p:cNvSpPr>
            <a:spLocks noChangeArrowheads="1"/>
          </p:cNvSpPr>
          <p:nvPr/>
        </p:nvSpPr>
        <p:spPr bwMode="auto">
          <a:xfrm>
            <a:off x="762000" y="1485057"/>
            <a:ext cx="615370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require_once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'app/Company/</a:t>
            </a:r>
            <a:r>
              <a:rPr kumimoji="0" lang="en-US" altLang="en-US"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Department.php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require_once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'app/Company/</a:t>
            </a:r>
            <a:r>
              <a:rPr kumimoji="0" lang="en-US" altLang="en-US"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Employee.php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App\Company\Department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Dept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App</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\Company\Employee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Emp</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department:</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Dept(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'Accounting'</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employees:</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Emp(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'Holden Caulfield'</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Emp(</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'Jane Gallagher'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the employees to the department:</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addEmployee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addEmployee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Delete the objects:</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unset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hr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$e1</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$e2</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5719102" y="4824749"/>
            <a:ext cx="4936688" cy="773530"/>
          </a:xfrm>
          <a:prstGeom prst="rect">
            <a:avLst/>
          </a:prstGeom>
          <a:ln>
            <a:solidFill>
              <a:schemeClr val="tx1"/>
            </a:solidFill>
          </a:ln>
        </p:spPr>
      </p:pic>
    </p:spTree>
    <p:extLst>
      <p:ext uri="{BB962C8B-B14F-4D97-AF65-F5344CB8AC3E}">
        <p14:creationId xmlns:p14="http://schemas.microsoft.com/office/powerpoint/2010/main" val="385807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Composer</a:t>
            </a:r>
          </a:p>
        </p:txBody>
      </p:sp>
      <p:sp>
        <p:nvSpPr>
          <p:cNvPr id="3" name="Content Placeholder 2"/>
          <p:cNvSpPr>
            <a:spLocks noGrp="1"/>
          </p:cNvSpPr>
          <p:nvPr>
            <p:ph idx="1"/>
          </p:nvPr>
        </p:nvSpPr>
        <p:spPr/>
        <p:txBody>
          <a:bodyPr>
            <a:normAutofit fontScale="92500" lnSpcReduction="10000"/>
          </a:bodyPr>
          <a:lstStyle/>
          <a:p>
            <a:r>
              <a:rPr lang="en-US" dirty="0"/>
              <a:t>Modern PHP applications tend to be comprised of a large number of files.</a:t>
            </a:r>
          </a:p>
          <a:p>
            <a:pPr marL="1028700" lvl="1" indent="-342900">
              <a:buFont typeface="Arial" panose="020B0604020202020204" pitchFamily="34" charset="0"/>
              <a:buChar char="•"/>
            </a:pPr>
            <a:r>
              <a:rPr lang="en-US" dirty="0"/>
              <a:t>Laravel contains just over 7 thousand files</a:t>
            </a:r>
          </a:p>
          <a:p>
            <a:r>
              <a:rPr lang="en-US" dirty="0"/>
              <a:t>The reason for the size is usually due to the number of third party libraries and packages.</a:t>
            </a:r>
          </a:p>
          <a:p>
            <a:r>
              <a:rPr lang="en-US" dirty="0"/>
              <a:t>These third party libraries and packages allow you to incorporate features quickly into your project without having to </a:t>
            </a:r>
            <a:r>
              <a:rPr lang="en-US" i="1" dirty="0"/>
              <a:t>reinvent the wheel</a:t>
            </a:r>
            <a:r>
              <a:rPr lang="en-US" dirty="0"/>
              <a:t>. </a:t>
            </a:r>
          </a:p>
          <a:p>
            <a:r>
              <a:rPr lang="en-US" dirty="0"/>
              <a:t>There are several advantages and a few disadvantages to using third party packages</a:t>
            </a:r>
          </a:p>
          <a:p>
            <a:pPr marL="1028700" lvl="1" indent="-342900">
              <a:buFont typeface="Arial" panose="020B0604020202020204" pitchFamily="34" charset="0"/>
              <a:buChar char="•"/>
            </a:pPr>
            <a:r>
              <a:rPr lang="en-US" dirty="0"/>
              <a:t>Generally higher quality.</a:t>
            </a:r>
          </a:p>
          <a:p>
            <a:pPr marL="1028700" lvl="1" indent="-342900">
              <a:buFont typeface="Arial" panose="020B0604020202020204" pitchFamily="34" charset="0"/>
              <a:buChar char="•"/>
            </a:pPr>
            <a:r>
              <a:rPr lang="en-US" dirty="0"/>
              <a:t>Lowered maintenance.</a:t>
            </a:r>
          </a:p>
          <a:p>
            <a:pPr marL="1028700" lvl="1" indent="-342900">
              <a:buFont typeface="Arial" panose="020B0604020202020204" pitchFamily="34" charset="0"/>
              <a:buChar char="•"/>
            </a:pPr>
            <a:r>
              <a:rPr lang="en-US" dirty="0"/>
              <a:t>Larger application size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14</a:t>
            </a:fld>
            <a:endParaRPr lang="en-US" dirty="0"/>
          </a:p>
        </p:txBody>
      </p:sp>
    </p:spTree>
    <p:extLst>
      <p:ext uri="{BB962C8B-B14F-4D97-AF65-F5344CB8AC3E}">
        <p14:creationId xmlns:p14="http://schemas.microsoft.com/office/powerpoint/2010/main" val="414875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a:xfrm>
            <a:off x="762000" y="1387928"/>
            <a:ext cx="8265459" cy="4697093"/>
          </a:xfrm>
        </p:spPr>
        <p:txBody>
          <a:bodyPr>
            <a:normAutofit/>
          </a:bodyPr>
          <a:lstStyle/>
          <a:p>
            <a:r>
              <a:rPr lang="en-US" dirty="0"/>
              <a:t>Composer is a package manager for PHP originally released in 2011.</a:t>
            </a:r>
          </a:p>
          <a:p>
            <a:pPr marL="1028700" lvl="1" indent="-342900">
              <a:buFont typeface="Arial" panose="020B0604020202020204" pitchFamily="34" charset="0"/>
              <a:buChar char="•"/>
            </a:pPr>
            <a:r>
              <a:rPr lang="en-US" dirty="0"/>
              <a:t>Since then, it has quickly become the most popular PHP package manager available.</a:t>
            </a:r>
          </a:p>
          <a:p>
            <a:r>
              <a:rPr lang="en-US" dirty="0"/>
              <a:t>Composer allows you to manage dependencies for an application.</a:t>
            </a:r>
          </a:p>
          <a:p>
            <a:r>
              <a:rPr lang="en-US" dirty="0"/>
              <a:t>Composer works closely with the </a:t>
            </a:r>
            <a:r>
              <a:rPr lang="en-US" b="1" dirty="0" err="1"/>
              <a:t>Packagist</a:t>
            </a:r>
            <a:r>
              <a:rPr lang="en-US" dirty="0"/>
              <a:t> repository, which contains many of the third party libraries and packages (think GitHub to Git) and also provides autoload capabilities.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15</a:t>
            </a:fld>
            <a:endParaRPr lang="en-US" dirty="0"/>
          </a:p>
        </p:txBody>
      </p:sp>
      <p:pic>
        <p:nvPicPr>
          <p:cNvPr id="6" name="Picture 5">
            <a:extLst>
              <a:ext uri="{FF2B5EF4-FFF2-40B4-BE49-F238E27FC236}">
                <a16:creationId xmlns:a16="http://schemas.microsoft.com/office/drawing/2014/main" id="{AB34B090-38D2-4F16-BF9D-CB0D8C339EE7}"/>
              </a:ext>
            </a:extLst>
          </p:cNvPr>
          <p:cNvPicPr>
            <a:picLocks noChangeAspect="1"/>
          </p:cNvPicPr>
          <p:nvPr/>
        </p:nvPicPr>
        <p:blipFill>
          <a:blip r:embed="rId2"/>
          <a:stretch>
            <a:fillRect/>
          </a:stretch>
        </p:blipFill>
        <p:spPr>
          <a:xfrm>
            <a:off x="9154080" y="2264391"/>
            <a:ext cx="2275918" cy="2329218"/>
          </a:xfrm>
          <a:prstGeom prst="rect">
            <a:avLst/>
          </a:prstGeom>
        </p:spPr>
      </p:pic>
    </p:spTree>
    <p:extLst>
      <p:ext uri="{BB962C8B-B14F-4D97-AF65-F5344CB8AC3E}">
        <p14:creationId xmlns:p14="http://schemas.microsoft.com/office/powerpoint/2010/main" val="209035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p:txBody>
          <a:bodyPr/>
          <a:lstStyle/>
          <a:p>
            <a:r>
              <a:rPr lang="en-US" dirty="0"/>
              <a:t>To verify that you have composer installed, simply open up the command line and type the following: </a:t>
            </a:r>
          </a:p>
          <a:p>
            <a:pPr algn="ctr"/>
            <a:r>
              <a:rPr lang="en-US" dirty="0">
                <a:latin typeface="Consolas" panose="020B0609020204030204" pitchFamily="49" charset="0"/>
              </a:rPr>
              <a:t>composer -v</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16</a:t>
            </a:fld>
            <a:endParaRPr lang="en-US" dirty="0"/>
          </a:p>
        </p:txBody>
      </p:sp>
      <p:pic>
        <p:nvPicPr>
          <p:cNvPr id="5" name="Picture 4">
            <a:extLst>
              <a:ext uri="{FF2B5EF4-FFF2-40B4-BE49-F238E27FC236}">
                <a16:creationId xmlns:a16="http://schemas.microsoft.com/office/drawing/2014/main" id="{3BB73B2C-E55D-4E6B-B3B3-99A6C6A30749}"/>
              </a:ext>
            </a:extLst>
          </p:cNvPr>
          <p:cNvPicPr>
            <a:picLocks noChangeAspect="1"/>
          </p:cNvPicPr>
          <p:nvPr/>
        </p:nvPicPr>
        <p:blipFill rotWithShape="1">
          <a:blip r:embed="rId2"/>
          <a:srcRect b="62981"/>
          <a:stretch/>
        </p:blipFill>
        <p:spPr>
          <a:xfrm>
            <a:off x="907211" y="3037810"/>
            <a:ext cx="10377578" cy="2934907"/>
          </a:xfrm>
          <a:prstGeom prst="rect">
            <a:avLst/>
          </a:prstGeom>
        </p:spPr>
      </p:pic>
    </p:spTree>
    <p:extLst>
      <p:ext uri="{BB962C8B-B14F-4D97-AF65-F5344CB8AC3E}">
        <p14:creationId xmlns:p14="http://schemas.microsoft.com/office/powerpoint/2010/main" val="163785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p:txBody>
          <a:bodyPr>
            <a:normAutofit lnSpcReduction="10000"/>
          </a:bodyPr>
          <a:lstStyle/>
          <a:p>
            <a:r>
              <a:rPr lang="en-US" dirty="0"/>
              <a:t>To install an existing library using Composer, type the following in the root directory for your application: </a:t>
            </a:r>
          </a:p>
          <a:p>
            <a:pPr algn="ctr"/>
            <a:endParaRPr lang="en-US" dirty="0">
              <a:latin typeface="Consolas" panose="020B0609020204030204" pitchFamily="49" charset="0"/>
            </a:endParaRPr>
          </a:p>
          <a:p>
            <a:pPr algn="ctr"/>
            <a:r>
              <a:rPr lang="en-US" dirty="0">
                <a:latin typeface="Consolas" panose="020B0609020204030204" pitchFamily="49" charset="0"/>
              </a:rPr>
              <a:t>composer require "</a:t>
            </a:r>
            <a:r>
              <a:rPr lang="en-US" dirty="0">
                <a:solidFill>
                  <a:srgbClr val="FF0000"/>
                </a:solidFill>
                <a:latin typeface="Consolas" panose="020B0609020204030204" pitchFamily="49" charset="0"/>
              </a:rPr>
              <a:t>vendor</a:t>
            </a:r>
            <a:r>
              <a:rPr lang="en-US" dirty="0">
                <a:latin typeface="Consolas" panose="020B0609020204030204" pitchFamily="49" charset="0"/>
              </a:rPr>
              <a:t>/</a:t>
            </a:r>
            <a:r>
              <a:rPr lang="en-US" dirty="0" err="1">
                <a:solidFill>
                  <a:srgbClr val="FF0000"/>
                </a:solidFill>
                <a:latin typeface="Consolas" panose="020B0609020204030204" pitchFamily="49" charset="0"/>
              </a:rPr>
              <a:t>package</a:t>
            </a:r>
            <a:r>
              <a:rPr lang="en-US" dirty="0" err="1">
                <a:latin typeface="Consolas" panose="020B0609020204030204" pitchFamily="49" charset="0"/>
              </a:rPr>
              <a:t>:</a:t>
            </a:r>
            <a:r>
              <a:rPr lang="en-US" dirty="0" err="1">
                <a:solidFill>
                  <a:srgbClr val="FF0000"/>
                </a:solidFill>
                <a:latin typeface="Consolas" panose="020B0609020204030204" pitchFamily="49" charset="0"/>
              </a:rPr>
              <a:t>version</a:t>
            </a:r>
            <a:r>
              <a:rPr lang="en-US" dirty="0">
                <a:latin typeface="Consolas" panose="020B0609020204030204" pitchFamily="49" charset="0"/>
              </a:rPr>
              <a:t>"</a:t>
            </a:r>
          </a:p>
          <a:p>
            <a:r>
              <a:rPr lang="en-US" dirty="0"/>
              <a:t>Note: replace vendor/package and version with the corresponding library and the desired version.</a:t>
            </a:r>
          </a:p>
          <a:p>
            <a:pPr algn="ctr"/>
            <a:r>
              <a:rPr lang="en-US" dirty="0"/>
              <a:t>Ex. </a:t>
            </a:r>
            <a:r>
              <a:rPr lang="en-US" dirty="0">
                <a:latin typeface="Consolas" panose="020B0609020204030204" pitchFamily="49" charset="0"/>
              </a:rPr>
              <a:t>composer require "</a:t>
            </a:r>
            <a:r>
              <a:rPr lang="en-US" dirty="0" err="1">
                <a:solidFill>
                  <a:schemeClr val="tx1"/>
                </a:solidFill>
                <a:latin typeface="Consolas" panose="020B0609020204030204" pitchFamily="49" charset="0"/>
              </a:rPr>
              <a:t>phpunit</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phpunit</a:t>
            </a:r>
            <a:r>
              <a:rPr lang="en-US" dirty="0">
                <a:solidFill>
                  <a:schemeClr val="tx1"/>
                </a:solidFill>
                <a:latin typeface="Consolas" panose="020B0609020204030204" pitchFamily="49" charset="0"/>
              </a:rPr>
              <a:t>:^9.0"</a:t>
            </a:r>
            <a:endParaRPr lang="en-US" dirty="0">
              <a:latin typeface="Consolas" panose="020B0609020204030204" pitchFamily="49" charset="0"/>
            </a:endParaRPr>
          </a:p>
          <a:p>
            <a:endParaRPr lang="en-US" dirty="0"/>
          </a:p>
          <a:p>
            <a:r>
              <a:rPr lang="en-US" dirty="0"/>
              <a:t>Note: this method is fine for one or two packages but what if you want to include several more? This method is a bit cumbersome.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17</a:t>
            </a:fld>
            <a:endParaRPr lang="en-US" dirty="0"/>
          </a:p>
        </p:txBody>
      </p:sp>
    </p:spTree>
    <p:extLst>
      <p:ext uri="{BB962C8B-B14F-4D97-AF65-F5344CB8AC3E}">
        <p14:creationId xmlns:p14="http://schemas.microsoft.com/office/powerpoint/2010/main" val="659186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Composer Versioning</a:t>
            </a:r>
          </a:p>
        </p:txBody>
      </p:sp>
      <p:sp>
        <p:nvSpPr>
          <p:cNvPr id="3" name="Content Placeholder 2"/>
          <p:cNvSpPr>
            <a:spLocks noGrp="1"/>
          </p:cNvSpPr>
          <p:nvPr>
            <p:ph idx="1"/>
          </p:nvPr>
        </p:nvSpPr>
        <p:spPr/>
        <p:txBody>
          <a:bodyPr>
            <a:normAutofit fontScale="62500" lnSpcReduction="20000"/>
          </a:bodyPr>
          <a:lstStyle/>
          <a:p>
            <a:r>
              <a:rPr lang="en-US" dirty="0"/>
              <a:t>You can specify versions of packages you wish to include in various ways within Composer.</a:t>
            </a:r>
          </a:p>
          <a:p>
            <a:r>
              <a:rPr lang="en-US" b="1" dirty="0"/>
              <a:t>Exact Version Constraint</a:t>
            </a:r>
          </a:p>
          <a:p>
            <a:r>
              <a:rPr lang="en-US" dirty="0"/>
              <a:t>You can specify the exact version of a package. This will tell Composer to install this version and this version only.</a:t>
            </a:r>
          </a:p>
          <a:p>
            <a:r>
              <a:rPr lang="en-US" dirty="0"/>
              <a:t>Example:</a:t>
            </a:r>
            <a:r>
              <a:rPr lang="en-US" dirty="0">
                <a:latin typeface="Consolas" panose="020B0609020204030204" pitchFamily="49" charset="0"/>
              </a:rPr>
              <a:t> </a:t>
            </a:r>
            <a:r>
              <a:rPr lang="en-US" dirty="0">
                <a:latin typeface="Consolas" panose="020B0609020204030204" pitchFamily="49" charset="0"/>
                <a:cs typeface="Courier New" panose="02070309020205020404" pitchFamily="49" charset="0"/>
              </a:rPr>
              <a:t>1.0.2</a:t>
            </a:r>
          </a:p>
          <a:p>
            <a:r>
              <a:rPr lang="en-US" b="1" dirty="0"/>
              <a:t>Version Range</a:t>
            </a:r>
          </a:p>
          <a:p>
            <a:r>
              <a:rPr lang="en-US" dirty="0"/>
              <a:t>By using comparison operators you can specify ranges of valid versions. Valid operators are &gt;, &gt;=, &lt;, &lt;=, !=.</a:t>
            </a:r>
          </a:p>
          <a:p>
            <a:r>
              <a:rPr lang="en-US" dirty="0"/>
              <a:t>You can define multiple ranges. Ranges separated by a space or comma will be treated as a logical AND. A double pipe (||) will be treated as a logical OR. AND has higher precedence than OR.</a:t>
            </a:r>
          </a:p>
          <a:p>
            <a:r>
              <a:rPr lang="en-US" dirty="0"/>
              <a:t>Examples:</a:t>
            </a:r>
          </a:p>
          <a:p>
            <a:r>
              <a:rPr lang="en-US" dirty="0">
                <a:latin typeface="Consolas" panose="020B0609020204030204" pitchFamily="49" charset="0"/>
              </a:rPr>
              <a:t>&gt;=1.0</a:t>
            </a:r>
          </a:p>
          <a:p>
            <a:r>
              <a:rPr lang="en-US" dirty="0">
                <a:latin typeface="Consolas" panose="020B0609020204030204" pitchFamily="49" charset="0"/>
              </a:rPr>
              <a:t>&gt;=1.0 &lt;2.0</a:t>
            </a:r>
          </a:p>
          <a:p>
            <a:pPr algn="l"/>
            <a:r>
              <a:rPr lang="en-CA" b="1" i="0" dirty="0">
                <a:solidFill>
                  <a:srgbClr val="222222"/>
                </a:solidFill>
                <a:effectLst/>
                <a:latin typeface="Arial" panose="020B0604020202020204" pitchFamily="34" charset="0"/>
              </a:rPr>
              <a:t>Hyphenated Version Range</a:t>
            </a:r>
          </a:p>
          <a:p>
            <a:r>
              <a:rPr lang="en-US" dirty="0"/>
              <a:t>Inclusive set of versions. Partial versions on the right include are completed with a wildcard. For example, </a:t>
            </a:r>
            <a:r>
              <a:rPr lang="en-US" dirty="0">
                <a:latin typeface="Consolas" panose="020B0609020204030204" pitchFamily="49" charset="0"/>
              </a:rPr>
              <a:t>1.0 - 2.0</a:t>
            </a:r>
            <a:r>
              <a:rPr lang="en-US" dirty="0"/>
              <a:t> is equivalent to </a:t>
            </a:r>
            <a:r>
              <a:rPr lang="en-US" dirty="0">
                <a:latin typeface="Consolas" panose="020B0609020204030204" pitchFamily="49" charset="0"/>
              </a:rPr>
              <a:t>&gt;=1.0.0 &lt;2.1 </a:t>
            </a:r>
            <a:r>
              <a:rPr lang="en-US" dirty="0"/>
              <a:t>as the 2.0 becomes 2.0.*</a:t>
            </a:r>
          </a:p>
          <a:p>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pPr/>
              <a:t>18</a:t>
            </a:fld>
            <a:endParaRPr lang="en-US" dirty="0"/>
          </a:p>
        </p:txBody>
      </p:sp>
    </p:spTree>
    <p:extLst>
      <p:ext uri="{BB962C8B-B14F-4D97-AF65-F5344CB8AC3E}">
        <p14:creationId xmlns:p14="http://schemas.microsoft.com/office/powerpoint/2010/main" val="266338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Composer Versioning</a:t>
            </a:r>
          </a:p>
        </p:txBody>
      </p:sp>
      <p:sp>
        <p:nvSpPr>
          <p:cNvPr id="3" name="Content Placeholder 2"/>
          <p:cNvSpPr>
            <a:spLocks noGrp="1"/>
          </p:cNvSpPr>
          <p:nvPr>
            <p:ph idx="1"/>
          </p:nvPr>
        </p:nvSpPr>
        <p:spPr/>
        <p:txBody>
          <a:bodyPr>
            <a:normAutofit fontScale="92500" lnSpcReduction="20000"/>
          </a:bodyPr>
          <a:lstStyle/>
          <a:p>
            <a:pPr algn="l"/>
            <a:r>
              <a:rPr lang="en-CA" b="1" i="0" dirty="0">
                <a:solidFill>
                  <a:srgbClr val="222222"/>
                </a:solidFill>
                <a:effectLst/>
                <a:latin typeface="Arial" panose="020B0604020202020204" pitchFamily="34" charset="0"/>
              </a:rPr>
              <a:t>Wildcard Version Range</a:t>
            </a:r>
          </a:p>
          <a:p>
            <a:r>
              <a:rPr lang="en-US" dirty="0"/>
              <a:t>You can specify a pattern with a * wildcard. </a:t>
            </a:r>
            <a:r>
              <a:rPr lang="en-US" dirty="0">
                <a:latin typeface="Consolas" panose="020B0609020204030204" pitchFamily="49" charset="0"/>
              </a:rPr>
              <a:t>1.0.*</a:t>
            </a:r>
            <a:r>
              <a:rPr lang="en-US" dirty="0"/>
              <a:t> is the equivalent of </a:t>
            </a:r>
            <a:r>
              <a:rPr lang="en-US" dirty="0">
                <a:latin typeface="Consolas" panose="020B0609020204030204" pitchFamily="49" charset="0"/>
              </a:rPr>
              <a:t>&gt;=1.0 &lt;1.1</a:t>
            </a:r>
          </a:p>
          <a:p>
            <a:r>
              <a:rPr lang="en-CA" b="1" i="0" dirty="0">
                <a:solidFill>
                  <a:srgbClr val="222222"/>
                </a:solidFill>
                <a:effectLst/>
                <a:latin typeface="Arial" panose="020B0604020202020204" pitchFamily="34" charset="0"/>
              </a:rPr>
              <a:t>Next Significant Release Operators</a:t>
            </a:r>
          </a:p>
          <a:p>
            <a:r>
              <a:rPr lang="en-CA" b="1" i="0" dirty="0">
                <a:solidFill>
                  <a:srgbClr val="222222"/>
                </a:solidFill>
                <a:effectLst/>
                <a:latin typeface="Arial" panose="020B0604020202020204" pitchFamily="34" charset="0"/>
              </a:rPr>
              <a:t>Tilde Version Range</a:t>
            </a:r>
          </a:p>
          <a:p>
            <a:r>
              <a:rPr lang="en-US" i="0" dirty="0">
                <a:solidFill>
                  <a:srgbClr val="222222"/>
                </a:solidFill>
                <a:effectLst/>
                <a:latin typeface="Arial" panose="020B0604020202020204" pitchFamily="34" charset="0"/>
              </a:rPr>
              <a:t>The ~ operator is best explained by example: </a:t>
            </a:r>
            <a:r>
              <a:rPr lang="en-US" i="0" dirty="0">
                <a:solidFill>
                  <a:srgbClr val="222222"/>
                </a:solidFill>
                <a:effectLst/>
                <a:latin typeface="Consolas" panose="020B0609020204030204" pitchFamily="49" charset="0"/>
              </a:rPr>
              <a:t>~1.2</a:t>
            </a:r>
            <a:r>
              <a:rPr lang="en-US" i="0" dirty="0">
                <a:solidFill>
                  <a:srgbClr val="222222"/>
                </a:solidFill>
                <a:effectLst/>
                <a:latin typeface="Arial" panose="020B0604020202020204" pitchFamily="34" charset="0"/>
              </a:rPr>
              <a:t> is equivalent to </a:t>
            </a:r>
            <a:r>
              <a:rPr lang="en-US" i="0" dirty="0">
                <a:solidFill>
                  <a:srgbClr val="222222"/>
                </a:solidFill>
                <a:effectLst/>
                <a:latin typeface="Consolas" panose="020B0609020204030204" pitchFamily="49" charset="0"/>
              </a:rPr>
              <a:t>&gt;=1.2 &lt;2.0.0</a:t>
            </a:r>
            <a:r>
              <a:rPr lang="en-US" i="0" dirty="0">
                <a:solidFill>
                  <a:srgbClr val="222222"/>
                </a:solidFill>
                <a:effectLst/>
                <a:latin typeface="Arial" panose="020B0604020202020204" pitchFamily="34" charset="0"/>
              </a:rPr>
              <a:t>, while </a:t>
            </a:r>
            <a:r>
              <a:rPr lang="en-US" i="0" dirty="0">
                <a:solidFill>
                  <a:srgbClr val="222222"/>
                </a:solidFill>
                <a:effectLst/>
                <a:latin typeface="Consolas" panose="020B0609020204030204" pitchFamily="49" charset="0"/>
              </a:rPr>
              <a:t>~1.2.3</a:t>
            </a:r>
            <a:r>
              <a:rPr lang="en-US" i="0" dirty="0">
                <a:solidFill>
                  <a:srgbClr val="222222"/>
                </a:solidFill>
                <a:effectLst/>
                <a:latin typeface="Arial" panose="020B0604020202020204" pitchFamily="34" charset="0"/>
              </a:rPr>
              <a:t> is equivalent to </a:t>
            </a:r>
            <a:r>
              <a:rPr lang="en-US" i="0" dirty="0">
                <a:solidFill>
                  <a:srgbClr val="222222"/>
                </a:solidFill>
                <a:effectLst/>
                <a:latin typeface="Consolas" panose="020B0609020204030204" pitchFamily="49" charset="0"/>
              </a:rPr>
              <a:t>&gt;=1.2.3 &lt;1.3.0</a:t>
            </a:r>
            <a:endParaRPr lang="en-CA" i="0" dirty="0">
              <a:solidFill>
                <a:srgbClr val="222222"/>
              </a:solidFill>
              <a:effectLst/>
              <a:latin typeface="Consolas" panose="020B0609020204030204" pitchFamily="49" charset="0"/>
            </a:endParaRPr>
          </a:p>
          <a:p>
            <a:r>
              <a:rPr lang="en-CA" b="1" i="0" dirty="0">
                <a:solidFill>
                  <a:srgbClr val="222222"/>
                </a:solidFill>
                <a:effectLst/>
                <a:latin typeface="Arial" panose="020B0604020202020204" pitchFamily="34" charset="0"/>
              </a:rPr>
              <a:t>Caret Version Range</a:t>
            </a:r>
          </a:p>
          <a:p>
            <a:r>
              <a:rPr lang="en-US" i="0" dirty="0">
                <a:solidFill>
                  <a:srgbClr val="222222"/>
                </a:solidFill>
                <a:effectLst/>
                <a:latin typeface="Arial" panose="020B0604020202020204" pitchFamily="34" charset="0"/>
              </a:rPr>
              <a:t>The ^ operator behaves very similarly, but it sticks closer to semantic versioning, and will always allow non-breaking updates. For example, </a:t>
            </a:r>
            <a:r>
              <a:rPr lang="en-US" i="0" dirty="0">
                <a:solidFill>
                  <a:srgbClr val="222222"/>
                </a:solidFill>
                <a:effectLst/>
                <a:latin typeface="Consolas" panose="020B0609020204030204" pitchFamily="49" charset="0"/>
              </a:rPr>
              <a:t>^1.2.3</a:t>
            </a:r>
            <a:r>
              <a:rPr lang="en-US" i="0" dirty="0">
                <a:solidFill>
                  <a:srgbClr val="222222"/>
                </a:solidFill>
                <a:effectLst/>
                <a:latin typeface="Arial" panose="020B0604020202020204" pitchFamily="34" charset="0"/>
              </a:rPr>
              <a:t> is equivalent to </a:t>
            </a:r>
            <a:r>
              <a:rPr lang="en-US" i="0" dirty="0">
                <a:solidFill>
                  <a:srgbClr val="222222"/>
                </a:solidFill>
                <a:effectLst/>
                <a:latin typeface="Consolas" panose="020B0609020204030204" pitchFamily="49" charset="0"/>
              </a:rPr>
              <a:t>&gt;=1.2.3 &lt;2.0.0</a:t>
            </a:r>
            <a:r>
              <a:rPr lang="en-US" i="0" dirty="0">
                <a:solidFill>
                  <a:srgbClr val="222222"/>
                </a:solidFill>
                <a:effectLst/>
                <a:latin typeface="Arial" panose="020B0604020202020204" pitchFamily="34" charset="0"/>
              </a:rPr>
              <a:t> as none of the releases until 2.0 should break backwards compatibility. </a:t>
            </a:r>
            <a:endParaRPr lang="en-CA" i="0" dirty="0">
              <a:solidFill>
                <a:srgbClr val="222222"/>
              </a:solidFill>
              <a:effectLst/>
              <a:latin typeface="Arial" panose="020B0604020202020204" pitchFamily="34" charset="0"/>
            </a:endParaRP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pPr/>
              <a:t>19</a:t>
            </a:fld>
            <a:endParaRPr lang="en-US" dirty="0"/>
          </a:p>
        </p:txBody>
      </p:sp>
    </p:spTree>
    <p:extLst>
      <p:ext uri="{BB962C8B-B14F-4D97-AF65-F5344CB8AC3E}">
        <p14:creationId xmlns:p14="http://schemas.microsoft.com/office/powerpoint/2010/main" val="94607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800" dirty="0"/>
              <a:t>Namespaces</a:t>
            </a:r>
          </a:p>
          <a:p>
            <a:pPr marL="342900" indent="-342900">
              <a:buFont typeface="Arial" panose="020B0604020202020204" pitchFamily="34" charset="0"/>
              <a:buChar char="•"/>
            </a:pPr>
            <a:r>
              <a:rPr lang="en-US" sz="2800" dirty="0"/>
              <a:t>Composer</a:t>
            </a:r>
          </a:p>
          <a:p>
            <a:pPr marL="342900" indent="-342900">
              <a:buFont typeface="Arial" panose="020B0604020202020204" pitchFamily="34" charset="0"/>
              <a:buChar char="•"/>
            </a:pPr>
            <a:r>
              <a:rPr lang="en-US" sz="2800" dirty="0"/>
              <a:t>Unit Testing</a:t>
            </a:r>
          </a:p>
        </p:txBody>
      </p:sp>
      <p:sp>
        <p:nvSpPr>
          <p:cNvPr id="4" name="Slide Number Placeholder 3"/>
          <p:cNvSpPr>
            <a:spLocks noGrp="1"/>
          </p:cNvSpPr>
          <p:nvPr>
            <p:ph type="sldNum" sz="quarter" idx="12"/>
          </p:nvPr>
        </p:nvSpPr>
        <p:spPr/>
        <p:txBody>
          <a:bodyPr/>
          <a:lstStyle/>
          <a:p>
            <a:fld id="{57BFFEA6-FD0A-418C-BE47-3DCCF1ED53BD}" type="slidenum">
              <a:rPr lang="en-US" smtClean="0"/>
              <a:t>2</a:t>
            </a:fld>
            <a:endParaRPr lang="en-US" dirty="0"/>
          </a:p>
        </p:txBody>
      </p:sp>
    </p:spTree>
    <p:extLst>
      <p:ext uri="{BB962C8B-B14F-4D97-AF65-F5344CB8AC3E}">
        <p14:creationId xmlns:p14="http://schemas.microsoft.com/office/powerpoint/2010/main" val="261216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a:xfrm>
            <a:off x="762000" y="1387928"/>
            <a:ext cx="6299494" cy="4697093"/>
          </a:xfrm>
        </p:spPr>
        <p:txBody>
          <a:bodyPr>
            <a:normAutofit/>
          </a:bodyPr>
          <a:lstStyle/>
          <a:p>
            <a:r>
              <a:rPr lang="en-US" dirty="0"/>
              <a:t>The more common way to use Composer is to create a </a:t>
            </a:r>
            <a:r>
              <a:rPr lang="en-US" b="1" dirty="0" err="1"/>
              <a:t>composer.json</a:t>
            </a:r>
            <a:r>
              <a:rPr lang="en-US" b="1" dirty="0"/>
              <a:t> </a:t>
            </a:r>
            <a:r>
              <a:rPr lang="en-US" dirty="0"/>
              <a:t>file in the root of the project directory which contains all required dependencies.</a:t>
            </a:r>
          </a:p>
          <a:p>
            <a:r>
              <a:rPr lang="en-US" dirty="0"/>
              <a:t>Once complete, composer can be instructed to install them using the </a:t>
            </a:r>
            <a:r>
              <a:rPr lang="en-US" b="1" dirty="0">
                <a:latin typeface="Consolas" panose="020B0609020204030204" pitchFamily="49" charset="0"/>
              </a:rPr>
              <a:t>composer install</a:t>
            </a:r>
            <a:r>
              <a:rPr lang="en-US" dirty="0"/>
              <a:t> command.</a:t>
            </a:r>
          </a:p>
          <a:p>
            <a:pPr marL="342900" indent="-342900">
              <a:buFont typeface="Arial" panose="020B0604020202020204" pitchFamily="34" charset="0"/>
              <a:buChar char="•"/>
            </a:pPr>
            <a:r>
              <a:rPr lang="en-US" dirty="0"/>
              <a:t>If changes are made to the json file, you may simply invoke </a:t>
            </a:r>
            <a:r>
              <a:rPr lang="en-US" b="1" dirty="0">
                <a:latin typeface="Consolas" panose="020B0609020204030204" pitchFamily="49" charset="0"/>
              </a:rPr>
              <a:t>composer update</a:t>
            </a:r>
            <a:r>
              <a:rPr lang="en-US" dirty="0"/>
              <a:t> instead.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20</a:t>
            </a:fld>
            <a:endParaRPr lang="en-US" dirty="0"/>
          </a:p>
        </p:txBody>
      </p:sp>
      <p:sp>
        <p:nvSpPr>
          <p:cNvPr id="9" name="Rectangle 1">
            <a:extLst>
              <a:ext uri="{FF2B5EF4-FFF2-40B4-BE49-F238E27FC236}">
                <a16:creationId xmlns:a16="http://schemas.microsoft.com/office/drawing/2014/main" id="{117FFD01-180D-451D-95C8-9E971CC407C1}"/>
              </a:ext>
            </a:extLst>
          </p:cNvPr>
          <p:cNvSpPr>
            <a:spLocks noChangeArrowheads="1"/>
          </p:cNvSpPr>
          <p:nvPr/>
        </p:nvSpPr>
        <p:spPr bwMode="auto">
          <a:xfrm>
            <a:off x="7061494" y="2212980"/>
            <a:ext cx="436850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nsylvestre</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utdemo</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"description"</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"Some New Project"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"minimum-stability"</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"stable"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"license"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"authors"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"Nicholas Sylvestre"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"email"</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"nsylvestre@stclaircollege.ca"</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"require-dev"</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"^9.0"</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69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a:xfrm>
            <a:off x="762000" y="1387928"/>
            <a:ext cx="6299494" cy="4697093"/>
          </a:xfrm>
        </p:spPr>
        <p:txBody>
          <a:bodyPr>
            <a:normAutofit fontScale="92500"/>
          </a:bodyPr>
          <a:lstStyle/>
          <a:p>
            <a:r>
              <a:rPr lang="en-US" dirty="0"/>
              <a:t>Note: The difference between </a:t>
            </a:r>
            <a:r>
              <a:rPr lang="en-US" b="1" dirty="0"/>
              <a:t>require</a:t>
            </a:r>
            <a:r>
              <a:rPr lang="en-US" dirty="0"/>
              <a:t> and </a:t>
            </a:r>
            <a:r>
              <a:rPr lang="en-US" b="1" dirty="0"/>
              <a:t>require-dev</a:t>
            </a:r>
            <a:r>
              <a:rPr lang="en-US" dirty="0"/>
              <a:t> is that </a:t>
            </a:r>
            <a:r>
              <a:rPr lang="en-US" b="1" dirty="0"/>
              <a:t>require</a:t>
            </a:r>
            <a:r>
              <a:rPr lang="en-US" dirty="0"/>
              <a:t> will be included in both production &amp; development environments where as </a:t>
            </a:r>
            <a:r>
              <a:rPr lang="en-US" b="1" dirty="0"/>
              <a:t>require-dev </a:t>
            </a:r>
            <a:r>
              <a:rPr lang="en-US" dirty="0"/>
              <a:t>will only be installed in a development environment.</a:t>
            </a:r>
          </a:p>
          <a:p>
            <a:r>
              <a:rPr lang="en-US" dirty="0"/>
              <a:t>For a complete list of directives for the </a:t>
            </a:r>
            <a:r>
              <a:rPr lang="en-US" b="1" dirty="0" err="1"/>
              <a:t>composer.json</a:t>
            </a:r>
            <a:r>
              <a:rPr lang="en-US" dirty="0"/>
              <a:t> file, visit the following URL:</a:t>
            </a:r>
          </a:p>
          <a:p>
            <a:r>
              <a:rPr lang="en-US" dirty="0">
                <a:hlinkClick r:id="rId2"/>
              </a:rPr>
              <a:t>https://getcomposer.org/doc/04-schema.md</a:t>
            </a:r>
            <a:r>
              <a:rPr lang="en-US" dirty="0"/>
              <a:t> </a:t>
            </a:r>
          </a:p>
          <a:p>
            <a:r>
              <a:rPr lang="en-US" dirty="0"/>
              <a:t>We will see a more complete example when we discuss </a:t>
            </a:r>
            <a:r>
              <a:rPr lang="en-US" b="1" dirty="0" err="1"/>
              <a:t>phpunit</a:t>
            </a:r>
            <a:r>
              <a:rPr lang="en-US" dirty="0"/>
              <a:t> in the next section.</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21</a:t>
            </a:fld>
            <a:endParaRPr lang="en-US" dirty="0"/>
          </a:p>
        </p:txBody>
      </p:sp>
      <p:sp>
        <p:nvSpPr>
          <p:cNvPr id="9" name="Rectangle 1">
            <a:extLst>
              <a:ext uri="{FF2B5EF4-FFF2-40B4-BE49-F238E27FC236}">
                <a16:creationId xmlns:a16="http://schemas.microsoft.com/office/drawing/2014/main" id="{117FFD01-180D-451D-95C8-9E971CC407C1}"/>
              </a:ext>
            </a:extLst>
          </p:cNvPr>
          <p:cNvSpPr>
            <a:spLocks noChangeArrowheads="1"/>
          </p:cNvSpPr>
          <p:nvPr/>
        </p:nvSpPr>
        <p:spPr bwMode="auto">
          <a:xfrm>
            <a:off x="7061494" y="2212980"/>
            <a:ext cx="436850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nsylvestre</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utdemo</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"description"</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"Some New Project"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"minimum-stability"</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"stable"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"license"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"authors"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"Nicholas Sylvestre"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"email"</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"nsylvestre@stclaircollege.ca"</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"require-dev"</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"^9.0"</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a:xfrm>
            <a:off x="6095999" y="1387928"/>
            <a:ext cx="5334000" cy="4697093"/>
          </a:xfrm>
        </p:spPr>
        <p:txBody>
          <a:bodyPr/>
          <a:lstStyle/>
          <a:p>
            <a:r>
              <a:rPr lang="en-US" dirty="0"/>
              <a:t>Upon execution, two files and a directory are created: </a:t>
            </a:r>
            <a:r>
              <a:rPr lang="en-US" b="1" dirty="0" err="1"/>
              <a:t>composer.json</a:t>
            </a:r>
            <a:r>
              <a:rPr lang="en-US" dirty="0"/>
              <a:t>, </a:t>
            </a:r>
            <a:r>
              <a:rPr lang="en-US" b="1" dirty="0" err="1"/>
              <a:t>composer.lock</a:t>
            </a:r>
            <a:r>
              <a:rPr lang="en-US" dirty="0"/>
              <a:t>, and </a:t>
            </a:r>
            <a:r>
              <a:rPr lang="en-US" b="1" dirty="0"/>
              <a:t>vendor</a:t>
            </a:r>
            <a:r>
              <a:rPr lang="en-US" dirty="0"/>
              <a:t>. </a:t>
            </a:r>
          </a:p>
          <a:p>
            <a:endParaRPr lang="en-US" dirty="0"/>
          </a:p>
          <a:p>
            <a:r>
              <a:rPr lang="en-US" dirty="0"/>
              <a:t>The </a:t>
            </a:r>
            <a:r>
              <a:rPr lang="en-US" b="1" dirty="0"/>
              <a:t>vendor</a:t>
            </a:r>
            <a:r>
              <a:rPr lang="en-US" dirty="0"/>
              <a:t> directory is where Composer will place all installed packages.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22</a:t>
            </a:fld>
            <a:endParaRPr lang="en-US" dirty="0"/>
          </a:p>
        </p:txBody>
      </p:sp>
      <p:pic>
        <p:nvPicPr>
          <p:cNvPr id="11" name="Picture 10">
            <a:extLst>
              <a:ext uri="{FF2B5EF4-FFF2-40B4-BE49-F238E27FC236}">
                <a16:creationId xmlns:a16="http://schemas.microsoft.com/office/drawing/2014/main" id="{CA630AB5-551B-4F50-8127-0A814B2236E4}"/>
              </a:ext>
            </a:extLst>
          </p:cNvPr>
          <p:cNvPicPr>
            <a:picLocks noChangeAspect="1"/>
          </p:cNvPicPr>
          <p:nvPr/>
        </p:nvPicPr>
        <p:blipFill>
          <a:blip r:embed="rId2"/>
          <a:stretch>
            <a:fillRect/>
          </a:stretch>
        </p:blipFill>
        <p:spPr>
          <a:xfrm>
            <a:off x="1095480" y="559678"/>
            <a:ext cx="4296326" cy="6013693"/>
          </a:xfrm>
          <a:prstGeom prst="rect">
            <a:avLst/>
          </a:prstGeom>
        </p:spPr>
      </p:pic>
    </p:spTree>
    <p:extLst>
      <p:ext uri="{BB962C8B-B14F-4D97-AF65-F5344CB8AC3E}">
        <p14:creationId xmlns:p14="http://schemas.microsoft.com/office/powerpoint/2010/main" val="3813018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p:txBody>
          <a:bodyPr>
            <a:normAutofit fontScale="92500"/>
          </a:bodyPr>
          <a:lstStyle/>
          <a:p>
            <a:r>
              <a:rPr lang="en-US" dirty="0"/>
              <a:t>Another benefit of using Composer is its built-in autoloading capabilities.</a:t>
            </a:r>
          </a:p>
          <a:p>
            <a:r>
              <a:rPr lang="en-US" dirty="0"/>
              <a:t>When composer installs or updates the project packages, it also generates an autoloader with all required bootstrap scripts for each package.</a:t>
            </a:r>
          </a:p>
          <a:p>
            <a:r>
              <a:rPr lang="en-US" dirty="0"/>
              <a:t>To include the autoloader in your package, you simply need to require the </a:t>
            </a:r>
            <a:r>
              <a:rPr lang="en-US" b="1" dirty="0" err="1"/>
              <a:t>autoload.php</a:t>
            </a:r>
            <a:r>
              <a:rPr lang="en-US" dirty="0"/>
              <a:t> file located in the </a:t>
            </a:r>
            <a:r>
              <a:rPr lang="en-US" b="1" dirty="0"/>
              <a:t>vendor/</a:t>
            </a:r>
            <a:r>
              <a:rPr lang="en-US" dirty="0"/>
              <a:t> directory:</a:t>
            </a:r>
          </a:p>
          <a:p>
            <a:pPr algn="ctr"/>
            <a:endParaRPr lang="en-US" b="1" dirty="0">
              <a:latin typeface="Consolas" panose="020B0609020204030204" pitchFamily="49" charset="0"/>
            </a:endParaRPr>
          </a:p>
          <a:p>
            <a:pPr algn="ctr"/>
            <a:r>
              <a:rPr lang="en-US" b="1" dirty="0" err="1">
                <a:latin typeface="Consolas" panose="020B0609020204030204" pitchFamily="49" charset="0"/>
              </a:rPr>
              <a:t>require_once</a:t>
            </a:r>
            <a:r>
              <a:rPr lang="en-US" b="1" dirty="0">
                <a:latin typeface="Consolas" panose="020B0609020204030204" pitchFamily="49" charset="0"/>
              </a:rPr>
              <a:t>('/vendor/</a:t>
            </a:r>
            <a:r>
              <a:rPr lang="en-US" b="1" dirty="0" err="1">
                <a:latin typeface="Consolas" panose="020B0609020204030204" pitchFamily="49" charset="0"/>
              </a:rPr>
              <a:t>autoload.php</a:t>
            </a:r>
            <a:r>
              <a:rPr lang="en-US" b="1" dirty="0">
                <a:latin typeface="Consolas" panose="020B0609020204030204" pitchFamily="49" charset="0"/>
              </a:rPr>
              <a:t>');</a:t>
            </a:r>
          </a:p>
          <a:p>
            <a:endParaRPr lang="en-US" dirty="0"/>
          </a:p>
          <a:p>
            <a:r>
              <a:rPr lang="en-US" dirty="0"/>
              <a:t>The result is that all of the pulled in packages become available to our application.</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23</a:t>
            </a:fld>
            <a:endParaRPr lang="en-US" dirty="0"/>
          </a:p>
        </p:txBody>
      </p:sp>
    </p:spTree>
    <p:extLst>
      <p:ext uri="{BB962C8B-B14F-4D97-AF65-F5344CB8AC3E}">
        <p14:creationId xmlns:p14="http://schemas.microsoft.com/office/powerpoint/2010/main" val="2253282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Composer</a:t>
            </a:r>
            <a:endParaRPr lang="en-US" dirty="0"/>
          </a:p>
        </p:txBody>
      </p:sp>
      <p:sp>
        <p:nvSpPr>
          <p:cNvPr id="3" name="Content Placeholder 2"/>
          <p:cNvSpPr>
            <a:spLocks noGrp="1"/>
          </p:cNvSpPr>
          <p:nvPr>
            <p:ph idx="1"/>
          </p:nvPr>
        </p:nvSpPr>
        <p:spPr>
          <a:xfrm>
            <a:off x="762000" y="1387928"/>
            <a:ext cx="6299494" cy="4697093"/>
          </a:xfrm>
        </p:spPr>
        <p:txBody>
          <a:bodyPr>
            <a:normAutofit lnSpcReduction="10000"/>
          </a:bodyPr>
          <a:lstStyle/>
          <a:p>
            <a:r>
              <a:rPr lang="en-US" dirty="0"/>
              <a:t>Additionally, you may define your own project’s class files in the autoloader using PSR-4 standards within the </a:t>
            </a:r>
            <a:r>
              <a:rPr lang="en-US" b="1" dirty="0" err="1"/>
              <a:t>composer.json</a:t>
            </a:r>
            <a:r>
              <a:rPr lang="en-US" b="1" dirty="0"/>
              <a:t> </a:t>
            </a:r>
            <a:r>
              <a:rPr lang="en-US" dirty="0"/>
              <a:t>’s autoload directive.</a:t>
            </a:r>
          </a:p>
          <a:p>
            <a:r>
              <a:rPr lang="en-US" dirty="0"/>
              <a:t>In the following example, all classes within the </a:t>
            </a:r>
            <a:r>
              <a:rPr lang="en-US" b="1" dirty="0"/>
              <a:t>app/</a:t>
            </a:r>
            <a:r>
              <a:rPr lang="en-US" dirty="0"/>
              <a:t> and </a:t>
            </a:r>
            <a:r>
              <a:rPr lang="en-US" b="1" dirty="0"/>
              <a:t>tests/ </a:t>
            </a:r>
            <a:r>
              <a:rPr lang="en-US" dirty="0"/>
              <a:t>directory of the current project will be registered with composer’s autoloader.</a:t>
            </a:r>
          </a:p>
          <a:p>
            <a:r>
              <a:rPr lang="en-US" dirty="0"/>
              <a:t>Note: to maintain the PSR-4 standard, classes should be </a:t>
            </a:r>
            <a:r>
              <a:rPr lang="en-US" dirty="0" err="1"/>
              <a:t>namespaced</a:t>
            </a:r>
            <a:r>
              <a:rPr lang="en-US" dirty="0"/>
              <a:t> as discussed in the prior lesson. </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24</a:t>
            </a:fld>
            <a:endParaRPr lang="en-US" dirty="0"/>
          </a:p>
        </p:txBody>
      </p:sp>
      <p:sp>
        <p:nvSpPr>
          <p:cNvPr id="5" name="Rectangle 1">
            <a:extLst>
              <a:ext uri="{FF2B5EF4-FFF2-40B4-BE49-F238E27FC236}">
                <a16:creationId xmlns:a16="http://schemas.microsoft.com/office/drawing/2014/main" id="{69612614-AF7E-46FC-B632-B9BF49469818}"/>
              </a:ext>
            </a:extLst>
          </p:cNvPr>
          <p:cNvSpPr>
            <a:spLocks noChangeArrowheads="1"/>
          </p:cNvSpPr>
          <p:nvPr/>
        </p:nvSpPr>
        <p:spPr bwMode="auto">
          <a:xfrm>
            <a:off x="7061494" y="1658982"/>
            <a:ext cx="4368504"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nsylvestre</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utdemo</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"description"</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"Some New Project"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"minimum-stability"</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"stable"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"license"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"authors"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"Nicholas Sylvestre"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"email"</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"nsylvestre@stclaircollege.ca"</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"require-dev"</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"^9.0"</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"autoload"</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"psr-4"</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"Tests\\"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"tests/"</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790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dirty="0"/>
              <a:t>Unit testing is a relative newcomer to programming, but it is an approach that many developers have embraced. The premise of unit testing is that you define tests to confirm that particular bits of code work as needed.</a:t>
            </a:r>
          </a:p>
          <a:p>
            <a:endParaRPr lang="en-US" dirty="0"/>
          </a:p>
          <a:p>
            <a:r>
              <a:rPr lang="en-US" dirty="0"/>
              <a:t>Here are a few of the benefits of unit testing:</a:t>
            </a:r>
          </a:p>
          <a:p>
            <a:pPr marL="1028700" lvl="1" indent="-342900">
              <a:buFont typeface="Arial" panose="020B0604020202020204" pitchFamily="34" charset="0"/>
              <a:buChar char="•"/>
            </a:pPr>
            <a:r>
              <a:rPr lang="en-US" dirty="0"/>
              <a:t>Tests will minimize bugs (this is the most obvious benefit).</a:t>
            </a:r>
          </a:p>
          <a:p>
            <a:pPr marL="1028700" lvl="1" indent="-342900">
              <a:buFont typeface="Arial" panose="020B0604020202020204" pitchFamily="34" charset="0"/>
              <a:buChar char="•"/>
            </a:pPr>
            <a:r>
              <a:rPr lang="en-US" dirty="0"/>
              <a:t>Tests can help you improve your design.</a:t>
            </a:r>
          </a:p>
          <a:p>
            <a:pPr marL="1028700" lvl="1" indent="-342900">
              <a:buFont typeface="Arial" panose="020B0604020202020204" pitchFamily="34" charset="0"/>
              <a:buChar char="•"/>
            </a:pPr>
            <a:r>
              <a:rPr lang="en-US" dirty="0"/>
              <a:t>Tests can assist in creating documentation for your code.</a:t>
            </a:r>
          </a:p>
          <a:p>
            <a:pPr marL="1028700" lvl="1" indent="-342900">
              <a:buFont typeface="Arial" panose="020B0604020202020204" pitchFamily="34" charset="0"/>
              <a:buChar char="•"/>
            </a:pPr>
            <a:r>
              <a:rPr lang="en-US" dirty="0"/>
              <a:t>You are less likely to break code and introduce errors as you make changes down the line.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25</a:t>
            </a:fld>
            <a:endParaRPr lang="en-US" dirty="0"/>
          </a:p>
        </p:txBody>
      </p:sp>
    </p:spTree>
    <p:extLst>
      <p:ext uri="{BB962C8B-B14F-4D97-AF65-F5344CB8AC3E}">
        <p14:creationId xmlns:p14="http://schemas.microsoft.com/office/powerpoint/2010/main" val="25525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dirty="0"/>
              <a:t>Learning how to implement unit testing involves syntax and theory. </a:t>
            </a:r>
          </a:p>
          <a:p>
            <a:endParaRPr lang="en-US" dirty="0"/>
          </a:p>
          <a:p>
            <a:r>
              <a:rPr lang="en-US" dirty="0"/>
              <a:t>As for unit testing theory, unit tests should:</a:t>
            </a:r>
          </a:p>
          <a:p>
            <a:pPr marL="1028700" lvl="1" indent="-342900">
              <a:buFont typeface="Arial" panose="020B0604020202020204" pitchFamily="34" charset="0"/>
              <a:buChar char="•"/>
            </a:pPr>
            <a:r>
              <a:rPr lang="en-US" dirty="0"/>
              <a:t>Be easy to write, read, and execute.</a:t>
            </a:r>
          </a:p>
          <a:p>
            <a:pPr marL="1028700" lvl="1" indent="-342900">
              <a:buFont typeface="Arial" panose="020B0604020202020204" pitchFamily="34" charset="0"/>
              <a:buChar char="•"/>
            </a:pPr>
            <a:r>
              <a:rPr lang="en-US" dirty="0"/>
              <a:t>Be as atomic as possible (i.e., specific and small).</a:t>
            </a:r>
          </a:p>
          <a:p>
            <a:pPr marL="1028700" lvl="1" indent="-342900">
              <a:buFont typeface="Arial" panose="020B0604020202020204" pitchFamily="34" charset="0"/>
              <a:buChar char="•"/>
            </a:pPr>
            <a:r>
              <a:rPr lang="en-US" dirty="0"/>
              <a:t>Check that code works as intended.</a:t>
            </a:r>
          </a:p>
          <a:p>
            <a:pPr marL="1028700" lvl="1" indent="-342900">
              <a:buFont typeface="Arial" panose="020B0604020202020204" pitchFamily="34" charset="0"/>
              <a:buChar char="•"/>
            </a:pPr>
            <a:r>
              <a:rPr lang="en-US" dirty="0"/>
              <a:t>Not be used to validate user input.</a:t>
            </a:r>
          </a:p>
          <a:p>
            <a:pPr marL="1028700" lvl="1" indent="-342900">
              <a:buFont typeface="Arial" panose="020B0604020202020204" pitchFamily="34" charset="0"/>
              <a:buChar char="•"/>
            </a:pPr>
            <a:r>
              <a:rPr lang="en-US" dirty="0"/>
              <a:t>Not be used to handle problems that could possibly arise during the live execution of a site.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26</a:t>
            </a:fld>
            <a:endParaRPr lang="en-US" dirty="0"/>
          </a:p>
        </p:txBody>
      </p:sp>
    </p:spTree>
    <p:extLst>
      <p:ext uri="{BB962C8B-B14F-4D97-AF65-F5344CB8AC3E}">
        <p14:creationId xmlns:p14="http://schemas.microsoft.com/office/powerpoint/2010/main" val="405036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put these ideas in context, remember that error and exception handling in your code should watch for </a:t>
            </a:r>
            <a:r>
              <a:rPr lang="en-US" b="1" dirty="0"/>
              <a:t>bad</a:t>
            </a:r>
            <a:r>
              <a:rPr lang="en-US" dirty="0"/>
              <a:t> </a:t>
            </a:r>
            <a:r>
              <a:rPr lang="en-US" b="1" dirty="0"/>
              <a:t>things</a:t>
            </a:r>
            <a:r>
              <a:rPr lang="en-US" dirty="0"/>
              <a:t> </a:t>
            </a:r>
            <a:r>
              <a:rPr lang="en-US" b="1" dirty="0"/>
              <a:t>that</a:t>
            </a:r>
            <a:r>
              <a:rPr lang="en-US" dirty="0"/>
              <a:t> </a:t>
            </a:r>
            <a:r>
              <a:rPr lang="en-US" b="1" dirty="0"/>
              <a:t>could</a:t>
            </a:r>
            <a:r>
              <a:rPr lang="en-US" dirty="0"/>
              <a:t> </a:t>
            </a:r>
            <a:r>
              <a:rPr lang="en-US" b="1" dirty="0"/>
              <a:t>possibly</a:t>
            </a:r>
            <a:r>
              <a:rPr lang="en-US" dirty="0"/>
              <a:t> </a:t>
            </a:r>
            <a:r>
              <a:rPr lang="en-US" b="1" dirty="0"/>
              <a:t>happen</a:t>
            </a:r>
            <a:r>
              <a:rPr lang="en-US" dirty="0"/>
              <a:t>. </a:t>
            </a:r>
          </a:p>
          <a:p>
            <a:pPr marL="1028700" lvl="1" indent="-342900">
              <a:buFont typeface="Arial" panose="020B0604020202020204" pitchFamily="34" charset="0"/>
              <a:buChar char="•"/>
            </a:pPr>
            <a:r>
              <a:rPr lang="en-US" dirty="0"/>
              <a:t>This might be poor user input or an inability to open a file. </a:t>
            </a:r>
          </a:p>
          <a:p>
            <a:r>
              <a:rPr lang="en-US" dirty="0"/>
              <a:t>Unit testing, as a comparison, should test for </a:t>
            </a:r>
            <a:r>
              <a:rPr lang="en-US" b="1" dirty="0"/>
              <a:t>what absolutely should happen and what absolutely shouldn’t</a:t>
            </a:r>
            <a:r>
              <a:rPr lang="en-US" dirty="0"/>
              <a:t>. </a:t>
            </a:r>
          </a:p>
          <a:p>
            <a:endParaRPr lang="en-US" dirty="0"/>
          </a:p>
          <a:p>
            <a:r>
              <a:rPr lang="en-US" dirty="0"/>
              <a:t>As the scope of the application increases, and as you add and modify the code, you continue to write tests for the new code, while still checking all of the original code against the existing tests, too. </a:t>
            </a:r>
          </a:p>
          <a:p>
            <a:r>
              <a:rPr lang="en-US" dirty="0"/>
              <a:t>By doing this, you ensure that the introduction of new and modified code doesn’t break something that was previously working.</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27</a:t>
            </a:fld>
            <a:endParaRPr lang="en-US" dirty="0"/>
          </a:p>
        </p:txBody>
      </p:sp>
    </p:spTree>
    <p:extLst>
      <p:ext uri="{BB962C8B-B14F-4D97-AF65-F5344CB8AC3E}">
        <p14:creationId xmlns:p14="http://schemas.microsoft.com/office/powerpoint/2010/main" val="336233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dirty="0"/>
              <a:t>In the last project, you were provided “unit tests” to run against your code, however, the best way to implement unit testing is to use one of the many frameworks available for this purpose. </a:t>
            </a:r>
          </a:p>
          <a:p>
            <a:endParaRPr lang="en-US" dirty="0"/>
          </a:p>
          <a:p>
            <a:r>
              <a:rPr lang="en-US" dirty="0"/>
              <a:t>The de facto standard is </a:t>
            </a:r>
            <a:r>
              <a:rPr lang="en-US" b="1" dirty="0" err="1"/>
              <a:t>PHPUnit</a:t>
            </a:r>
            <a:endParaRPr lang="en-US" b="1"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28</a:t>
            </a:fld>
            <a:endParaRPr lang="en-US" dirty="0"/>
          </a:p>
        </p:txBody>
      </p:sp>
    </p:spTree>
    <p:extLst>
      <p:ext uri="{BB962C8B-B14F-4D97-AF65-F5344CB8AC3E}">
        <p14:creationId xmlns:p14="http://schemas.microsoft.com/office/powerpoint/2010/main" val="560071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Test-Driven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primary objective for the last project was focused on writing unit tests to validate existing code. </a:t>
            </a:r>
          </a:p>
          <a:p>
            <a:r>
              <a:rPr lang="en-US" dirty="0"/>
              <a:t>Another approach is called </a:t>
            </a:r>
            <a:r>
              <a:rPr lang="en-US" b="1" dirty="0"/>
              <a:t>test-driven development </a:t>
            </a:r>
            <a:r>
              <a:rPr lang="en-US" dirty="0"/>
              <a:t>(</a:t>
            </a:r>
            <a:r>
              <a:rPr lang="en-US" b="1" dirty="0"/>
              <a:t>TDD</a:t>
            </a:r>
            <a:r>
              <a:rPr lang="en-US" dirty="0"/>
              <a:t>). It takes the opposite stance: you define your tests and then write code that passes those tests. This way, the tests set the expectations for the functionality and not the other way around. </a:t>
            </a:r>
          </a:p>
          <a:p>
            <a:endParaRPr lang="en-US" dirty="0"/>
          </a:p>
          <a:p>
            <a:r>
              <a:rPr lang="en-US" dirty="0"/>
              <a:t>Although this approach may be counterintuitive, there’s a lot to be said for it. Besides the unit-testing benefits already outlined, TDD also means:</a:t>
            </a:r>
          </a:p>
          <a:p>
            <a:pPr marL="1028700" lvl="1" indent="-342900">
              <a:buFont typeface="Arial" panose="020B0604020202020204" pitchFamily="34" charset="0"/>
              <a:buChar char="•"/>
            </a:pPr>
            <a:r>
              <a:rPr lang="en-US" dirty="0"/>
              <a:t>You won’t end up writing tests to match the code (which, therefore, defeats the purpose of testing).</a:t>
            </a:r>
          </a:p>
          <a:p>
            <a:pPr marL="1028700" lvl="1" indent="-342900">
              <a:buFont typeface="Arial" panose="020B0604020202020204" pitchFamily="34" charset="0"/>
              <a:buChar char="•"/>
            </a:pPr>
            <a:r>
              <a:rPr lang="en-US" dirty="0"/>
              <a:t>You have targets to shoot for, in terms of features needed and what isn’t required.</a:t>
            </a:r>
          </a:p>
          <a:p>
            <a:pPr marL="1028700" lvl="1" indent="-342900">
              <a:buFont typeface="Arial" panose="020B0604020202020204" pitchFamily="34" charset="0"/>
              <a:buChar char="•"/>
            </a:pPr>
            <a:r>
              <a:rPr lang="en-US" dirty="0"/>
              <a:t>You know when the code is done, because all the tests pass.</a:t>
            </a:r>
          </a:p>
          <a:p>
            <a:pPr marL="1028700" lvl="1" indent="-342900">
              <a:buFont typeface="Arial" panose="020B0604020202020204" pitchFamily="34" charset="0"/>
              <a:buChar char="•"/>
            </a:pPr>
            <a:r>
              <a:rPr lang="en-US" dirty="0"/>
              <a:t>You’re less likely to experience “coder’s block,” because you’ll have a running list of what to code next.</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29</a:t>
            </a:fld>
            <a:endParaRPr lang="en-US" dirty="0"/>
          </a:p>
        </p:txBody>
      </p:sp>
    </p:spTree>
    <p:extLst>
      <p:ext uri="{BB962C8B-B14F-4D97-AF65-F5344CB8AC3E}">
        <p14:creationId xmlns:p14="http://schemas.microsoft.com/office/powerpoint/2010/main" val="19872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Namespaces</a:t>
            </a:r>
            <a:endParaRPr lang="en-US" dirty="0"/>
          </a:p>
        </p:txBody>
      </p:sp>
      <p:sp>
        <p:nvSpPr>
          <p:cNvPr id="3" name="Content Placeholder 2"/>
          <p:cNvSpPr>
            <a:spLocks noGrp="1"/>
          </p:cNvSpPr>
          <p:nvPr>
            <p:ph idx="1"/>
          </p:nvPr>
        </p:nvSpPr>
        <p:spPr/>
        <p:txBody>
          <a:bodyPr/>
          <a:lstStyle/>
          <a:p>
            <a:r>
              <a:rPr lang="en-US" dirty="0"/>
              <a:t>Added in version 5.3 of PHP is support for Namespaces. </a:t>
            </a:r>
          </a:p>
          <a:p>
            <a:endParaRPr lang="en-US" dirty="0"/>
          </a:p>
          <a:p>
            <a:r>
              <a:rPr lang="en-US" dirty="0"/>
              <a:t>Namespaces provide a solution to a common OOP problem: as you begin utilizing more and more classes, including those defined by other developers and in third-party libraries, conflicts can occur if multiple classes have the same name. </a:t>
            </a:r>
          </a:p>
          <a:p>
            <a:endParaRPr lang="en-US" dirty="0"/>
          </a:p>
          <a:p>
            <a:r>
              <a:rPr lang="en-US" dirty="0"/>
              <a:t>Namespaces prevent these conflicts by letting you organize your code into groups. This has the effect of allowing you to safely use descriptive names without concern for conflicts.</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3</a:t>
            </a:fld>
            <a:endParaRPr lang="en-US" dirty="0"/>
          </a:p>
        </p:txBody>
      </p:sp>
    </p:spTree>
    <p:extLst>
      <p:ext uri="{BB962C8B-B14F-4D97-AF65-F5344CB8AC3E}">
        <p14:creationId xmlns:p14="http://schemas.microsoft.com/office/powerpoint/2010/main" val="1366681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Test-Driven Development</a:t>
            </a:r>
            <a:endParaRPr lang="en-US" dirty="0"/>
          </a:p>
        </p:txBody>
      </p:sp>
      <p:sp>
        <p:nvSpPr>
          <p:cNvPr id="3" name="Content Placeholder 2"/>
          <p:cNvSpPr>
            <a:spLocks noGrp="1"/>
          </p:cNvSpPr>
          <p:nvPr>
            <p:ph idx="1"/>
          </p:nvPr>
        </p:nvSpPr>
        <p:spPr/>
        <p:txBody>
          <a:bodyPr>
            <a:normAutofit fontScale="70000" lnSpcReduction="20000"/>
          </a:bodyPr>
          <a:lstStyle/>
          <a:p>
            <a:endParaRPr lang="en-US" i="1"/>
          </a:p>
          <a:p>
            <a:r>
              <a:rPr lang="en-US" i="1"/>
              <a:t>“</a:t>
            </a:r>
            <a:r>
              <a:rPr lang="en-US" i="1" dirty="0"/>
              <a:t>I have to admit, that I didn't know what TDD really was until recently. I thought that it is some nonsense, because it sounds really impractical and unrealistic to first write all the tests for some feature (without the ability to try it or even compile it), and then try to implement something that satisfies it.</a:t>
            </a:r>
          </a:p>
          <a:p>
            <a:r>
              <a:rPr lang="en-US" i="1" dirty="0"/>
              <a:t>But that is not TDD, and it had to be shown to me in a "for dummies" way for me to realize how wrong I was.</a:t>
            </a:r>
          </a:p>
          <a:p>
            <a:r>
              <a:rPr lang="en-US" i="1" dirty="0"/>
              <a:t>TDD actually is the constant fast switching between extending the tests and making them pass continuously. So as you write tests, you write code to satisfy them basically at the same time. This allows you to instantly test what you write, and mainly use tests as specification of what the code should actually do, which guides the thought process to make you think about where you are headed to, and to write code that is more structured and testable from the very beginning.</a:t>
            </a:r>
          </a:p>
          <a:p>
            <a:r>
              <a:rPr lang="en-US" i="1" dirty="0"/>
              <a:t>So after the "AHA" moment of realizing what TDD really is, I started to be instant fan. I'm now putting a lot of effort to try to follow the TDD methodology as much as possible, and to force it on others in the team as well. It feels slower, to write tests even for simple pieces of logic that just bound to be right, but the test proved me wrong several times already, and prevented annoying low-level debugging sessions in the near future.”</a:t>
            </a:r>
          </a:p>
          <a:p>
            <a:r>
              <a:rPr lang="en-US" dirty="0"/>
              <a:t>--</a:t>
            </a:r>
            <a:r>
              <a:rPr lang="en-US" dirty="0">
                <a:hlinkClick r:id="rId2"/>
              </a:rPr>
              <a:t> https://factorio.com/blog/post/fff-366</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30</a:t>
            </a:fld>
            <a:endParaRPr lang="en-US" dirty="0"/>
          </a:p>
        </p:txBody>
      </p:sp>
    </p:spTree>
    <p:extLst>
      <p:ext uri="{BB962C8B-B14F-4D97-AF65-F5344CB8AC3E}">
        <p14:creationId xmlns:p14="http://schemas.microsoft.com/office/powerpoint/2010/main" val="194941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b="1" dirty="0" err="1"/>
              <a:t>PHPUnit</a:t>
            </a:r>
            <a:r>
              <a:rPr lang="en-US" dirty="0"/>
              <a:t> comes prepackaged in some development environments such as XAMPP.</a:t>
            </a:r>
          </a:p>
          <a:p>
            <a:r>
              <a:rPr lang="en-US" dirty="0"/>
              <a:t>Alternatively, it can be installed globally on your system (local or server) or on a per project basis using composer.</a:t>
            </a:r>
          </a:p>
          <a:p>
            <a:r>
              <a:rPr lang="en-US" dirty="0"/>
              <a:t>To add </a:t>
            </a:r>
            <a:r>
              <a:rPr lang="en-US" b="1" dirty="0" err="1"/>
              <a:t>PHPUnit</a:t>
            </a:r>
            <a:r>
              <a:rPr lang="en-US" dirty="0"/>
              <a:t> to an existing project, you may simply issue the following command from the command line:</a:t>
            </a:r>
          </a:p>
          <a:p>
            <a:pPr algn="ctr"/>
            <a:endParaRPr lang="en-US" dirty="0">
              <a:latin typeface="Consolas" panose="020B0609020204030204" pitchFamily="49" charset="0"/>
              <a:cs typeface="Courier New" panose="02070309020205020404" pitchFamily="49" charset="0"/>
            </a:endParaRPr>
          </a:p>
          <a:p>
            <a:pPr algn="ctr"/>
            <a:r>
              <a:rPr lang="en-US" dirty="0">
                <a:latin typeface="Consolas" panose="020B0609020204030204" pitchFamily="49" charset="0"/>
                <a:cs typeface="Courier New" panose="02070309020205020404" pitchFamily="49" charset="0"/>
              </a:rPr>
              <a:t>composer require "</a:t>
            </a:r>
            <a:r>
              <a:rPr lang="en-US" dirty="0" err="1">
                <a:latin typeface="Consolas" panose="020B0609020204030204" pitchFamily="49" charset="0"/>
                <a:cs typeface="Courier New" panose="02070309020205020404" pitchFamily="49" charset="0"/>
              </a:rPr>
              <a:t>phpunit</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phpunit</a:t>
            </a:r>
            <a:r>
              <a:rPr lang="en-US" dirty="0">
                <a:latin typeface="Consolas" panose="020B0609020204030204" pitchFamily="49" charset="0"/>
                <a:cs typeface="Courier New" panose="02070309020205020404" pitchFamily="49" charset="0"/>
              </a:rPr>
              <a:t>:^9.0"</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31</a:t>
            </a:fld>
            <a:endParaRPr lang="en-US" dirty="0"/>
          </a:p>
        </p:txBody>
      </p:sp>
    </p:spTree>
    <p:extLst>
      <p:ext uri="{BB962C8B-B14F-4D97-AF65-F5344CB8AC3E}">
        <p14:creationId xmlns:p14="http://schemas.microsoft.com/office/powerpoint/2010/main" val="1004719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dirty="0"/>
              <a:t>Alternatively, you may add the </a:t>
            </a:r>
            <a:r>
              <a:rPr lang="en-US" b="1" dirty="0" err="1"/>
              <a:t>PHPUnit</a:t>
            </a:r>
            <a:r>
              <a:rPr lang="en-US" dirty="0"/>
              <a:t> package to a new project by including it in a </a:t>
            </a:r>
            <a:r>
              <a:rPr lang="en-US" b="1" dirty="0" err="1"/>
              <a:t>composer.json</a:t>
            </a:r>
            <a:r>
              <a:rPr lang="en-US" dirty="0"/>
              <a:t> file then issuing the </a:t>
            </a:r>
            <a:r>
              <a:rPr lang="en-US" b="1" dirty="0">
                <a:latin typeface="Consolas" panose="020B0609020204030204" pitchFamily="49" charset="0"/>
              </a:rPr>
              <a:t>composer install </a:t>
            </a:r>
            <a:r>
              <a:rPr lang="en-US" dirty="0"/>
              <a:t>command from the command line</a:t>
            </a:r>
          </a:p>
          <a:p>
            <a:endParaRPr lang="en-US" b="1" dirty="0">
              <a:solidFill>
                <a:srgbClr val="FF0000"/>
              </a:solidFill>
            </a:endParaRPr>
          </a:p>
          <a:p>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pPr/>
              <a:t>32</a:t>
            </a:fld>
            <a:endParaRPr lang="en-US" dirty="0"/>
          </a:p>
        </p:txBody>
      </p:sp>
      <p:sp>
        <p:nvSpPr>
          <p:cNvPr id="5" name="Rectangle 1">
            <a:extLst>
              <a:ext uri="{FF2B5EF4-FFF2-40B4-BE49-F238E27FC236}">
                <a16:creationId xmlns:a16="http://schemas.microsoft.com/office/drawing/2014/main" id="{D6A465BF-D474-4C9E-8786-38693BD1FA73}"/>
              </a:ext>
            </a:extLst>
          </p:cNvPr>
          <p:cNvSpPr>
            <a:spLocks noChangeArrowheads="1"/>
          </p:cNvSpPr>
          <p:nvPr/>
        </p:nvSpPr>
        <p:spPr bwMode="auto">
          <a:xfrm>
            <a:off x="4142579" y="3525605"/>
            <a:ext cx="4182555"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"require-dev"</a:t>
            </a: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"^9.0"</a:t>
            </a:r>
            <a:br>
              <a:rPr kumimoji="0" lang="en-US" altLang="en-US"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D65F556-037C-4E02-B7B1-59AA0CB32340}"/>
              </a:ext>
            </a:extLst>
          </p:cNvPr>
          <p:cNvSpPr txBox="1"/>
          <p:nvPr/>
        </p:nvSpPr>
        <p:spPr>
          <a:xfrm>
            <a:off x="5216767" y="5002933"/>
            <a:ext cx="1758462" cy="369332"/>
          </a:xfrm>
          <a:prstGeom prst="rect">
            <a:avLst/>
          </a:prstGeom>
          <a:noFill/>
        </p:spPr>
        <p:txBody>
          <a:bodyPr wrap="square" rtlCol="0">
            <a:spAutoFit/>
          </a:bodyPr>
          <a:lstStyle/>
          <a:p>
            <a:r>
              <a:rPr lang="en-CA" dirty="0" err="1"/>
              <a:t>composer.json</a:t>
            </a:r>
            <a:endParaRPr lang="en-CA" dirty="0"/>
          </a:p>
        </p:txBody>
      </p:sp>
    </p:spTree>
    <p:extLst>
      <p:ext uri="{BB962C8B-B14F-4D97-AF65-F5344CB8AC3E}">
        <p14:creationId xmlns:p14="http://schemas.microsoft.com/office/powerpoint/2010/main" val="2235254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dirty="0"/>
              <a:t>Unit tests are defined using </a:t>
            </a:r>
            <a:r>
              <a:rPr lang="en-US" b="1" i="1" dirty="0"/>
              <a:t>assertions</a:t>
            </a:r>
            <a:r>
              <a:rPr lang="en-US" dirty="0"/>
              <a:t>. </a:t>
            </a:r>
          </a:p>
          <a:p>
            <a:r>
              <a:rPr lang="en-US" dirty="0"/>
              <a:t>An assertion is a programming concept that simply says: confirm that this is or is not the case.</a:t>
            </a:r>
          </a:p>
          <a:p>
            <a:r>
              <a:rPr lang="en-US" dirty="0"/>
              <a:t>In theory, you could define your own assertion functions, but one of the benefits of a unit-testing framework such as </a:t>
            </a:r>
            <a:r>
              <a:rPr lang="en-US" dirty="0" err="1"/>
              <a:t>PHPUnit</a:t>
            </a:r>
            <a:r>
              <a:rPr lang="en-US" dirty="0"/>
              <a:t> is the number of assertion functions it defines for you.</a:t>
            </a:r>
          </a:p>
          <a:p>
            <a:endParaRPr lang="en-US" dirty="0"/>
          </a:p>
          <a:p>
            <a:r>
              <a:rPr lang="en-US" dirty="0"/>
              <a:t>As of </a:t>
            </a:r>
            <a:r>
              <a:rPr lang="en-US" b="1" dirty="0" err="1"/>
              <a:t>PHPUnit</a:t>
            </a:r>
            <a:r>
              <a:rPr lang="en-US" dirty="0"/>
              <a:t> v9, there exists over 50 different assert functions.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33</a:t>
            </a:fld>
            <a:endParaRPr lang="en-US" dirty="0"/>
          </a:p>
        </p:txBody>
      </p:sp>
    </p:spTree>
    <p:extLst>
      <p:ext uri="{BB962C8B-B14F-4D97-AF65-F5344CB8AC3E}">
        <p14:creationId xmlns:p14="http://schemas.microsoft.com/office/powerpoint/2010/main" val="2846833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8"/>
            <a:ext cx="10667998" cy="4697093"/>
          </a:xfrm>
        </p:spPr>
        <p:txBody>
          <a:bodyPr>
            <a:normAutofit/>
          </a:bodyPr>
          <a:lstStyle/>
          <a:p>
            <a:r>
              <a:rPr lang="en-US" dirty="0"/>
              <a:t>A small subset of the assert functions available in </a:t>
            </a:r>
            <a:r>
              <a:rPr lang="en-US" dirty="0" err="1"/>
              <a:t>PHPUnit</a:t>
            </a:r>
            <a:r>
              <a:rPr lang="en-US" dirty="0"/>
              <a:t>:</a:t>
            </a:r>
          </a:p>
          <a:p>
            <a:endParaRPr lang="en-US" dirty="0"/>
          </a:p>
          <a:p>
            <a:endParaRPr lang="en-US" dirty="0"/>
          </a:p>
          <a:p>
            <a:endParaRPr lang="en-US" dirty="0"/>
          </a:p>
          <a:p>
            <a:endParaRPr lang="en-US" dirty="0"/>
          </a:p>
          <a:p>
            <a:endParaRPr lang="en-US" dirty="0"/>
          </a:p>
          <a:p>
            <a:endParaRPr lang="en-US" dirty="0"/>
          </a:p>
          <a:p>
            <a:r>
              <a:rPr lang="en-US" dirty="0"/>
              <a:t>You can find the complete list on </a:t>
            </a:r>
            <a:r>
              <a:rPr lang="en-US" dirty="0" err="1"/>
              <a:t>phpunit’s</a:t>
            </a:r>
            <a:r>
              <a:rPr lang="en-US" dirty="0"/>
              <a:t> website:</a:t>
            </a:r>
          </a:p>
          <a:p>
            <a:r>
              <a:rPr lang="en-US" dirty="0">
                <a:hlinkClick r:id="rId2"/>
              </a:rPr>
              <a:t>https://phpunit.readthedocs.io/en/9.5/assertions.html</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34</a:t>
            </a:fld>
            <a:endParaRPr lang="en-US" dirty="0"/>
          </a:p>
        </p:txBody>
      </p:sp>
      <p:sp>
        <p:nvSpPr>
          <p:cNvPr id="5" name="Content Placeholder 2">
            <a:extLst>
              <a:ext uri="{FF2B5EF4-FFF2-40B4-BE49-F238E27FC236}">
                <a16:creationId xmlns:a16="http://schemas.microsoft.com/office/drawing/2014/main" id="{BECECA4A-B48B-4354-844E-0500845EEE5B}"/>
              </a:ext>
            </a:extLst>
          </p:cNvPr>
          <p:cNvSpPr txBox="1">
            <a:spLocks/>
          </p:cNvSpPr>
          <p:nvPr/>
        </p:nvSpPr>
        <p:spPr>
          <a:xfrm>
            <a:off x="762000" y="1951892"/>
            <a:ext cx="5334000" cy="3094893"/>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r>
              <a:rPr lang="en-US" dirty="0" err="1"/>
              <a:t>assertContains</a:t>
            </a:r>
            <a:r>
              <a:rPr lang="en-US" dirty="0"/>
              <a:t>()</a:t>
            </a:r>
          </a:p>
          <a:p>
            <a:pPr marL="342900" indent="-342900">
              <a:buFont typeface="Arial" panose="020B0604020202020204" pitchFamily="34" charset="0"/>
              <a:buChar char="•"/>
            </a:pPr>
            <a:r>
              <a:rPr lang="en-US" dirty="0" err="1"/>
              <a:t>assertCount</a:t>
            </a:r>
            <a:r>
              <a:rPr lang="en-US" dirty="0"/>
              <a:t>()</a:t>
            </a:r>
          </a:p>
          <a:p>
            <a:pPr marL="342900" indent="-342900">
              <a:buFont typeface="Arial" panose="020B0604020202020204" pitchFamily="34" charset="0"/>
              <a:buChar char="•"/>
            </a:pPr>
            <a:r>
              <a:rPr lang="en-US" dirty="0" err="1"/>
              <a:t>assertEquals</a:t>
            </a:r>
            <a:r>
              <a:rPr lang="en-US" dirty="0"/>
              <a:t>()</a:t>
            </a:r>
          </a:p>
          <a:p>
            <a:pPr marL="342900" indent="-342900">
              <a:buFont typeface="Arial" panose="020B0604020202020204" pitchFamily="34" charset="0"/>
              <a:buChar char="•"/>
            </a:pPr>
            <a:r>
              <a:rPr lang="en-US" dirty="0" err="1"/>
              <a:t>assertFalse</a:t>
            </a:r>
            <a:r>
              <a:rPr lang="en-US" dirty="0"/>
              <a:t>()</a:t>
            </a:r>
          </a:p>
          <a:p>
            <a:pPr marL="342900" indent="-342900">
              <a:buFont typeface="Arial" panose="020B0604020202020204" pitchFamily="34" charset="0"/>
              <a:buChar char="•"/>
            </a:pPr>
            <a:r>
              <a:rPr lang="en-US" dirty="0" err="1"/>
              <a:t>assertFileExists</a:t>
            </a:r>
            <a:r>
              <a:rPr lang="en-US" dirty="0"/>
              <a:t>()</a:t>
            </a:r>
          </a:p>
          <a:p>
            <a:pPr marL="342900" indent="-342900">
              <a:buFont typeface="Arial" panose="020B0604020202020204" pitchFamily="34" charset="0"/>
              <a:buChar char="•"/>
            </a:pPr>
            <a:r>
              <a:rPr lang="en-US" dirty="0" err="1"/>
              <a:t>assertGreaterThanOrEqual</a:t>
            </a:r>
            <a:r>
              <a:rPr lang="en-US" dirty="0"/>
              <a:t>()</a:t>
            </a:r>
          </a:p>
          <a:p>
            <a:pPr marL="342900" indent="-342900">
              <a:buFont typeface="Arial" panose="020B0604020202020204" pitchFamily="34" charset="0"/>
              <a:buChar char="•"/>
            </a:pPr>
            <a:r>
              <a:rPr lang="en-US" dirty="0" err="1"/>
              <a:t>assertRegularExpression</a:t>
            </a:r>
            <a:r>
              <a:rPr lang="en-US" dirty="0"/>
              <a:t>()</a:t>
            </a:r>
          </a:p>
          <a:p>
            <a:pPr marL="342900" indent="-342900">
              <a:buFont typeface="Arial" panose="020B0604020202020204" pitchFamily="34" charset="0"/>
              <a:buChar char="•"/>
            </a:pPr>
            <a:r>
              <a:rPr lang="en-US" dirty="0" err="1"/>
              <a:t>assertSame</a:t>
            </a:r>
            <a:r>
              <a:rPr lang="en-US" dirty="0"/>
              <a:t>()</a:t>
            </a:r>
          </a:p>
          <a:p>
            <a:pPr marL="342900" indent="-342900">
              <a:buFont typeface="Arial" panose="020B0604020202020204" pitchFamily="34" charset="0"/>
              <a:buChar char="•"/>
            </a:pPr>
            <a:endParaRPr lang="en-US" dirty="0"/>
          </a:p>
        </p:txBody>
      </p:sp>
      <p:sp>
        <p:nvSpPr>
          <p:cNvPr id="6" name="Content Placeholder 2">
            <a:extLst>
              <a:ext uri="{FF2B5EF4-FFF2-40B4-BE49-F238E27FC236}">
                <a16:creationId xmlns:a16="http://schemas.microsoft.com/office/drawing/2014/main" id="{AB23EC2A-BB24-4DEC-B070-B3532E69D458}"/>
              </a:ext>
            </a:extLst>
          </p:cNvPr>
          <p:cNvSpPr txBox="1">
            <a:spLocks/>
          </p:cNvSpPr>
          <p:nvPr/>
        </p:nvSpPr>
        <p:spPr>
          <a:xfrm>
            <a:off x="6095999" y="1951892"/>
            <a:ext cx="5333999" cy="3094893"/>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r>
              <a:rPr lang="en-US" dirty="0" err="1"/>
              <a:t>assertInstanceOf</a:t>
            </a:r>
            <a:r>
              <a:rPr lang="en-US" dirty="0"/>
              <a:t>()</a:t>
            </a:r>
          </a:p>
          <a:p>
            <a:pPr marL="342900" indent="-342900">
              <a:buFont typeface="Arial" panose="020B0604020202020204" pitchFamily="34" charset="0"/>
              <a:buChar char="•"/>
            </a:pPr>
            <a:r>
              <a:rPr lang="en-US" dirty="0" err="1"/>
              <a:t>assertNull</a:t>
            </a:r>
            <a:r>
              <a:rPr lang="en-US" dirty="0"/>
              <a:t>()</a:t>
            </a:r>
          </a:p>
          <a:p>
            <a:pPr marL="342900" indent="-342900">
              <a:buFont typeface="Arial" panose="020B0604020202020204" pitchFamily="34" charset="0"/>
              <a:buChar char="•"/>
            </a:pPr>
            <a:r>
              <a:rPr lang="en-US" dirty="0" err="1"/>
              <a:t>assertEmpty</a:t>
            </a:r>
            <a:r>
              <a:rPr lang="en-US" dirty="0"/>
              <a:t>()</a:t>
            </a:r>
          </a:p>
          <a:p>
            <a:pPr marL="342900" indent="-342900">
              <a:buFont typeface="Arial" panose="020B0604020202020204" pitchFamily="34" charset="0"/>
              <a:buChar char="•"/>
            </a:pPr>
            <a:r>
              <a:rPr lang="en-US" dirty="0" err="1"/>
              <a:t>assertIsArray</a:t>
            </a:r>
            <a:r>
              <a:rPr lang="en-US" dirty="0"/>
              <a:t>()</a:t>
            </a:r>
          </a:p>
          <a:p>
            <a:pPr marL="342900" indent="-342900">
              <a:buFont typeface="Arial" panose="020B0604020202020204" pitchFamily="34" charset="0"/>
              <a:buChar char="•"/>
            </a:pPr>
            <a:r>
              <a:rPr lang="en-US" dirty="0" err="1"/>
              <a:t>assertIsBool</a:t>
            </a:r>
            <a:r>
              <a:rPr lang="en-US" dirty="0"/>
              <a:t>()</a:t>
            </a:r>
          </a:p>
          <a:p>
            <a:pPr marL="342900" indent="-342900">
              <a:buFont typeface="Arial" panose="020B0604020202020204" pitchFamily="34" charset="0"/>
              <a:buChar char="•"/>
            </a:pPr>
            <a:r>
              <a:rPr lang="en-US" dirty="0" err="1"/>
              <a:t>assertIsString</a:t>
            </a:r>
            <a:r>
              <a:rPr lang="en-US" dirty="0"/>
              <a:t>()</a:t>
            </a:r>
          </a:p>
          <a:p>
            <a:pPr marL="342900" indent="-342900">
              <a:buFont typeface="Arial" panose="020B0604020202020204" pitchFamily="34" charset="0"/>
              <a:buChar char="•"/>
            </a:pPr>
            <a:r>
              <a:rPr lang="en-US" dirty="0" err="1"/>
              <a:t>assertIsInt</a:t>
            </a:r>
            <a:r>
              <a:rPr lang="en-US" dirty="0"/>
              <a:t>()</a:t>
            </a:r>
          </a:p>
          <a:p>
            <a:pPr marL="342900" indent="-342900">
              <a:buFont typeface="Arial" panose="020B0604020202020204" pitchFamily="34" charset="0"/>
              <a:buChar char="•"/>
            </a:pPr>
            <a:r>
              <a:rPr lang="en-US" dirty="0" err="1"/>
              <a:t>assertIsObject</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04932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dirty="0"/>
              <a:t>Tests in </a:t>
            </a:r>
            <a:r>
              <a:rPr lang="en-US" b="1" dirty="0" err="1"/>
              <a:t>PHPUnit</a:t>
            </a:r>
            <a:r>
              <a:rPr lang="en-US" dirty="0"/>
              <a:t> get grouped together in a suite of test cases. </a:t>
            </a:r>
          </a:p>
          <a:p>
            <a:r>
              <a:rPr lang="en-US" dirty="0"/>
              <a:t>Normally, one suite of test cases would be created for each class you’ve defined. </a:t>
            </a:r>
          </a:p>
          <a:p>
            <a:endParaRPr lang="en-US" dirty="0"/>
          </a:p>
          <a:p>
            <a:r>
              <a:rPr lang="en-US" dirty="0"/>
              <a:t>Understand that unit testing is not specific to object-oriented programming but is more commonly used with OOP than with procedural programming, particularly when frameworks are involved.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35</a:t>
            </a:fld>
            <a:endParaRPr lang="en-US" dirty="0"/>
          </a:p>
        </p:txBody>
      </p:sp>
    </p:spTree>
    <p:extLst>
      <p:ext uri="{BB962C8B-B14F-4D97-AF65-F5344CB8AC3E}">
        <p14:creationId xmlns:p14="http://schemas.microsoft.com/office/powerpoint/2010/main" val="3467985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a:bodyPr>
          <a:lstStyle/>
          <a:p>
            <a:r>
              <a:rPr lang="en-US" dirty="0"/>
              <a:t>With </a:t>
            </a:r>
            <a:r>
              <a:rPr lang="en-US" dirty="0" err="1"/>
              <a:t>PHPUnit</a:t>
            </a:r>
            <a:r>
              <a:rPr lang="en-US" dirty="0"/>
              <a:t> installed, you create a test suite by extending the </a:t>
            </a:r>
            <a:r>
              <a:rPr lang="en-US" b="1" dirty="0" err="1"/>
              <a:t>TestCase</a:t>
            </a:r>
            <a:r>
              <a:rPr lang="en-US" dirty="0"/>
              <a:t> class:</a:t>
            </a:r>
          </a:p>
          <a:p>
            <a:endParaRPr lang="en-US" dirty="0"/>
          </a:p>
          <a:p>
            <a:endParaRPr lang="en-US" dirty="0"/>
          </a:p>
          <a:p>
            <a:endParaRPr lang="en-US" dirty="0"/>
          </a:p>
          <a:p>
            <a:endParaRPr lang="en-US" dirty="0"/>
          </a:p>
          <a:p>
            <a:endParaRPr lang="en-US" dirty="0"/>
          </a:p>
          <a:p>
            <a:r>
              <a:rPr lang="en-US" dirty="0"/>
              <a:t>Conventionally, you’ll name the new class a combination of the name of the class being tested, followed by the word </a:t>
            </a:r>
            <a:r>
              <a:rPr lang="en-US" b="1" dirty="0"/>
              <a:t>Test</a:t>
            </a:r>
            <a:r>
              <a:rPr lang="en-US" dirty="0"/>
              <a:t>.</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36</a:t>
            </a:fld>
            <a:endParaRPr lang="en-US" dirty="0"/>
          </a:p>
        </p:txBody>
      </p:sp>
      <p:sp>
        <p:nvSpPr>
          <p:cNvPr id="7" name="Rectangle 3">
            <a:extLst>
              <a:ext uri="{FF2B5EF4-FFF2-40B4-BE49-F238E27FC236}">
                <a16:creationId xmlns:a16="http://schemas.microsoft.com/office/drawing/2014/main" id="{0BCEFD13-392C-476A-B820-16AA02C65AB5}"/>
              </a:ext>
            </a:extLst>
          </p:cNvPr>
          <p:cNvSpPr>
            <a:spLocks noChangeArrowheads="1"/>
          </p:cNvSpPr>
          <p:nvPr/>
        </p:nvSpPr>
        <p:spPr bwMode="auto">
          <a:xfrm>
            <a:off x="3384359" y="2762594"/>
            <a:ext cx="542328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PHPUnit</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\Framework\</a:t>
            </a:r>
            <a:r>
              <a:rPr kumimoji="0" lang="en-US" altLang="en-US"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SomeClassTest</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6921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Within this class, create one new public method for each test. Each method’s name should start with test:</a:t>
            </a:r>
          </a:p>
          <a:p>
            <a:endParaRPr lang="en-US" dirty="0"/>
          </a:p>
          <a:p>
            <a:endParaRPr lang="en-US" dirty="0"/>
          </a:p>
          <a:p>
            <a:endParaRPr lang="en-US" dirty="0"/>
          </a:p>
          <a:p>
            <a:endParaRPr lang="en-US" dirty="0"/>
          </a:p>
          <a:p>
            <a:endParaRPr lang="en-US" dirty="0"/>
          </a:p>
          <a:p>
            <a:r>
              <a:rPr lang="en-US" dirty="0"/>
              <a:t>There won’t be a one-to-one correlation between the number of test methods defined and the number of methods in the class being tested. </a:t>
            </a:r>
          </a:p>
          <a:p>
            <a:r>
              <a:rPr lang="en-US" dirty="0"/>
              <a:t>This is because class methods may be complex and do multiple things, whereas unit tests are intended to be small and specific.</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37</a:t>
            </a:fld>
            <a:endParaRPr lang="en-US" dirty="0"/>
          </a:p>
        </p:txBody>
      </p:sp>
      <p:sp>
        <p:nvSpPr>
          <p:cNvPr id="6" name="Rectangle 2">
            <a:extLst>
              <a:ext uri="{FF2B5EF4-FFF2-40B4-BE49-F238E27FC236}">
                <a16:creationId xmlns:a16="http://schemas.microsoft.com/office/drawing/2014/main" id="{D51C1C29-7750-49D7-93B4-DCB84473E8EF}"/>
              </a:ext>
            </a:extLst>
          </p:cNvPr>
          <p:cNvSpPr>
            <a:spLocks noChangeArrowheads="1"/>
          </p:cNvSpPr>
          <p:nvPr/>
        </p:nvSpPr>
        <p:spPr bwMode="auto">
          <a:xfrm>
            <a:off x="3658472" y="2424343"/>
            <a:ext cx="4875053"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PHPUnit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\Framework\</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SomeClassTest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testSomeMethod</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132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last thing to know before getting into an example is that you must invoke all the assertion methods via </a:t>
            </a:r>
            <a:r>
              <a:rPr lang="en-US" b="1" dirty="0"/>
              <a:t>$this</a:t>
            </a:r>
            <a:r>
              <a:rPr lang="en-US" dirty="0"/>
              <a:t>:</a:t>
            </a:r>
          </a:p>
          <a:p>
            <a:endParaRPr lang="en-US" dirty="0"/>
          </a:p>
          <a:p>
            <a:endParaRPr lang="en-US" dirty="0"/>
          </a:p>
          <a:p>
            <a:endParaRPr lang="en-US" dirty="0"/>
          </a:p>
          <a:p>
            <a:endParaRPr lang="en-US" dirty="0"/>
          </a:p>
          <a:p>
            <a:endParaRPr lang="en-US" dirty="0"/>
          </a:p>
          <a:p>
            <a:r>
              <a:rPr lang="en-US" dirty="0"/>
              <a:t>Using the </a:t>
            </a:r>
            <a:r>
              <a:rPr lang="en-US" b="1" dirty="0"/>
              <a:t>$this</a:t>
            </a:r>
            <a:r>
              <a:rPr lang="en-US" dirty="0"/>
              <a:t> object is necessary because when </a:t>
            </a:r>
            <a:r>
              <a:rPr lang="en-US" dirty="0" err="1"/>
              <a:t>PHPUnit</a:t>
            </a:r>
            <a:r>
              <a:rPr lang="en-US" dirty="0"/>
              <a:t> goes to run the tests, it will create an object of the class type. </a:t>
            </a:r>
          </a:p>
          <a:p>
            <a:r>
              <a:rPr lang="en-US" dirty="0"/>
              <a:t>Through that object, the tests will be run, and the assertion functions will be accessible via $this.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38</a:t>
            </a:fld>
            <a:endParaRPr lang="en-US" dirty="0"/>
          </a:p>
        </p:txBody>
      </p:sp>
      <p:sp>
        <p:nvSpPr>
          <p:cNvPr id="7" name="Rectangle 2">
            <a:extLst>
              <a:ext uri="{FF2B5EF4-FFF2-40B4-BE49-F238E27FC236}">
                <a16:creationId xmlns:a16="http://schemas.microsoft.com/office/drawing/2014/main" id="{4F54ABF0-8FE7-43DC-9580-B05FB93A6365}"/>
              </a:ext>
            </a:extLst>
          </p:cNvPr>
          <p:cNvSpPr>
            <a:spLocks noChangeArrowheads="1"/>
          </p:cNvSpPr>
          <p:nvPr/>
        </p:nvSpPr>
        <p:spPr bwMode="auto">
          <a:xfrm>
            <a:off x="3658472" y="2301233"/>
            <a:ext cx="4875053"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PHPUnit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\Framework\</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SomeClassTest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testSomeMethod</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assertTrue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234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5903650" y="1387928"/>
            <a:ext cx="5526347" cy="4697093"/>
          </a:xfrm>
        </p:spPr>
        <p:txBody>
          <a:bodyPr>
            <a:normAutofit fontScale="92500"/>
          </a:bodyPr>
          <a:lstStyle/>
          <a:p>
            <a:r>
              <a:rPr lang="en-US" dirty="0"/>
              <a:t>Let’s examine how we might use Unit testing in a new example project called </a:t>
            </a:r>
            <a:r>
              <a:rPr lang="en-US" b="1" dirty="0" err="1"/>
              <a:t>utdemo</a:t>
            </a:r>
            <a:r>
              <a:rPr lang="en-US" dirty="0"/>
              <a:t>.</a:t>
            </a:r>
          </a:p>
          <a:p>
            <a:r>
              <a:rPr lang="en-US" dirty="0"/>
              <a:t>First, setup a new </a:t>
            </a:r>
            <a:r>
              <a:rPr lang="en-US" b="1" dirty="0" err="1"/>
              <a:t>composer.json</a:t>
            </a:r>
            <a:r>
              <a:rPr lang="en-US" dirty="0"/>
              <a:t> file with the required </a:t>
            </a:r>
            <a:r>
              <a:rPr lang="en-US" dirty="0" err="1"/>
              <a:t>PHPUnit</a:t>
            </a:r>
            <a:r>
              <a:rPr lang="en-US" dirty="0"/>
              <a:t> framework.</a:t>
            </a:r>
          </a:p>
          <a:p>
            <a:r>
              <a:rPr lang="en-US" dirty="0"/>
              <a:t>All project files will reside in the </a:t>
            </a:r>
            <a:r>
              <a:rPr lang="en-US" b="1" dirty="0"/>
              <a:t>app/</a:t>
            </a:r>
            <a:r>
              <a:rPr lang="en-US" dirty="0"/>
              <a:t> directory, and unit tests will be placed in the </a:t>
            </a:r>
            <a:r>
              <a:rPr lang="en-US" b="1" dirty="0"/>
              <a:t>tests/</a:t>
            </a:r>
            <a:r>
              <a:rPr lang="en-US" dirty="0"/>
              <a:t> directory.</a:t>
            </a:r>
          </a:p>
          <a:p>
            <a:r>
              <a:rPr lang="en-US" dirty="0"/>
              <a:t>Install the required packages using the following command: </a:t>
            </a:r>
            <a:br>
              <a:rPr lang="en-US" dirty="0"/>
            </a:br>
            <a:r>
              <a:rPr lang="en-US" b="1" dirty="0">
                <a:latin typeface="Consolas" panose="020B0609020204030204" pitchFamily="49" charset="0"/>
              </a:rPr>
              <a:t>composer install</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39</a:t>
            </a:fld>
            <a:endParaRPr lang="en-US" dirty="0"/>
          </a:p>
        </p:txBody>
      </p:sp>
      <p:sp>
        <p:nvSpPr>
          <p:cNvPr id="6" name="Rectangle 2">
            <a:extLst>
              <a:ext uri="{FF2B5EF4-FFF2-40B4-BE49-F238E27FC236}">
                <a16:creationId xmlns:a16="http://schemas.microsoft.com/office/drawing/2014/main" id="{C7BC52CA-EEAB-4E0E-B42F-5184137AF485}"/>
              </a:ext>
            </a:extLst>
          </p:cNvPr>
          <p:cNvSpPr>
            <a:spLocks noChangeArrowheads="1"/>
          </p:cNvSpPr>
          <p:nvPr/>
        </p:nvSpPr>
        <p:spPr bwMode="auto">
          <a:xfrm>
            <a:off x="762000" y="1387928"/>
            <a:ext cx="4368504"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nsylvestre</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utdemo</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"description"</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"Some New Project"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"minimum-stability"</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"stable"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"license"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"authors"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"Nicholas Sylvestre"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"email"</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"nsylvestre@stclaircollege.ca"</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"require-dev"</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"^9.0"</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"autoload"</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"psr-4"</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"Tests\\"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"tests/"</a:t>
            </a:r>
            <a:b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3DE0BDF-0255-4495-ADEE-4061234CB70B}"/>
              </a:ext>
            </a:extLst>
          </p:cNvPr>
          <p:cNvPicPr>
            <a:picLocks noChangeAspect="1"/>
          </p:cNvPicPr>
          <p:nvPr/>
        </p:nvPicPr>
        <p:blipFill>
          <a:blip r:embed="rId2"/>
          <a:stretch>
            <a:fillRect/>
          </a:stretch>
        </p:blipFill>
        <p:spPr>
          <a:xfrm>
            <a:off x="3753248" y="4663706"/>
            <a:ext cx="1973395" cy="1421315"/>
          </a:xfrm>
          <a:prstGeom prst="rect">
            <a:avLst/>
          </a:prstGeom>
          <a:ln>
            <a:solidFill>
              <a:schemeClr val="bg2"/>
            </a:solidFill>
          </a:ln>
        </p:spPr>
      </p:pic>
    </p:spTree>
    <p:extLst>
      <p:ext uri="{BB962C8B-B14F-4D97-AF65-F5344CB8AC3E}">
        <p14:creationId xmlns:p14="http://schemas.microsoft.com/office/powerpoint/2010/main" val="334224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Namespaces</a:t>
            </a:r>
            <a:endParaRPr lang="en-US" dirty="0"/>
          </a:p>
        </p:txBody>
      </p:sp>
      <p:sp>
        <p:nvSpPr>
          <p:cNvPr id="3" name="Content Placeholder 2"/>
          <p:cNvSpPr>
            <a:spLocks noGrp="1"/>
          </p:cNvSpPr>
          <p:nvPr>
            <p:ph idx="1"/>
          </p:nvPr>
        </p:nvSpPr>
        <p:spPr/>
        <p:txBody>
          <a:bodyPr/>
          <a:lstStyle/>
          <a:p>
            <a:r>
              <a:rPr lang="en-US" dirty="0"/>
              <a:t>An apt analogy (which the PHP manual also uses) is to compare namespaces to creating a directory structure on your computer. </a:t>
            </a:r>
          </a:p>
          <a:p>
            <a:endParaRPr lang="en-US" dirty="0"/>
          </a:p>
          <a:p>
            <a:r>
              <a:rPr lang="en-US" dirty="0"/>
              <a:t>You cannot place two files named </a:t>
            </a:r>
            <a:r>
              <a:rPr lang="en-US" b="1" dirty="0" err="1"/>
              <a:t>functions.php</a:t>
            </a:r>
            <a:r>
              <a:rPr lang="en-US" b="1" dirty="0"/>
              <a:t> </a:t>
            </a:r>
            <a:r>
              <a:rPr lang="en-US" dirty="0"/>
              <a:t>within the same folder. </a:t>
            </a:r>
          </a:p>
          <a:p>
            <a:r>
              <a:rPr lang="en-US" dirty="0"/>
              <a:t>However, you can place one in the </a:t>
            </a:r>
            <a:r>
              <a:rPr lang="en-US" b="1" dirty="0" err="1"/>
              <a:t>MyUtilities</a:t>
            </a:r>
            <a:r>
              <a:rPr lang="en-US" b="1" dirty="0"/>
              <a:t>/</a:t>
            </a:r>
            <a:r>
              <a:rPr lang="en-US" dirty="0"/>
              <a:t> folder and another in the </a:t>
            </a:r>
            <a:r>
              <a:rPr lang="en-US" b="1" dirty="0" err="1"/>
              <a:t>YourUtilities</a:t>
            </a:r>
            <a:r>
              <a:rPr lang="en-US" b="1" dirty="0"/>
              <a:t>/</a:t>
            </a:r>
            <a:r>
              <a:rPr lang="en-US" dirty="0"/>
              <a:t> folder, thereby making both versions of </a:t>
            </a:r>
            <a:r>
              <a:rPr lang="en-US" b="1" dirty="0" err="1"/>
              <a:t>functions.php</a:t>
            </a:r>
            <a:r>
              <a:rPr lang="en-US" dirty="0"/>
              <a:t> available.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a:t>
            </a:fld>
            <a:endParaRPr lang="en-US" dirty="0"/>
          </a:p>
        </p:txBody>
      </p:sp>
    </p:spTree>
    <p:extLst>
      <p:ext uri="{BB962C8B-B14F-4D97-AF65-F5344CB8AC3E}">
        <p14:creationId xmlns:p14="http://schemas.microsoft.com/office/powerpoint/2010/main" val="1016909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8"/>
            <a:ext cx="5369753" cy="4697093"/>
          </a:xfrm>
        </p:spPr>
        <p:txBody>
          <a:bodyPr>
            <a:normAutofit fontScale="77500" lnSpcReduction="20000"/>
          </a:bodyPr>
          <a:lstStyle/>
          <a:p>
            <a:r>
              <a:rPr lang="en-US" dirty="0"/>
              <a:t>Once the project files are installed, switch into the </a:t>
            </a:r>
            <a:r>
              <a:rPr lang="en-US" b="1" dirty="0"/>
              <a:t>tests/ </a:t>
            </a:r>
            <a:r>
              <a:rPr lang="en-US" dirty="0"/>
              <a:t>directory and create a new file called </a:t>
            </a:r>
            <a:r>
              <a:rPr lang="en-US" b="1" dirty="0" err="1"/>
              <a:t>RectangleTest.php</a:t>
            </a:r>
            <a:endParaRPr lang="en-US" dirty="0"/>
          </a:p>
          <a:p>
            <a:pPr marL="342900" indent="-342900">
              <a:buFont typeface="Arial" panose="020B0604020202020204" pitchFamily="34" charset="0"/>
              <a:buChar char="•"/>
            </a:pPr>
            <a:r>
              <a:rPr lang="en-US" dirty="0"/>
              <a:t>This will define test suite for a Rectangle class we will build</a:t>
            </a:r>
          </a:p>
          <a:p>
            <a:r>
              <a:rPr lang="en-US" dirty="0"/>
              <a:t>Set the namespace, and import the </a:t>
            </a:r>
            <a:r>
              <a:rPr lang="en-US" dirty="0" err="1"/>
              <a:t>PHPUnit</a:t>
            </a:r>
            <a:r>
              <a:rPr lang="en-US" dirty="0"/>
              <a:t> </a:t>
            </a:r>
            <a:r>
              <a:rPr lang="en-US" b="1" dirty="0" err="1"/>
              <a:t>TestCase</a:t>
            </a:r>
            <a:r>
              <a:rPr lang="en-US" dirty="0"/>
              <a:t> class as well as the </a:t>
            </a:r>
            <a:r>
              <a:rPr lang="en-US" b="1" dirty="0"/>
              <a:t>Rectangle</a:t>
            </a:r>
            <a:r>
              <a:rPr lang="en-US" dirty="0"/>
              <a:t> class and ensure that the </a:t>
            </a:r>
            <a:r>
              <a:rPr lang="en-US" b="1" dirty="0" err="1"/>
              <a:t>RectangleTest</a:t>
            </a:r>
            <a:r>
              <a:rPr lang="en-US" dirty="0"/>
              <a:t> extends </a:t>
            </a:r>
            <a:r>
              <a:rPr lang="en-US" b="1" dirty="0" err="1"/>
              <a:t>TestCase</a:t>
            </a:r>
            <a:endParaRPr lang="en-US" b="1" dirty="0"/>
          </a:p>
          <a:p>
            <a:r>
              <a:rPr lang="en-US" dirty="0"/>
              <a:t>It’s time to create our first test.</a:t>
            </a:r>
          </a:p>
          <a:p>
            <a:r>
              <a:rPr lang="en-US" dirty="0"/>
              <a:t>Create a new public function called </a:t>
            </a:r>
            <a:r>
              <a:rPr lang="en-US" b="1" dirty="0" err="1"/>
              <a:t>test__construct</a:t>
            </a:r>
            <a:r>
              <a:rPr lang="en-US" b="1" dirty="0"/>
              <a:t>()</a:t>
            </a:r>
            <a:endParaRPr lang="en-US" dirty="0"/>
          </a:p>
          <a:p>
            <a:r>
              <a:rPr lang="en-US" dirty="0"/>
              <a:t>The purpose of this test is to verify the instantiation of a rectangle object using the </a:t>
            </a:r>
            <a:r>
              <a:rPr lang="en-US" b="1" dirty="0"/>
              <a:t>__construct</a:t>
            </a:r>
            <a:r>
              <a:rPr lang="en-US" dirty="0"/>
              <a:t> method.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40</a:t>
            </a:fld>
            <a:endParaRPr lang="en-US" dirty="0"/>
          </a:p>
        </p:txBody>
      </p:sp>
      <p:sp>
        <p:nvSpPr>
          <p:cNvPr id="5" name="Rectangle 1">
            <a:extLst>
              <a:ext uri="{FF2B5EF4-FFF2-40B4-BE49-F238E27FC236}">
                <a16:creationId xmlns:a16="http://schemas.microsoft.com/office/drawing/2014/main" id="{842988E8-689A-46B5-8F6F-670FF5211822}"/>
              </a:ext>
            </a:extLst>
          </p:cNvPr>
          <p:cNvSpPr>
            <a:spLocks noChangeArrowheads="1"/>
          </p:cNvSpPr>
          <p:nvPr/>
        </p:nvSpPr>
        <p:spPr bwMode="auto">
          <a:xfrm>
            <a:off x="6131753" y="2397646"/>
            <a:ext cx="5298245"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Tests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App\Classes\Rectangle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\Framework\</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RectangleTest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test__construct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assertInstanceOf</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080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8"/>
            <a:ext cx="10667998" cy="4697093"/>
          </a:xfrm>
        </p:spPr>
        <p:txBody>
          <a:bodyPr>
            <a:normAutofit/>
          </a:bodyPr>
          <a:lstStyle/>
          <a:p>
            <a:r>
              <a:rPr lang="en-US" dirty="0"/>
              <a:t>Now that we have our first test, we’ll create the </a:t>
            </a:r>
            <a:r>
              <a:rPr lang="en-US" b="1" dirty="0"/>
              <a:t>Rectangle</a:t>
            </a:r>
            <a:r>
              <a:rPr lang="en-US" dirty="0"/>
              <a:t> class and add the method to ensure it passes the test (TDD).</a:t>
            </a:r>
          </a:p>
          <a:p>
            <a:r>
              <a:rPr lang="en-US" dirty="0"/>
              <a:t>Create a new class file in </a:t>
            </a:r>
            <a:r>
              <a:rPr lang="en-US" b="1" dirty="0"/>
              <a:t>app\Classes\</a:t>
            </a:r>
            <a:r>
              <a:rPr lang="en-US" b="1" dirty="0" err="1"/>
              <a:t>Rectangle.php</a:t>
            </a:r>
            <a:endParaRPr lang="en-US" b="1" dirty="0"/>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41</a:t>
            </a:fld>
            <a:endParaRPr lang="en-US" dirty="0"/>
          </a:p>
        </p:txBody>
      </p:sp>
      <p:pic>
        <p:nvPicPr>
          <p:cNvPr id="7" name="Picture 6">
            <a:extLst>
              <a:ext uri="{FF2B5EF4-FFF2-40B4-BE49-F238E27FC236}">
                <a16:creationId xmlns:a16="http://schemas.microsoft.com/office/drawing/2014/main" id="{72A8508D-9CB0-4C33-9F17-B78D15804119}"/>
              </a:ext>
            </a:extLst>
          </p:cNvPr>
          <p:cNvPicPr>
            <a:picLocks noChangeAspect="1"/>
          </p:cNvPicPr>
          <p:nvPr/>
        </p:nvPicPr>
        <p:blipFill>
          <a:blip r:embed="rId2"/>
          <a:stretch>
            <a:fillRect/>
          </a:stretch>
        </p:blipFill>
        <p:spPr>
          <a:xfrm>
            <a:off x="1847643" y="3275590"/>
            <a:ext cx="2943431" cy="2501153"/>
          </a:xfrm>
          <a:prstGeom prst="rect">
            <a:avLst/>
          </a:prstGeom>
        </p:spPr>
      </p:pic>
      <p:sp>
        <p:nvSpPr>
          <p:cNvPr id="8" name="Rectangle 2">
            <a:extLst>
              <a:ext uri="{FF2B5EF4-FFF2-40B4-BE49-F238E27FC236}">
                <a16:creationId xmlns:a16="http://schemas.microsoft.com/office/drawing/2014/main" id="{16B1B968-486C-4723-B70B-BD2F6CD04B87}"/>
              </a:ext>
            </a:extLst>
          </p:cNvPr>
          <p:cNvSpPr>
            <a:spLocks noChangeArrowheads="1"/>
          </p:cNvSpPr>
          <p:nvPr/>
        </p:nvSpPr>
        <p:spPr bwMode="auto">
          <a:xfrm>
            <a:off x="5601673" y="3079617"/>
            <a:ext cx="5447325"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App\Classes</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4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__construct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428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run the test, drop to the terminal, switch into the test directory and run the following command:</a:t>
            </a:r>
          </a:p>
          <a:p>
            <a:pPr algn="ctr"/>
            <a:r>
              <a:rPr lang="en-US" sz="1600" b="1" dirty="0">
                <a:latin typeface="Consolas" panose="020B0609020204030204" pitchFamily="49" charset="0"/>
              </a:rPr>
              <a:t>../vendor/</a:t>
            </a:r>
            <a:r>
              <a:rPr lang="en-US" sz="1600" b="1" dirty="0" err="1">
                <a:latin typeface="Consolas" panose="020B0609020204030204" pitchFamily="49" charset="0"/>
              </a:rPr>
              <a:t>phpunit</a:t>
            </a:r>
            <a:r>
              <a:rPr lang="en-US" sz="1600" b="1" dirty="0">
                <a:latin typeface="Consolas" panose="020B0609020204030204" pitchFamily="49" charset="0"/>
              </a:rPr>
              <a:t>/</a:t>
            </a:r>
            <a:r>
              <a:rPr lang="en-US" sz="1600" b="1" dirty="0" err="1">
                <a:latin typeface="Consolas" panose="020B0609020204030204" pitchFamily="49" charset="0"/>
              </a:rPr>
              <a:t>phpunit</a:t>
            </a:r>
            <a:r>
              <a:rPr lang="en-US" sz="1600" b="1" dirty="0">
                <a:latin typeface="Consolas" panose="020B0609020204030204" pitchFamily="49" charset="0"/>
              </a:rPr>
              <a:t>/</a:t>
            </a:r>
            <a:r>
              <a:rPr lang="en-US" sz="1600" b="1" dirty="0" err="1">
                <a:latin typeface="Consolas" panose="020B0609020204030204" pitchFamily="49" charset="0"/>
              </a:rPr>
              <a:t>phpunit</a:t>
            </a:r>
            <a:r>
              <a:rPr lang="en-US" sz="1600" b="1" dirty="0">
                <a:latin typeface="Consolas" panose="020B0609020204030204" pitchFamily="49" charset="0"/>
              </a:rPr>
              <a:t> --bootstrap ../vendor/</a:t>
            </a:r>
            <a:r>
              <a:rPr lang="en-US" sz="1600" b="1" dirty="0" err="1">
                <a:latin typeface="Consolas" panose="020B0609020204030204" pitchFamily="49" charset="0"/>
              </a:rPr>
              <a:t>autoload.php</a:t>
            </a:r>
            <a:r>
              <a:rPr lang="en-US" sz="1600" b="1" dirty="0">
                <a:latin typeface="Consolas" panose="020B0609020204030204" pitchFamily="49" charset="0"/>
              </a:rPr>
              <a:t> </a:t>
            </a:r>
            <a:r>
              <a:rPr lang="en-US" sz="1600" b="1" dirty="0" err="1">
                <a:latin typeface="Consolas" panose="020B0609020204030204" pitchFamily="49" charset="0"/>
              </a:rPr>
              <a:t>RectangleTest.php</a:t>
            </a:r>
            <a:endParaRPr lang="en-US" sz="1600" b="1" dirty="0">
              <a:latin typeface="Consolas" panose="020B0609020204030204" pitchFamily="49" charset="0"/>
            </a:endParaRPr>
          </a:p>
          <a:p>
            <a:pPr algn="ctr"/>
            <a:endParaRPr lang="en-US" b="1" dirty="0">
              <a:latin typeface="Consolas" panose="020B0609020204030204" pitchFamily="49" charset="0"/>
            </a:endParaRPr>
          </a:p>
          <a:p>
            <a:pPr algn="ctr"/>
            <a:endParaRPr lang="en-US" b="1" dirty="0">
              <a:latin typeface="Consolas" panose="020B0609020204030204" pitchFamily="49" charset="0"/>
            </a:endParaRPr>
          </a:p>
          <a:p>
            <a:pPr algn="ctr"/>
            <a:endParaRPr lang="en-US" b="1" dirty="0">
              <a:latin typeface="Consolas" panose="020B0609020204030204" pitchFamily="49" charset="0"/>
            </a:endParaRPr>
          </a:p>
          <a:p>
            <a:pPr algn="ctr"/>
            <a:endParaRPr lang="en-US" b="1" dirty="0">
              <a:latin typeface="Consolas" panose="020B0609020204030204" pitchFamily="49" charset="0"/>
            </a:endParaRPr>
          </a:p>
          <a:p>
            <a:endParaRPr lang="en-US" dirty="0"/>
          </a:p>
          <a:p>
            <a:r>
              <a:rPr lang="en-US" dirty="0"/>
              <a:t>The test should successfully pass.</a:t>
            </a:r>
          </a:p>
          <a:p>
            <a:r>
              <a:rPr lang="en-US" dirty="0"/>
              <a:t>Note: the autoloader is required to load the </a:t>
            </a:r>
            <a:r>
              <a:rPr lang="en-US" b="1" dirty="0"/>
              <a:t>Rectangle</a:t>
            </a:r>
            <a:r>
              <a:rPr lang="en-US" dirty="0"/>
              <a:t> class into memory before the tests are run.</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42</a:t>
            </a:fld>
            <a:endParaRPr lang="en-US" dirty="0"/>
          </a:p>
        </p:txBody>
      </p:sp>
      <p:sp>
        <p:nvSpPr>
          <p:cNvPr id="10" name="Rectangle 9">
            <a:extLst>
              <a:ext uri="{FF2B5EF4-FFF2-40B4-BE49-F238E27FC236}">
                <a16:creationId xmlns:a16="http://schemas.microsoft.com/office/drawing/2014/main" id="{8C49910F-B233-46BC-975D-2E56E13EE084}"/>
              </a:ext>
            </a:extLst>
          </p:cNvPr>
          <p:cNvSpPr/>
          <p:nvPr/>
        </p:nvSpPr>
        <p:spPr>
          <a:xfrm>
            <a:off x="761999" y="2766978"/>
            <a:ext cx="10667997" cy="1938992"/>
          </a:xfrm>
          <a:prstGeom prst="rect">
            <a:avLst/>
          </a:prstGeom>
          <a:solidFill>
            <a:schemeClr val="tx1"/>
          </a:solidFill>
        </p:spPr>
        <p:txBody>
          <a:bodyPr wrap="square">
            <a:spAutoFit/>
          </a:bodyPr>
          <a:lstStyle/>
          <a:p>
            <a:r>
              <a:rPr lang="en-CA" sz="1500" dirty="0">
                <a:solidFill>
                  <a:schemeClr val="bg1"/>
                </a:solidFill>
                <a:latin typeface="Consolas" panose="020B0609020204030204" pitchFamily="49" charset="0"/>
              </a:rPr>
              <a:t>[tests]$ ../vendor/</a:t>
            </a:r>
            <a:r>
              <a:rPr lang="en-CA" sz="1500" dirty="0" err="1">
                <a:solidFill>
                  <a:schemeClr val="bg1"/>
                </a:solidFill>
                <a:latin typeface="Consolas" panose="020B0609020204030204" pitchFamily="49" charset="0"/>
              </a:rPr>
              <a:t>phpunit</a:t>
            </a:r>
            <a:r>
              <a:rPr lang="en-CA" sz="1500" dirty="0">
                <a:solidFill>
                  <a:schemeClr val="bg1"/>
                </a:solidFill>
                <a:latin typeface="Consolas" panose="020B0609020204030204" pitchFamily="49" charset="0"/>
              </a:rPr>
              <a:t>/</a:t>
            </a:r>
            <a:r>
              <a:rPr lang="en-CA" sz="1500" dirty="0" err="1">
                <a:solidFill>
                  <a:schemeClr val="bg1"/>
                </a:solidFill>
                <a:latin typeface="Consolas" panose="020B0609020204030204" pitchFamily="49" charset="0"/>
              </a:rPr>
              <a:t>phpunit</a:t>
            </a:r>
            <a:r>
              <a:rPr lang="en-CA" sz="1500" dirty="0">
                <a:solidFill>
                  <a:schemeClr val="bg1"/>
                </a:solidFill>
                <a:latin typeface="Consolas" panose="020B0609020204030204" pitchFamily="49" charset="0"/>
              </a:rPr>
              <a:t>/</a:t>
            </a:r>
            <a:r>
              <a:rPr lang="en-CA" sz="1500" dirty="0" err="1">
                <a:solidFill>
                  <a:schemeClr val="bg1"/>
                </a:solidFill>
                <a:latin typeface="Consolas" panose="020B0609020204030204" pitchFamily="49" charset="0"/>
              </a:rPr>
              <a:t>phpunit</a:t>
            </a:r>
            <a:r>
              <a:rPr lang="en-CA" sz="1500" dirty="0">
                <a:solidFill>
                  <a:schemeClr val="bg1"/>
                </a:solidFill>
                <a:latin typeface="Consolas" panose="020B0609020204030204" pitchFamily="49" charset="0"/>
              </a:rPr>
              <a:t> --bootstrap ../vendor/</a:t>
            </a:r>
            <a:r>
              <a:rPr lang="en-CA" sz="1500" dirty="0" err="1">
                <a:solidFill>
                  <a:schemeClr val="bg1"/>
                </a:solidFill>
                <a:latin typeface="Consolas" panose="020B0609020204030204" pitchFamily="49" charset="0"/>
              </a:rPr>
              <a:t>autoload.php</a:t>
            </a:r>
            <a:r>
              <a:rPr lang="en-CA" sz="1500" dirty="0">
                <a:solidFill>
                  <a:schemeClr val="bg1"/>
                </a:solidFill>
                <a:latin typeface="Consolas" panose="020B0609020204030204" pitchFamily="49" charset="0"/>
              </a:rPr>
              <a:t> </a:t>
            </a:r>
            <a:r>
              <a:rPr lang="en-CA" sz="1500" dirty="0" err="1">
                <a:solidFill>
                  <a:schemeClr val="bg1"/>
                </a:solidFill>
                <a:latin typeface="Consolas" panose="020B0609020204030204" pitchFamily="49" charset="0"/>
              </a:rPr>
              <a:t>RectangleTest.php</a:t>
            </a:r>
            <a:r>
              <a:rPr lang="en-CA" sz="1500" dirty="0">
                <a:solidFill>
                  <a:schemeClr val="bg1"/>
                </a:solidFill>
                <a:latin typeface="Consolas" panose="020B0609020204030204" pitchFamily="49" charset="0"/>
              </a:rPr>
              <a:t> </a:t>
            </a:r>
          </a:p>
          <a:p>
            <a:r>
              <a:rPr lang="en-CA" sz="1500" dirty="0" err="1">
                <a:solidFill>
                  <a:schemeClr val="bg1"/>
                </a:solidFill>
                <a:latin typeface="Consolas" panose="020B0609020204030204" pitchFamily="49" charset="0"/>
              </a:rPr>
              <a:t>PHPUnit</a:t>
            </a:r>
            <a:r>
              <a:rPr lang="en-CA" sz="1500" dirty="0">
                <a:solidFill>
                  <a:schemeClr val="bg1"/>
                </a:solidFill>
                <a:latin typeface="Consolas" panose="020B0609020204030204" pitchFamily="49" charset="0"/>
              </a:rPr>
              <a:t> 9.5.21 by Sebastian Bergmann and contributors.</a:t>
            </a:r>
          </a:p>
          <a:p>
            <a:endParaRPr lang="en-CA" sz="1500" dirty="0">
              <a:solidFill>
                <a:schemeClr val="bg1"/>
              </a:solidFill>
              <a:latin typeface="Consolas" panose="020B0609020204030204" pitchFamily="49" charset="0"/>
            </a:endParaRPr>
          </a:p>
          <a:p>
            <a:r>
              <a:rPr lang="en-CA" sz="1500" dirty="0">
                <a:solidFill>
                  <a:schemeClr val="bg1"/>
                </a:solidFill>
                <a:latin typeface="Consolas" panose="020B0609020204030204" pitchFamily="49" charset="0"/>
              </a:rPr>
              <a:t>.                                                                   1 / 1 (100%)</a:t>
            </a:r>
          </a:p>
          <a:p>
            <a:endParaRPr lang="en-CA" sz="1500" dirty="0">
              <a:solidFill>
                <a:schemeClr val="bg1"/>
              </a:solidFill>
              <a:latin typeface="Consolas" panose="020B0609020204030204" pitchFamily="49" charset="0"/>
            </a:endParaRPr>
          </a:p>
          <a:p>
            <a:r>
              <a:rPr lang="en-CA" sz="1500" dirty="0">
                <a:solidFill>
                  <a:schemeClr val="bg1"/>
                </a:solidFill>
                <a:latin typeface="Consolas" panose="020B0609020204030204" pitchFamily="49" charset="0"/>
              </a:rPr>
              <a:t>Time: 00:00.003, Memory: 4.00MB</a:t>
            </a:r>
          </a:p>
          <a:p>
            <a:endParaRPr lang="en-CA" sz="1500" dirty="0">
              <a:solidFill>
                <a:schemeClr val="bg1"/>
              </a:solidFill>
              <a:latin typeface="Consolas" panose="020B0609020204030204" pitchFamily="49" charset="0"/>
            </a:endParaRPr>
          </a:p>
          <a:p>
            <a:r>
              <a:rPr lang="en-CA" sz="1500" dirty="0">
                <a:solidFill>
                  <a:schemeClr val="bg1"/>
                </a:solidFill>
                <a:latin typeface="Consolas" panose="020B0609020204030204" pitchFamily="49" charset="0"/>
              </a:rPr>
              <a:t>OK (1 test, 1 assertion)</a:t>
            </a:r>
          </a:p>
        </p:txBody>
      </p:sp>
    </p:spTree>
    <p:extLst>
      <p:ext uri="{BB962C8B-B14F-4D97-AF65-F5344CB8AC3E}">
        <p14:creationId xmlns:p14="http://schemas.microsoft.com/office/powerpoint/2010/main" val="3594422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1" y="1387928"/>
            <a:ext cx="5298246" cy="4697093"/>
          </a:xfrm>
        </p:spPr>
        <p:txBody>
          <a:bodyPr>
            <a:normAutofit/>
          </a:bodyPr>
          <a:lstStyle/>
          <a:p>
            <a:r>
              <a:rPr lang="en-US" dirty="0"/>
              <a:t>Let’s continue to add tests to the </a:t>
            </a:r>
            <a:r>
              <a:rPr lang="en-US" b="1" dirty="0" err="1"/>
              <a:t>RectangleTest</a:t>
            </a:r>
            <a:r>
              <a:rPr lang="en-US" dirty="0"/>
              <a:t> suite.</a:t>
            </a:r>
          </a:p>
          <a:p>
            <a:endParaRPr lang="en-US" dirty="0"/>
          </a:p>
          <a:p>
            <a:r>
              <a:rPr lang="en-US" dirty="0"/>
              <a:t>Here, we’ve defined two new tests for a method called </a:t>
            </a:r>
            <a:r>
              <a:rPr lang="en-US" b="1" dirty="0" err="1"/>
              <a:t>calcArea</a:t>
            </a:r>
            <a:r>
              <a:rPr lang="en-US" b="1" dirty="0"/>
              <a:t>()</a:t>
            </a:r>
            <a:r>
              <a:rPr lang="en-US" dirty="0"/>
              <a:t>, which, returns the area for the given object.</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43</a:t>
            </a:fld>
            <a:endParaRPr lang="en-US" dirty="0"/>
          </a:p>
        </p:txBody>
      </p:sp>
      <p:sp>
        <p:nvSpPr>
          <p:cNvPr id="6" name="Rectangle 1">
            <a:extLst>
              <a:ext uri="{FF2B5EF4-FFF2-40B4-BE49-F238E27FC236}">
                <a16:creationId xmlns:a16="http://schemas.microsoft.com/office/drawing/2014/main" id="{6C93F402-1D4D-41AF-8B65-252AEAB4DEBC}"/>
              </a:ext>
            </a:extLst>
          </p:cNvPr>
          <p:cNvSpPr>
            <a:spLocks noChangeArrowheads="1"/>
          </p:cNvSpPr>
          <p:nvPr/>
        </p:nvSpPr>
        <p:spPr bwMode="auto">
          <a:xfrm>
            <a:off x="6131753" y="1474316"/>
            <a:ext cx="5298245"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Tests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App\Classes\Rectangle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PHPUnit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\Framework\</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RectangleTest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test__construct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assertInstanceOf</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testCalcArea</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calcArea</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testCalcArea2</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calcArea</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assertNotEquals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16</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079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8"/>
            <a:ext cx="5932027" cy="4697093"/>
          </a:xfrm>
        </p:spPr>
        <p:txBody>
          <a:bodyPr>
            <a:normAutofit/>
          </a:bodyPr>
          <a:lstStyle/>
          <a:p>
            <a:endParaRPr lang="en-US" dirty="0"/>
          </a:p>
          <a:p>
            <a:endParaRPr lang="en-US" dirty="0"/>
          </a:p>
          <a:p>
            <a:r>
              <a:rPr lang="en-US" dirty="0"/>
              <a:t>Add the </a:t>
            </a:r>
            <a:r>
              <a:rPr lang="en-US" b="1" dirty="0" err="1"/>
              <a:t>calcArea</a:t>
            </a:r>
            <a:r>
              <a:rPr lang="en-US" b="1" dirty="0"/>
              <a:t>() </a:t>
            </a:r>
            <a:r>
              <a:rPr lang="en-US" dirty="0"/>
              <a:t>method to the Rectangle class and re-run the tests to ensure they pass.</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44</a:t>
            </a:fld>
            <a:endParaRPr lang="en-US" dirty="0"/>
          </a:p>
        </p:txBody>
      </p:sp>
      <p:sp>
        <p:nvSpPr>
          <p:cNvPr id="5" name="Rectangle 1">
            <a:extLst>
              <a:ext uri="{FF2B5EF4-FFF2-40B4-BE49-F238E27FC236}">
                <a16:creationId xmlns:a16="http://schemas.microsoft.com/office/drawing/2014/main" id="{617B7806-3363-4647-9443-2ACF1560886D}"/>
              </a:ext>
            </a:extLst>
          </p:cNvPr>
          <p:cNvSpPr>
            <a:spLocks noChangeArrowheads="1"/>
          </p:cNvSpPr>
          <p:nvPr/>
        </p:nvSpPr>
        <p:spPr bwMode="auto">
          <a:xfrm>
            <a:off x="6694027" y="1518732"/>
            <a:ext cx="4735971" cy="29700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App\Classes</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__construct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calcArea</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width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E1700139-3EDB-426C-A01F-0CEED3DFA603}"/>
              </a:ext>
            </a:extLst>
          </p:cNvPr>
          <p:cNvSpPr/>
          <p:nvPr/>
        </p:nvSpPr>
        <p:spPr>
          <a:xfrm>
            <a:off x="1605263" y="4554438"/>
            <a:ext cx="8981472" cy="1569660"/>
          </a:xfrm>
          <a:prstGeom prst="rect">
            <a:avLst/>
          </a:prstGeom>
          <a:solidFill>
            <a:schemeClr val="tx1"/>
          </a:solidFill>
        </p:spPr>
        <p:txBody>
          <a:bodyPr wrap="square">
            <a:spAutoFit/>
          </a:bodyPr>
          <a:lstStyle/>
          <a:p>
            <a:r>
              <a:rPr lang="en-CA" sz="1200" dirty="0">
                <a:solidFill>
                  <a:schemeClr val="bg1"/>
                </a:solidFill>
                <a:latin typeface="Consolas" panose="020B0609020204030204" pitchFamily="49" charset="0"/>
              </a:rPr>
              <a:t>[tests]$ ../vendor/</a:t>
            </a:r>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a:t>
            </a:r>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a:t>
            </a:r>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 --bootstrap ../vendor/</a:t>
            </a:r>
            <a:r>
              <a:rPr lang="en-CA" sz="1200" dirty="0" err="1">
                <a:solidFill>
                  <a:schemeClr val="bg1"/>
                </a:solidFill>
                <a:latin typeface="Consolas" panose="020B0609020204030204" pitchFamily="49" charset="0"/>
              </a:rPr>
              <a:t>autoload.php</a:t>
            </a:r>
            <a:r>
              <a:rPr lang="en-CA" sz="1200" dirty="0">
                <a:solidFill>
                  <a:schemeClr val="bg1"/>
                </a:solidFill>
                <a:latin typeface="Consolas" panose="020B0609020204030204" pitchFamily="49" charset="0"/>
              </a:rPr>
              <a:t> </a:t>
            </a:r>
            <a:r>
              <a:rPr lang="en-CA" sz="1200" dirty="0" err="1">
                <a:solidFill>
                  <a:schemeClr val="bg1"/>
                </a:solidFill>
                <a:latin typeface="Consolas" panose="020B0609020204030204" pitchFamily="49" charset="0"/>
              </a:rPr>
              <a:t>RectangleTest.php</a:t>
            </a:r>
            <a:r>
              <a:rPr lang="en-CA" sz="1200" dirty="0">
                <a:solidFill>
                  <a:schemeClr val="bg1"/>
                </a:solidFill>
                <a:latin typeface="Consolas" panose="020B0609020204030204" pitchFamily="49" charset="0"/>
              </a:rPr>
              <a:t> </a:t>
            </a:r>
          </a:p>
          <a:p>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 9.5.21 by Sebastian Bergmann and contributors.</a:t>
            </a:r>
          </a:p>
          <a:p>
            <a:endParaRPr lang="en-CA" sz="1200" dirty="0">
              <a:solidFill>
                <a:schemeClr val="bg1"/>
              </a:solidFill>
              <a:latin typeface="Consolas" panose="020B0609020204030204" pitchFamily="49" charset="0"/>
            </a:endParaRPr>
          </a:p>
          <a:p>
            <a:r>
              <a:rPr lang="en-CA" sz="1200" dirty="0">
                <a:solidFill>
                  <a:schemeClr val="bg1"/>
                </a:solidFill>
                <a:latin typeface="Consolas" panose="020B0609020204030204" pitchFamily="49" charset="0"/>
              </a:rPr>
              <a:t>...                                         3 / 3 (100%)</a:t>
            </a:r>
          </a:p>
          <a:p>
            <a:endParaRPr lang="en-CA" sz="1200" dirty="0">
              <a:solidFill>
                <a:schemeClr val="bg1"/>
              </a:solidFill>
              <a:latin typeface="Consolas" panose="020B0609020204030204" pitchFamily="49" charset="0"/>
            </a:endParaRPr>
          </a:p>
          <a:p>
            <a:r>
              <a:rPr lang="en-CA" sz="1200" dirty="0">
                <a:solidFill>
                  <a:schemeClr val="bg1"/>
                </a:solidFill>
                <a:latin typeface="Consolas" panose="020B0609020204030204" pitchFamily="49" charset="0"/>
              </a:rPr>
              <a:t>Time: 00:00.004, Memory: 4.00MB</a:t>
            </a:r>
          </a:p>
          <a:p>
            <a:endParaRPr lang="en-CA" sz="1200" dirty="0">
              <a:solidFill>
                <a:schemeClr val="bg1"/>
              </a:solidFill>
              <a:latin typeface="Consolas" panose="020B0609020204030204" pitchFamily="49" charset="0"/>
            </a:endParaRPr>
          </a:p>
          <a:p>
            <a:r>
              <a:rPr lang="en-CA" sz="1200" dirty="0">
                <a:solidFill>
                  <a:schemeClr val="bg1"/>
                </a:solidFill>
                <a:latin typeface="Consolas" panose="020B0609020204030204" pitchFamily="49" charset="0"/>
              </a:rPr>
              <a:t>OK (3 tests, 3 assertions)</a:t>
            </a:r>
          </a:p>
        </p:txBody>
      </p:sp>
    </p:spTree>
    <p:extLst>
      <p:ext uri="{BB962C8B-B14F-4D97-AF65-F5344CB8AC3E}">
        <p14:creationId xmlns:p14="http://schemas.microsoft.com/office/powerpoint/2010/main" val="2933424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8"/>
            <a:ext cx="10667998" cy="4697093"/>
          </a:xfrm>
        </p:spPr>
        <p:txBody>
          <a:bodyPr>
            <a:normAutofit/>
          </a:bodyPr>
          <a:lstStyle/>
          <a:p>
            <a:r>
              <a:rPr lang="en-US" dirty="0"/>
              <a:t>One of the hardest aspects of unit testing is accurately replicating how the code will be used in the real world. </a:t>
            </a:r>
          </a:p>
          <a:p>
            <a:r>
              <a:rPr lang="en-US" dirty="0"/>
              <a:t>For example, almost always, something will have to happen before an assertion can be made, even something as simple as the creation of an object in order to test its methods. </a:t>
            </a:r>
          </a:p>
          <a:p>
            <a:r>
              <a:rPr lang="en-US" dirty="0"/>
              <a:t>You can see an example of this in the </a:t>
            </a:r>
            <a:r>
              <a:rPr lang="en-US" b="1" dirty="0" err="1"/>
              <a:t>RectangleTest</a:t>
            </a:r>
            <a:r>
              <a:rPr lang="en-US" dirty="0"/>
              <a:t> suite. </a:t>
            </a:r>
          </a:p>
          <a:p>
            <a:r>
              <a:rPr lang="en-US" dirty="0"/>
              <a:t>Those things you need in order to perform a test are called “</a:t>
            </a:r>
            <a:r>
              <a:rPr lang="en-US" b="1" dirty="0"/>
              <a:t>fixtures</a:t>
            </a:r>
            <a:r>
              <a:rPr lang="en-US" dirty="0"/>
              <a:t>” in unit-testing parlance.</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45</a:t>
            </a:fld>
            <a:endParaRPr lang="en-US" dirty="0"/>
          </a:p>
        </p:txBody>
      </p:sp>
    </p:spTree>
    <p:extLst>
      <p:ext uri="{BB962C8B-B14F-4D97-AF65-F5344CB8AC3E}">
        <p14:creationId xmlns:p14="http://schemas.microsoft.com/office/powerpoint/2010/main" val="2447133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8"/>
            <a:ext cx="10667998" cy="4697093"/>
          </a:xfrm>
        </p:spPr>
        <p:txBody>
          <a:bodyPr>
            <a:normAutofit lnSpcReduction="10000"/>
          </a:bodyPr>
          <a:lstStyle/>
          <a:p>
            <a:r>
              <a:rPr lang="en-US" dirty="0"/>
              <a:t>In theory, you could create your fixtures in the testing method, as in the </a:t>
            </a:r>
            <a:r>
              <a:rPr lang="en-US" b="1" dirty="0" err="1"/>
              <a:t>testCalcArea</a:t>
            </a:r>
            <a:r>
              <a:rPr lang="en-US" b="1" dirty="0"/>
              <a:t>()</a:t>
            </a:r>
            <a:r>
              <a:rPr lang="en-US" dirty="0"/>
              <a:t> example. </a:t>
            </a:r>
          </a:p>
          <a:p>
            <a:r>
              <a:rPr lang="en-US" dirty="0"/>
              <a:t>But if multiple tests all require the same fixture, there’s a better alternative: define a </a:t>
            </a:r>
            <a:r>
              <a:rPr lang="en-US" b="1" dirty="0" err="1"/>
              <a:t>setUp</a:t>
            </a:r>
            <a:r>
              <a:rPr lang="en-US" b="1" dirty="0"/>
              <a:t>()</a:t>
            </a:r>
            <a:r>
              <a:rPr lang="en-US" dirty="0"/>
              <a:t> method.</a:t>
            </a:r>
          </a:p>
          <a:p>
            <a:r>
              <a:rPr lang="en-US" dirty="0"/>
              <a:t>The </a:t>
            </a:r>
            <a:r>
              <a:rPr lang="en-US" b="1" dirty="0" err="1"/>
              <a:t>setUp</a:t>
            </a:r>
            <a:r>
              <a:rPr lang="en-US" b="1" dirty="0"/>
              <a:t>()</a:t>
            </a:r>
            <a:r>
              <a:rPr lang="en-US" dirty="0"/>
              <a:t> method will automatically be called before each test is run. </a:t>
            </a:r>
          </a:p>
          <a:p>
            <a:r>
              <a:rPr lang="en-US" dirty="0"/>
              <a:t>There is also a corresponding </a:t>
            </a:r>
            <a:r>
              <a:rPr lang="en-US" b="1" dirty="0" err="1"/>
              <a:t>tearDown</a:t>
            </a:r>
            <a:r>
              <a:rPr lang="en-US" b="1" dirty="0"/>
              <a:t>()</a:t>
            </a:r>
            <a:r>
              <a:rPr lang="en-US" dirty="0"/>
              <a:t> method that will be called after each test is run. </a:t>
            </a:r>
          </a:p>
          <a:p>
            <a:endParaRPr lang="en-US" dirty="0"/>
          </a:p>
          <a:p>
            <a:r>
              <a:rPr lang="en-US" dirty="0"/>
              <a:t>Note: each of these methods will be called before and after </a:t>
            </a:r>
            <a:r>
              <a:rPr lang="en-US" u="sng" dirty="0"/>
              <a:t>each individual test</a:t>
            </a:r>
            <a:r>
              <a:rPr lang="en-US" dirty="0"/>
              <a:t>, not at the beginning and end of the entire test suite.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46</a:t>
            </a:fld>
            <a:endParaRPr lang="en-US" dirty="0"/>
          </a:p>
        </p:txBody>
      </p:sp>
    </p:spTree>
    <p:extLst>
      <p:ext uri="{BB962C8B-B14F-4D97-AF65-F5344CB8AC3E}">
        <p14:creationId xmlns:p14="http://schemas.microsoft.com/office/powerpoint/2010/main" val="622817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87928"/>
            <a:ext cx="5229225" cy="4697093"/>
          </a:xfrm>
        </p:spPr>
        <p:txBody>
          <a:bodyPr>
            <a:normAutofit/>
          </a:bodyPr>
          <a:lstStyle/>
          <a:p>
            <a:r>
              <a:rPr lang="en-US" dirty="0"/>
              <a:t>Adding the </a:t>
            </a:r>
            <a:r>
              <a:rPr lang="en-US" b="1" dirty="0" err="1"/>
              <a:t>setUp</a:t>
            </a:r>
            <a:r>
              <a:rPr lang="en-US" b="1" dirty="0"/>
              <a:t>()</a:t>
            </a:r>
            <a:r>
              <a:rPr lang="en-US" dirty="0"/>
              <a:t> and </a:t>
            </a:r>
            <a:r>
              <a:rPr lang="en-US" b="1" dirty="0" err="1"/>
              <a:t>tearDown</a:t>
            </a:r>
            <a:r>
              <a:rPr lang="en-US" b="1" dirty="0"/>
              <a:t>()</a:t>
            </a:r>
            <a:r>
              <a:rPr lang="en-US" dirty="0"/>
              <a:t> methods to the class allows us to define a single instantiation call and any cleanup before and after each test is run.</a:t>
            </a:r>
          </a:p>
        </p:txBody>
      </p:sp>
      <p:sp>
        <p:nvSpPr>
          <p:cNvPr id="7" name="Rectangle 6">
            <a:extLst>
              <a:ext uri="{FF2B5EF4-FFF2-40B4-BE49-F238E27FC236}">
                <a16:creationId xmlns:a16="http://schemas.microsoft.com/office/drawing/2014/main" id="{26649933-BC47-4467-9458-ED8E5DEABDF1}"/>
              </a:ext>
            </a:extLst>
          </p:cNvPr>
          <p:cNvSpPr/>
          <p:nvPr/>
        </p:nvSpPr>
        <p:spPr>
          <a:xfrm>
            <a:off x="718264" y="4044251"/>
            <a:ext cx="5308760" cy="1938992"/>
          </a:xfrm>
          <a:prstGeom prst="rect">
            <a:avLst/>
          </a:prstGeom>
          <a:solidFill>
            <a:schemeClr val="tx1"/>
          </a:solidFill>
        </p:spPr>
        <p:txBody>
          <a:bodyPr wrap="square">
            <a:spAutoFit/>
          </a:bodyPr>
          <a:lstStyle/>
          <a:p>
            <a:r>
              <a:rPr lang="en-CA" sz="1200" dirty="0">
                <a:solidFill>
                  <a:schemeClr val="bg1"/>
                </a:solidFill>
                <a:latin typeface="Consolas" panose="020B0609020204030204" pitchFamily="49" charset="0"/>
              </a:rPr>
              <a:t>[tests]$ ../vendor/</a:t>
            </a:r>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a:t>
            </a:r>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a:t>
            </a:r>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 --bootstrap ./vendor/</a:t>
            </a:r>
            <a:r>
              <a:rPr lang="en-CA" sz="1200" dirty="0" err="1">
                <a:solidFill>
                  <a:schemeClr val="bg1"/>
                </a:solidFill>
                <a:latin typeface="Consolas" panose="020B0609020204030204" pitchFamily="49" charset="0"/>
              </a:rPr>
              <a:t>autoload.php</a:t>
            </a:r>
            <a:r>
              <a:rPr lang="en-CA" sz="1200" dirty="0">
                <a:solidFill>
                  <a:schemeClr val="bg1"/>
                </a:solidFill>
                <a:latin typeface="Consolas" panose="020B0609020204030204" pitchFamily="49" charset="0"/>
              </a:rPr>
              <a:t> </a:t>
            </a:r>
            <a:r>
              <a:rPr lang="en-CA" sz="1200" dirty="0" err="1">
                <a:solidFill>
                  <a:schemeClr val="bg1"/>
                </a:solidFill>
                <a:latin typeface="Consolas" panose="020B0609020204030204" pitchFamily="49" charset="0"/>
              </a:rPr>
              <a:t>RectangleTest.php</a:t>
            </a:r>
            <a:r>
              <a:rPr lang="en-CA" sz="1200" dirty="0">
                <a:solidFill>
                  <a:schemeClr val="bg1"/>
                </a:solidFill>
                <a:latin typeface="Consolas" panose="020B0609020204030204" pitchFamily="49" charset="0"/>
              </a:rPr>
              <a:t> </a:t>
            </a:r>
            <a:br>
              <a:rPr lang="en-CA" sz="1200" dirty="0">
                <a:solidFill>
                  <a:schemeClr val="bg1"/>
                </a:solidFill>
                <a:latin typeface="Consolas" panose="020B0609020204030204" pitchFamily="49" charset="0"/>
              </a:rPr>
            </a:br>
            <a:endParaRPr lang="en-CA" sz="1200" dirty="0">
              <a:solidFill>
                <a:schemeClr val="bg1"/>
              </a:solidFill>
              <a:latin typeface="Consolas" panose="020B0609020204030204" pitchFamily="49" charset="0"/>
            </a:endParaRPr>
          </a:p>
          <a:p>
            <a:r>
              <a:rPr lang="en-CA" sz="1200" dirty="0" err="1">
                <a:solidFill>
                  <a:schemeClr val="bg1"/>
                </a:solidFill>
                <a:latin typeface="Consolas" panose="020B0609020204030204" pitchFamily="49" charset="0"/>
              </a:rPr>
              <a:t>PHPUnit</a:t>
            </a:r>
            <a:r>
              <a:rPr lang="en-CA" sz="1200" dirty="0">
                <a:solidFill>
                  <a:schemeClr val="bg1"/>
                </a:solidFill>
                <a:latin typeface="Consolas" panose="020B0609020204030204" pitchFamily="49" charset="0"/>
              </a:rPr>
              <a:t> 9.5.21 by Sebastian Bergmann and contributors.</a:t>
            </a:r>
          </a:p>
          <a:p>
            <a:endParaRPr lang="en-CA" sz="1200" dirty="0">
              <a:solidFill>
                <a:schemeClr val="bg1"/>
              </a:solidFill>
              <a:latin typeface="Consolas" panose="020B0609020204030204" pitchFamily="49" charset="0"/>
            </a:endParaRPr>
          </a:p>
          <a:p>
            <a:r>
              <a:rPr lang="en-CA" sz="1200" dirty="0">
                <a:solidFill>
                  <a:schemeClr val="bg1"/>
                </a:solidFill>
                <a:latin typeface="Consolas" panose="020B0609020204030204" pitchFamily="49" charset="0"/>
              </a:rPr>
              <a:t>...                                         3 / 3 (100%)</a:t>
            </a:r>
          </a:p>
          <a:p>
            <a:endParaRPr lang="en-CA" sz="1200" dirty="0">
              <a:solidFill>
                <a:schemeClr val="bg1"/>
              </a:solidFill>
              <a:latin typeface="Consolas" panose="020B0609020204030204" pitchFamily="49" charset="0"/>
            </a:endParaRPr>
          </a:p>
          <a:p>
            <a:r>
              <a:rPr lang="en-CA" sz="1200" dirty="0">
                <a:solidFill>
                  <a:schemeClr val="bg1"/>
                </a:solidFill>
                <a:latin typeface="Consolas" panose="020B0609020204030204" pitchFamily="49" charset="0"/>
              </a:rPr>
              <a:t>Time: 00:00.004, Memory: 4.00MB</a:t>
            </a:r>
          </a:p>
          <a:p>
            <a:endParaRPr lang="en-CA" sz="1200" dirty="0">
              <a:solidFill>
                <a:schemeClr val="bg1"/>
              </a:solidFill>
              <a:latin typeface="Consolas" panose="020B0609020204030204" pitchFamily="49" charset="0"/>
            </a:endParaRPr>
          </a:p>
          <a:p>
            <a:r>
              <a:rPr lang="en-CA" sz="1200" dirty="0">
                <a:solidFill>
                  <a:schemeClr val="bg1"/>
                </a:solidFill>
                <a:latin typeface="Consolas" panose="020B0609020204030204" pitchFamily="49" charset="0"/>
              </a:rPr>
              <a:t>OK (3 tests, 3 assertions)</a:t>
            </a:r>
          </a:p>
        </p:txBody>
      </p:sp>
      <p:sp>
        <p:nvSpPr>
          <p:cNvPr id="2" name="Title 1"/>
          <p:cNvSpPr>
            <a:spLocks noGrp="1"/>
          </p:cNvSpPr>
          <p:nvPr>
            <p:ph type="title"/>
          </p:nvPr>
        </p:nvSpPr>
        <p:spPr/>
        <p:txBody>
          <a:bodyPr>
            <a:normAutofit fontScale="90000"/>
          </a:bodyPr>
          <a:lstStyle/>
          <a:p>
            <a:r>
              <a:rPr lang="en-US"/>
              <a:t>Unit Testing</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47</a:t>
            </a:fld>
            <a:endParaRPr lang="en-US" dirty="0"/>
          </a:p>
        </p:txBody>
      </p:sp>
      <p:sp>
        <p:nvSpPr>
          <p:cNvPr id="5" name="Rectangle 1">
            <a:extLst>
              <a:ext uri="{FF2B5EF4-FFF2-40B4-BE49-F238E27FC236}">
                <a16:creationId xmlns:a16="http://schemas.microsoft.com/office/drawing/2014/main" id="{F91DDA34-A502-491C-9964-C7AC65DA3634}"/>
              </a:ext>
            </a:extLst>
          </p:cNvPr>
          <p:cNvSpPr>
            <a:spLocks noChangeArrowheads="1"/>
          </p:cNvSpPr>
          <p:nvPr/>
        </p:nvSpPr>
        <p:spPr bwMode="auto">
          <a:xfrm>
            <a:off x="6062823" y="1489705"/>
            <a:ext cx="5367175" cy="44935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RectangleTest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setUp</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lang="en-US" altLang="en-US" sz="1100" b="1" dirty="0">
                <a:solidFill>
                  <a:srgbClr val="CC7832"/>
                </a:solidFill>
                <a:latin typeface="Courier New" panose="02070309020205020404" pitchFamily="49" charset="0"/>
                <a:cs typeface="Courier New" panose="02070309020205020404" pitchFamily="49" charset="0"/>
              </a:rPr>
              <a:t>void</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tearDown</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lang="en-US" altLang="en-US" sz="1100" b="1" dirty="0">
                <a:solidFill>
                  <a:srgbClr val="CC7832"/>
                </a:solidFill>
                <a:latin typeface="Courier New" panose="02070309020205020404" pitchFamily="49" charset="0"/>
                <a:cs typeface="Courier New" panose="02070309020205020404" pitchFamily="49" charset="0"/>
              </a:rPr>
              <a:t>void</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test__construct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assertInstanceOf</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(Rectangle::</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$this-&gt;</a:t>
            </a:r>
            <a:r>
              <a:rPr kumimoji="0" lang="en-US" altLang="en-US" sz="11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testCalcArea</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calcArea</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assertEquals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testCalcArea2</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rect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calcArea</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assertNotEquals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16</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$result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868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9"/>
            <a:ext cx="10667998" cy="1545772"/>
          </a:xfrm>
        </p:spPr>
        <p:txBody>
          <a:bodyPr>
            <a:normAutofit fontScale="92500" lnSpcReduction="20000"/>
          </a:bodyPr>
          <a:lstStyle/>
          <a:p>
            <a:r>
              <a:rPr lang="en-US" dirty="0"/>
              <a:t>To streamline the process a bit more, </a:t>
            </a:r>
            <a:r>
              <a:rPr lang="en-US" b="1" dirty="0" err="1"/>
              <a:t>PHPUnit</a:t>
            </a:r>
            <a:r>
              <a:rPr lang="en-US" dirty="0"/>
              <a:t> allows you to create a configuration file which supports quite a robust list of options.</a:t>
            </a:r>
          </a:p>
          <a:p>
            <a:r>
              <a:rPr lang="en-US" dirty="0"/>
              <a:t>Create a </a:t>
            </a:r>
            <a:r>
              <a:rPr lang="en-US" b="1" dirty="0"/>
              <a:t>phpunit.xml</a:t>
            </a:r>
            <a:r>
              <a:rPr lang="en-US" dirty="0"/>
              <a:t> file in the root directory of project </a:t>
            </a:r>
            <a:r>
              <a:rPr lang="en-US" b="1" dirty="0" err="1"/>
              <a:t>utdemo</a:t>
            </a:r>
            <a:r>
              <a:rPr lang="en-US" b="1" dirty="0"/>
              <a:t>/</a:t>
            </a:r>
            <a:r>
              <a:rPr lang="en-US" dirty="0"/>
              <a:t> with the following:</a:t>
            </a:r>
            <a:endParaRPr lang="en-US" b="1"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48</a:t>
            </a:fld>
            <a:endParaRPr lang="en-US" dirty="0"/>
          </a:p>
        </p:txBody>
      </p:sp>
      <p:sp>
        <p:nvSpPr>
          <p:cNvPr id="7" name="Rectangle 2">
            <a:extLst>
              <a:ext uri="{FF2B5EF4-FFF2-40B4-BE49-F238E27FC236}">
                <a16:creationId xmlns:a16="http://schemas.microsoft.com/office/drawing/2014/main" id="{D77DCD0B-5264-41E1-91A7-FEA00AA5BE8E}"/>
              </a:ext>
            </a:extLst>
          </p:cNvPr>
          <p:cNvSpPr>
            <a:spLocks noChangeArrowheads="1"/>
          </p:cNvSpPr>
          <p:nvPr/>
        </p:nvSpPr>
        <p:spPr bwMode="auto">
          <a:xfrm>
            <a:off x="1779753" y="3026231"/>
            <a:ext cx="8632491"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en-US" altLang="en-US" sz="13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xml version</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="1.0" </a:t>
            </a:r>
            <a:r>
              <a:rPr kumimoji="0" lang="en-US" altLang="en-US" sz="13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encoding</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="UTF-8"</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en-US" altLang="en-US" sz="13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phpunit</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BABABA"/>
                </a:solidFill>
                <a:effectLst/>
                <a:latin typeface="Courier New" panose="02070309020205020404" pitchFamily="49" charset="0"/>
                <a:cs typeface="Courier New" panose="02070309020205020404" pitchFamily="49" charset="0"/>
              </a:rPr>
              <a:t>xmlns:</a:t>
            </a:r>
            <a:r>
              <a:rPr kumimoji="0" lang="en-US" altLang="en-US" sz="13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xsi</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="http://www.w3.org/2001/XMLSchema-instance" </a:t>
            </a:r>
            <a:b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bootstrap</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="./vendor/</a:t>
            </a:r>
            <a:r>
              <a:rPr kumimoji="0" lang="en-US" altLang="en-US" sz="13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autoload.php</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colors</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="true" </a:t>
            </a:r>
            <a:b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BABABA"/>
                </a:solidFill>
                <a:effectLst/>
                <a:latin typeface="Courier New" panose="02070309020205020404" pitchFamily="49" charset="0"/>
                <a:cs typeface="Courier New" panose="02070309020205020404" pitchFamily="49" charset="0"/>
              </a:rPr>
              <a:t>convertErrorsToExceptions</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="true" </a:t>
            </a:r>
            <a:r>
              <a:rPr kumimoji="0" lang="en-US" altLang="en-US" sz="1300" b="0" i="0" u="none" strike="noStrike" cap="none" normalizeH="0" baseline="0" dirty="0" err="1">
                <a:ln>
                  <a:noFill/>
                </a:ln>
                <a:solidFill>
                  <a:srgbClr val="BABABA"/>
                </a:solidFill>
                <a:effectLst/>
                <a:latin typeface="Courier New" panose="02070309020205020404" pitchFamily="49" charset="0"/>
                <a:cs typeface="Courier New" panose="02070309020205020404" pitchFamily="49" charset="0"/>
              </a:rPr>
              <a:t>convertNoticesToExceptions</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="true" </a:t>
            </a:r>
            <a:b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BABABA"/>
                </a:solidFill>
                <a:effectLst/>
                <a:latin typeface="Courier New" panose="02070309020205020404" pitchFamily="49" charset="0"/>
                <a:cs typeface="Courier New" panose="02070309020205020404" pitchFamily="49" charset="0"/>
              </a:rPr>
              <a:t>convertWarningsToExceptions</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="true" </a:t>
            </a:r>
            <a:r>
              <a:rPr kumimoji="0" lang="en-US" altLang="en-US" sz="1300" b="0" i="0" u="none" strike="noStrike" cap="none" normalizeH="0" baseline="0" dirty="0" err="1">
                <a:ln>
                  <a:noFill/>
                </a:ln>
                <a:solidFill>
                  <a:srgbClr val="BABABA"/>
                </a:solidFill>
                <a:effectLst/>
                <a:latin typeface="Courier New" panose="02070309020205020404" pitchFamily="49" charset="0"/>
                <a:cs typeface="Courier New" panose="02070309020205020404" pitchFamily="49" charset="0"/>
              </a:rPr>
              <a:t>stopOnFailure</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="false" </a:t>
            </a:r>
            <a:b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xsi</a:t>
            </a:r>
            <a:r>
              <a:rPr kumimoji="0" lang="en-US" altLang="en-US" sz="1300" b="0" i="0" u="none" strike="noStrike" cap="none" normalizeH="0" baseline="0" dirty="0" err="1">
                <a:ln>
                  <a:noFill/>
                </a:ln>
                <a:solidFill>
                  <a:srgbClr val="BABABA"/>
                </a:solidFill>
                <a:effectLst/>
                <a:latin typeface="Courier New" panose="02070309020205020404" pitchFamily="49" charset="0"/>
                <a:cs typeface="Courier New" panose="02070309020205020404" pitchFamily="49" charset="0"/>
              </a:rPr>
              <a:t>:noNamespaceSchemaLocation</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="https://schema.phpunit.de/9.3/phpunit.xsd"</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&lt;coverage/&gt;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en-US" altLang="en-US" sz="13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testsuites</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en-US" altLang="en-US" sz="13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testsuite</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name</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="Unit"</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&lt;directory </a:t>
            </a:r>
            <a:r>
              <a:rPr kumimoji="0" lang="en-US" altLang="en-US" sz="13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suffix</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Test.php</a:t>
            </a:r>
            <a:r>
              <a:rPr kumimoji="0" lang="en-US" altLang="en-US" sz="13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en-US" altLang="en-US" sz="13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./tests/</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&lt;/directory&gt;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en-US" altLang="en-US" sz="13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testsuite</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en-US" altLang="en-US" sz="13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testsuites</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&lt;php/&gt;</a:t>
            </a:r>
            <a:b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en-US" altLang="en-US" sz="13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phpunit</a:t>
            </a:r>
            <a:r>
              <a:rPr kumimoji="0" lang="en-US" altLang="en-US" sz="13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5727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bootstrap option allows you to run a file before the tests are executed, in this case, to load the required class files.</a:t>
            </a:r>
          </a:p>
          <a:p>
            <a:r>
              <a:rPr lang="en-US" dirty="0"/>
              <a:t>Converting errors to exceptions allows you to use </a:t>
            </a:r>
            <a:br>
              <a:rPr lang="en-US" dirty="0"/>
            </a:br>
            <a:r>
              <a:rPr lang="en-US" b="1" dirty="0"/>
              <a:t>$this-&gt;</a:t>
            </a:r>
            <a:r>
              <a:rPr lang="en-US" b="1" dirty="0" err="1"/>
              <a:t>expectException</a:t>
            </a:r>
            <a:r>
              <a:rPr lang="en-US" b="1" dirty="0"/>
              <a:t>(&lt;</a:t>
            </a:r>
            <a:r>
              <a:rPr lang="en-US" b="1" dirty="0" err="1"/>
              <a:t>ExceptionType</a:t>
            </a:r>
            <a:r>
              <a:rPr lang="en-US" b="1" dirty="0"/>
              <a:t>&gt;);</a:t>
            </a:r>
            <a:r>
              <a:rPr lang="en-US" dirty="0"/>
              <a:t> within your tests.</a:t>
            </a:r>
          </a:p>
          <a:p>
            <a:r>
              <a:rPr lang="en-US" dirty="0"/>
              <a:t>The </a:t>
            </a:r>
            <a:r>
              <a:rPr lang="en-US" b="1" dirty="0" err="1"/>
              <a:t>testsuites</a:t>
            </a:r>
            <a:r>
              <a:rPr lang="en-US" dirty="0"/>
              <a:t> section defined the location of the tests and which tests to run, in this case, run all tests in the </a:t>
            </a:r>
            <a:r>
              <a:rPr lang="en-US" b="1" dirty="0"/>
              <a:t>tests/</a:t>
            </a:r>
            <a:r>
              <a:rPr lang="en-US" dirty="0"/>
              <a:t> directory with a suffix of </a:t>
            </a:r>
            <a:r>
              <a:rPr lang="en-US" b="1" dirty="0" err="1"/>
              <a:t>Test.php</a:t>
            </a:r>
            <a:endParaRPr lang="en-US" b="1" dirty="0"/>
          </a:p>
          <a:p>
            <a:r>
              <a:rPr lang="en-US" dirty="0"/>
              <a:t>Additional PHP can be defined in the &lt;PHP&gt;&lt;/PHP&gt; section; useful when defining constants such as ones needed to create a DB connection.</a:t>
            </a:r>
          </a:p>
          <a:p>
            <a:endParaRPr lang="en-US" dirty="0"/>
          </a:p>
          <a:p>
            <a:r>
              <a:rPr lang="en-US" dirty="0"/>
              <a:t>A complete list of available options can be found at the following link:</a:t>
            </a:r>
          </a:p>
          <a:p>
            <a:r>
              <a:rPr lang="en-US" dirty="0">
                <a:hlinkClick r:id="rId2"/>
              </a:rPr>
              <a:t>https://phpunit.readthedocs.io/en/9.5/configuration.html</a:t>
            </a:r>
            <a:endParaRPr lang="en-US" dirty="0"/>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49</a:t>
            </a:fld>
            <a:endParaRPr lang="en-US" dirty="0"/>
          </a:p>
        </p:txBody>
      </p:sp>
    </p:spTree>
    <p:extLst>
      <p:ext uri="{BB962C8B-B14F-4D97-AF65-F5344CB8AC3E}">
        <p14:creationId xmlns:p14="http://schemas.microsoft.com/office/powerpoint/2010/main" val="235934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Namespace Limitations</a:t>
            </a:r>
            <a:endParaRPr lang="en-US" dirty="0"/>
          </a:p>
        </p:txBody>
      </p:sp>
      <p:sp>
        <p:nvSpPr>
          <p:cNvPr id="3" name="Content Placeholder 2"/>
          <p:cNvSpPr>
            <a:spLocks noGrp="1"/>
          </p:cNvSpPr>
          <p:nvPr>
            <p:ph idx="1"/>
          </p:nvPr>
        </p:nvSpPr>
        <p:spPr/>
        <p:txBody>
          <a:bodyPr>
            <a:normAutofit lnSpcReduction="10000"/>
          </a:bodyPr>
          <a:lstStyle/>
          <a:p>
            <a:r>
              <a:rPr lang="en-US" dirty="0"/>
              <a:t>There are, of course, limits as to what you can place in a namespace, specifically:</a:t>
            </a:r>
          </a:p>
          <a:p>
            <a:endParaRPr lang="en-US" dirty="0"/>
          </a:p>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Interfaces</a:t>
            </a:r>
          </a:p>
          <a:p>
            <a:pPr marL="342900" indent="-342900">
              <a:buFont typeface="Arial" panose="020B0604020202020204" pitchFamily="34" charset="0"/>
              <a:buChar char="•"/>
            </a:pPr>
            <a:r>
              <a:rPr lang="en-US" dirty="0"/>
              <a:t>Functions</a:t>
            </a:r>
          </a:p>
          <a:p>
            <a:pPr marL="342900" indent="-342900">
              <a:buFont typeface="Arial" panose="020B0604020202020204" pitchFamily="34" charset="0"/>
              <a:buChar char="•"/>
            </a:pPr>
            <a:r>
              <a:rPr lang="en-US" dirty="0"/>
              <a:t>Constants</a:t>
            </a:r>
          </a:p>
          <a:p>
            <a:endParaRPr lang="en-US" dirty="0"/>
          </a:p>
          <a:p>
            <a:r>
              <a:rPr lang="en-US" dirty="0"/>
              <a:t>You couldn’t, for example, create a namespace just to hold some variables.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5</a:t>
            </a:fld>
            <a:endParaRPr lang="en-US" dirty="0"/>
          </a:p>
        </p:txBody>
      </p:sp>
    </p:spTree>
    <p:extLst>
      <p:ext uri="{BB962C8B-B14F-4D97-AF65-F5344CB8AC3E}">
        <p14:creationId xmlns:p14="http://schemas.microsoft.com/office/powerpoint/2010/main" val="1022061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lstStyle/>
          <a:p>
            <a:r>
              <a:rPr lang="en-US" dirty="0"/>
              <a:t>To run your tests, you now simply need to use the following command:</a:t>
            </a:r>
          </a:p>
          <a:p>
            <a:pPr algn="ctr"/>
            <a:endParaRPr lang="en-US" dirty="0">
              <a:latin typeface="Consolas" panose="020B0609020204030204" pitchFamily="49" charset="0"/>
            </a:endParaRPr>
          </a:p>
          <a:p>
            <a:pPr algn="ctr"/>
            <a:r>
              <a:rPr lang="en-US" dirty="0">
                <a:latin typeface="Consolas" panose="020B0609020204030204" pitchFamily="49" charset="0"/>
              </a:rPr>
              <a:t>./vendor/</a:t>
            </a:r>
            <a:r>
              <a:rPr lang="en-US" dirty="0" err="1">
                <a:latin typeface="Consolas" panose="020B0609020204030204" pitchFamily="49" charset="0"/>
              </a:rPr>
              <a:t>phpunit</a:t>
            </a:r>
            <a:r>
              <a:rPr lang="en-US" dirty="0">
                <a:latin typeface="Consolas" panose="020B0609020204030204" pitchFamily="49" charset="0"/>
              </a:rPr>
              <a:t>/</a:t>
            </a:r>
            <a:r>
              <a:rPr lang="en-US" dirty="0" err="1">
                <a:latin typeface="Consolas" panose="020B0609020204030204" pitchFamily="49" charset="0"/>
              </a:rPr>
              <a:t>phpunit</a:t>
            </a:r>
            <a:r>
              <a:rPr lang="en-US" dirty="0">
                <a:latin typeface="Consolas" panose="020B0609020204030204" pitchFamily="49" charset="0"/>
              </a:rPr>
              <a:t>/</a:t>
            </a:r>
            <a:r>
              <a:rPr lang="en-US" dirty="0" err="1">
                <a:latin typeface="Consolas" panose="020B0609020204030204" pitchFamily="49" charset="0"/>
              </a:rPr>
              <a:t>phpunit</a:t>
            </a:r>
            <a:r>
              <a:rPr lang="en-US" dirty="0">
                <a:latin typeface="Consolas" panose="020B0609020204030204" pitchFamily="49" charset="0"/>
              </a:rPr>
              <a:t> </a:t>
            </a:r>
          </a:p>
        </p:txBody>
      </p:sp>
      <p:sp>
        <p:nvSpPr>
          <p:cNvPr id="4" name="Slide Number Placeholder 3"/>
          <p:cNvSpPr>
            <a:spLocks noGrp="1"/>
          </p:cNvSpPr>
          <p:nvPr>
            <p:ph type="sldNum" sz="quarter" idx="12"/>
          </p:nvPr>
        </p:nvSpPr>
        <p:spPr/>
        <p:txBody>
          <a:bodyPr/>
          <a:lstStyle/>
          <a:p>
            <a:fld id="{57BFFEA6-FD0A-418C-BE47-3DCCF1ED53BD}" type="slidenum">
              <a:rPr lang="en-US" smtClean="0"/>
              <a:pPr/>
              <a:t>50</a:t>
            </a:fld>
            <a:endParaRPr lang="en-US" dirty="0"/>
          </a:p>
        </p:txBody>
      </p:sp>
      <p:sp>
        <p:nvSpPr>
          <p:cNvPr id="9" name="Rectangle 8">
            <a:extLst>
              <a:ext uri="{FF2B5EF4-FFF2-40B4-BE49-F238E27FC236}">
                <a16:creationId xmlns:a16="http://schemas.microsoft.com/office/drawing/2014/main" id="{5B804500-876F-4F1F-B92F-19D947FAFF8C}"/>
              </a:ext>
            </a:extLst>
          </p:cNvPr>
          <p:cNvSpPr/>
          <p:nvPr/>
        </p:nvSpPr>
        <p:spPr>
          <a:xfrm>
            <a:off x="840143" y="3299268"/>
            <a:ext cx="10511711" cy="2308324"/>
          </a:xfrm>
          <a:prstGeom prst="rect">
            <a:avLst/>
          </a:prstGeom>
          <a:solidFill>
            <a:schemeClr val="tx1"/>
          </a:solidFill>
        </p:spPr>
        <p:txBody>
          <a:bodyPr wrap="square">
            <a:spAutoFit/>
          </a:bodyPr>
          <a:lstStyle/>
          <a:p>
            <a:r>
              <a:rPr lang="en-CA" dirty="0">
                <a:solidFill>
                  <a:schemeClr val="bg1"/>
                </a:solidFill>
                <a:latin typeface="Consolas" panose="020B0609020204030204" pitchFamily="49" charset="0"/>
              </a:rPr>
              <a:t>[</a:t>
            </a:r>
            <a:r>
              <a:rPr lang="en-CA" dirty="0" err="1">
                <a:solidFill>
                  <a:schemeClr val="bg1"/>
                </a:solidFill>
                <a:latin typeface="Consolas" panose="020B0609020204030204" pitchFamily="49" charset="0"/>
              </a:rPr>
              <a:t>utdemo</a:t>
            </a:r>
            <a:r>
              <a:rPr lang="en-CA" dirty="0">
                <a:solidFill>
                  <a:schemeClr val="bg1"/>
                </a:solidFill>
                <a:latin typeface="Consolas" panose="020B0609020204030204" pitchFamily="49" charset="0"/>
              </a:rPr>
              <a:t>]$ ./vendor/</a:t>
            </a:r>
            <a:r>
              <a:rPr lang="en-CA" dirty="0" err="1">
                <a:solidFill>
                  <a:schemeClr val="bg1"/>
                </a:solidFill>
                <a:latin typeface="Consolas" panose="020B0609020204030204" pitchFamily="49" charset="0"/>
              </a:rPr>
              <a:t>phpunit</a:t>
            </a:r>
            <a:r>
              <a:rPr lang="en-CA" dirty="0">
                <a:solidFill>
                  <a:schemeClr val="bg1"/>
                </a:solidFill>
                <a:latin typeface="Consolas" panose="020B0609020204030204" pitchFamily="49" charset="0"/>
              </a:rPr>
              <a:t>/</a:t>
            </a:r>
            <a:r>
              <a:rPr lang="en-CA" dirty="0" err="1">
                <a:solidFill>
                  <a:schemeClr val="bg1"/>
                </a:solidFill>
                <a:latin typeface="Consolas" panose="020B0609020204030204" pitchFamily="49" charset="0"/>
              </a:rPr>
              <a:t>phpunit</a:t>
            </a:r>
            <a:r>
              <a:rPr lang="en-CA" dirty="0">
                <a:solidFill>
                  <a:schemeClr val="bg1"/>
                </a:solidFill>
                <a:latin typeface="Consolas" panose="020B0609020204030204" pitchFamily="49" charset="0"/>
              </a:rPr>
              <a:t>/</a:t>
            </a:r>
            <a:r>
              <a:rPr lang="en-CA" dirty="0" err="1">
                <a:solidFill>
                  <a:schemeClr val="bg1"/>
                </a:solidFill>
                <a:latin typeface="Consolas" panose="020B0609020204030204" pitchFamily="49" charset="0"/>
              </a:rPr>
              <a:t>phpunit</a:t>
            </a:r>
            <a:r>
              <a:rPr lang="en-CA" dirty="0">
                <a:solidFill>
                  <a:schemeClr val="bg1"/>
                </a:solidFill>
                <a:latin typeface="Consolas" panose="020B0609020204030204" pitchFamily="49" charset="0"/>
              </a:rPr>
              <a:t> </a:t>
            </a:r>
          </a:p>
          <a:p>
            <a:r>
              <a:rPr lang="en-CA" dirty="0" err="1">
                <a:solidFill>
                  <a:schemeClr val="bg1"/>
                </a:solidFill>
                <a:latin typeface="Consolas" panose="020B0609020204030204" pitchFamily="49" charset="0"/>
              </a:rPr>
              <a:t>PHPUnit</a:t>
            </a:r>
            <a:r>
              <a:rPr lang="en-CA" dirty="0">
                <a:solidFill>
                  <a:schemeClr val="bg1"/>
                </a:solidFill>
                <a:latin typeface="Consolas" panose="020B0609020204030204" pitchFamily="49" charset="0"/>
              </a:rPr>
              <a:t> 9.5.21 by Sebastian Bergmann and contributors.</a:t>
            </a:r>
          </a:p>
          <a:p>
            <a:endParaRPr lang="en-CA" dirty="0">
              <a:solidFill>
                <a:schemeClr val="bg1"/>
              </a:solidFill>
              <a:latin typeface="Consolas" panose="020B0609020204030204" pitchFamily="49" charset="0"/>
            </a:endParaRPr>
          </a:p>
          <a:p>
            <a:r>
              <a:rPr lang="en-CA" dirty="0">
                <a:solidFill>
                  <a:schemeClr val="bg1"/>
                </a:solidFill>
                <a:latin typeface="Consolas" panose="020B0609020204030204" pitchFamily="49" charset="0"/>
              </a:rPr>
              <a:t>...                                                                 3 / 3 (100%)</a:t>
            </a:r>
          </a:p>
          <a:p>
            <a:endParaRPr lang="en-CA" dirty="0">
              <a:solidFill>
                <a:schemeClr val="bg1"/>
              </a:solidFill>
              <a:latin typeface="Consolas" panose="020B0609020204030204" pitchFamily="49" charset="0"/>
            </a:endParaRPr>
          </a:p>
          <a:p>
            <a:r>
              <a:rPr lang="en-CA" dirty="0">
                <a:solidFill>
                  <a:schemeClr val="bg1"/>
                </a:solidFill>
                <a:latin typeface="Consolas" panose="020B0609020204030204" pitchFamily="49" charset="0"/>
              </a:rPr>
              <a:t>Time: 00:00.004, Memory: 4.00MB</a:t>
            </a:r>
          </a:p>
          <a:p>
            <a:endParaRPr lang="en-CA" dirty="0">
              <a:solidFill>
                <a:schemeClr val="bg1"/>
              </a:solidFill>
              <a:latin typeface="Consolas" panose="020B0609020204030204" pitchFamily="49" charset="0"/>
            </a:endParaRPr>
          </a:p>
          <a:p>
            <a:r>
              <a:rPr lang="en-CA" dirty="0">
                <a:solidFill>
                  <a:srgbClr val="00B050"/>
                </a:solidFill>
                <a:latin typeface="Consolas" panose="020B0609020204030204" pitchFamily="49" charset="0"/>
              </a:rPr>
              <a:t>OK (3 tests, 3 assertions)</a:t>
            </a:r>
          </a:p>
        </p:txBody>
      </p:sp>
    </p:spTree>
    <p:extLst>
      <p:ext uri="{BB962C8B-B14F-4D97-AF65-F5344CB8AC3E}">
        <p14:creationId xmlns:p14="http://schemas.microsoft.com/office/powerpoint/2010/main" val="2125286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lstStyle/>
          <a:p>
            <a:r>
              <a:rPr lang="en-US" dirty="0"/>
              <a:t>You can create a “shortcut” (symbolic link) to the </a:t>
            </a:r>
            <a:r>
              <a:rPr lang="en-US" dirty="0" err="1"/>
              <a:t>phpunit</a:t>
            </a:r>
            <a:r>
              <a:rPr lang="en-US" dirty="0"/>
              <a:t> program by issuing the following command in the project’s root directory:</a:t>
            </a:r>
          </a:p>
          <a:p>
            <a:pPr algn="ctr"/>
            <a:r>
              <a:rPr lang="en-US" dirty="0">
                <a:latin typeface="Consolas" panose="020B0609020204030204" pitchFamily="49" charset="0"/>
              </a:rPr>
              <a:t>[</a:t>
            </a:r>
            <a:r>
              <a:rPr lang="en-US" dirty="0" err="1">
                <a:latin typeface="Consolas" panose="020B0609020204030204" pitchFamily="49" charset="0"/>
              </a:rPr>
              <a:t>utdemo</a:t>
            </a:r>
            <a:r>
              <a:rPr lang="en-US" dirty="0">
                <a:latin typeface="Consolas" panose="020B0609020204030204" pitchFamily="49" charset="0"/>
              </a:rPr>
              <a:t>]$ ln -s ./vendor/</a:t>
            </a:r>
            <a:r>
              <a:rPr lang="en-US" dirty="0" err="1">
                <a:latin typeface="Consolas" panose="020B0609020204030204" pitchFamily="49" charset="0"/>
              </a:rPr>
              <a:t>phpunit</a:t>
            </a:r>
            <a:r>
              <a:rPr lang="en-US" dirty="0">
                <a:latin typeface="Consolas" panose="020B0609020204030204" pitchFamily="49" charset="0"/>
              </a:rPr>
              <a:t>/</a:t>
            </a:r>
            <a:r>
              <a:rPr lang="en-US" dirty="0" err="1">
                <a:latin typeface="Consolas" panose="020B0609020204030204" pitchFamily="49" charset="0"/>
              </a:rPr>
              <a:t>phpunit</a:t>
            </a:r>
            <a:r>
              <a:rPr lang="en-US" dirty="0">
                <a:latin typeface="Consolas" panose="020B0609020204030204" pitchFamily="49" charset="0"/>
              </a:rPr>
              <a:t>/</a:t>
            </a:r>
            <a:r>
              <a:rPr lang="en-US" dirty="0" err="1">
                <a:latin typeface="Consolas" panose="020B0609020204030204" pitchFamily="49" charset="0"/>
              </a:rPr>
              <a:t>phpunit</a:t>
            </a:r>
            <a:r>
              <a:rPr lang="en-US" dirty="0">
                <a:latin typeface="Consolas" panose="020B0609020204030204" pitchFamily="49" charset="0"/>
              </a:rPr>
              <a:t> </a:t>
            </a:r>
            <a:r>
              <a:rPr lang="en-US" dirty="0" err="1">
                <a:latin typeface="Consolas" panose="020B0609020204030204" pitchFamily="49" charset="0"/>
              </a:rPr>
              <a:t>phpunit</a:t>
            </a:r>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pPr/>
              <a:t>51</a:t>
            </a:fld>
            <a:endParaRPr lang="en-US" dirty="0"/>
          </a:p>
        </p:txBody>
      </p:sp>
      <p:sp>
        <p:nvSpPr>
          <p:cNvPr id="9" name="Rectangle 8">
            <a:extLst>
              <a:ext uri="{FF2B5EF4-FFF2-40B4-BE49-F238E27FC236}">
                <a16:creationId xmlns:a16="http://schemas.microsoft.com/office/drawing/2014/main" id="{5B804500-876F-4F1F-B92F-19D947FAFF8C}"/>
              </a:ext>
            </a:extLst>
          </p:cNvPr>
          <p:cNvSpPr/>
          <p:nvPr/>
        </p:nvSpPr>
        <p:spPr>
          <a:xfrm>
            <a:off x="840143" y="3299268"/>
            <a:ext cx="10511711" cy="2308324"/>
          </a:xfrm>
          <a:prstGeom prst="rect">
            <a:avLst/>
          </a:prstGeom>
          <a:solidFill>
            <a:schemeClr val="tx1"/>
          </a:solidFill>
        </p:spPr>
        <p:txBody>
          <a:bodyPr wrap="square">
            <a:spAutoFit/>
          </a:bodyPr>
          <a:lstStyle/>
          <a:p>
            <a:r>
              <a:rPr lang="en-CA" dirty="0">
                <a:solidFill>
                  <a:schemeClr val="bg1"/>
                </a:solidFill>
                <a:latin typeface="Consolas" panose="020B0609020204030204" pitchFamily="49" charset="0"/>
              </a:rPr>
              <a:t>[</a:t>
            </a:r>
            <a:r>
              <a:rPr lang="en-CA" dirty="0" err="1">
                <a:solidFill>
                  <a:schemeClr val="bg1"/>
                </a:solidFill>
                <a:latin typeface="Consolas" panose="020B0609020204030204" pitchFamily="49" charset="0"/>
              </a:rPr>
              <a:t>utdemo</a:t>
            </a:r>
            <a:r>
              <a:rPr lang="en-CA" dirty="0">
                <a:solidFill>
                  <a:schemeClr val="bg1"/>
                </a:solidFill>
                <a:latin typeface="Consolas" panose="020B0609020204030204" pitchFamily="49" charset="0"/>
              </a:rPr>
              <a:t>]$ ./</a:t>
            </a:r>
            <a:r>
              <a:rPr lang="en-CA" dirty="0" err="1">
                <a:solidFill>
                  <a:schemeClr val="bg1"/>
                </a:solidFill>
                <a:latin typeface="Consolas" panose="020B0609020204030204" pitchFamily="49" charset="0"/>
              </a:rPr>
              <a:t>phpunit</a:t>
            </a:r>
            <a:r>
              <a:rPr lang="en-CA" dirty="0">
                <a:solidFill>
                  <a:schemeClr val="bg1"/>
                </a:solidFill>
                <a:latin typeface="Consolas" panose="020B0609020204030204" pitchFamily="49" charset="0"/>
              </a:rPr>
              <a:t> </a:t>
            </a:r>
          </a:p>
          <a:p>
            <a:r>
              <a:rPr lang="en-CA" dirty="0" err="1">
                <a:solidFill>
                  <a:schemeClr val="bg1"/>
                </a:solidFill>
                <a:latin typeface="Consolas" panose="020B0609020204030204" pitchFamily="49" charset="0"/>
              </a:rPr>
              <a:t>PHPUnit</a:t>
            </a:r>
            <a:r>
              <a:rPr lang="en-CA" dirty="0">
                <a:solidFill>
                  <a:schemeClr val="bg1"/>
                </a:solidFill>
                <a:latin typeface="Consolas" panose="020B0609020204030204" pitchFamily="49" charset="0"/>
              </a:rPr>
              <a:t> 9.5.21 by Sebastian Bergmann and contributors.</a:t>
            </a:r>
          </a:p>
          <a:p>
            <a:endParaRPr lang="en-CA" dirty="0">
              <a:solidFill>
                <a:schemeClr val="bg1"/>
              </a:solidFill>
              <a:latin typeface="Consolas" panose="020B0609020204030204" pitchFamily="49" charset="0"/>
            </a:endParaRPr>
          </a:p>
          <a:p>
            <a:r>
              <a:rPr lang="en-CA" dirty="0">
                <a:solidFill>
                  <a:schemeClr val="bg1"/>
                </a:solidFill>
                <a:latin typeface="Consolas" panose="020B0609020204030204" pitchFamily="49" charset="0"/>
              </a:rPr>
              <a:t>...                                                                 3 / 3 (100%)</a:t>
            </a:r>
          </a:p>
          <a:p>
            <a:endParaRPr lang="en-CA" dirty="0">
              <a:solidFill>
                <a:schemeClr val="bg1"/>
              </a:solidFill>
              <a:latin typeface="Consolas" panose="020B0609020204030204" pitchFamily="49" charset="0"/>
            </a:endParaRPr>
          </a:p>
          <a:p>
            <a:r>
              <a:rPr lang="en-CA" dirty="0">
                <a:solidFill>
                  <a:schemeClr val="bg1"/>
                </a:solidFill>
                <a:latin typeface="Consolas" panose="020B0609020204030204" pitchFamily="49" charset="0"/>
              </a:rPr>
              <a:t>Time: 00:00.004, Memory: 4.00MB</a:t>
            </a:r>
          </a:p>
          <a:p>
            <a:endParaRPr lang="en-CA" dirty="0">
              <a:solidFill>
                <a:schemeClr val="bg1"/>
              </a:solidFill>
              <a:latin typeface="Consolas" panose="020B0609020204030204" pitchFamily="49" charset="0"/>
            </a:endParaRPr>
          </a:p>
          <a:p>
            <a:r>
              <a:rPr lang="en-CA" dirty="0">
                <a:solidFill>
                  <a:srgbClr val="00B050"/>
                </a:solidFill>
                <a:latin typeface="Consolas" panose="020B0609020204030204" pitchFamily="49" charset="0"/>
              </a:rPr>
              <a:t>OK (3 tests, 3 assertions)</a:t>
            </a:r>
          </a:p>
        </p:txBody>
      </p:sp>
    </p:spTree>
    <p:extLst>
      <p:ext uri="{BB962C8B-B14F-4D97-AF65-F5344CB8AC3E}">
        <p14:creationId xmlns:p14="http://schemas.microsoft.com/office/powerpoint/2010/main" val="3757582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One final note regarding Unit Testing. Because of the nature of OOP, objects often interact with other objects to do work. While creating unit tests, a problem may arise in which one class requires the use of another but the dependent class is unavailable or has not yet been created.</a:t>
            </a:r>
          </a:p>
          <a:p>
            <a:r>
              <a:rPr lang="en-US" dirty="0"/>
              <a:t>Consider the following example:</a:t>
            </a:r>
          </a:p>
          <a:p>
            <a:endParaRPr lang="en-US" dirty="0"/>
          </a:p>
          <a:p>
            <a:endParaRPr lang="en-US" dirty="0"/>
          </a:p>
          <a:p>
            <a:endParaRPr lang="en-US" dirty="0"/>
          </a:p>
          <a:p>
            <a:endParaRPr lang="en-US" dirty="0"/>
          </a:p>
          <a:p>
            <a:endParaRPr lang="en-US" dirty="0"/>
          </a:p>
          <a:p>
            <a:endParaRPr lang="en-US" dirty="0"/>
          </a:p>
          <a:p>
            <a:r>
              <a:rPr lang="en-US" dirty="0"/>
              <a:t>To create a test for this class’s authenticate method, you require a </a:t>
            </a:r>
            <a:r>
              <a:rPr lang="en-US" b="1" dirty="0"/>
              <a:t>User</a:t>
            </a:r>
            <a:r>
              <a:rPr lang="en-US" dirty="0"/>
              <a:t> object.</a:t>
            </a:r>
          </a:p>
          <a:p>
            <a:r>
              <a:rPr lang="en-US" dirty="0"/>
              <a:t>What can you do if the </a:t>
            </a:r>
            <a:r>
              <a:rPr lang="en-US" b="1" dirty="0"/>
              <a:t>User</a:t>
            </a:r>
            <a:r>
              <a:rPr lang="en-US" dirty="0"/>
              <a:t> class has not yet been created?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52</a:t>
            </a:fld>
            <a:endParaRPr lang="en-US" dirty="0"/>
          </a:p>
        </p:txBody>
      </p:sp>
      <p:sp>
        <p:nvSpPr>
          <p:cNvPr id="5" name="Rectangle 1">
            <a:extLst>
              <a:ext uri="{FF2B5EF4-FFF2-40B4-BE49-F238E27FC236}">
                <a16:creationId xmlns:a16="http://schemas.microsoft.com/office/drawing/2014/main" id="{974E06D6-358D-4EB7-BE74-B171A22E4CCF}"/>
              </a:ext>
            </a:extLst>
          </p:cNvPr>
          <p:cNvSpPr>
            <a:spLocks noChangeArrowheads="1"/>
          </p:cNvSpPr>
          <p:nvPr/>
        </p:nvSpPr>
        <p:spPr bwMode="auto">
          <a:xfrm>
            <a:off x="3911747" y="3043258"/>
            <a:ext cx="4368504"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App\Classes</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Auth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$user</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authenticate</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$user</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user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$user</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user</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959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Unit Testing</a:t>
            </a:r>
            <a:endParaRPr lang="en-US" dirty="0"/>
          </a:p>
        </p:txBody>
      </p:sp>
      <p:sp>
        <p:nvSpPr>
          <p:cNvPr id="3" name="Content Placeholder 2"/>
          <p:cNvSpPr>
            <a:spLocks noGrp="1"/>
          </p:cNvSpPr>
          <p:nvPr>
            <p:ph idx="1"/>
          </p:nvPr>
        </p:nvSpPr>
        <p:spPr>
          <a:xfrm>
            <a:off x="762000" y="1387928"/>
            <a:ext cx="5203371" cy="4697093"/>
          </a:xfrm>
        </p:spPr>
        <p:txBody>
          <a:bodyPr>
            <a:normAutofit/>
          </a:bodyPr>
          <a:lstStyle/>
          <a:p>
            <a:r>
              <a:rPr lang="en-US" sz="2000" dirty="0"/>
              <a:t>Fortunately, </a:t>
            </a:r>
            <a:r>
              <a:rPr lang="en-US" sz="2000" dirty="0" err="1"/>
              <a:t>PHPUnit</a:t>
            </a:r>
            <a:r>
              <a:rPr lang="en-US" sz="2000" dirty="0"/>
              <a:t> has the ability to create mock objects to overcome this pitfall.</a:t>
            </a:r>
          </a:p>
          <a:p>
            <a:r>
              <a:rPr lang="en-US" sz="2000" dirty="0"/>
              <a:t>A mock object allows you to generate a temporary object of a specified class type for use in unit tests.</a:t>
            </a:r>
          </a:p>
          <a:p>
            <a:r>
              <a:rPr lang="en-US" sz="2000" dirty="0"/>
              <a:t>After generating a mock, you can then test the </a:t>
            </a:r>
            <a:r>
              <a:rPr lang="en-US" sz="2000" dirty="0" err="1"/>
              <a:t>behaviour</a:t>
            </a:r>
            <a:r>
              <a:rPr lang="en-US" sz="2000" dirty="0"/>
              <a:t> of type-hinted methods.</a:t>
            </a:r>
          </a:p>
          <a:p>
            <a:endParaRPr lang="en-US" sz="2000" dirty="0"/>
          </a:p>
          <a:p>
            <a:r>
              <a:rPr lang="en-US" sz="2000" dirty="0"/>
              <a:t>Note the full namespace </a:t>
            </a:r>
            <a:r>
              <a:rPr lang="en-US" sz="2000" b="1" dirty="0"/>
              <a:t>App\Classes\User</a:t>
            </a:r>
          </a:p>
        </p:txBody>
      </p:sp>
      <p:sp>
        <p:nvSpPr>
          <p:cNvPr id="4" name="Slide Number Placeholder 3"/>
          <p:cNvSpPr>
            <a:spLocks noGrp="1"/>
          </p:cNvSpPr>
          <p:nvPr>
            <p:ph type="sldNum" sz="quarter" idx="12"/>
          </p:nvPr>
        </p:nvSpPr>
        <p:spPr/>
        <p:txBody>
          <a:bodyPr/>
          <a:lstStyle/>
          <a:p>
            <a:fld id="{57BFFEA6-FD0A-418C-BE47-3DCCF1ED53BD}" type="slidenum">
              <a:rPr lang="en-US" smtClean="0"/>
              <a:pPr/>
              <a:t>53</a:t>
            </a:fld>
            <a:endParaRPr lang="en-US" dirty="0"/>
          </a:p>
        </p:txBody>
      </p:sp>
      <p:sp>
        <p:nvSpPr>
          <p:cNvPr id="6" name="Rectangle 1">
            <a:extLst>
              <a:ext uri="{FF2B5EF4-FFF2-40B4-BE49-F238E27FC236}">
                <a16:creationId xmlns:a16="http://schemas.microsoft.com/office/drawing/2014/main" id="{AB6F3380-FA3F-4016-BE76-4BAF525416ED}"/>
              </a:ext>
            </a:extLst>
          </p:cNvPr>
          <p:cNvSpPr>
            <a:spLocks noChangeArrowheads="1"/>
          </p:cNvSpPr>
          <p:nvPr/>
        </p:nvSpPr>
        <p:spPr bwMode="auto">
          <a:xfrm>
            <a:off x="6062823" y="1743621"/>
            <a:ext cx="5367175"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Tests</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App\Classes\Auth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use </a:t>
            </a:r>
            <a:r>
              <a:rPr kumimoji="0" lang="en-US" altLang="en-US"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PHPUnit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\Framework\</a:t>
            </a:r>
            <a:r>
              <a:rPr kumimoji="0" lang="en-US" altLang="en-US"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AuthTest</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TestCase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protected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$mock</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setUp</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lang="en-US" altLang="en-US" sz="1100" b="1" dirty="0">
                <a:solidFill>
                  <a:srgbClr val="CC7832"/>
                </a:solidFill>
                <a:latin typeface="Courier New" panose="02070309020205020404" pitchFamily="49" charset="0"/>
                <a:cs typeface="Courier New" panose="02070309020205020404" pitchFamily="49" charset="0"/>
              </a:rPr>
              <a:t>void</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mock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getMockBuilder</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'App\Classes\User'</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disableOriginalConstructor</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disableOriginalClone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disableArgumentCloning</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getMock</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testAuthenticate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$auth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Auth()</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$user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$auth</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authenticate</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mock</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assertInstanceOf</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'App\Classes\User'</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$user</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068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928" y="5305934"/>
            <a:ext cx="10667998" cy="603315"/>
          </a:xfrm>
        </p:spPr>
        <p:txBody>
          <a:bodyPr>
            <a:normAutofit/>
          </a:bodyPr>
          <a:lstStyle/>
          <a:p>
            <a:r>
              <a:rPr lang="en-US" dirty="0"/>
              <a:t>The end of Lecture 09 </a:t>
            </a:r>
          </a:p>
        </p:txBody>
      </p:sp>
      <p:sp>
        <p:nvSpPr>
          <p:cNvPr id="4" name="Slide Number Placeholder 3"/>
          <p:cNvSpPr>
            <a:spLocks noGrp="1"/>
          </p:cNvSpPr>
          <p:nvPr>
            <p:ph type="sldNum" sz="quarter" idx="12"/>
          </p:nvPr>
        </p:nvSpPr>
        <p:spPr/>
        <p:txBody>
          <a:bodyPr/>
          <a:lstStyle/>
          <a:p>
            <a:fld id="{57BFFEA6-FD0A-418C-BE47-3DCCF1ED53BD}" type="slidenum">
              <a:rPr lang="en-US" smtClean="0"/>
              <a:t>54</a:t>
            </a:fld>
            <a:endParaRPr lang="en-US"/>
          </a:p>
        </p:txBody>
      </p:sp>
    </p:spTree>
    <p:extLst>
      <p:ext uri="{BB962C8B-B14F-4D97-AF65-F5344CB8AC3E}">
        <p14:creationId xmlns:p14="http://schemas.microsoft.com/office/powerpoint/2010/main" val="252420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Namespaces</a:t>
            </a:r>
          </a:p>
        </p:txBody>
      </p:sp>
      <p:sp>
        <p:nvSpPr>
          <p:cNvPr id="3" name="Content Placeholder 2"/>
          <p:cNvSpPr>
            <a:spLocks noGrp="1"/>
          </p:cNvSpPr>
          <p:nvPr>
            <p:ph idx="1"/>
          </p:nvPr>
        </p:nvSpPr>
        <p:spPr>
          <a:xfrm>
            <a:off x="762000" y="1387929"/>
            <a:ext cx="10667998" cy="4584788"/>
          </a:xfrm>
        </p:spPr>
        <p:txBody>
          <a:bodyPr>
            <a:normAutofit/>
          </a:bodyPr>
          <a:lstStyle/>
          <a:p>
            <a:r>
              <a:rPr lang="en-US" sz="2000" dirty="0"/>
              <a:t>To define a namespace, create a new file that will store the </a:t>
            </a:r>
            <a:r>
              <a:rPr lang="en-US" sz="2000" dirty="0" err="1"/>
              <a:t>namespaced</a:t>
            </a:r>
            <a:r>
              <a:rPr lang="en-US" sz="2000" dirty="0"/>
              <a:t> code. </a:t>
            </a:r>
          </a:p>
          <a:p>
            <a:r>
              <a:rPr lang="en-US" sz="2000" dirty="0"/>
              <a:t>Within that file, you create a namespace by using the namespace keyword, followed by the identifier:</a:t>
            </a:r>
          </a:p>
          <a:p>
            <a:endParaRPr lang="en-US" sz="2000" dirty="0"/>
          </a:p>
          <a:p>
            <a:endParaRPr lang="en-US" sz="2000" dirty="0"/>
          </a:p>
          <a:p>
            <a:endParaRPr lang="en-US" sz="2000" dirty="0"/>
          </a:p>
          <a:p>
            <a:endParaRPr lang="en-US" sz="2000" dirty="0"/>
          </a:p>
          <a:p>
            <a:r>
              <a:rPr lang="en-US" sz="2000" dirty="0"/>
              <a:t>Note that this should be the first line of PHP code in a file, and that the file cannot even have any HTML before that PHP code. You can have PHP comments before that line, however.</a:t>
            </a:r>
          </a:p>
        </p:txBody>
      </p:sp>
      <p:sp>
        <p:nvSpPr>
          <p:cNvPr id="4" name="Slide Number Placeholder 3"/>
          <p:cNvSpPr>
            <a:spLocks noGrp="1"/>
          </p:cNvSpPr>
          <p:nvPr>
            <p:ph type="sldNum" sz="quarter" idx="12"/>
          </p:nvPr>
        </p:nvSpPr>
        <p:spPr/>
        <p:txBody>
          <a:bodyPr/>
          <a:lstStyle/>
          <a:p>
            <a:fld id="{57BFFEA6-FD0A-418C-BE47-3DCCF1ED53BD}" type="slidenum">
              <a:rPr lang="en-US" smtClean="0"/>
              <a:pPr/>
              <a:t>6</a:t>
            </a:fld>
            <a:endParaRPr lang="en-US" dirty="0"/>
          </a:p>
        </p:txBody>
      </p:sp>
      <p:sp>
        <p:nvSpPr>
          <p:cNvPr id="5" name="Rectangle 1">
            <a:extLst>
              <a:ext uri="{FF2B5EF4-FFF2-40B4-BE49-F238E27FC236}">
                <a16:creationId xmlns:a16="http://schemas.microsoft.com/office/drawing/2014/main" id="{1827B2F0-A0B7-4D95-917E-956757FD1F4F}"/>
              </a:ext>
            </a:extLst>
          </p:cNvPr>
          <p:cNvSpPr>
            <a:spLocks noChangeArrowheads="1"/>
          </p:cNvSpPr>
          <p:nvPr/>
        </p:nvSpPr>
        <p:spPr bwMode="auto">
          <a:xfrm>
            <a:off x="4167107" y="2995443"/>
            <a:ext cx="3857784" cy="12311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MyUtilities</a:t>
            </a: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48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Namespaces</a:t>
            </a:r>
          </a:p>
        </p:txBody>
      </p:sp>
      <p:sp>
        <p:nvSpPr>
          <p:cNvPr id="3" name="Content Placeholder 2"/>
          <p:cNvSpPr>
            <a:spLocks noGrp="1"/>
          </p:cNvSpPr>
          <p:nvPr>
            <p:ph idx="1"/>
          </p:nvPr>
        </p:nvSpPr>
        <p:spPr>
          <a:xfrm>
            <a:off x="762000" y="1387929"/>
            <a:ext cx="10667998" cy="4584788"/>
          </a:xfrm>
        </p:spPr>
        <p:txBody>
          <a:bodyPr>
            <a:normAutofit/>
          </a:bodyPr>
          <a:lstStyle/>
          <a:p>
            <a:r>
              <a:rPr lang="en-US" sz="2000" dirty="0"/>
              <a:t>Any code that follows that line will automatically be placed within that namespace:</a:t>
            </a:r>
          </a:p>
          <a:p>
            <a:endParaRPr lang="en-US" sz="2000" dirty="0"/>
          </a:p>
          <a:p>
            <a:endParaRPr lang="en-US" sz="2000" dirty="0"/>
          </a:p>
          <a:p>
            <a:endParaRPr lang="en-US" sz="2000" dirty="0"/>
          </a:p>
          <a:p>
            <a:endParaRPr lang="en-US" sz="2000" dirty="0"/>
          </a:p>
          <a:p>
            <a:r>
              <a:rPr lang="en-US" sz="2000" dirty="0"/>
              <a:t>Namespaces can have sub-namespaces, just as you’d have levels of directories on your computer. To do that, indicate a sub-namespace using the backslash:</a:t>
            </a:r>
          </a:p>
        </p:txBody>
      </p:sp>
      <p:sp>
        <p:nvSpPr>
          <p:cNvPr id="4" name="Slide Number Placeholder 3"/>
          <p:cNvSpPr>
            <a:spLocks noGrp="1"/>
          </p:cNvSpPr>
          <p:nvPr>
            <p:ph type="sldNum" sz="quarter" idx="12"/>
          </p:nvPr>
        </p:nvSpPr>
        <p:spPr/>
        <p:txBody>
          <a:bodyPr/>
          <a:lstStyle/>
          <a:p>
            <a:fld id="{57BFFEA6-FD0A-418C-BE47-3DCCF1ED53BD}" type="slidenum">
              <a:rPr lang="en-US" smtClean="0"/>
              <a:pPr/>
              <a:t>7</a:t>
            </a:fld>
            <a:endParaRPr lang="en-US" dirty="0"/>
          </a:p>
        </p:txBody>
      </p:sp>
      <p:sp>
        <p:nvSpPr>
          <p:cNvPr id="5" name="Rectangle 1">
            <a:extLst>
              <a:ext uri="{FF2B5EF4-FFF2-40B4-BE49-F238E27FC236}">
                <a16:creationId xmlns:a16="http://schemas.microsoft.com/office/drawing/2014/main" id="{89E452C0-377F-452D-B866-E071808DB13C}"/>
              </a:ext>
            </a:extLst>
          </p:cNvPr>
          <p:cNvSpPr>
            <a:spLocks noChangeArrowheads="1"/>
          </p:cNvSpPr>
          <p:nvPr/>
        </p:nvSpPr>
        <p:spPr bwMode="auto">
          <a:xfrm>
            <a:off x="3469938" y="1986586"/>
            <a:ext cx="5252122"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&lt;?php</a:t>
            </a: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MyUtilities</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NewClass</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B6212E48-97AF-49E2-9350-FDA179577C04}"/>
              </a:ext>
            </a:extLst>
          </p:cNvPr>
          <p:cNvSpPr>
            <a:spLocks noChangeArrowheads="1"/>
          </p:cNvSpPr>
          <p:nvPr/>
        </p:nvSpPr>
        <p:spPr bwMode="auto">
          <a:xfrm>
            <a:off x="3185852" y="4554246"/>
            <a:ext cx="582029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namespace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MyUtilities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UserManagement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Login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11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87929"/>
            <a:ext cx="10667998" cy="4584788"/>
          </a:xfrm>
        </p:spPr>
        <p:txBody>
          <a:bodyPr>
            <a:normAutofit lnSpcReduction="10000"/>
          </a:bodyPr>
          <a:lstStyle/>
          <a:p>
            <a:r>
              <a:rPr lang="en-US" sz="2000" dirty="0"/>
              <a:t>Once you’ve defined a namespace, you can reference it by using the backslashes again. </a:t>
            </a:r>
          </a:p>
          <a:p>
            <a:endParaRPr lang="en-US" sz="2000" dirty="0"/>
          </a:p>
          <a:p>
            <a:r>
              <a:rPr lang="en-US" sz="2000" dirty="0"/>
              <a:t>First, though, you’d need to include the file that defines the namespace then use backslashes to indicate a namespace is being used:</a:t>
            </a:r>
          </a:p>
          <a:p>
            <a:endParaRPr lang="en-US" sz="2000" dirty="0"/>
          </a:p>
          <a:p>
            <a:endParaRPr lang="en-US" sz="2000" dirty="0"/>
          </a:p>
          <a:p>
            <a:endParaRPr lang="en-US" sz="2000" dirty="0"/>
          </a:p>
          <a:p>
            <a:endParaRPr lang="en-US" sz="2000" dirty="0"/>
          </a:p>
          <a:p>
            <a:endParaRPr lang="en-US" sz="2000" dirty="0"/>
          </a:p>
          <a:p>
            <a:r>
              <a:rPr lang="en-US" sz="2000" dirty="0"/>
              <a:t>A common convention (and PSR-4 standard) is that you organize the files themselves using the same structure as the namespace.</a:t>
            </a:r>
          </a:p>
        </p:txBody>
      </p:sp>
      <p:sp>
        <p:nvSpPr>
          <p:cNvPr id="7" name="Rectangle 2">
            <a:extLst>
              <a:ext uri="{FF2B5EF4-FFF2-40B4-BE49-F238E27FC236}">
                <a16:creationId xmlns:a16="http://schemas.microsoft.com/office/drawing/2014/main" id="{84960E54-8253-4951-A194-B84F3A633FBE}"/>
              </a:ext>
            </a:extLst>
          </p:cNvPr>
          <p:cNvSpPr>
            <a:spLocks noChangeArrowheads="1"/>
          </p:cNvSpPr>
          <p:nvPr/>
        </p:nvSpPr>
        <p:spPr bwMode="auto">
          <a:xfrm>
            <a:off x="3012989" y="3291548"/>
            <a:ext cx="6166020"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&lt;?</a:t>
            </a:r>
            <a:r>
              <a:rPr kumimoji="0" lang="en-US" altLang="en-US"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php</a:t>
            </a:r>
            <a:br>
              <a:rPr kumimoji="0" lang="en-US" altLang="en-US"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br>
              <a:rPr kumimoji="0" lang="en-US" altLang="en-US"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require</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MyUtilities</a:t>
            </a:r>
            <a:r>
              <a:rPr kumimoji="0" lang="en-US" altLang="en-US"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NewClass.php</a:t>
            </a:r>
            <a:r>
              <a:rPr kumimoji="0" lang="en-US" altLang="en-US"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$obj </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MyUtilities</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NewClass</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dirty="0"/>
              <a:t>Namespaces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8</a:t>
            </a:fld>
            <a:endParaRPr lang="en-US" dirty="0"/>
          </a:p>
        </p:txBody>
      </p:sp>
    </p:spTree>
    <p:extLst>
      <p:ext uri="{BB962C8B-B14F-4D97-AF65-F5344CB8AC3E}">
        <p14:creationId xmlns:p14="http://schemas.microsoft.com/office/powerpoint/2010/main" val="397111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Namespace Example</a:t>
            </a:r>
          </a:p>
        </p:txBody>
      </p:sp>
      <p:sp>
        <p:nvSpPr>
          <p:cNvPr id="3" name="Content Placeholder 2"/>
          <p:cNvSpPr>
            <a:spLocks noGrp="1"/>
          </p:cNvSpPr>
          <p:nvPr>
            <p:ph idx="1"/>
          </p:nvPr>
        </p:nvSpPr>
        <p:spPr>
          <a:xfrm>
            <a:off x="762000" y="1387929"/>
            <a:ext cx="10667998" cy="4584788"/>
          </a:xfrm>
        </p:spPr>
        <p:txBody>
          <a:bodyPr>
            <a:normAutofit/>
          </a:bodyPr>
          <a:lstStyle/>
          <a:p>
            <a:r>
              <a:rPr lang="en-US" dirty="0"/>
              <a:t>As an example, all of your reusable code would go into the </a:t>
            </a:r>
            <a:r>
              <a:rPr lang="en-US" b="1" dirty="0"/>
              <a:t>app</a:t>
            </a:r>
            <a:r>
              <a:rPr lang="en-US" dirty="0"/>
              <a:t> namespace.</a:t>
            </a:r>
          </a:p>
          <a:p>
            <a:r>
              <a:rPr lang="en-US" dirty="0"/>
              <a:t>Then, all of the classes and code related to creating company-based objects would go in the </a:t>
            </a:r>
            <a:r>
              <a:rPr lang="en-US" b="1" dirty="0"/>
              <a:t>Company</a:t>
            </a:r>
            <a:r>
              <a:rPr lang="en-US" dirty="0"/>
              <a:t> sub-namespace.</a:t>
            </a:r>
          </a:p>
          <a:p>
            <a:r>
              <a:rPr lang="en-US" dirty="0"/>
              <a:t>Note: </a:t>
            </a:r>
            <a:r>
              <a:rPr lang="en-US" b="1" dirty="0" err="1"/>
              <a:t>namespace.php</a:t>
            </a:r>
            <a:r>
              <a:rPr lang="en-US" dirty="0"/>
              <a:t> exists in the </a:t>
            </a:r>
            <a:r>
              <a:rPr lang="en-US" b="1" dirty="0"/>
              <a:t>project/</a:t>
            </a:r>
            <a:r>
              <a:rPr lang="en-US" dirty="0"/>
              <a:t> directory. Not </a:t>
            </a:r>
            <a:r>
              <a:rPr lang="en-US" b="1" dirty="0"/>
              <a:t>project</a:t>
            </a:r>
            <a:r>
              <a:rPr lang="en-US" dirty="0"/>
              <a:t>/</a:t>
            </a:r>
            <a:r>
              <a:rPr lang="en-US" b="1" dirty="0"/>
              <a:t>app</a:t>
            </a:r>
          </a:p>
        </p:txBody>
      </p:sp>
      <p:sp>
        <p:nvSpPr>
          <p:cNvPr id="4" name="Slide Number Placeholder 3"/>
          <p:cNvSpPr>
            <a:spLocks noGrp="1"/>
          </p:cNvSpPr>
          <p:nvPr>
            <p:ph type="sldNum" sz="quarter" idx="12"/>
          </p:nvPr>
        </p:nvSpPr>
        <p:spPr/>
        <p:txBody>
          <a:bodyPr/>
          <a:lstStyle/>
          <a:p>
            <a:fld id="{57BFFEA6-FD0A-418C-BE47-3DCCF1ED53BD}" type="slidenum">
              <a:rPr lang="en-US" smtClean="0"/>
              <a:pPr/>
              <a:t>9</a:t>
            </a:fld>
            <a:endParaRPr lang="en-US" dirty="0"/>
          </a:p>
        </p:txBody>
      </p:sp>
      <p:pic>
        <p:nvPicPr>
          <p:cNvPr id="5" name="Picture 4">
            <a:extLst>
              <a:ext uri="{FF2B5EF4-FFF2-40B4-BE49-F238E27FC236}">
                <a16:creationId xmlns:a16="http://schemas.microsoft.com/office/drawing/2014/main" id="{4C0DC43A-A3E3-4CD4-A4F4-6C4E6C35AE44}"/>
              </a:ext>
            </a:extLst>
          </p:cNvPr>
          <p:cNvPicPr>
            <a:picLocks noChangeAspect="1"/>
          </p:cNvPicPr>
          <p:nvPr/>
        </p:nvPicPr>
        <p:blipFill>
          <a:blip r:embed="rId2"/>
          <a:stretch>
            <a:fillRect/>
          </a:stretch>
        </p:blipFill>
        <p:spPr>
          <a:xfrm>
            <a:off x="3847785" y="3871069"/>
            <a:ext cx="4496427" cy="2124371"/>
          </a:xfrm>
          <a:prstGeom prst="rect">
            <a:avLst/>
          </a:prstGeom>
        </p:spPr>
      </p:pic>
    </p:spTree>
    <p:extLst>
      <p:ext uri="{BB962C8B-B14F-4D97-AF65-F5344CB8AC3E}">
        <p14:creationId xmlns:p14="http://schemas.microsoft.com/office/powerpoint/2010/main" val="1276757277"/>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40C0F"/>
      </a:dk2>
      <a:lt2>
        <a:srgbClr val="F2F0EF"/>
      </a:lt2>
      <a:accent1>
        <a:srgbClr val="51303B"/>
      </a:accent1>
      <a:accent2>
        <a:srgbClr val="ABA299"/>
      </a:accent2>
      <a:accent3>
        <a:srgbClr val="475A6B"/>
      </a:accent3>
      <a:accent4>
        <a:srgbClr val="9A5853"/>
      </a:accent4>
      <a:accent5>
        <a:srgbClr val="A98E58"/>
      </a:accent5>
      <a:accent6>
        <a:srgbClr val="754C66"/>
      </a:accent6>
      <a:hlink>
        <a:srgbClr val="448593"/>
      </a:hlink>
      <a:folHlink>
        <a:srgbClr val="935E7A"/>
      </a:folHlink>
    </a:clrScheme>
    <a:fontScheme name="Custom 1">
      <a:majorFont>
        <a:latin typeface="Century Schoolbook"/>
        <a:ea typeface=""/>
        <a:cs typeface=""/>
      </a:majorFont>
      <a:minorFont>
        <a:latin typeface="Open Sans"/>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15035</TotalTime>
  <Words>6118</Words>
  <Application>Microsoft Office PowerPoint</Application>
  <PresentationFormat>Widescreen</PresentationFormat>
  <Paragraphs>468</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Century Schoolbook</vt:lpstr>
      <vt:lpstr>Consolas</vt:lpstr>
      <vt:lpstr>Corbel</vt:lpstr>
      <vt:lpstr>Courier New</vt:lpstr>
      <vt:lpstr>Open Sans</vt:lpstr>
      <vt:lpstr>Headlines</vt:lpstr>
      <vt:lpstr>Intermediate php Techniques</vt:lpstr>
      <vt:lpstr>Objectives</vt:lpstr>
      <vt:lpstr>Namespaces</vt:lpstr>
      <vt:lpstr>Namespaces</vt:lpstr>
      <vt:lpstr>Namespace Limitations</vt:lpstr>
      <vt:lpstr>Namespaces</vt:lpstr>
      <vt:lpstr>Namespaces</vt:lpstr>
      <vt:lpstr>Namespaces</vt:lpstr>
      <vt:lpstr>Namespace Example</vt:lpstr>
      <vt:lpstr>Namespace Example</vt:lpstr>
      <vt:lpstr>Namespace Example 1</vt:lpstr>
      <vt:lpstr>Namespace Example 2</vt:lpstr>
      <vt:lpstr>Namespace Example 3</vt:lpstr>
      <vt:lpstr>Composer</vt:lpstr>
      <vt:lpstr>Composer</vt:lpstr>
      <vt:lpstr>Composer</vt:lpstr>
      <vt:lpstr>Composer</vt:lpstr>
      <vt:lpstr>Composer Versioning</vt:lpstr>
      <vt:lpstr>Composer Versioning</vt:lpstr>
      <vt:lpstr>Composer</vt:lpstr>
      <vt:lpstr>Composer</vt:lpstr>
      <vt:lpstr>Composer</vt:lpstr>
      <vt:lpstr>Composer</vt:lpstr>
      <vt:lpstr>Composer</vt:lpstr>
      <vt:lpstr>Unit Testing</vt:lpstr>
      <vt:lpstr>Unit Testing</vt:lpstr>
      <vt:lpstr>Unit Testing</vt:lpstr>
      <vt:lpstr>Unit Testing</vt:lpstr>
      <vt:lpstr>Test-Driven Development</vt:lpstr>
      <vt:lpstr>Test-Driven Development</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exception handling</dc:title>
  <dc:creator>SiD</dc:creator>
  <cp:lastModifiedBy>Nicholas Sylvestre</cp:lastModifiedBy>
  <cp:revision>708</cp:revision>
  <cp:lastPrinted>2016-07-11T12:09:47Z</cp:lastPrinted>
  <dcterms:created xsi:type="dcterms:W3CDTF">2016-07-03T01:57:56Z</dcterms:created>
  <dcterms:modified xsi:type="dcterms:W3CDTF">2022-08-17T16:58:16Z</dcterms:modified>
</cp:coreProperties>
</file>