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9" r:id="rId15"/>
    <p:sldId id="270" r:id="rId16"/>
    <p:sldId id="271" r:id="rId17"/>
    <p:sldId id="274" r:id="rId18"/>
    <p:sldId id="275" r:id="rId19"/>
    <p:sldId id="273"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1" d="100"/>
          <a:sy n="91" d="100"/>
        </p:scale>
        <p:origin x="108" y="1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243507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220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BA8FA-C046-4E70-80AE-24E1632AF9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293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06D549-B400-419A-806A-11B5E9CF129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1835087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06D549-B400-419A-806A-11B5E9CF129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BA8FA-C046-4E70-80AE-24E1632AF9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103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06D549-B400-419A-806A-11B5E9CF129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303028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2614500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76984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202619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6D549-B400-419A-806A-11B5E9CF129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396804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6D549-B400-419A-806A-11B5E9CF129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153764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6D549-B400-419A-806A-11B5E9CF129B}"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157056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6D549-B400-419A-806A-11B5E9CF129B}"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182242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6D549-B400-419A-806A-11B5E9CF129B}"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23068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6D549-B400-419A-806A-11B5E9CF129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386834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6D549-B400-419A-806A-11B5E9CF129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BA8FA-C046-4E70-80AE-24E1632AF9E3}" type="slidenum">
              <a:rPr lang="en-US" smtClean="0"/>
              <a:t>‹#›</a:t>
            </a:fld>
            <a:endParaRPr lang="en-US"/>
          </a:p>
        </p:txBody>
      </p:sp>
    </p:spTree>
    <p:extLst>
      <p:ext uri="{BB962C8B-B14F-4D97-AF65-F5344CB8AC3E}">
        <p14:creationId xmlns:p14="http://schemas.microsoft.com/office/powerpoint/2010/main" val="386511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06D549-B400-419A-806A-11B5E9CF129B}" type="datetimeFigureOut">
              <a:rPr lang="en-US" smtClean="0"/>
              <a:t>8/3/2022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3BA8FA-C046-4E70-80AE-24E1632AF9E3}" type="slidenum">
              <a:rPr lang="en-US" smtClean="0"/>
              <a:t>‹#›</a:t>
            </a:fld>
            <a:endParaRPr lang="en-US"/>
          </a:p>
        </p:txBody>
      </p:sp>
    </p:spTree>
    <p:extLst>
      <p:ext uri="{BB962C8B-B14F-4D97-AF65-F5344CB8AC3E}">
        <p14:creationId xmlns:p14="http://schemas.microsoft.com/office/powerpoint/2010/main" val="234199826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2C7E-5F70-1139-3DDF-80A4F66F44BF}"/>
              </a:ext>
            </a:extLst>
          </p:cNvPr>
          <p:cNvSpPr>
            <a:spLocks noGrp="1"/>
          </p:cNvSpPr>
          <p:nvPr>
            <p:ph type="ctrTitle"/>
          </p:nvPr>
        </p:nvSpPr>
        <p:spPr/>
        <p:txBody>
          <a:bodyPr>
            <a:normAutofit fontScale="90000"/>
          </a:bodyPr>
          <a:lstStyle/>
          <a:p>
            <a:pPr algn="ctr"/>
            <a:r>
              <a:rPr lang="en-US" b="1" i="0" dirty="0">
                <a:solidFill>
                  <a:schemeClr val="tx1">
                    <a:lumMod val="75000"/>
                    <a:lumOff val="25000"/>
                  </a:schemeClr>
                </a:solidFill>
                <a:effectLst/>
                <a:latin typeface="Times New Roman" panose="02020603050405020304" pitchFamily="18" charset="0"/>
                <a:cs typeface="Times New Roman" panose="02020603050405020304" pitchFamily="18" charset="0"/>
              </a:rPr>
              <a:t>Bay Area </a:t>
            </a:r>
            <a:r>
              <a:rPr lang="en-US" b="1" i="0" dirty="0" err="1">
                <a:solidFill>
                  <a:schemeClr val="tx1">
                    <a:lumMod val="75000"/>
                    <a:lumOff val="25000"/>
                  </a:schemeClr>
                </a:solidFill>
                <a:effectLst/>
                <a:latin typeface="Times New Roman" panose="02020603050405020304" pitchFamily="18" charset="0"/>
                <a:cs typeface="Times New Roman" panose="02020603050405020304" pitchFamily="18" charset="0"/>
              </a:rPr>
              <a:t>AirBnB</a:t>
            </a:r>
            <a:r>
              <a:rPr lang="en-US" b="1" i="0" dirty="0">
                <a:solidFill>
                  <a:schemeClr val="tx1">
                    <a:lumMod val="75000"/>
                    <a:lumOff val="25000"/>
                  </a:schemeClr>
                </a:solidFill>
                <a:effectLst/>
                <a:latin typeface="Times New Roman" panose="02020603050405020304" pitchFamily="18" charset="0"/>
                <a:cs typeface="Times New Roman" panose="02020603050405020304" pitchFamily="18" charset="0"/>
              </a:rPr>
              <a:t> Data: Investigation and Modeling Results</a:t>
            </a:r>
            <a:br>
              <a:rPr lang="en-US" b="1"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0463738F-64D5-E7ED-CD51-16B167DB9FD6}"/>
              </a:ext>
            </a:extLst>
          </p:cNvPr>
          <p:cNvSpPr>
            <a:spLocks noGrp="1"/>
          </p:cNvSpPr>
          <p:nvPr>
            <p:ph type="subTitle" idx="1"/>
          </p:nvPr>
        </p:nvSpPr>
        <p:spPr>
          <a:xfrm>
            <a:off x="2589213" y="4777379"/>
            <a:ext cx="8915399" cy="1614712"/>
          </a:xfrm>
        </p:spPr>
        <p:txBody>
          <a:bodyPr>
            <a:normAutofit/>
          </a:bodyPr>
          <a:lstStyle/>
          <a:p>
            <a:pPr algn="ctr"/>
            <a:r>
              <a:rPr lang="en-US" b="0" i="0" dirty="0">
                <a:solidFill>
                  <a:schemeClr val="tx1">
                    <a:lumMod val="75000"/>
                    <a:lumOff val="25000"/>
                  </a:schemeClr>
                </a:solidFill>
                <a:effectLst/>
                <a:cs typeface="Times New Roman" panose="02020603050405020304" pitchFamily="18" charset="0"/>
              </a:rPr>
              <a:t>Drew Zinder</a:t>
            </a:r>
            <a:br>
              <a:rPr lang="en-US" b="0" i="0" dirty="0">
                <a:solidFill>
                  <a:schemeClr val="tx1">
                    <a:lumMod val="75000"/>
                    <a:lumOff val="25000"/>
                  </a:schemeClr>
                </a:solidFill>
                <a:effectLst/>
                <a:cs typeface="Times New Roman" panose="02020603050405020304" pitchFamily="18" charset="0"/>
              </a:rPr>
            </a:br>
            <a:r>
              <a:rPr lang="en-US" sz="600" b="0" i="0" dirty="0">
                <a:solidFill>
                  <a:schemeClr val="tx1">
                    <a:lumMod val="75000"/>
                    <a:lumOff val="25000"/>
                  </a:schemeClr>
                </a:solidFill>
                <a:effectLst/>
                <a:cs typeface="Times New Roman" panose="02020603050405020304" pitchFamily="18" charset="0"/>
              </a:rPr>
              <a:t> </a:t>
            </a:r>
            <a:br>
              <a:rPr lang="en-US" dirty="0">
                <a:solidFill>
                  <a:schemeClr val="tx1">
                    <a:lumMod val="75000"/>
                    <a:lumOff val="25000"/>
                  </a:schemeClr>
                </a:solidFill>
                <a:cs typeface="Times New Roman" panose="02020603050405020304" pitchFamily="18" charset="0"/>
              </a:rPr>
            </a:br>
            <a:r>
              <a:rPr lang="en-US" b="0" i="0" dirty="0">
                <a:solidFill>
                  <a:schemeClr val="tx1">
                    <a:lumMod val="75000"/>
                    <a:lumOff val="25000"/>
                  </a:schemeClr>
                </a:solidFill>
                <a:effectLst/>
                <a:cs typeface="Times New Roman" panose="02020603050405020304" pitchFamily="18" charset="0"/>
              </a:rPr>
              <a:t>DrewZinder@gmail.com</a:t>
            </a:r>
            <a:br>
              <a:rPr lang="en-US" b="0" i="0" dirty="0">
                <a:solidFill>
                  <a:schemeClr val="tx1">
                    <a:lumMod val="75000"/>
                    <a:lumOff val="25000"/>
                  </a:schemeClr>
                </a:solidFill>
                <a:effectLst/>
                <a:cs typeface="Times New Roman" panose="02020603050405020304" pitchFamily="18" charset="0"/>
              </a:rPr>
            </a:br>
            <a:r>
              <a:rPr lang="en-US" sz="600" b="0" i="0" dirty="0">
                <a:solidFill>
                  <a:schemeClr val="tx1">
                    <a:lumMod val="75000"/>
                    <a:lumOff val="25000"/>
                  </a:schemeClr>
                </a:solidFill>
                <a:effectLst/>
                <a:cs typeface="Times New Roman" panose="02020603050405020304" pitchFamily="18" charset="0"/>
              </a:rPr>
              <a:t> </a:t>
            </a:r>
            <a:br>
              <a:rPr lang="en-US" dirty="0">
                <a:solidFill>
                  <a:schemeClr val="tx1">
                    <a:lumMod val="75000"/>
                    <a:lumOff val="25000"/>
                  </a:schemeClr>
                </a:solidFill>
                <a:cs typeface="Times New Roman" panose="02020603050405020304" pitchFamily="18" charset="0"/>
              </a:rPr>
            </a:br>
            <a:r>
              <a:rPr lang="en-US" b="0" i="0" dirty="0">
                <a:solidFill>
                  <a:schemeClr val="tx1">
                    <a:lumMod val="75000"/>
                    <a:lumOff val="25000"/>
                  </a:schemeClr>
                </a:solidFill>
                <a:effectLst/>
                <a:cs typeface="Times New Roman" panose="02020603050405020304" pitchFamily="18" charset="0"/>
              </a:rPr>
              <a:t>August 3, 2022</a:t>
            </a:r>
            <a:endParaRPr lang="en-US" dirty="0">
              <a:solidFill>
                <a:schemeClr val="tx1">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168740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Average Price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t>Price also indicates presence of weekly trends, with minor (but consistent) price increases for weekend dates.</a:t>
            </a:r>
          </a:p>
        </p:txBody>
      </p:sp>
      <p:pic>
        <p:nvPicPr>
          <p:cNvPr id="4098" name="Picture 2">
            <a:extLst>
              <a:ext uri="{FF2B5EF4-FFF2-40B4-BE49-F238E27FC236}">
                <a16:creationId xmlns:a16="http://schemas.microsoft.com/office/drawing/2014/main" id="{58F180A6-2E28-DD5C-09B4-14FA8C478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73" y="2721347"/>
            <a:ext cx="59626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57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Average Price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t>Pricing data ultimately appears to be stationary, allowing for modeling on average (rather than daily) values.  This allows for the application of more powerful ML techniques that are not appropriate for longitudinal data.</a:t>
            </a:r>
          </a:p>
        </p:txBody>
      </p:sp>
      <p:pic>
        <p:nvPicPr>
          <p:cNvPr id="4098" name="Picture 2">
            <a:extLst>
              <a:ext uri="{FF2B5EF4-FFF2-40B4-BE49-F238E27FC236}">
                <a16:creationId xmlns:a16="http://schemas.microsoft.com/office/drawing/2014/main" id="{58F180A6-2E28-DD5C-09B4-14FA8C478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73" y="2721347"/>
            <a:ext cx="59626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4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Booking</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lstStyle/>
          <a:p>
            <a:r>
              <a:rPr lang="en-US" dirty="0"/>
              <a:t>Host Duration was the greatest indicator of booking probability</a:t>
            </a:r>
          </a:p>
        </p:txBody>
      </p:sp>
      <p:pic>
        <p:nvPicPr>
          <p:cNvPr id="8194" name="Picture 2">
            <a:extLst>
              <a:ext uri="{FF2B5EF4-FFF2-40B4-BE49-F238E27FC236}">
                <a16:creationId xmlns:a16="http://schemas.microsoft.com/office/drawing/2014/main" id="{08E0BEA7-1B9E-4D4D-9E74-8CE816B6F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9" y="1346201"/>
            <a:ext cx="6545470" cy="5437775"/>
          </a:xfrm>
          <a:prstGeom prst="rect">
            <a:avLst/>
          </a:prstGeom>
          <a:gradFill flip="none" rotWithShape="1">
            <a:gsLst>
              <a:gs pos="18000">
                <a:schemeClr val="bg2">
                  <a:tint val="90000"/>
                  <a:satMod val="92000"/>
                  <a:lumMod val="120000"/>
                </a:schemeClr>
              </a:gs>
              <a:gs pos="62000">
                <a:schemeClr val="bg2">
                  <a:shade val="98000"/>
                  <a:satMod val="120000"/>
                  <a:lumMod val="98000"/>
                  <a:alpha val="0"/>
                </a:schemeClr>
              </a:gs>
            </a:gsLst>
            <a:lin ang="0" scaled="1"/>
            <a:tileRect/>
          </a:gradFill>
        </p:spPr>
      </p:pic>
    </p:spTree>
    <p:extLst>
      <p:ext uri="{BB962C8B-B14F-4D97-AF65-F5344CB8AC3E}">
        <p14:creationId xmlns:p14="http://schemas.microsoft.com/office/powerpoint/2010/main" val="369276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Booking</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lstStyle/>
          <a:p>
            <a:r>
              <a:rPr lang="en-US" dirty="0"/>
              <a:t>Host Duration was the greatest indicator of booking probability</a:t>
            </a:r>
          </a:p>
          <a:p>
            <a:pPr lvl="1"/>
            <a:r>
              <a:rPr lang="en-US" dirty="0"/>
              <a:t>This is not-unexpected, as someone who's been a host with </a:t>
            </a:r>
            <a:r>
              <a:rPr lang="en-US" dirty="0" err="1"/>
              <a:t>AirBnB</a:t>
            </a:r>
            <a:r>
              <a:rPr lang="en-US" dirty="0"/>
              <a:t> for an extended period has likely determined how to best ensure their property is frequently booked</a:t>
            </a:r>
          </a:p>
          <a:p>
            <a:pPr lvl="1"/>
            <a:r>
              <a:rPr lang="en-US" dirty="0"/>
              <a:t>Alternatively, however, this could also be due to experienced hosts making their listing unavailable during slower seasons, for personal use or renovation </a:t>
            </a:r>
          </a:p>
        </p:txBody>
      </p:sp>
      <p:pic>
        <p:nvPicPr>
          <p:cNvPr id="8194" name="Picture 2">
            <a:extLst>
              <a:ext uri="{FF2B5EF4-FFF2-40B4-BE49-F238E27FC236}">
                <a16:creationId xmlns:a16="http://schemas.microsoft.com/office/drawing/2014/main" id="{08E0BEA7-1B9E-4D4D-9E74-8CE816B6F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9" y="1346201"/>
            <a:ext cx="6545470" cy="5437775"/>
          </a:xfrm>
          <a:prstGeom prst="rect">
            <a:avLst/>
          </a:prstGeom>
          <a:gradFill flip="none" rotWithShape="1">
            <a:gsLst>
              <a:gs pos="18000">
                <a:schemeClr val="bg2">
                  <a:tint val="90000"/>
                  <a:satMod val="92000"/>
                  <a:lumMod val="120000"/>
                </a:schemeClr>
              </a:gs>
              <a:gs pos="62000">
                <a:schemeClr val="bg2">
                  <a:shade val="98000"/>
                  <a:satMod val="120000"/>
                  <a:lumMod val="98000"/>
                  <a:alpha val="0"/>
                </a:schemeClr>
              </a:gs>
            </a:gsLst>
            <a:lin ang="0" scaled="1"/>
            <a:tileRect/>
          </a:gradFill>
        </p:spPr>
      </p:pic>
    </p:spTree>
    <p:extLst>
      <p:ext uri="{BB962C8B-B14F-4D97-AF65-F5344CB8AC3E}">
        <p14:creationId xmlns:p14="http://schemas.microsoft.com/office/powerpoint/2010/main" val="362493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Booking</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normAutofit lnSpcReduction="10000"/>
          </a:bodyPr>
          <a:lstStyle/>
          <a:p>
            <a:r>
              <a:rPr lang="en-US" dirty="0">
                <a:solidFill>
                  <a:schemeClr val="bg1">
                    <a:lumMod val="65000"/>
                  </a:schemeClr>
                </a:solidFill>
              </a:rPr>
              <a:t>Host Duration was the greatest indicator of booking probability</a:t>
            </a:r>
          </a:p>
          <a:p>
            <a:pPr lvl="1"/>
            <a:r>
              <a:rPr lang="en-US" dirty="0">
                <a:solidFill>
                  <a:schemeClr val="bg1">
                    <a:lumMod val="65000"/>
                  </a:schemeClr>
                </a:solidFill>
              </a:rPr>
              <a:t>This is not-unexpected, as someone who's been a host with </a:t>
            </a:r>
            <a:r>
              <a:rPr lang="en-US" dirty="0" err="1">
                <a:solidFill>
                  <a:schemeClr val="bg1">
                    <a:lumMod val="65000"/>
                  </a:schemeClr>
                </a:solidFill>
              </a:rPr>
              <a:t>AirBnB</a:t>
            </a:r>
            <a:r>
              <a:rPr lang="en-US" dirty="0">
                <a:solidFill>
                  <a:schemeClr val="bg1">
                    <a:lumMod val="65000"/>
                  </a:schemeClr>
                </a:solidFill>
              </a:rPr>
              <a:t> for an extended period has likely determined how to best ensure their property is frequently booked</a:t>
            </a:r>
          </a:p>
          <a:p>
            <a:pPr lvl="1"/>
            <a:r>
              <a:rPr lang="en-US" dirty="0">
                <a:solidFill>
                  <a:schemeClr val="bg1">
                    <a:lumMod val="65000"/>
                  </a:schemeClr>
                </a:solidFill>
              </a:rPr>
              <a:t>Alternatively, however, this could also be due to experienced hosts making their listing unavailable during slower seasons, for personal use or renovation </a:t>
            </a:r>
          </a:p>
          <a:p>
            <a:r>
              <a:rPr lang="en-US" dirty="0"/>
              <a:t>Maximum stay, price per person, and the price of the listing were all also strongly indicative of booking likelihood</a:t>
            </a:r>
          </a:p>
          <a:p>
            <a:r>
              <a:rPr lang="en-US" dirty="0"/>
              <a:t>Host review and responsiveness elements played a strong role as well, although number of reviews was more important than the value of those reviews</a:t>
            </a:r>
          </a:p>
        </p:txBody>
      </p:sp>
      <p:pic>
        <p:nvPicPr>
          <p:cNvPr id="8194" name="Picture 2">
            <a:extLst>
              <a:ext uri="{FF2B5EF4-FFF2-40B4-BE49-F238E27FC236}">
                <a16:creationId xmlns:a16="http://schemas.microsoft.com/office/drawing/2014/main" id="{08E0BEA7-1B9E-4D4D-9E74-8CE816B6F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9" y="1346201"/>
            <a:ext cx="6545470" cy="5437775"/>
          </a:xfrm>
          <a:prstGeom prst="rect">
            <a:avLst/>
          </a:prstGeom>
          <a:gradFill flip="none" rotWithShape="1">
            <a:gsLst>
              <a:gs pos="18000">
                <a:schemeClr val="bg2">
                  <a:tint val="90000"/>
                  <a:satMod val="92000"/>
                  <a:lumMod val="120000"/>
                </a:schemeClr>
              </a:gs>
              <a:gs pos="62000">
                <a:schemeClr val="bg2">
                  <a:shade val="98000"/>
                  <a:satMod val="120000"/>
                  <a:lumMod val="98000"/>
                  <a:alpha val="0"/>
                </a:schemeClr>
              </a:gs>
            </a:gsLst>
            <a:lin ang="0" scaled="1"/>
            <a:tileRect/>
          </a:gradFill>
        </p:spPr>
      </p:pic>
    </p:spTree>
    <p:extLst>
      <p:ext uri="{BB962C8B-B14F-4D97-AF65-F5344CB8AC3E}">
        <p14:creationId xmlns:p14="http://schemas.microsoft.com/office/powerpoint/2010/main" val="252309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Booking</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normAutofit/>
          </a:bodyPr>
          <a:lstStyle/>
          <a:p>
            <a:r>
              <a:rPr lang="en-US" dirty="0"/>
              <a:t>Taking an example record for a deeper investigation of variable importance</a:t>
            </a:r>
          </a:p>
          <a:p>
            <a:pPr lvl="1"/>
            <a:r>
              <a:rPr lang="en-US" dirty="0"/>
              <a:t>Expected booking probability: 44.7%</a:t>
            </a:r>
          </a:p>
          <a:p>
            <a:pPr lvl="1"/>
            <a:r>
              <a:rPr lang="en-US" dirty="0"/>
              <a:t>This listing’s booking probability: 40.7%</a:t>
            </a:r>
          </a:p>
          <a:p>
            <a:pPr lvl="1"/>
            <a:endParaRPr lang="en-US" dirty="0"/>
          </a:p>
          <a:p>
            <a:r>
              <a:rPr lang="en-US" dirty="0"/>
              <a:t>Price per person, and the price of the listing itself, both contributed to reduced booking probability</a:t>
            </a:r>
          </a:p>
          <a:p>
            <a:endParaRPr lang="en-US" dirty="0"/>
          </a:p>
          <a:p>
            <a:r>
              <a:rPr lang="en-US" dirty="0"/>
              <a:t>Host duration &amp; maximum nights both contributed positively</a:t>
            </a:r>
          </a:p>
        </p:txBody>
      </p:sp>
      <p:pic>
        <p:nvPicPr>
          <p:cNvPr id="11266" name="Picture 2">
            <a:extLst>
              <a:ext uri="{FF2B5EF4-FFF2-40B4-BE49-F238E27FC236}">
                <a16:creationId xmlns:a16="http://schemas.microsoft.com/office/drawing/2014/main" id="{2A51945D-5313-0347-1ED4-33E5715E6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8" y="1655168"/>
            <a:ext cx="6522058" cy="4225159"/>
          </a:xfrm>
          <a:prstGeom prst="rect">
            <a:avLst/>
          </a:prstGeom>
          <a:gradFill flip="none" rotWithShape="1">
            <a:gsLst>
              <a:gs pos="10000">
                <a:schemeClr val="bg2">
                  <a:tint val="90000"/>
                  <a:satMod val="92000"/>
                  <a:lumMod val="120000"/>
                </a:schemeClr>
              </a:gs>
              <a:gs pos="100000">
                <a:schemeClr val="bg2">
                  <a:shade val="98000"/>
                  <a:satMod val="120000"/>
                  <a:lumMod val="98000"/>
                  <a:alpha val="0"/>
                </a:schemeClr>
              </a:gs>
            </a:gsLst>
            <a:lin ang="0" scaled="0"/>
            <a:tileRect/>
          </a:gradFill>
        </p:spPr>
      </p:pic>
    </p:spTree>
    <p:extLst>
      <p:ext uri="{BB962C8B-B14F-4D97-AF65-F5344CB8AC3E}">
        <p14:creationId xmlns:p14="http://schemas.microsoft.com/office/powerpoint/2010/main" val="3304594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4A7849-8E30-5C14-7091-1D0AE35D8F87}"/>
              </a:ext>
            </a:extLst>
          </p:cNvPr>
          <p:cNvPicPr>
            <a:picLocks noChangeAspect="1"/>
          </p:cNvPicPr>
          <p:nvPr/>
        </p:nvPicPr>
        <p:blipFill>
          <a:blip r:embed="rId2"/>
          <a:stretch>
            <a:fillRect/>
          </a:stretch>
        </p:blipFill>
        <p:spPr>
          <a:xfrm>
            <a:off x="618309" y="1346201"/>
            <a:ext cx="6545470" cy="5437775"/>
          </a:xfrm>
          <a:prstGeom prst="rect">
            <a:avLst/>
          </a:prstGeom>
          <a:gradFill flip="none" rotWithShape="1">
            <a:gsLst>
              <a:gs pos="8000">
                <a:schemeClr val="bg2">
                  <a:tint val="90000"/>
                  <a:satMod val="92000"/>
                  <a:lumMod val="120000"/>
                </a:schemeClr>
              </a:gs>
              <a:gs pos="81000">
                <a:schemeClr val="bg2">
                  <a:shade val="98000"/>
                  <a:satMod val="120000"/>
                  <a:lumMod val="98000"/>
                  <a:alpha val="0"/>
                </a:schemeClr>
              </a:gs>
            </a:gsLst>
            <a:lin ang="0" scaled="1"/>
            <a:tileRect/>
          </a:gradFill>
        </p:spPr>
      </p:pic>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Revenue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lstStyle/>
          <a:p>
            <a:r>
              <a:rPr lang="en-US" dirty="0"/>
              <a:t>Number of bedrooms was, by far, the most impactful feature in the revenue model</a:t>
            </a:r>
          </a:p>
        </p:txBody>
      </p:sp>
    </p:spTree>
    <p:extLst>
      <p:ext uri="{BB962C8B-B14F-4D97-AF65-F5344CB8AC3E}">
        <p14:creationId xmlns:p14="http://schemas.microsoft.com/office/powerpoint/2010/main" val="368519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4A7849-8E30-5C14-7091-1D0AE35D8F87}"/>
              </a:ext>
            </a:extLst>
          </p:cNvPr>
          <p:cNvPicPr>
            <a:picLocks noChangeAspect="1"/>
          </p:cNvPicPr>
          <p:nvPr/>
        </p:nvPicPr>
        <p:blipFill>
          <a:blip r:embed="rId2"/>
          <a:stretch>
            <a:fillRect/>
          </a:stretch>
        </p:blipFill>
        <p:spPr>
          <a:xfrm>
            <a:off x="618309" y="1346201"/>
            <a:ext cx="6545470" cy="5437775"/>
          </a:xfrm>
          <a:prstGeom prst="rect">
            <a:avLst/>
          </a:prstGeom>
          <a:gradFill flip="none" rotWithShape="1">
            <a:gsLst>
              <a:gs pos="8000">
                <a:schemeClr val="bg2">
                  <a:tint val="90000"/>
                  <a:satMod val="92000"/>
                  <a:lumMod val="120000"/>
                </a:schemeClr>
              </a:gs>
              <a:gs pos="81000">
                <a:schemeClr val="bg2">
                  <a:shade val="98000"/>
                  <a:satMod val="120000"/>
                  <a:lumMod val="98000"/>
                  <a:alpha val="0"/>
                </a:schemeClr>
              </a:gs>
            </a:gsLst>
            <a:lin ang="0" scaled="1"/>
            <a:tileRect/>
          </a:gradFill>
        </p:spPr>
      </p:pic>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Revenue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lstStyle/>
          <a:p>
            <a:r>
              <a:rPr lang="en-US" dirty="0">
                <a:solidFill>
                  <a:schemeClr val="bg1">
                    <a:lumMod val="75000"/>
                  </a:schemeClr>
                </a:solidFill>
              </a:rPr>
              <a:t>Number of bedrooms was, by far, the most impactful feature in the revenue model</a:t>
            </a:r>
          </a:p>
          <a:p>
            <a:r>
              <a:rPr lang="en-US" dirty="0"/>
              <a:t>Accommodation type and the total accommodation per listing were both impactful as well, with a preference for the entire house / apartment being rented out</a:t>
            </a:r>
          </a:p>
        </p:txBody>
      </p:sp>
    </p:spTree>
    <p:extLst>
      <p:ext uri="{BB962C8B-B14F-4D97-AF65-F5344CB8AC3E}">
        <p14:creationId xmlns:p14="http://schemas.microsoft.com/office/powerpoint/2010/main" val="422651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4A7849-8E30-5C14-7091-1D0AE35D8F87}"/>
              </a:ext>
            </a:extLst>
          </p:cNvPr>
          <p:cNvPicPr>
            <a:picLocks noChangeAspect="1"/>
          </p:cNvPicPr>
          <p:nvPr/>
        </p:nvPicPr>
        <p:blipFill>
          <a:blip r:embed="rId2"/>
          <a:stretch>
            <a:fillRect/>
          </a:stretch>
        </p:blipFill>
        <p:spPr>
          <a:xfrm>
            <a:off x="618309" y="1346201"/>
            <a:ext cx="6545470" cy="5437775"/>
          </a:xfrm>
          <a:prstGeom prst="rect">
            <a:avLst/>
          </a:prstGeom>
          <a:gradFill flip="none" rotWithShape="1">
            <a:gsLst>
              <a:gs pos="8000">
                <a:schemeClr val="bg2">
                  <a:tint val="90000"/>
                  <a:satMod val="92000"/>
                  <a:lumMod val="120000"/>
                </a:schemeClr>
              </a:gs>
              <a:gs pos="81000">
                <a:schemeClr val="bg2">
                  <a:shade val="98000"/>
                  <a:satMod val="120000"/>
                  <a:lumMod val="98000"/>
                  <a:alpha val="0"/>
                </a:schemeClr>
              </a:gs>
            </a:gsLst>
            <a:lin ang="0" scaled="1"/>
            <a:tileRect/>
          </a:gradFill>
        </p:spPr>
      </p:pic>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Revenue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lstStyle/>
          <a:p>
            <a:r>
              <a:rPr lang="en-US" dirty="0">
                <a:solidFill>
                  <a:schemeClr val="bg1">
                    <a:lumMod val="75000"/>
                  </a:schemeClr>
                </a:solidFill>
              </a:rPr>
              <a:t>Number of bedrooms was, by far, the most impactful feature in the revenue model</a:t>
            </a:r>
          </a:p>
          <a:p>
            <a:r>
              <a:rPr lang="en-US" dirty="0">
                <a:solidFill>
                  <a:schemeClr val="bg1">
                    <a:lumMod val="75000"/>
                  </a:schemeClr>
                </a:solidFill>
              </a:rPr>
              <a:t>Accommodation type and the total accommodation per listing were both impactful as well, with a preference for the entire house / apartment being rented out</a:t>
            </a:r>
          </a:p>
          <a:p>
            <a:r>
              <a:rPr lang="en-US" dirty="0"/>
              <a:t>Number and value of reviews were both fairly important, along with host response variables as well </a:t>
            </a:r>
          </a:p>
        </p:txBody>
      </p:sp>
    </p:spTree>
    <p:extLst>
      <p:ext uri="{BB962C8B-B14F-4D97-AF65-F5344CB8AC3E}">
        <p14:creationId xmlns:p14="http://schemas.microsoft.com/office/powerpoint/2010/main" val="351804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DFB2C29-D4D9-176F-45AA-FBB487CD7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30" y="1626265"/>
            <a:ext cx="6915150" cy="4257675"/>
          </a:xfrm>
          <a:prstGeom prst="rect">
            <a:avLst/>
          </a:prstGeom>
          <a:gradFill flip="none" rotWithShape="1">
            <a:gsLst>
              <a:gs pos="20000">
                <a:schemeClr val="bg2">
                  <a:tint val="90000"/>
                  <a:satMod val="92000"/>
                  <a:lumMod val="120000"/>
                </a:schemeClr>
              </a:gs>
              <a:gs pos="68000">
                <a:schemeClr val="bg2">
                  <a:shade val="98000"/>
                  <a:satMod val="120000"/>
                  <a:lumMod val="98000"/>
                  <a:alpha val="0"/>
                </a:schemeClr>
              </a:gs>
            </a:gsLst>
            <a:lin ang="0" scaled="1"/>
            <a:tileRect/>
          </a:gradFill>
        </p:spPr>
      </p:pic>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3805647" y="374278"/>
            <a:ext cx="5016136"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Model Results: Revenue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7163780" y="1445622"/>
            <a:ext cx="5016136" cy="5412377"/>
          </a:xfrm>
        </p:spPr>
        <p:txBody>
          <a:bodyPr>
            <a:normAutofit/>
          </a:bodyPr>
          <a:lstStyle/>
          <a:p>
            <a:r>
              <a:rPr lang="en-US" dirty="0"/>
              <a:t>Taking an example record for a deeper investigation of variable importance</a:t>
            </a:r>
          </a:p>
          <a:p>
            <a:pPr lvl="1"/>
            <a:r>
              <a:rPr lang="en-US" dirty="0"/>
              <a:t>Expected average revenue: $78.26</a:t>
            </a:r>
          </a:p>
          <a:p>
            <a:pPr lvl="1"/>
            <a:r>
              <a:rPr lang="en-US" dirty="0"/>
              <a:t>This listing’s average revenue: $389.54</a:t>
            </a:r>
          </a:p>
          <a:p>
            <a:pPr lvl="1"/>
            <a:endParaRPr lang="en-US" dirty="0"/>
          </a:p>
          <a:p>
            <a:r>
              <a:rPr lang="en-US" dirty="0"/>
              <a:t>The number of bedrooms (6) contributed very strongly to the average revenue of this listing</a:t>
            </a:r>
          </a:p>
          <a:p>
            <a:endParaRPr lang="en-US" dirty="0"/>
          </a:p>
          <a:p>
            <a:r>
              <a:rPr lang="en-US" dirty="0"/>
              <a:t>Maximum nights also contributed positively</a:t>
            </a:r>
          </a:p>
          <a:p>
            <a:endParaRPr lang="en-US" dirty="0"/>
          </a:p>
          <a:p>
            <a:r>
              <a:rPr lang="en-US" dirty="0"/>
              <a:t>Other features largely balanced </a:t>
            </a:r>
          </a:p>
        </p:txBody>
      </p:sp>
    </p:spTree>
    <p:extLst>
      <p:ext uri="{BB962C8B-B14F-4D97-AF65-F5344CB8AC3E}">
        <p14:creationId xmlns:p14="http://schemas.microsoft.com/office/powerpoint/2010/main" val="286008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p:txBody>
          <a:bodyPr>
            <a:normAutofit fontScale="90000"/>
          </a:bodyPr>
          <a:lstStyle/>
          <a:p>
            <a:r>
              <a:rPr lang="en-US" b="1" i="0" dirty="0">
                <a:solidFill>
                  <a:schemeClr val="tx1">
                    <a:lumMod val="75000"/>
                    <a:lumOff val="25000"/>
                  </a:schemeClr>
                </a:solidFill>
                <a:effectLst/>
                <a:latin typeface="Times New Roman" panose="02020603050405020304" pitchFamily="18" charset="0"/>
                <a:cs typeface="Times New Roman" panose="02020603050405020304" pitchFamily="18" charset="0"/>
              </a:rPr>
              <a:t>Objective</a:t>
            </a:r>
            <a:br>
              <a:rPr lang="en-US" b="1" i="0" dirty="0">
                <a:solidFill>
                  <a:schemeClr val="tx1">
                    <a:lumMod val="75000"/>
                    <a:lumOff val="25000"/>
                  </a:schemeClr>
                </a:solidFill>
                <a:effectLst/>
                <a:latin typeface="+mn-lt"/>
                <a:cs typeface="Times New Roman" panose="02020603050405020304" pitchFamily="18" charset="0"/>
              </a:rPr>
            </a:br>
            <a:r>
              <a:rPr lang="en-US" sz="700" b="1" i="0" dirty="0">
                <a:solidFill>
                  <a:schemeClr val="tx1">
                    <a:lumMod val="75000"/>
                    <a:lumOff val="25000"/>
                  </a:schemeClr>
                </a:solidFill>
                <a:effectLst/>
                <a:latin typeface="+mn-lt"/>
                <a:cs typeface="Times New Roman" panose="02020603050405020304" pitchFamily="18" charset="0"/>
              </a:rPr>
              <a:t> </a:t>
            </a:r>
            <a:br>
              <a:rPr lang="en-US" b="1" i="0" dirty="0">
                <a:solidFill>
                  <a:schemeClr val="tx1">
                    <a:lumMod val="75000"/>
                    <a:lumOff val="25000"/>
                  </a:schemeClr>
                </a:solidFill>
                <a:effectLst/>
                <a:latin typeface="+mn-lt"/>
                <a:cs typeface="Times New Roman" panose="02020603050405020304" pitchFamily="18" charset="0"/>
              </a:rPr>
            </a:br>
            <a:r>
              <a:rPr lang="en-US" sz="1800" b="0" i="0" dirty="0">
                <a:solidFill>
                  <a:schemeClr val="tx1">
                    <a:lumMod val="75000"/>
                    <a:lumOff val="25000"/>
                  </a:schemeClr>
                </a:solidFill>
                <a:effectLst/>
                <a:latin typeface="+mn-lt"/>
                <a:cs typeface="Times New Roman" panose="02020603050405020304" pitchFamily="18" charset="0"/>
              </a:rPr>
              <a:t>Given a sample of the </a:t>
            </a:r>
            <a:r>
              <a:rPr lang="en-US" sz="1800" b="0" i="0" dirty="0" err="1">
                <a:solidFill>
                  <a:schemeClr val="tx1">
                    <a:lumMod val="75000"/>
                    <a:lumOff val="25000"/>
                  </a:schemeClr>
                </a:solidFill>
                <a:effectLst/>
                <a:latin typeface="+mn-lt"/>
                <a:cs typeface="Times New Roman" panose="02020603050405020304" pitchFamily="18" charset="0"/>
              </a:rPr>
              <a:t>AirBnB</a:t>
            </a:r>
            <a:r>
              <a:rPr lang="en-US" sz="1800" b="0" i="0" dirty="0">
                <a:solidFill>
                  <a:schemeClr val="tx1">
                    <a:lumMod val="75000"/>
                    <a:lumOff val="25000"/>
                  </a:schemeClr>
                </a:solidFill>
                <a:effectLst/>
                <a:latin typeface="+mn-lt"/>
                <a:cs typeface="Times New Roman" panose="02020603050405020304" pitchFamily="18" charset="0"/>
              </a:rPr>
              <a:t> dataset in the San Francisco Bay Area for 2021, help determine factors driving booking rates and total revenue.</a:t>
            </a:r>
            <a:br>
              <a:rPr lang="en-US" sz="1800" b="0" i="0" dirty="0">
                <a:solidFill>
                  <a:srgbClr val="000000"/>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B9D7A6-6F0B-FE8F-25B0-43F101DE0C9D}"/>
              </a:ext>
            </a:extLst>
          </p:cNvPr>
          <p:cNvSpPr>
            <a:spLocks noGrp="1"/>
          </p:cNvSpPr>
          <p:nvPr>
            <p:ph idx="1"/>
          </p:nvPr>
        </p:nvSpPr>
        <p:spPr>
          <a:xfrm>
            <a:off x="2484709" y="2534194"/>
            <a:ext cx="8915400" cy="3777622"/>
          </a:xfrm>
        </p:spPr>
        <p:txBody>
          <a:bodyPr/>
          <a:lstStyle/>
          <a:p>
            <a:pPr marL="0" indent="0">
              <a:buNone/>
            </a:pPr>
            <a:r>
              <a:rPr lang="en-US" sz="3200" b="1" dirty="0">
                <a:latin typeface="Times New Roman" panose="02020603050405020304" pitchFamily="18" charset="0"/>
                <a:cs typeface="Times New Roman" panose="02020603050405020304" pitchFamily="18" charset="0"/>
              </a:rPr>
              <a:t>General Methodology</a:t>
            </a:r>
          </a:p>
          <a:p>
            <a:r>
              <a:rPr lang="en-US" dirty="0">
                <a:cs typeface="Times New Roman" panose="02020603050405020304" pitchFamily="18" charset="0"/>
              </a:rPr>
              <a:t>Data is investigated, cleaned, and has factors which could introduce modeling bias removed</a:t>
            </a:r>
          </a:p>
          <a:p>
            <a:r>
              <a:rPr lang="en-US" dirty="0">
                <a:cs typeface="Times New Roman" panose="02020603050405020304" pitchFamily="18" charset="0"/>
              </a:rPr>
              <a:t>Categorical values are encoded via dummy variables</a:t>
            </a:r>
          </a:p>
          <a:p>
            <a:r>
              <a:rPr lang="en-US" dirty="0">
                <a:cs typeface="Times New Roman" panose="02020603050405020304" pitchFamily="18" charset="0"/>
              </a:rPr>
              <a:t>Separate models are built to predict both booking rates and annual revenue</a:t>
            </a:r>
          </a:p>
          <a:p>
            <a:r>
              <a:rPr lang="en-US" dirty="0">
                <a:cs typeface="Times New Roman" panose="02020603050405020304" pitchFamily="18" charset="0"/>
              </a:rPr>
              <a:t>Feature importance (</a:t>
            </a:r>
            <a:r>
              <a:rPr lang="en-US" dirty="0" err="1">
                <a:cs typeface="Times New Roman" panose="02020603050405020304" pitchFamily="18" charset="0"/>
              </a:rPr>
              <a:t>total_gain</a:t>
            </a:r>
            <a:r>
              <a:rPr lang="en-US" dirty="0">
                <a:cs typeface="Times New Roman" panose="02020603050405020304" pitchFamily="18" charset="0"/>
              </a:rPr>
              <a:t>) illustrated by both </a:t>
            </a:r>
            <a:r>
              <a:rPr lang="en-US" dirty="0" err="1">
                <a:cs typeface="Times New Roman" panose="02020603050405020304" pitchFamily="18" charset="0"/>
              </a:rPr>
              <a:t>XGBoost</a:t>
            </a:r>
            <a:r>
              <a:rPr lang="en-US" dirty="0">
                <a:cs typeface="Times New Roman" panose="02020603050405020304" pitchFamily="18" charset="0"/>
              </a:rPr>
              <a:t> feature </a:t>
            </a:r>
            <a:r>
              <a:rPr lang="en-US" dirty="0" err="1">
                <a:cs typeface="Times New Roman" panose="02020603050405020304" pitchFamily="18" charset="0"/>
              </a:rPr>
              <a:t>importances</a:t>
            </a:r>
            <a:r>
              <a:rPr lang="en-US" dirty="0">
                <a:cs typeface="Times New Roman" panose="02020603050405020304" pitchFamily="18" charset="0"/>
              </a:rPr>
              <a:t>, as well as SHAP models, for additional insight</a:t>
            </a:r>
          </a:p>
        </p:txBody>
      </p:sp>
    </p:spTree>
    <p:extLst>
      <p:ext uri="{BB962C8B-B14F-4D97-AF65-F5344CB8AC3E}">
        <p14:creationId xmlns:p14="http://schemas.microsoft.com/office/powerpoint/2010/main" val="146306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Next Steps</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231860" y="1284965"/>
            <a:ext cx="8915400" cy="4075612"/>
          </a:xfrm>
        </p:spPr>
        <p:txBody>
          <a:bodyPr>
            <a:normAutofit/>
          </a:bodyPr>
          <a:lstStyle/>
          <a:p>
            <a:pPr marL="0" indent="0">
              <a:buNone/>
            </a:pPr>
            <a:r>
              <a:rPr lang="en-US" dirty="0"/>
              <a:t>Additional model segmentation could lead to feature-specific insights, at the cost of generality</a:t>
            </a:r>
          </a:p>
          <a:p>
            <a:r>
              <a:rPr lang="en-US" dirty="0"/>
              <a:t>Creating specific sub-models for the following categories could help illustrate unique opportunities:</a:t>
            </a:r>
          </a:p>
          <a:p>
            <a:pPr lvl="1"/>
            <a:r>
              <a:rPr lang="en-US" dirty="0"/>
              <a:t>Listings with a per-night price of $1,000 or greater</a:t>
            </a:r>
          </a:p>
          <a:p>
            <a:pPr lvl="1"/>
            <a:r>
              <a:rPr lang="en-US" dirty="0"/>
              <a:t>Specific </a:t>
            </a:r>
            <a:r>
              <a:rPr lang="en-US" dirty="0" err="1"/>
              <a:t>neighbourhoods</a:t>
            </a:r>
            <a:endParaRPr lang="en-US" dirty="0"/>
          </a:p>
          <a:p>
            <a:pPr lvl="1"/>
            <a:r>
              <a:rPr lang="en-US" dirty="0"/>
              <a:t>Hosts with a large number of </a:t>
            </a:r>
            <a:r>
              <a:rPr lang="en-US" dirty="0" err="1"/>
              <a:t>AirBnB</a:t>
            </a:r>
            <a:r>
              <a:rPr lang="en-US" dirty="0"/>
              <a:t> properties</a:t>
            </a:r>
          </a:p>
        </p:txBody>
      </p:sp>
    </p:spTree>
    <p:extLst>
      <p:ext uri="{BB962C8B-B14F-4D97-AF65-F5344CB8AC3E}">
        <p14:creationId xmlns:p14="http://schemas.microsoft.com/office/powerpoint/2010/main" val="299740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Next Steps</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231860" y="1284965"/>
            <a:ext cx="8915400" cy="4075612"/>
          </a:xfrm>
        </p:spPr>
        <p:txBody>
          <a:bodyPr>
            <a:normAutofit/>
          </a:bodyPr>
          <a:lstStyle/>
          <a:p>
            <a:pPr marL="0" indent="0">
              <a:buNone/>
            </a:pPr>
            <a:r>
              <a:rPr lang="en-US" dirty="0">
                <a:solidFill>
                  <a:schemeClr val="bg1">
                    <a:lumMod val="75000"/>
                  </a:schemeClr>
                </a:solidFill>
              </a:rPr>
              <a:t>Additional model segmentation could lead to feature-specific insights, at the cost of generality</a:t>
            </a:r>
          </a:p>
          <a:p>
            <a:r>
              <a:rPr lang="en-US" dirty="0">
                <a:solidFill>
                  <a:schemeClr val="bg1">
                    <a:lumMod val="75000"/>
                  </a:schemeClr>
                </a:solidFill>
              </a:rPr>
              <a:t>Creating specific sub-models for the following categories could help illustrate unique opportunities:</a:t>
            </a:r>
          </a:p>
          <a:p>
            <a:pPr lvl="1"/>
            <a:r>
              <a:rPr lang="en-US" dirty="0">
                <a:solidFill>
                  <a:schemeClr val="bg1">
                    <a:lumMod val="75000"/>
                  </a:schemeClr>
                </a:solidFill>
              </a:rPr>
              <a:t>Listings with a per-night price of $1,000 or greater</a:t>
            </a:r>
          </a:p>
          <a:p>
            <a:pPr lvl="1"/>
            <a:r>
              <a:rPr lang="en-US" dirty="0">
                <a:solidFill>
                  <a:schemeClr val="bg1">
                    <a:lumMod val="75000"/>
                  </a:schemeClr>
                </a:solidFill>
              </a:rPr>
              <a:t>Specific </a:t>
            </a:r>
            <a:r>
              <a:rPr lang="en-US" dirty="0" err="1">
                <a:solidFill>
                  <a:schemeClr val="bg1">
                    <a:lumMod val="75000"/>
                  </a:schemeClr>
                </a:solidFill>
              </a:rPr>
              <a:t>neighbourhoods</a:t>
            </a:r>
            <a:endParaRPr lang="en-US" dirty="0">
              <a:solidFill>
                <a:schemeClr val="bg1">
                  <a:lumMod val="75000"/>
                </a:schemeClr>
              </a:solidFill>
            </a:endParaRPr>
          </a:p>
          <a:p>
            <a:pPr lvl="1"/>
            <a:r>
              <a:rPr lang="en-US" dirty="0">
                <a:solidFill>
                  <a:schemeClr val="bg1">
                    <a:lumMod val="75000"/>
                  </a:schemeClr>
                </a:solidFill>
              </a:rPr>
              <a:t>Hosts with a large number of </a:t>
            </a:r>
            <a:r>
              <a:rPr lang="en-US" dirty="0" err="1">
                <a:solidFill>
                  <a:schemeClr val="bg1">
                    <a:lumMod val="75000"/>
                  </a:schemeClr>
                </a:solidFill>
              </a:rPr>
              <a:t>AirBnB</a:t>
            </a:r>
            <a:r>
              <a:rPr lang="en-US" dirty="0">
                <a:solidFill>
                  <a:schemeClr val="bg1">
                    <a:lumMod val="75000"/>
                  </a:schemeClr>
                </a:solidFill>
              </a:rPr>
              <a:t> properties</a:t>
            </a:r>
          </a:p>
          <a:p>
            <a:r>
              <a:rPr lang="en-US" dirty="0"/>
              <a:t>Creating cluster variables for specific amenities (</a:t>
            </a:r>
            <a:r>
              <a:rPr lang="en-US" dirty="0" err="1"/>
              <a:t>eg</a:t>
            </a:r>
            <a:r>
              <a:rPr lang="en-US" dirty="0"/>
              <a:t>, categorizing several types of HDTV together, or multiple categories of luxury toiletries) may reveal additional insights</a:t>
            </a:r>
          </a:p>
        </p:txBody>
      </p:sp>
    </p:spTree>
    <p:extLst>
      <p:ext uri="{BB962C8B-B14F-4D97-AF65-F5344CB8AC3E}">
        <p14:creationId xmlns:p14="http://schemas.microsoft.com/office/powerpoint/2010/main" val="214355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Next Steps</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231860" y="1284964"/>
            <a:ext cx="8915400" cy="4905629"/>
          </a:xfrm>
        </p:spPr>
        <p:txBody>
          <a:bodyPr>
            <a:normAutofit/>
          </a:bodyPr>
          <a:lstStyle/>
          <a:p>
            <a:pPr marL="0" indent="0">
              <a:buNone/>
            </a:pPr>
            <a:r>
              <a:rPr lang="en-US" dirty="0">
                <a:solidFill>
                  <a:schemeClr val="bg1">
                    <a:lumMod val="75000"/>
                  </a:schemeClr>
                </a:solidFill>
              </a:rPr>
              <a:t>Additional model segmentation could lead to feature-specific insights, at the cost of generality</a:t>
            </a:r>
          </a:p>
          <a:p>
            <a:r>
              <a:rPr lang="en-US" dirty="0">
                <a:solidFill>
                  <a:schemeClr val="bg1">
                    <a:lumMod val="75000"/>
                  </a:schemeClr>
                </a:solidFill>
              </a:rPr>
              <a:t>Creating specific sub-models for the following categories could help illustrate unique opportunities:</a:t>
            </a:r>
          </a:p>
          <a:p>
            <a:pPr lvl="1"/>
            <a:r>
              <a:rPr lang="en-US" dirty="0">
                <a:solidFill>
                  <a:schemeClr val="bg1">
                    <a:lumMod val="75000"/>
                  </a:schemeClr>
                </a:solidFill>
              </a:rPr>
              <a:t>Listings with a per-night price of $1,000 or greater</a:t>
            </a:r>
          </a:p>
          <a:p>
            <a:pPr lvl="1"/>
            <a:r>
              <a:rPr lang="en-US" dirty="0">
                <a:solidFill>
                  <a:schemeClr val="bg1">
                    <a:lumMod val="75000"/>
                  </a:schemeClr>
                </a:solidFill>
              </a:rPr>
              <a:t>Specific neighborhoods</a:t>
            </a:r>
          </a:p>
          <a:p>
            <a:pPr lvl="1"/>
            <a:r>
              <a:rPr lang="en-US" dirty="0">
                <a:solidFill>
                  <a:schemeClr val="bg1">
                    <a:lumMod val="75000"/>
                  </a:schemeClr>
                </a:solidFill>
              </a:rPr>
              <a:t>Hosts with a large number of </a:t>
            </a:r>
            <a:r>
              <a:rPr lang="en-US" dirty="0" err="1">
                <a:solidFill>
                  <a:schemeClr val="bg1">
                    <a:lumMod val="75000"/>
                  </a:schemeClr>
                </a:solidFill>
              </a:rPr>
              <a:t>AirBnB</a:t>
            </a:r>
            <a:r>
              <a:rPr lang="en-US" dirty="0">
                <a:solidFill>
                  <a:schemeClr val="bg1">
                    <a:lumMod val="75000"/>
                  </a:schemeClr>
                </a:solidFill>
              </a:rPr>
              <a:t> properties</a:t>
            </a:r>
          </a:p>
          <a:p>
            <a:r>
              <a:rPr lang="en-US" dirty="0">
                <a:solidFill>
                  <a:schemeClr val="bg1">
                    <a:lumMod val="75000"/>
                  </a:schemeClr>
                </a:solidFill>
              </a:rPr>
              <a:t>Creating cluster variables for specific amenities (</a:t>
            </a:r>
            <a:r>
              <a:rPr lang="en-US" dirty="0" err="1">
                <a:solidFill>
                  <a:schemeClr val="bg1">
                    <a:lumMod val="75000"/>
                  </a:schemeClr>
                </a:solidFill>
              </a:rPr>
              <a:t>eg</a:t>
            </a:r>
            <a:r>
              <a:rPr lang="en-US" dirty="0">
                <a:solidFill>
                  <a:schemeClr val="bg1">
                    <a:lumMod val="75000"/>
                  </a:schemeClr>
                </a:solidFill>
              </a:rPr>
              <a:t>, categorizing several types of HDTV together, or multiple categories of luxury toiletries) may reveal additional insights</a:t>
            </a:r>
          </a:p>
          <a:p>
            <a:r>
              <a:rPr lang="en-US" dirty="0"/>
              <a:t>Accurate data on when a listing has been booked by a customer or actual revenue values would greatly improve model accuracy, and would allow for the inclusion of additional explanatory variables</a:t>
            </a:r>
          </a:p>
        </p:txBody>
      </p:sp>
    </p:spTree>
    <p:extLst>
      <p:ext uri="{BB962C8B-B14F-4D97-AF65-F5344CB8AC3E}">
        <p14:creationId xmlns:p14="http://schemas.microsoft.com/office/powerpoint/2010/main" val="64498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Data Investigation</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t>Significant skew in pricing data</a:t>
            </a:r>
          </a:p>
        </p:txBody>
      </p:sp>
      <p:pic>
        <p:nvPicPr>
          <p:cNvPr id="2052" name="Picture 4">
            <a:extLst>
              <a:ext uri="{FF2B5EF4-FFF2-40B4-BE49-F238E27FC236}">
                <a16:creationId xmlns:a16="http://schemas.microsoft.com/office/drawing/2014/main" id="{01E79F7A-E29D-E98F-FCE5-E9848523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185" y="2463165"/>
            <a:ext cx="54768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6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Data Investigation</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solidFill>
                  <a:schemeClr val="bg1">
                    <a:lumMod val="65000"/>
                  </a:schemeClr>
                </a:solidFill>
              </a:rPr>
              <a:t>Significant skew in pricing data</a:t>
            </a:r>
          </a:p>
          <a:p>
            <a:r>
              <a:rPr lang="en-US" dirty="0"/>
              <a:t>Additionally, availability variable is an incomplete indicator of whether or not a property has been booked by a customer</a:t>
            </a:r>
          </a:p>
        </p:txBody>
      </p:sp>
      <p:pic>
        <p:nvPicPr>
          <p:cNvPr id="3076" name="Picture 4">
            <a:extLst>
              <a:ext uri="{FF2B5EF4-FFF2-40B4-BE49-F238E27FC236}">
                <a16:creationId xmlns:a16="http://schemas.microsoft.com/office/drawing/2014/main" id="{02356907-5D80-447C-A7BA-DC816EDD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21347"/>
            <a:ext cx="59436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9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Data Investigation</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solidFill>
                  <a:schemeClr val="bg1">
                    <a:lumMod val="65000"/>
                  </a:schemeClr>
                </a:solidFill>
              </a:rPr>
              <a:t>Significant skew in pricing data</a:t>
            </a:r>
          </a:p>
          <a:p>
            <a:r>
              <a:rPr lang="en-US" dirty="0">
                <a:solidFill>
                  <a:schemeClr val="bg1">
                    <a:lumMod val="65000"/>
                  </a:schemeClr>
                </a:solidFill>
              </a:rPr>
              <a:t>Additionally, availability variable is an incomplete indicator of whether or not a property has been booked by a customer</a:t>
            </a:r>
          </a:p>
          <a:p>
            <a:r>
              <a:rPr lang="en-US" dirty="0">
                <a:solidFill>
                  <a:schemeClr val="tx1"/>
                </a:solidFill>
              </a:rPr>
              <a:t>Significant cluster of properties where maximum nights variable is 1125.  This value doesn’t divide cleanly into weeks / months / years—there may be some element of </a:t>
            </a:r>
            <a:r>
              <a:rPr lang="en-US" dirty="0" err="1">
                <a:solidFill>
                  <a:schemeClr val="tx1"/>
                </a:solidFill>
              </a:rPr>
              <a:t>AirBnB</a:t>
            </a:r>
            <a:r>
              <a:rPr lang="en-US" dirty="0">
                <a:solidFill>
                  <a:schemeClr val="tx1"/>
                </a:solidFill>
              </a:rPr>
              <a:t> policy leading to this. </a:t>
            </a:r>
          </a:p>
          <a:p>
            <a:endParaRPr lang="en-US" dirty="0">
              <a:solidFill>
                <a:schemeClr val="tx1"/>
              </a:solidFill>
            </a:endParaRPr>
          </a:p>
        </p:txBody>
      </p:sp>
    </p:spTree>
    <p:extLst>
      <p:ext uri="{BB962C8B-B14F-4D97-AF65-F5344CB8AC3E}">
        <p14:creationId xmlns:p14="http://schemas.microsoft.com/office/powerpoint/2010/main" val="121459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Data Investigation</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solidFill>
                  <a:schemeClr val="bg1">
                    <a:lumMod val="65000"/>
                  </a:schemeClr>
                </a:solidFill>
              </a:rPr>
              <a:t>Significant skew in pricing data</a:t>
            </a:r>
          </a:p>
          <a:p>
            <a:r>
              <a:rPr lang="en-US" dirty="0">
                <a:solidFill>
                  <a:schemeClr val="bg1">
                    <a:lumMod val="65000"/>
                  </a:schemeClr>
                </a:solidFill>
              </a:rPr>
              <a:t>Additionally, availability variable is an incomplete indicator of whether or not a property has been booked by a customer</a:t>
            </a:r>
          </a:p>
          <a:p>
            <a:r>
              <a:rPr lang="en-US" dirty="0">
                <a:solidFill>
                  <a:schemeClr val="bg1">
                    <a:lumMod val="65000"/>
                  </a:schemeClr>
                </a:solidFill>
              </a:rPr>
              <a:t>Significant cluster of properties where maximum nights variable is 1125.  This value doesn’t divide cleanly into weeks / months / years—there may be some element of </a:t>
            </a:r>
            <a:r>
              <a:rPr lang="en-US" dirty="0" err="1">
                <a:solidFill>
                  <a:schemeClr val="bg1">
                    <a:lumMod val="65000"/>
                  </a:schemeClr>
                </a:solidFill>
              </a:rPr>
              <a:t>AirBnB</a:t>
            </a:r>
            <a:r>
              <a:rPr lang="en-US" dirty="0">
                <a:solidFill>
                  <a:schemeClr val="bg1">
                    <a:lumMod val="65000"/>
                  </a:schemeClr>
                </a:solidFill>
              </a:rPr>
              <a:t> policy leading to this. </a:t>
            </a:r>
          </a:p>
          <a:p>
            <a:r>
              <a:rPr lang="en-US" dirty="0">
                <a:solidFill>
                  <a:schemeClr val="tx1"/>
                </a:solidFill>
              </a:rPr>
              <a:t>Small number of properties that required a 365-day minimum stay. </a:t>
            </a:r>
          </a:p>
        </p:txBody>
      </p:sp>
    </p:spTree>
    <p:extLst>
      <p:ext uri="{BB962C8B-B14F-4D97-AF65-F5344CB8AC3E}">
        <p14:creationId xmlns:p14="http://schemas.microsoft.com/office/powerpoint/2010/main" val="214714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Data Investigation</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4075612"/>
          </a:xfrm>
        </p:spPr>
        <p:txBody>
          <a:bodyPr>
            <a:normAutofit/>
          </a:bodyPr>
          <a:lstStyle/>
          <a:p>
            <a:r>
              <a:rPr lang="en-US" dirty="0">
                <a:solidFill>
                  <a:schemeClr val="bg1">
                    <a:lumMod val="65000"/>
                  </a:schemeClr>
                </a:solidFill>
              </a:rPr>
              <a:t>Significant skew in pricing data</a:t>
            </a:r>
          </a:p>
          <a:p>
            <a:r>
              <a:rPr lang="en-US" dirty="0">
                <a:solidFill>
                  <a:schemeClr val="bg1">
                    <a:lumMod val="65000"/>
                  </a:schemeClr>
                </a:solidFill>
              </a:rPr>
              <a:t>Additionally, availability variable is an incomplete indicator of whether or not a property has been booked by a customer</a:t>
            </a:r>
          </a:p>
          <a:p>
            <a:r>
              <a:rPr lang="en-US" dirty="0">
                <a:solidFill>
                  <a:schemeClr val="bg1">
                    <a:lumMod val="65000"/>
                  </a:schemeClr>
                </a:solidFill>
              </a:rPr>
              <a:t>Significant cluster of properties where maximum nights variable is 1125.  This value doesn’t divide cleanly into weeks / months / years—there may be some element of </a:t>
            </a:r>
            <a:r>
              <a:rPr lang="en-US" dirty="0" err="1">
                <a:solidFill>
                  <a:schemeClr val="bg1">
                    <a:lumMod val="65000"/>
                  </a:schemeClr>
                </a:solidFill>
              </a:rPr>
              <a:t>AirBnB</a:t>
            </a:r>
            <a:r>
              <a:rPr lang="en-US" dirty="0">
                <a:solidFill>
                  <a:schemeClr val="bg1">
                    <a:lumMod val="65000"/>
                  </a:schemeClr>
                </a:solidFill>
              </a:rPr>
              <a:t> policy leading to this. </a:t>
            </a:r>
          </a:p>
          <a:p>
            <a:r>
              <a:rPr lang="en-US" dirty="0">
                <a:solidFill>
                  <a:schemeClr val="bg1">
                    <a:lumMod val="65000"/>
                  </a:schemeClr>
                </a:solidFill>
              </a:rPr>
              <a:t>Small number of properties that required a 365-day minimum stay. </a:t>
            </a: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Listings priced above the 99</a:t>
            </a:r>
            <a:r>
              <a:rPr lang="en-US" baseline="30000" dirty="0">
                <a:solidFill>
                  <a:schemeClr val="tx1"/>
                </a:solidFill>
              </a:rPr>
              <a:t>th</a:t>
            </a:r>
            <a:r>
              <a:rPr lang="en-US" dirty="0">
                <a:solidFill>
                  <a:schemeClr val="tx1"/>
                </a:solidFill>
              </a:rPr>
              <a:t> percentile ($1,068 a night) and requiring a full year minimum stay were removed from modeling dataset.  </a:t>
            </a:r>
          </a:p>
        </p:txBody>
      </p:sp>
    </p:spTree>
    <p:extLst>
      <p:ext uri="{BB962C8B-B14F-4D97-AF65-F5344CB8AC3E}">
        <p14:creationId xmlns:p14="http://schemas.microsoft.com/office/powerpoint/2010/main" val="165742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Average Price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t>High variation in price in January of both years. Likely due to holiday or seasonal effects.</a:t>
            </a:r>
          </a:p>
        </p:txBody>
      </p:sp>
      <p:pic>
        <p:nvPicPr>
          <p:cNvPr id="4098" name="Picture 2">
            <a:extLst>
              <a:ext uri="{FF2B5EF4-FFF2-40B4-BE49-F238E27FC236}">
                <a16:creationId xmlns:a16="http://schemas.microsoft.com/office/drawing/2014/main" id="{58F180A6-2E28-DD5C-09B4-14FA8C478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73" y="2721347"/>
            <a:ext cx="59626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88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8EF-5979-3922-097D-6DA050194D9C}"/>
              </a:ext>
            </a:extLst>
          </p:cNvPr>
          <p:cNvSpPr>
            <a:spLocks noGrp="1"/>
          </p:cNvSpPr>
          <p:nvPr>
            <p:ph type="title"/>
          </p:nvPr>
        </p:nvSpPr>
        <p:spPr>
          <a:xfrm>
            <a:off x="4223658" y="374278"/>
            <a:ext cx="3954280" cy="1280890"/>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Average Price</a:t>
            </a: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E1605A-993B-DEC5-961A-FB24EA947149}"/>
              </a:ext>
            </a:extLst>
          </p:cNvPr>
          <p:cNvSpPr>
            <a:spLocks noGrp="1"/>
          </p:cNvSpPr>
          <p:nvPr>
            <p:ph idx="1"/>
          </p:nvPr>
        </p:nvSpPr>
        <p:spPr>
          <a:xfrm>
            <a:off x="2589212" y="1358537"/>
            <a:ext cx="8915400" cy="3777622"/>
          </a:xfrm>
        </p:spPr>
        <p:txBody>
          <a:bodyPr/>
          <a:lstStyle/>
          <a:p>
            <a:r>
              <a:rPr lang="en-US" dirty="0"/>
              <a:t>Price trends generally upward from January to April, with a significant uptick at the beginning of May, likely also due to seasonal effects. Price starts to trend back downwards in the fall.</a:t>
            </a:r>
          </a:p>
        </p:txBody>
      </p:sp>
      <p:pic>
        <p:nvPicPr>
          <p:cNvPr id="4098" name="Picture 2">
            <a:extLst>
              <a:ext uri="{FF2B5EF4-FFF2-40B4-BE49-F238E27FC236}">
                <a16:creationId xmlns:a16="http://schemas.microsoft.com/office/drawing/2014/main" id="{58F180A6-2E28-DD5C-09B4-14FA8C478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73" y="2721347"/>
            <a:ext cx="59626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63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TotalTime>
  <Words>1164</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Helvetica Neue</vt:lpstr>
      <vt:lpstr>Times New Roman</vt:lpstr>
      <vt:lpstr>Wingdings 3</vt:lpstr>
      <vt:lpstr>Wisp</vt:lpstr>
      <vt:lpstr>Bay Area AirBnB Data: Investigation and Modeling Results </vt:lpstr>
      <vt:lpstr>Objective   Given a sample of the AirBnB dataset in the San Francisco Bay Area for 2021, help determine factors driving booking rates and total revenue. </vt:lpstr>
      <vt:lpstr>Data Investigation</vt:lpstr>
      <vt:lpstr>Data Investigation</vt:lpstr>
      <vt:lpstr>Data Investigation</vt:lpstr>
      <vt:lpstr>Data Investigation</vt:lpstr>
      <vt:lpstr>Data Investigation</vt:lpstr>
      <vt:lpstr>Average Price</vt:lpstr>
      <vt:lpstr>Average Price</vt:lpstr>
      <vt:lpstr>Average Price</vt:lpstr>
      <vt:lpstr>Average Price</vt:lpstr>
      <vt:lpstr>Model Results: Booking</vt:lpstr>
      <vt:lpstr>Model Results: Booking</vt:lpstr>
      <vt:lpstr>Model Results: Booking</vt:lpstr>
      <vt:lpstr>Model Results: Booking</vt:lpstr>
      <vt:lpstr>Model Results: Revenue</vt:lpstr>
      <vt:lpstr>Model Results: Revenue</vt:lpstr>
      <vt:lpstr>Model Results: Revenue</vt:lpstr>
      <vt:lpstr>Model Results: Revenue</vt:lpstr>
      <vt:lpstr>Next Steps</vt:lpstr>
      <vt:lpstr>Next Steps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 Area AirBnB Data: Investigation and Modeling Results </dc:title>
  <dc:creator>Drew Zinder</dc:creator>
  <cp:lastModifiedBy>Drew Zinder</cp:lastModifiedBy>
  <cp:revision>2</cp:revision>
  <dcterms:created xsi:type="dcterms:W3CDTF">2022-08-03T19:41:15Z</dcterms:created>
  <dcterms:modified xsi:type="dcterms:W3CDTF">2022-08-03T20:43:47Z</dcterms:modified>
</cp:coreProperties>
</file>