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10058400" cy="15544800"/>
  <p:notesSz cx="6950075" cy="9236075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3930" y="84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ousse, Leanne" userId="6b0c37b5-6d1f-4bd7-a384-66d56414e306" providerId="ADAL" clId="{0F9F299D-8B76-4FFE-B7EF-B0CE3AAFFB80}"/>
    <pc:docChg chg="custSel modSld">
      <pc:chgData name="DeRousse, Leanne" userId="6b0c37b5-6d1f-4bd7-a384-66d56414e306" providerId="ADAL" clId="{0F9F299D-8B76-4FFE-B7EF-B0CE3AAFFB80}" dt="2025-10-31T12:24:28.978" v="40" actId="313"/>
      <pc:docMkLst>
        <pc:docMk/>
      </pc:docMkLst>
      <pc:sldChg chg="modSp mod">
        <pc:chgData name="DeRousse, Leanne" userId="6b0c37b5-6d1f-4bd7-a384-66d56414e306" providerId="ADAL" clId="{0F9F299D-8B76-4FFE-B7EF-B0CE3AAFFB80}" dt="2025-10-31T12:24:28.978" v="40" actId="313"/>
        <pc:sldMkLst>
          <pc:docMk/>
          <pc:sldMk cId="2991915229" sldId="256"/>
        </pc:sldMkLst>
        <pc:spChg chg="mod">
          <ac:chgData name="DeRousse, Leanne" userId="6b0c37b5-6d1f-4bd7-a384-66d56414e306" providerId="ADAL" clId="{0F9F299D-8B76-4FFE-B7EF-B0CE3AAFFB80}" dt="2025-10-31T12:24:28.978" v="40" actId="313"/>
          <ac:spMkLst>
            <pc:docMk/>
            <pc:sldMk cId="2991915229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86740" y="3108960"/>
            <a:ext cx="8636813" cy="4145280"/>
          </a:xfrm>
          <a:ln>
            <a:noFill/>
          </a:ln>
        </p:spPr>
        <p:txBody>
          <a:bodyPr vert="horz" tIns="0" rIns="2926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9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86740" y="7318015"/>
            <a:ext cx="8640166" cy="3972560"/>
          </a:xfrm>
        </p:spPr>
        <p:txBody>
          <a:bodyPr lIns="0" rIns="29261"/>
          <a:lstStyle>
            <a:lvl1pPr marL="0" marR="73152" indent="0" algn="r">
              <a:buNone/>
              <a:defRPr>
                <a:solidFill>
                  <a:schemeClr val="tx1"/>
                </a:solidFill>
              </a:defRPr>
            </a:lvl1pPr>
            <a:lvl2pPr marL="731520" indent="0" algn="ctr">
              <a:buNone/>
            </a:lvl2pPr>
            <a:lvl3pPr marL="1463040" indent="0" algn="ctr">
              <a:buNone/>
            </a:lvl3pPr>
            <a:lvl4pPr marL="2194560" indent="0" algn="ctr">
              <a:buNone/>
            </a:lvl4pPr>
            <a:lvl5pPr marL="2926080" indent="0" algn="ctr">
              <a:buNone/>
            </a:lvl5pPr>
            <a:lvl6pPr marL="3657600" indent="0" algn="ctr">
              <a:buNone/>
            </a:lvl6pPr>
            <a:lvl7pPr marL="4389120" indent="0" algn="ctr">
              <a:buNone/>
            </a:lvl7pPr>
            <a:lvl8pPr marL="5120640" indent="0" algn="ctr">
              <a:buNone/>
            </a:lvl8pPr>
            <a:lvl9pPr marL="585216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072644"/>
            <a:ext cx="2263140" cy="1181332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072644"/>
            <a:ext cx="6621780" cy="11813329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87" y="2984601"/>
            <a:ext cx="8549640" cy="308823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9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387" y="6130572"/>
            <a:ext cx="8549640" cy="3422014"/>
          </a:xfrm>
        </p:spPr>
        <p:txBody>
          <a:bodyPr lIns="73152" rIns="73152" anchor="t"/>
          <a:lstStyle>
            <a:lvl1pPr marL="0" indent="0">
              <a:buNone/>
              <a:defRPr sz="3500">
                <a:solidFill>
                  <a:schemeClr val="tx1"/>
                </a:solidFill>
              </a:defRPr>
            </a:lvl1pPr>
            <a:lvl2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95933"/>
            <a:ext cx="9052560" cy="2590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4352193"/>
            <a:ext cx="4442460" cy="10052304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4352193"/>
            <a:ext cx="4442460" cy="10052304"/>
          </a:xfrm>
        </p:spPr>
        <p:txBody>
          <a:bodyPr/>
          <a:lstStyle>
            <a:lvl1pPr>
              <a:defRPr sz="42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95933"/>
            <a:ext cx="9052560" cy="2590800"/>
          </a:xfrm>
        </p:spPr>
        <p:txBody>
          <a:bodyPr tIns="7315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4205229"/>
            <a:ext cx="4444207" cy="1494531"/>
          </a:xfrm>
        </p:spPr>
        <p:txBody>
          <a:bodyPr lIns="73152" tIns="0" rIns="73152" bIns="0" anchor="ctr">
            <a:noAutofit/>
          </a:bodyPr>
          <a:lstStyle>
            <a:lvl1pPr marL="0" indent="0">
              <a:buNone/>
              <a:defRPr sz="3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200" b="1"/>
            </a:lvl2pPr>
            <a:lvl3pPr>
              <a:buNone/>
              <a:defRPr sz="2900" b="1"/>
            </a:lvl3pPr>
            <a:lvl4pPr>
              <a:buNone/>
              <a:defRPr sz="2600" b="1"/>
            </a:lvl4pPr>
            <a:lvl5pPr>
              <a:buNone/>
              <a:defRPr sz="2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9528" y="4215450"/>
            <a:ext cx="4445953" cy="1484311"/>
          </a:xfrm>
        </p:spPr>
        <p:txBody>
          <a:bodyPr lIns="73152" tIns="0" rIns="73152" bIns="0" anchor="ctr"/>
          <a:lstStyle>
            <a:lvl1pPr marL="0" indent="0">
              <a:buNone/>
              <a:defRPr sz="38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200" b="1"/>
            </a:lvl2pPr>
            <a:lvl3pPr>
              <a:buNone/>
              <a:defRPr sz="2900" b="1"/>
            </a:lvl3pPr>
            <a:lvl4pPr>
              <a:buNone/>
              <a:defRPr sz="2600" b="1"/>
            </a:lvl4pPr>
            <a:lvl5pPr>
              <a:buNone/>
              <a:defRPr sz="2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2920" y="5699760"/>
            <a:ext cx="4444207" cy="8716965"/>
          </a:xfrm>
        </p:spPr>
        <p:txBody>
          <a:bodyPr tIns="0"/>
          <a:lstStyle>
            <a:lvl1pPr>
              <a:defRPr sz="35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5699760"/>
            <a:ext cx="4445953" cy="8716965"/>
          </a:xfrm>
        </p:spPr>
        <p:txBody>
          <a:bodyPr tIns="0"/>
          <a:lstStyle>
            <a:lvl1pPr>
              <a:defRPr sz="35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595933"/>
            <a:ext cx="9136380" cy="2590800"/>
          </a:xfrm>
        </p:spPr>
        <p:txBody>
          <a:bodyPr vert="horz" tIns="7315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1165865"/>
            <a:ext cx="3017520" cy="263398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2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4380" y="3799840"/>
            <a:ext cx="3017520" cy="10363200"/>
          </a:xfrm>
        </p:spPr>
        <p:txBody>
          <a:bodyPr lIns="29261" rIns="29261"/>
          <a:lstStyle>
            <a:lvl1pPr marL="0" indent="0" algn="l">
              <a:buNone/>
              <a:defRPr sz="2200"/>
            </a:lvl1pPr>
            <a:lvl2pPr indent="0" algn="l">
              <a:buNone/>
              <a:defRPr sz="1900"/>
            </a:lvl2pPr>
            <a:lvl3pPr indent="0" algn="l">
              <a:buNone/>
              <a:defRPr sz="1600"/>
            </a:lvl3pPr>
            <a:lvl4pPr indent="0" algn="l">
              <a:buNone/>
              <a:defRPr sz="1400"/>
            </a:lvl4pPr>
            <a:lvl5pPr indent="0" algn="l">
              <a:buNone/>
              <a:defRPr sz="14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32555" y="3799840"/>
            <a:ext cx="5622925" cy="10363200"/>
          </a:xfrm>
        </p:spPr>
        <p:txBody>
          <a:bodyPr tIns="0"/>
          <a:lstStyle>
            <a:lvl1pPr>
              <a:defRPr sz="4500"/>
            </a:lvl1pPr>
            <a:lvl2pPr>
              <a:defRPr sz="4200"/>
            </a:lvl2pPr>
            <a:lvl3pPr>
              <a:defRPr sz="3800"/>
            </a:lvl3pPr>
            <a:lvl4pPr>
              <a:defRPr sz="32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82328" y="2511641"/>
            <a:ext cx="5783580" cy="932688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804547" y="12148810"/>
            <a:ext cx="170993" cy="352349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304" tIns="73152" rIns="146304" bIns="7315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2667859"/>
            <a:ext cx="2434133" cy="3587274"/>
          </a:xfrm>
        </p:spPr>
        <p:txBody>
          <a:bodyPr vert="horz" lIns="73152" tIns="73152" rIns="73152" bIns="73152" anchor="b"/>
          <a:lstStyle>
            <a:lvl1pPr algn="l">
              <a:buNone/>
              <a:defRPr sz="32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6411913"/>
            <a:ext cx="2430780" cy="4939792"/>
          </a:xfrm>
        </p:spPr>
        <p:txBody>
          <a:bodyPr lIns="102413" rIns="73152" bIns="73152" anchor="t"/>
          <a:lstStyle>
            <a:lvl1pPr marL="0" indent="0" algn="l">
              <a:spcBef>
                <a:spcPts val="400"/>
              </a:spcBef>
              <a:buFontTx/>
              <a:buNone/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84920" y="14407728"/>
            <a:ext cx="670560" cy="827617"/>
          </a:xfrm>
        </p:spPr>
        <p:txBody>
          <a:bodyPr/>
          <a:lstStyle/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34372" y="2718905"/>
            <a:ext cx="5079492" cy="8912352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1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478" y="13184293"/>
            <a:ext cx="10079355" cy="236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819650" y="14098271"/>
            <a:ext cx="5238750" cy="14465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478" y="-16193"/>
            <a:ext cx="10079355" cy="23605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819650" y="-16192"/>
            <a:ext cx="5238750" cy="144653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6304" tIns="73152" rIns="146304" bIns="7315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2920" y="1595933"/>
            <a:ext cx="9052560" cy="2590800"/>
          </a:xfrm>
          <a:prstGeom prst="rect">
            <a:avLst/>
          </a:prstGeom>
        </p:spPr>
        <p:txBody>
          <a:bodyPr vert="horz" lIns="0" tIns="73152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2920" y="4387088"/>
            <a:ext cx="9052560" cy="9948672"/>
          </a:xfrm>
          <a:prstGeom prst="rect">
            <a:avLst/>
          </a:prstGeom>
        </p:spPr>
        <p:txBody>
          <a:bodyPr vert="horz" lIns="146304" tIns="73152" rIns="146304" bIns="7315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06B68A-BD07-4E47-81CA-9E621BED662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33700" y="14407728"/>
            <a:ext cx="3688080" cy="82761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17280" y="14407728"/>
            <a:ext cx="838200" cy="82761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9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08E190-FDC5-4762-BE45-666F50A740F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919" y="458792"/>
            <a:ext cx="10098603" cy="147157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8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38912" indent="-43891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4128" indent="-395021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indent="-395021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952" indent="-336499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indent="-336499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9776" indent="-336499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84" indent="-29260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511296" indent="-292608" algn="l" rtl="0" eaLnBrk="1" latinLnBrk="0" hangingPunct="1">
        <a:spcBef>
          <a:spcPct val="20000"/>
        </a:spcBef>
        <a:buClr>
          <a:schemeClr val="tx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indent="-29260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7265" y="1600200"/>
            <a:ext cx="9052560" cy="259080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latin typeface="Goudy Old Style" panose="02020502050305020303" pitchFamily="18" charset="0"/>
                <a:cs typeface="Arial" panose="020B0604020202020204" pitchFamily="34" charset="0"/>
              </a:rPr>
              <a:t>Road Commission for </a:t>
            </a:r>
            <a:br>
              <a:rPr lang="en-US" sz="6000" b="1" dirty="0">
                <a:latin typeface="Goudy Old Style" panose="02020502050305020303" pitchFamily="18" charset="0"/>
                <a:cs typeface="Arial" panose="020B0604020202020204" pitchFamily="34" charset="0"/>
              </a:rPr>
            </a:br>
            <a:r>
              <a:rPr lang="en-US" sz="6000" b="1" dirty="0">
                <a:latin typeface="Goudy Old Style" panose="02020502050305020303" pitchFamily="18" charset="0"/>
                <a:cs typeface="Arial" panose="020B0604020202020204" pitchFamily="34" charset="0"/>
              </a:rPr>
              <a:t>Oakland County</a:t>
            </a:r>
            <a:br>
              <a:rPr lang="en-US" sz="6000" b="1" dirty="0">
                <a:latin typeface="Goudy Old Style" panose="02020502050305020303" pitchFamily="18" charset="0"/>
                <a:cs typeface="Arial" panose="020B0604020202020204" pitchFamily="34" charset="0"/>
              </a:rPr>
            </a:br>
            <a:r>
              <a:rPr lang="en-US" sz="4400" b="1" dirty="0">
                <a:latin typeface="Goudy Old Style" panose="02020502050305020303" pitchFamily="18" charset="0"/>
                <a:cs typeface="Arial" panose="020B0604020202020204" pitchFamily="34" charset="0"/>
              </a:rPr>
              <a:t>Snowfall Guess Contest Winners</a:t>
            </a:r>
            <a:br>
              <a:rPr lang="en-US" sz="4400" b="1" dirty="0">
                <a:latin typeface="Goudy Old Style" panose="02020502050305020303" pitchFamily="18" charset="0"/>
                <a:cs typeface="Arial" panose="020B0604020202020204" pitchFamily="34" charset="0"/>
              </a:rPr>
            </a:br>
            <a:r>
              <a:rPr lang="en-US" sz="3700" b="1" i="1" dirty="0">
                <a:latin typeface="Goudy Old Style" panose="02020502050305020303" pitchFamily="18" charset="0"/>
                <a:cs typeface="Arial" panose="020B0604020202020204" pitchFamily="34" charset="0"/>
              </a:rPr>
              <a:t>from December 1 to March 31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2920" y="4191000"/>
            <a:ext cx="9052560" cy="10439400"/>
          </a:xfrm>
        </p:spPr>
        <p:txBody>
          <a:bodyPr>
            <a:normAutofit/>
          </a:bodyPr>
          <a:lstStyle/>
          <a:p>
            <a:pPr marL="914400" lvl="1" indent="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2012-13, Willis Greer, District 4 </a:t>
            </a:r>
          </a:p>
          <a:p>
            <a:pPr marL="914400" lvl="1" indent="45720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46.5 inches, actual 46.1 inches</a:t>
            </a:r>
          </a:p>
          <a:p>
            <a:pPr marL="914400" lvl="1" indent="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2013-14, Norm Farley, District 7 </a:t>
            </a:r>
          </a:p>
          <a:p>
            <a:pPr marL="914400" lvl="1" indent="45720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79.0 inches, actual 81.9 inches</a:t>
            </a:r>
          </a:p>
          <a:p>
            <a:pPr marL="914400" lvl="1" indent="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2014-15, Todd White, Engineering </a:t>
            </a:r>
          </a:p>
          <a:p>
            <a:pPr marL="914400" lvl="1" indent="45720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35.6 inches, actual 35.6	inches</a:t>
            </a:r>
          </a:p>
          <a:p>
            <a:pPr marL="1371600" lvl="1" indent="-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2015-16, David </a:t>
            </a:r>
            <a:r>
              <a:rPr lang="en-US" sz="2400" dirty="0" err="1">
                <a:latin typeface="Goudy Old Style" panose="02020502050305020303" pitchFamily="18" charset="0"/>
                <a:cs typeface="Arial" panose="020B0604020202020204" pitchFamily="34" charset="0"/>
              </a:rPr>
              <a:t>Pacitto</a:t>
            </a: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, District 4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		49.2 inches, actual 49.2 inches</a:t>
            </a:r>
          </a:p>
          <a:p>
            <a:pPr marL="1371600" lvl="1" indent="-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2016-17, Drew Dunsky, Legal/Risk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		36.2 inches, actual 36.4 inches</a:t>
            </a:r>
          </a:p>
          <a:p>
            <a:pPr marL="914400" lvl="1" indent="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2017-18, Audley </a:t>
            </a:r>
            <a:r>
              <a:rPr lang="en-US" sz="2400" dirty="0" err="1">
                <a:latin typeface="Goudy Old Style" panose="02020502050305020303" pitchFamily="18" charset="0"/>
                <a:cs typeface="Arial" panose="020B0604020202020204" pitchFamily="34" charset="0"/>
              </a:rPr>
              <a:t>Edden</a:t>
            </a: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, District 7 </a:t>
            </a:r>
          </a:p>
          <a:p>
            <a:pPr marL="914400" lvl="1" indent="457200" defTabSz="114300">
              <a:spcBef>
                <a:spcPts val="0"/>
              </a:spcBef>
              <a:buFont typeface="Wingdings 2"/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78.4 inches, actual 77.2 inches</a:t>
            </a:r>
          </a:p>
          <a:p>
            <a:pPr marL="1371600" lvl="1" indent="-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2018-19, Brian McIsaac, District 8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		32.5 inches, actual 32.6 inches</a:t>
            </a:r>
          </a:p>
          <a:p>
            <a:pPr marL="1371600" lvl="1" indent="-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2019-20, Matt </a:t>
            </a:r>
            <a:r>
              <a:rPr lang="en-US" sz="2400" dirty="0" err="1">
                <a:latin typeface="Goudy Old Style" panose="02020502050305020303" pitchFamily="18" charset="0"/>
                <a:cs typeface="Arial" panose="020B0604020202020204" pitchFamily="34" charset="0"/>
              </a:rPr>
              <a:t>Willson</a:t>
            </a: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, Legal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		38.2 inches, actual 38.2 inches</a:t>
            </a:r>
          </a:p>
          <a:p>
            <a:pPr marL="1371600" lvl="1" indent="-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2020-21, Jonathan Silvis, Construction, </a:t>
            </a:r>
          </a:p>
          <a:p>
            <a:pPr marL="1353312" lvl="2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Ed </a:t>
            </a:r>
            <a:r>
              <a:rPr lang="en-US" sz="2400" dirty="0" err="1">
                <a:latin typeface="Goudy Old Style" panose="02020502050305020303" pitchFamily="18" charset="0"/>
                <a:cs typeface="Arial" panose="020B0604020202020204" pitchFamily="34" charset="0"/>
              </a:rPr>
              <a:t>Duda</a:t>
            </a: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, District 4T, and </a:t>
            </a:r>
          </a:p>
          <a:p>
            <a:pPr marL="1353312" lvl="2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DeJonte Greathouse, Engineering, </a:t>
            </a:r>
          </a:p>
          <a:p>
            <a:pPr marL="1353312" lvl="2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39.2 inches, actual 39.1 inches</a:t>
            </a:r>
          </a:p>
          <a:p>
            <a:pPr marL="914400" lvl="1" indent="4572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2021-22, Dave Leonard, District 4, Ricky White, 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		District 7, 43.5 Inches, actual 43.5 inches</a:t>
            </a:r>
          </a:p>
          <a:p>
            <a:pPr marL="1257300" lvl="1" indent="-3429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 2022-23 Jason Corrie, District 7, 36.7” actual 36.7”</a:t>
            </a:r>
          </a:p>
          <a:p>
            <a:pPr marL="1257300" lvl="1" indent="-3429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 2023-2024 Mark Bishop, District 1, 35.5”, </a:t>
            </a:r>
          </a:p>
          <a:p>
            <a:pPr marL="914400" lvl="1" indent="0" defTabSz="114300">
              <a:spcBef>
                <a:spcPts val="0"/>
              </a:spcBef>
              <a:buNone/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		  	Yahshua Lawson, District 4S, 35.5”, actual 35.4” </a:t>
            </a:r>
          </a:p>
          <a:p>
            <a:pPr marL="1257300" lvl="1" indent="-342900" defTabSz="114300">
              <a:spcBef>
                <a:spcPts val="0"/>
              </a:spcBef>
            </a:pPr>
            <a:r>
              <a:rPr lang="en-US" sz="2400" dirty="0">
                <a:latin typeface="Goudy Old Style" panose="02020502050305020303" pitchFamily="18" charset="0"/>
                <a:cs typeface="Arial" panose="020B0604020202020204" pitchFamily="34" charset="0"/>
              </a:rPr>
              <a:t>  Jerry Jehle TOC 38.1</a:t>
            </a:r>
            <a:r>
              <a:rPr lang="en-US" sz="2400">
                <a:latin typeface="Goudy Old Style" panose="02020502050305020303" pitchFamily="18" charset="0"/>
                <a:cs typeface="Arial" panose="020B0604020202020204" pitchFamily="34" charset="0"/>
              </a:rPr>
              <a:t>”, actual 38.1”</a:t>
            </a:r>
            <a:endParaRPr lang="en-US" sz="24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1353312" lvl="2" indent="0" defTabSz="114300">
              <a:spcBef>
                <a:spcPts val="0"/>
              </a:spcBef>
              <a:buNone/>
            </a:pPr>
            <a:endParaRPr lang="en-US" sz="28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  <a:p>
            <a:pPr marL="0" indent="857250" defTabSz="114301">
              <a:spcBef>
                <a:spcPts val="0"/>
              </a:spcBef>
              <a:spcAft>
                <a:spcPts val="800"/>
              </a:spcAft>
              <a:buNone/>
            </a:pPr>
            <a:endParaRPr lang="en-US" sz="3700" dirty="0">
              <a:latin typeface="Goudy Old Style" panose="02020502050305020303" pitchFamily="18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201312\AppData\Local\Microsoft\Windows\Temporary Internet Files\Content.IE5\T15WPNS2\4506683082_485af56336_z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8839200"/>
            <a:ext cx="2743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91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153</TotalTime>
  <Words>234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Constantia</vt:lpstr>
      <vt:lpstr>Goudy Old Style</vt:lpstr>
      <vt:lpstr>Wingdings 2</vt:lpstr>
      <vt:lpstr>Flow</vt:lpstr>
      <vt:lpstr>Road Commission for  Oakland County Snowfall Guess Contest Winners from December 1 to March 31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Commission for Oakland County Snowfall Guess Contest Winners December 1 to March 31</dc:title>
  <dc:creator>ppentecost</dc:creator>
  <cp:lastModifiedBy>DeRousse, Leanne</cp:lastModifiedBy>
  <cp:revision>50</cp:revision>
  <cp:lastPrinted>2024-04-02T13:15:52Z</cp:lastPrinted>
  <dcterms:created xsi:type="dcterms:W3CDTF">2015-04-14T11:31:19Z</dcterms:created>
  <dcterms:modified xsi:type="dcterms:W3CDTF">2025-10-31T12:24:31Z</dcterms:modified>
</cp:coreProperties>
</file>