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9" r:id="rId4"/>
    <p:sldId id="260" r:id="rId5"/>
    <p:sldId id="258" r:id="rId6"/>
    <p:sldId id="266" r:id="rId7"/>
    <p:sldId id="268" r:id="rId8"/>
    <p:sldId id="267" r:id="rId9"/>
    <p:sldId id="261"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11" autoAdjust="0"/>
    <p:restoredTop sz="94660"/>
  </p:normalViewPr>
  <p:slideViewPr>
    <p:cSldViewPr snapToGrid="0">
      <p:cViewPr varScale="1">
        <p:scale>
          <a:sx n="40" d="100"/>
          <a:sy n="40" d="100"/>
        </p:scale>
        <p:origin x="66" y="7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D2D7F9-6CEE-466D-9BD6-8A4F2EFB4880}" type="datetimeFigureOut">
              <a:rPr lang="en-US" smtClean="0"/>
              <a:t>5/1/2019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CB18BC7A-1B45-45E5-9C41-F280E548488B}" type="slidenum">
              <a:rPr lang="en-US" smtClean="0"/>
              <a:t>‹#›</a:t>
            </a:fld>
            <a:endParaRPr lang="en-US"/>
          </a:p>
        </p:txBody>
      </p:sp>
    </p:spTree>
    <p:extLst>
      <p:ext uri="{BB962C8B-B14F-4D97-AF65-F5344CB8AC3E}">
        <p14:creationId xmlns:p14="http://schemas.microsoft.com/office/powerpoint/2010/main" val="1605355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D2D7F9-6CEE-466D-9BD6-8A4F2EFB4880}" type="datetimeFigureOut">
              <a:rPr lang="en-US" smtClean="0"/>
              <a:t>5/1/2019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18BC7A-1B45-45E5-9C41-F280E548488B}" type="slidenum">
              <a:rPr lang="en-US" smtClean="0"/>
              <a:t>‹#›</a:t>
            </a:fld>
            <a:endParaRPr lang="en-US"/>
          </a:p>
        </p:txBody>
      </p:sp>
    </p:spTree>
    <p:extLst>
      <p:ext uri="{BB962C8B-B14F-4D97-AF65-F5344CB8AC3E}">
        <p14:creationId xmlns:p14="http://schemas.microsoft.com/office/powerpoint/2010/main" val="372325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D2D7F9-6CEE-466D-9BD6-8A4F2EFB4880}"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8BC7A-1B45-45E5-9C41-F280E548488B}" type="slidenum">
              <a:rPr lang="en-US" smtClean="0"/>
              <a:t>‹#›</a:t>
            </a:fld>
            <a:endParaRPr lang="en-US"/>
          </a:p>
        </p:txBody>
      </p:sp>
    </p:spTree>
    <p:extLst>
      <p:ext uri="{BB962C8B-B14F-4D97-AF65-F5344CB8AC3E}">
        <p14:creationId xmlns:p14="http://schemas.microsoft.com/office/powerpoint/2010/main" val="2058242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D2D7F9-6CEE-466D-9BD6-8A4F2EFB4880}"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8BC7A-1B45-45E5-9C41-F280E548488B}" type="slidenum">
              <a:rPr lang="en-US" smtClean="0"/>
              <a:t>‹#›</a:t>
            </a:fld>
            <a:endParaRPr lang="en-US"/>
          </a:p>
        </p:txBody>
      </p:sp>
    </p:spTree>
    <p:extLst>
      <p:ext uri="{BB962C8B-B14F-4D97-AF65-F5344CB8AC3E}">
        <p14:creationId xmlns:p14="http://schemas.microsoft.com/office/powerpoint/2010/main" val="645231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D2D7F9-6CEE-466D-9BD6-8A4F2EFB4880}"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8BC7A-1B45-45E5-9C41-F280E548488B}" type="slidenum">
              <a:rPr lang="en-US" smtClean="0"/>
              <a:t>‹#›</a:t>
            </a:fld>
            <a:endParaRPr lang="en-US"/>
          </a:p>
        </p:txBody>
      </p:sp>
    </p:spTree>
    <p:extLst>
      <p:ext uri="{BB962C8B-B14F-4D97-AF65-F5344CB8AC3E}">
        <p14:creationId xmlns:p14="http://schemas.microsoft.com/office/powerpoint/2010/main" val="1127947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D2D7F9-6CEE-466D-9BD6-8A4F2EFB4880}"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8BC7A-1B45-45E5-9C41-F280E548488B}" type="slidenum">
              <a:rPr lang="en-US" smtClean="0"/>
              <a:t>‹#›</a:t>
            </a:fld>
            <a:endParaRPr lang="en-US"/>
          </a:p>
        </p:txBody>
      </p:sp>
    </p:spTree>
    <p:extLst>
      <p:ext uri="{BB962C8B-B14F-4D97-AF65-F5344CB8AC3E}">
        <p14:creationId xmlns:p14="http://schemas.microsoft.com/office/powerpoint/2010/main" val="39645591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D2D7F9-6CEE-466D-9BD6-8A4F2EFB4880}"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8BC7A-1B45-45E5-9C41-F280E548488B}" type="slidenum">
              <a:rPr lang="en-US" smtClean="0"/>
              <a:t>‹#›</a:t>
            </a:fld>
            <a:endParaRPr lang="en-US"/>
          </a:p>
        </p:txBody>
      </p:sp>
    </p:spTree>
    <p:extLst>
      <p:ext uri="{BB962C8B-B14F-4D97-AF65-F5344CB8AC3E}">
        <p14:creationId xmlns:p14="http://schemas.microsoft.com/office/powerpoint/2010/main" val="151725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D2D7F9-6CEE-466D-9BD6-8A4F2EFB4880}"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8BC7A-1B45-45E5-9C41-F280E548488B}" type="slidenum">
              <a:rPr lang="en-US" smtClean="0"/>
              <a:t>‹#›</a:t>
            </a:fld>
            <a:endParaRPr lang="en-US"/>
          </a:p>
        </p:txBody>
      </p:sp>
    </p:spTree>
    <p:extLst>
      <p:ext uri="{BB962C8B-B14F-4D97-AF65-F5344CB8AC3E}">
        <p14:creationId xmlns:p14="http://schemas.microsoft.com/office/powerpoint/2010/main" val="39408779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D2D7F9-6CEE-466D-9BD6-8A4F2EFB4880}"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8BC7A-1B45-45E5-9C41-F280E548488B}" type="slidenum">
              <a:rPr lang="en-US" smtClean="0"/>
              <a:t>‹#›</a:t>
            </a:fld>
            <a:endParaRPr lang="en-US"/>
          </a:p>
        </p:txBody>
      </p:sp>
    </p:spTree>
    <p:extLst>
      <p:ext uri="{BB962C8B-B14F-4D97-AF65-F5344CB8AC3E}">
        <p14:creationId xmlns:p14="http://schemas.microsoft.com/office/powerpoint/2010/main" val="1561986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D2D7F9-6CEE-466D-9BD6-8A4F2EFB4880}"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CB18BC7A-1B45-45E5-9C41-F280E548488B}" type="slidenum">
              <a:rPr lang="en-US" smtClean="0"/>
              <a:t>‹#›</a:t>
            </a:fld>
            <a:endParaRPr lang="en-US"/>
          </a:p>
        </p:txBody>
      </p:sp>
    </p:spTree>
    <p:extLst>
      <p:ext uri="{BB962C8B-B14F-4D97-AF65-F5344CB8AC3E}">
        <p14:creationId xmlns:p14="http://schemas.microsoft.com/office/powerpoint/2010/main" val="965713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D2D7F9-6CEE-466D-9BD6-8A4F2EFB4880}"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8BC7A-1B45-45E5-9C41-F280E548488B}" type="slidenum">
              <a:rPr lang="en-US" smtClean="0"/>
              <a:t>‹#›</a:t>
            </a:fld>
            <a:endParaRPr lang="en-US"/>
          </a:p>
        </p:txBody>
      </p:sp>
    </p:spTree>
    <p:extLst>
      <p:ext uri="{BB962C8B-B14F-4D97-AF65-F5344CB8AC3E}">
        <p14:creationId xmlns:p14="http://schemas.microsoft.com/office/powerpoint/2010/main" val="2783350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D2D7F9-6CEE-466D-9BD6-8A4F2EFB4880}" type="datetimeFigureOut">
              <a:rPr lang="en-US" smtClean="0"/>
              <a:t>5/1/2019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18BC7A-1B45-45E5-9C41-F280E548488B}" type="slidenum">
              <a:rPr lang="en-US" smtClean="0"/>
              <a:t>‹#›</a:t>
            </a:fld>
            <a:endParaRPr lang="en-US"/>
          </a:p>
        </p:txBody>
      </p:sp>
    </p:spTree>
    <p:extLst>
      <p:ext uri="{BB962C8B-B14F-4D97-AF65-F5344CB8AC3E}">
        <p14:creationId xmlns:p14="http://schemas.microsoft.com/office/powerpoint/2010/main" val="2130198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D2D7F9-6CEE-466D-9BD6-8A4F2EFB4880}" type="datetimeFigureOut">
              <a:rPr lang="en-US" smtClean="0"/>
              <a:t>5/1/2019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18BC7A-1B45-45E5-9C41-F280E548488B}" type="slidenum">
              <a:rPr lang="en-US" smtClean="0"/>
              <a:t>‹#›</a:t>
            </a:fld>
            <a:endParaRPr lang="en-US"/>
          </a:p>
        </p:txBody>
      </p:sp>
    </p:spTree>
    <p:extLst>
      <p:ext uri="{BB962C8B-B14F-4D97-AF65-F5344CB8AC3E}">
        <p14:creationId xmlns:p14="http://schemas.microsoft.com/office/powerpoint/2010/main" val="1898036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D2D7F9-6CEE-466D-9BD6-8A4F2EFB4880}" type="datetimeFigureOut">
              <a:rPr lang="en-US" smtClean="0"/>
              <a:t>5/1/2019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18BC7A-1B45-45E5-9C41-F280E548488B}" type="slidenum">
              <a:rPr lang="en-US" smtClean="0"/>
              <a:t>‹#›</a:t>
            </a:fld>
            <a:endParaRPr lang="en-US"/>
          </a:p>
        </p:txBody>
      </p:sp>
    </p:spTree>
    <p:extLst>
      <p:ext uri="{BB962C8B-B14F-4D97-AF65-F5344CB8AC3E}">
        <p14:creationId xmlns:p14="http://schemas.microsoft.com/office/powerpoint/2010/main" val="2103199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D2D7F9-6CEE-466D-9BD6-8A4F2EFB4880}" type="datetimeFigureOut">
              <a:rPr lang="en-US" smtClean="0"/>
              <a:t>5/1/2019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18BC7A-1B45-45E5-9C41-F280E548488B}" type="slidenum">
              <a:rPr lang="en-US" smtClean="0"/>
              <a:t>‹#›</a:t>
            </a:fld>
            <a:endParaRPr lang="en-US"/>
          </a:p>
        </p:txBody>
      </p:sp>
    </p:spTree>
    <p:extLst>
      <p:ext uri="{BB962C8B-B14F-4D97-AF65-F5344CB8AC3E}">
        <p14:creationId xmlns:p14="http://schemas.microsoft.com/office/powerpoint/2010/main" val="163241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D2D7F9-6CEE-466D-9BD6-8A4F2EFB4880}" type="datetimeFigureOut">
              <a:rPr lang="en-US" smtClean="0"/>
              <a:t>5/1/2019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18BC7A-1B45-45E5-9C41-F280E548488B}" type="slidenum">
              <a:rPr lang="en-US" smtClean="0"/>
              <a:t>‹#›</a:t>
            </a:fld>
            <a:endParaRPr lang="en-US"/>
          </a:p>
        </p:txBody>
      </p:sp>
    </p:spTree>
    <p:extLst>
      <p:ext uri="{BB962C8B-B14F-4D97-AF65-F5344CB8AC3E}">
        <p14:creationId xmlns:p14="http://schemas.microsoft.com/office/powerpoint/2010/main" val="805157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D2D7F9-6CEE-466D-9BD6-8A4F2EFB4880}" type="datetimeFigureOut">
              <a:rPr lang="en-US" smtClean="0"/>
              <a:t>5/1/2019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18BC7A-1B45-45E5-9C41-F280E548488B}" type="slidenum">
              <a:rPr lang="en-US" smtClean="0"/>
              <a:t>‹#›</a:t>
            </a:fld>
            <a:endParaRPr lang="en-US"/>
          </a:p>
        </p:txBody>
      </p:sp>
    </p:spTree>
    <p:extLst>
      <p:ext uri="{BB962C8B-B14F-4D97-AF65-F5344CB8AC3E}">
        <p14:creationId xmlns:p14="http://schemas.microsoft.com/office/powerpoint/2010/main" val="2255745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FD2D7F9-6CEE-466D-9BD6-8A4F2EFB4880}" type="datetimeFigureOut">
              <a:rPr lang="en-US" smtClean="0"/>
              <a:t>5/1/2019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B18BC7A-1B45-45E5-9C41-F280E548488B}" type="slidenum">
              <a:rPr lang="en-US" smtClean="0"/>
              <a:t>‹#›</a:t>
            </a:fld>
            <a:endParaRPr lang="en-US"/>
          </a:p>
        </p:txBody>
      </p:sp>
    </p:spTree>
    <p:extLst>
      <p:ext uri="{BB962C8B-B14F-4D97-AF65-F5344CB8AC3E}">
        <p14:creationId xmlns:p14="http://schemas.microsoft.com/office/powerpoint/2010/main" val="168955666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earchmicroservices.techtarget.com/definition/REST-representational-state-transfer" TargetMode="External"/><Relationship Id="rId2" Type="http://schemas.openxmlformats.org/officeDocument/2006/relationships/hyperlink" Target="https://medium.com/extend/what-is-rest-a-simple-explanation-for-beginners-part-2-rest-constraints-129a4b69a58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17D3F-21E9-4418-955A-8BD80DDD5261}"/>
              </a:ext>
            </a:extLst>
          </p:cNvPr>
          <p:cNvSpPr>
            <a:spLocks noGrp="1"/>
          </p:cNvSpPr>
          <p:nvPr>
            <p:ph type="ctrTitle"/>
          </p:nvPr>
        </p:nvSpPr>
        <p:spPr/>
        <p:txBody>
          <a:bodyPr/>
          <a:lstStyle/>
          <a:p>
            <a:r>
              <a:rPr lang="en-US" dirty="0"/>
              <a:t>REST METHODOLOGIES</a:t>
            </a:r>
          </a:p>
        </p:txBody>
      </p:sp>
      <p:sp>
        <p:nvSpPr>
          <p:cNvPr id="3" name="Subtitle 2">
            <a:extLst>
              <a:ext uri="{FF2B5EF4-FFF2-40B4-BE49-F238E27FC236}">
                <a16:creationId xmlns:a16="http://schemas.microsoft.com/office/drawing/2014/main" id="{84D2FE46-D9B2-4542-A0C0-6D1547D6824F}"/>
              </a:ext>
            </a:extLst>
          </p:cNvPr>
          <p:cNvSpPr>
            <a:spLocks noGrp="1"/>
          </p:cNvSpPr>
          <p:nvPr>
            <p:ph type="subTitle" idx="1"/>
          </p:nvPr>
        </p:nvSpPr>
        <p:spPr/>
        <p:txBody>
          <a:bodyPr/>
          <a:lstStyle/>
          <a:p>
            <a:r>
              <a:rPr lang="en-US" dirty="0"/>
              <a:t>BY DREW HANSON</a:t>
            </a:r>
          </a:p>
        </p:txBody>
      </p:sp>
    </p:spTree>
    <p:extLst>
      <p:ext uri="{BB962C8B-B14F-4D97-AF65-F5344CB8AC3E}">
        <p14:creationId xmlns:p14="http://schemas.microsoft.com/office/powerpoint/2010/main" val="657688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0E299-47F9-4CF8-8205-903446F289C1}"/>
              </a:ext>
            </a:extLst>
          </p:cNvPr>
          <p:cNvSpPr>
            <a:spLocks noGrp="1"/>
          </p:cNvSpPr>
          <p:nvPr>
            <p:ph type="title"/>
          </p:nvPr>
        </p:nvSpPr>
        <p:spPr/>
        <p:txBody>
          <a:bodyPr/>
          <a:lstStyle/>
          <a:p>
            <a:r>
              <a:rPr lang="en-US" dirty="0"/>
              <a:t>Advantages of REST</a:t>
            </a:r>
          </a:p>
        </p:txBody>
      </p:sp>
      <p:sp>
        <p:nvSpPr>
          <p:cNvPr id="3" name="Content Placeholder 2">
            <a:extLst>
              <a:ext uri="{FF2B5EF4-FFF2-40B4-BE49-F238E27FC236}">
                <a16:creationId xmlns:a16="http://schemas.microsoft.com/office/drawing/2014/main" id="{4EDCD517-120D-4588-B489-3C90F50EC2D6}"/>
              </a:ext>
            </a:extLst>
          </p:cNvPr>
          <p:cNvSpPr>
            <a:spLocks noGrp="1"/>
          </p:cNvSpPr>
          <p:nvPr>
            <p:ph idx="1"/>
          </p:nvPr>
        </p:nvSpPr>
        <p:spPr>
          <a:xfrm>
            <a:off x="1484310" y="2246243"/>
            <a:ext cx="10018713" cy="3544957"/>
          </a:xfrm>
        </p:spPr>
        <p:txBody>
          <a:bodyPr>
            <a:normAutofit/>
          </a:bodyPr>
          <a:lstStyle/>
          <a:p>
            <a:r>
              <a:rPr lang="en-US" b="1" dirty="0"/>
              <a:t>Stateless</a:t>
            </a:r>
            <a:r>
              <a:rPr lang="en-US" dirty="0"/>
              <a:t> – each call to the web service has all the information it needs to process the request and does not rely on storing client-server context.</a:t>
            </a:r>
          </a:p>
          <a:p>
            <a:r>
              <a:rPr lang="en-US" b="1" dirty="0"/>
              <a:t>Flexible</a:t>
            </a:r>
            <a:r>
              <a:rPr lang="en-US" dirty="0"/>
              <a:t> – RESTful API’s can accept and serve data in many different formats including JSON, XML, Atom and others. JSON is by far the most popular data format used in REST based API’s.</a:t>
            </a:r>
          </a:p>
          <a:p>
            <a:r>
              <a:rPr lang="en-US" b="1" dirty="0"/>
              <a:t>Cacheable</a:t>
            </a:r>
            <a:r>
              <a:rPr lang="en-US" dirty="0"/>
              <a:t> – responses are cacheable which can greatly improve the performance of the web service by eliminating unnecessary calls to the backend.</a:t>
            </a:r>
          </a:p>
          <a:p>
            <a:endParaRPr lang="en-US" dirty="0"/>
          </a:p>
        </p:txBody>
      </p:sp>
    </p:spTree>
    <p:extLst>
      <p:ext uri="{BB962C8B-B14F-4D97-AF65-F5344CB8AC3E}">
        <p14:creationId xmlns:p14="http://schemas.microsoft.com/office/powerpoint/2010/main" val="3272471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2A6AD-A081-4D41-9757-BCD78CB6199B}"/>
              </a:ext>
            </a:extLst>
          </p:cNvPr>
          <p:cNvSpPr>
            <a:spLocks noGrp="1"/>
          </p:cNvSpPr>
          <p:nvPr>
            <p:ph type="title"/>
          </p:nvPr>
        </p:nvSpPr>
        <p:spPr/>
        <p:txBody>
          <a:bodyPr/>
          <a:lstStyle/>
          <a:p>
            <a:r>
              <a:rPr lang="en-US" dirty="0"/>
              <a:t>Disadvantages of REST</a:t>
            </a:r>
          </a:p>
        </p:txBody>
      </p:sp>
      <p:sp>
        <p:nvSpPr>
          <p:cNvPr id="3" name="Content Placeholder 2">
            <a:extLst>
              <a:ext uri="{FF2B5EF4-FFF2-40B4-BE49-F238E27FC236}">
                <a16:creationId xmlns:a16="http://schemas.microsoft.com/office/drawing/2014/main" id="{44E64032-2FAA-4241-92E2-4F3ECA8A0B47}"/>
              </a:ext>
            </a:extLst>
          </p:cNvPr>
          <p:cNvSpPr>
            <a:spLocks noGrp="1"/>
          </p:cNvSpPr>
          <p:nvPr>
            <p:ph idx="1"/>
          </p:nvPr>
        </p:nvSpPr>
        <p:spPr/>
        <p:txBody>
          <a:bodyPr/>
          <a:lstStyle/>
          <a:p>
            <a:r>
              <a:rPr lang="en-US" b="1" dirty="0"/>
              <a:t>Standards</a:t>
            </a:r>
            <a:r>
              <a:rPr lang="en-US" dirty="0"/>
              <a:t> – there is no defined standard for building REST based API’s. There are many great resources and guides, but many permutations of REST based API’s exist.</a:t>
            </a:r>
          </a:p>
          <a:p>
            <a:r>
              <a:rPr lang="en-US" b="1" dirty="0"/>
              <a:t>HTTP</a:t>
            </a:r>
            <a:r>
              <a:rPr lang="en-US" dirty="0"/>
              <a:t> – RESTful applications are confined to the HTTP protocol.</a:t>
            </a:r>
          </a:p>
          <a:p>
            <a:pPr marL="0" indent="0">
              <a:buNone/>
            </a:pPr>
            <a:br>
              <a:rPr lang="en-US" dirty="0"/>
            </a:br>
            <a:endParaRPr lang="en-US" dirty="0"/>
          </a:p>
        </p:txBody>
      </p:sp>
    </p:spTree>
    <p:extLst>
      <p:ext uri="{BB962C8B-B14F-4D97-AF65-F5344CB8AC3E}">
        <p14:creationId xmlns:p14="http://schemas.microsoft.com/office/powerpoint/2010/main" val="4181387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F2ABD-4627-4B1D-BF39-C03D4413B9C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3AFAF96-7C4C-4B7D-AA23-DEB0217A31AE}"/>
              </a:ext>
            </a:extLst>
          </p:cNvPr>
          <p:cNvSpPr>
            <a:spLocks noGrp="1"/>
          </p:cNvSpPr>
          <p:nvPr>
            <p:ph idx="1"/>
          </p:nvPr>
        </p:nvSpPr>
        <p:spPr/>
        <p:txBody>
          <a:bodyPr>
            <a:normAutofit fontScale="77500" lnSpcReduction="20000"/>
          </a:bodyPr>
          <a:lstStyle/>
          <a:p>
            <a:r>
              <a:rPr lang="en-US" i="1" dirty="0"/>
              <a:t>What is REST — A Simple Explanation for Beginners, Part 2: REST Constraints</a:t>
            </a:r>
            <a:r>
              <a:rPr lang="en-US" dirty="0"/>
              <a:t>. (2017). </a:t>
            </a:r>
            <a:r>
              <a:rPr lang="en-US" i="1" dirty="0"/>
              <a:t>Medium</a:t>
            </a:r>
            <a:r>
              <a:rPr lang="en-US" dirty="0"/>
              <a:t>. Retrieved 3 May 2019, from </a:t>
            </a:r>
            <a:r>
              <a:rPr lang="en-US" dirty="0">
                <a:hlinkClick r:id="rId2"/>
              </a:rPr>
              <a:t>https://medium.com/extend/what-is-rest-a-simple-explanation-for-beginners-part-2-rest-constraints-129a4b69a582</a:t>
            </a:r>
            <a:endParaRPr lang="en-US" dirty="0"/>
          </a:p>
          <a:p>
            <a:r>
              <a:rPr lang="en-US" i="1" dirty="0"/>
              <a:t>REST vs SOAP - Building Modern Applications - Auth0</a:t>
            </a:r>
            <a:r>
              <a:rPr lang="en-US" dirty="0"/>
              <a:t>. (2019). </a:t>
            </a:r>
            <a:r>
              <a:rPr lang="en-US" i="1" dirty="0"/>
              <a:t>Auth0</a:t>
            </a:r>
            <a:r>
              <a:rPr lang="en-US" dirty="0"/>
              <a:t>. Retrieved 3 May 2019, from https://auth0.com/learn/rest-vs-soap/</a:t>
            </a:r>
          </a:p>
          <a:p>
            <a:r>
              <a:rPr lang="en-US" i="1" dirty="0"/>
              <a:t>What is REST (</a:t>
            </a:r>
            <a:r>
              <a:rPr lang="en-US" i="1" dirty="0" err="1"/>
              <a:t>REpresentational</a:t>
            </a:r>
            <a:r>
              <a:rPr lang="en-US" i="1" dirty="0"/>
              <a:t> State Transfer)? - Definition from WhatIs.com</a:t>
            </a:r>
            <a:r>
              <a:rPr lang="en-US" dirty="0"/>
              <a:t>. (2019). </a:t>
            </a:r>
            <a:r>
              <a:rPr lang="en-US" i="1" dirty="0" err="1"/>
              <a:t>SearchMicroservices</a:t>
            </a:r>
            <a:r>
              <a:rPr lang="en-US" dirty="0"/>
              <a:t>. Retrieved 3 May 2019, from </a:t>
            </a:r>
            <a:r>
              <a:rPr lang="en-US" dirty="0">
                <a:hlinkClick r:id="rId3"/>
              </a:rPr>
              <a:t>https://searchmicroservices.techtarget.com/definition/REST-representational-state-transfer</a:t>
            </a:r>
            <a:endParaRPr lang="en-US" dirty="0"/>
          </a:p>
          <a:p>
            <a:r>
              <a:rPr lang="en-US" dirty="0"/>
              <a:t>Fischer, L. (2013). </a:t>
            </a:r>
            <a:r>
              <a:rPr lang="en-US" i="1" dirty="0"/>
              <a:t>A Beginner’s Guide to HTTP and REST</a:t>
            </a:r>
            <a:r>
              <a:rPr lang="en-US" dirty="0"/>
              <a:t>. </a:t>
            </a:r>
            <a:r>
              <a:rPr lang="en-US" i="1" dirty="0"/>
              <a:t>Code </a:t>
            </a:r>
            <a:r>
              <a:rPr lang="en-US" i="1" dirty="0" err="1"/>
              <a:t>Envato</a:t>
            </a:r>
            <a:r>
              <a:rPr lang="en-US" i="1" dirty="0"/>
              <a:t> Tuts+</a:t>
            </a:r>
            <a:r>
              <a:rPr lang="en-US" dirty="0"/>
              <a:t>. Retrieved 3 May 2019, from https://code.tutsplus.com/tutorials/a-beginners-guide-to-http-and-rest--net-16340</a:t>
            </a:r>
          </a:p>
          <a:p>
            <a:endParaRPr lang="en-US" dirty="0"/>
          </a:p>
          <a:p>
            <a:endParaRPr lang="en-US" dirty="0"/>
          </a:p>
        </p:txBody>
      </p:sp>
    </p:spTree>
    <p:extLst>
      <p:ext uri="{BB962C8B-B14F-4D97-AF65-F5344CB8AC3E}">
        <p14:creationId xmlns:p14="http://schemas.microsoft.com/office/powerpoint/2010/main" val="2851248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8E284-9987-4F88-9AA9-6518B3A8C40F}"/>
              </a:ext>
            </a:extLst>
          </p:cNvPr>
          <p:cNvSpPr>
            <a:spLocks noGrp="1"/>
          </p:cNvSpPr>
          <p:nvPr>
            <p:ph type="title"/>
          </p:nvPr>
        </p:nvSpPr>
        <p:spPr/>
        <p:txBody>
          <a:bodyPr/>
          <a:lstStyle/>
          <a:p>
            <a:r>
              <a:rPr lang="en-US" dirty="0"/>
              <a:t>REST-DEFINED</a:t>
            </a:r>
          </a:p>
        </p:txBody>
      </p:sp>
      <p:sp>
        <p:nvSpPr>
          <p:cNvPr id="3" name="Content Placeholder 2">
            <a:extLst>
              <a:ext uri="{FF2B5EF4-FFF2-40B4-BE49-F238E27FC236}">
                <a16:creationId xmlns:a16="http://schemas.microsoft.com/office/drawing/2014/main" id="{C2A8038B-75B6-4958-9B69-549767455668}"/>
              </a:ext>
            </a:extLst>
          </p:cNvPr>
          <p:cNvSpPr>
            <a:spLocks noGrp="1"/>
          </p:cNvSpPr>
          <p:nvPr>
            <p:ph idx="1"/>
          </p:nvPr>
        </p:nvSpPr>
        <p:spPr>
          <a:xfrm>
            <a:off x="1484310" y="2042809"/>
            <a:ext cx="10018713" cy="4129391"/>
          </a:xfrm>
        </p:spPr>
        <p:txBody>
          <a:bodyPr>
            <a:normAutofit fontScale="92500"/>
          </a:bodyPr>
          <a:lstStyle/>
          <a:p>
            <a:r>
              <a:rPr lang="en-US" dirty="0"/>
              <a:t>REST Stands for Representational State Transfer- this means when  a RESTful API is called, the server will transfer to the client a representation of the state of the requested resource.</a:t>
            </a:r>
          </a:p>
          <a:p>
            <a:r>
              <a:rPr lang="en-US" dirty="0"/>
              <a:t>REST is an architectural style for providing standards between computer systems on the web, making it easier for systems to communicate with each other.</a:t>
            </a:r>
          </a:p>
          <a:p>
            <a:r>
              <a:rPr lang="en-US" dirty="0"/>
              <a:t>A RESTful web application exposes information about itself in the form of information about its resources. </a:t>
            </a:r>
          </a:p>
          <a:p>
            <a:r>
              <a:rPr lang="en-US" dirty="0"/>
              <a:t>It enables the client to take actions on those resources, such as create new resources or create a new user, or change existing resources (i.e. edit a post).</a:t>
            </a:r>
          </a:p>
        </p:txBody>
      </p:sp>
    </p:spTree>
    <p:extLst>
      <p:ext uri="{BB962C8B-B14F-4D97-AF65-F5344CB8AC3E}">
        <p14:creationId xmlns:p14="http://schemas.microsoft.com/office/powerpoint/2010/main" val="385395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00D12-4500-43A6-AE9B-EC38E7C70488}"/>
              </a:ext>
            </a:extLst>
          </p:cNvPr>
          <p:cNvSpPr>
            <a:spLocks noGrp="1"/>
          </p:cNvSpPr>
          <p:nvPr>
            <p:ph type="title"/>
          </p:nvPr>
        </p:nvSpPr>
        <p:spPr>
          <a:xfrm>
            <a:off x="1484310" y="288235"/>
            <a:ext cx="10018713" cy="1752599"/>
          </a:xfrm>
        </p:spPr>
        <p:txBody>
          <a:bodyPr/>
          <a:lstStyle/>
          <a:p>
            <a:r>
              <a:rPr lang="en-US" dirty="0"/>
              <a:t>The Role REST Plays in modern web applications</a:t>
            </a:r>
          </a:p>
        </p:txBody>
      </p:sp>
      <p:sp>
        <p:nvSpPr>
          <p:cNvPr id="3" name="Content Placeholder 2">
            <a:extLst>
              <a:ext uri="{FF2B5EF4-FFF2-40B4-BE49-F238E27FC236}">
                <a16:creationId xmlns:a16="http://schemas.microsoft.com/office/drawing/2014/main" id="{B2E65C5D-F847-47A3-9D75-D869F025F70A}"/>
              </a:ext>
            </a:extLst>
          </p:cNvPr>
          <p:cNvSpPr>
            <a:spLocks noGrp="1"/>
          </p:cNvSpPr>
          <p:nvPr>
            <p:ph idx="1"/>
          </p:nvPr>
        </p:nvSpPr>
        <p:spPr>
          <a:xfrm>
            <a:off x="1484310" y="1808923"/>
            <a:ext cx="10018713" cy="4760842"/>
          </a:xfrm>
        </p:spPr>
        <p:txBody>
          <a:bodyPr/>
          <a:lstStyle/>
          <a:p>
            <a:r>
              <a:rPr lang="en-US" dirty="0"/>
              <a:t>A REST based API allows functionality of your webservice over HTTP and interacts with HTTP all over the web.</a:t>
            </a:r>
          </a:p>
          <a:p>
            <a:r>
              <a:rPr lang="en-US" dirty="0"/>
              <a:t>Using HTTP terms such as GET and POST, instructs the API to retrieve or create resources. .</a:t>
            </a:r>
          </a:p>
          <a:p>
            <a:r>
              <a:rPr lang="en-US" dirty="0"/>
              <a:t>RESTful APIs are very popular and are used in many web applications over many servers, this is due to the interoperability and flexibility on the web.</a:t>
            </a:r>
          </a:p>
          <a:p>
            <a:r>
              <a:rPr lang="en-US" dirty="0"/>
              <a:t>RESTful web applications can evolve independently. </a:t>
            </a:r>
          </a:p>
          <a:p>
            <a:r>
              <a:rPr lang="en-US" dirty="0"/>
              <a:t>Many organizations will use RESTful APIs that solve a single problem and integrates into other applications easily. </a:t>
            </a:r>
          </a:p>
          <a:p>
            <a:endParaRPr lang="en-US" dirty="0"/>
          </a:p>
        </p:txBody>
      </p:sp>
    </p:spTree>
    <p:extLst>
      <p:ext uri="{BB962C8B-B14F-4D97-AF65-F5344CB8AC3E}">
        <p14:creationId xmlns:p14="http://schemas.microsoft.com/office/powerpoint/2010/main" val="2223116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F010B-5ABB-4FDC-948F-BBDFA384DAFC}"/>
              </a:ext>
            </a:extLst>
          </p:cNvPr>
          <p:cNvSpPr>
            <a:spLocks noGrp="1"/>
          </p:cNvSpPr>
          <p:nvPr>
            <p:ph type="title"/>
          </p:nvPr>
        </p:nvSpPr>
        <p:spPr/>
        <p:txBody>
          <a:bodyPr/>
          <a:lstStyle/>
          <a:p>
            <a:r>
              <a:rPr lang="en-US" dirty="0"/>
              <a:t>The relationship between HTTP messages and REST</a:t>
            </a:r>
          </a:p>
        </p:txBody>
      </p:sp>
      <p:sp>
        <p:nvSpPr>
          <p:cNvPr id="3" name="Content Placeholder 2">
            <a:extLst>
              <a:ext uri="{FF2B5EF4-FFF2-40B4-BE49-F238E27FC236}">
                <a16:creationId xmlns:a16="http://schemas.microsoft.com/office/drawing/2014/main" id="{36EE2949-1627-497C-ADC0-147AB2BB8707}"/>
              </a:ext>
            </a:extLst>
          </p:cNvPr>
          <p:cNvSpPr>
            <a:spLocks noGrp="1"/>
          </p:cNvSpPr>
          <p:nvPr>
            <p:ph idx="1"/>
          </p:nvPr>
        </p:nvSpPr>
        <p:spPr/>
        <p:txBody>
          <a:bodyPr/>
          <a:lstStyle/>
          <a:p>
            <a:r>
              <a:rPr lang="en-US" dirty="0"/>
              <a:t>Hypertext Transfer Protocol (HTTP) is the life of the web. It is used every time one transfers information or makes  a request for data over the web. </a:t>
            </a:r>
          </a:p>
          <a:p>
            <a:r>
              <a:rPr lang="en-US" dirty="0"/>
              <a:t>REST allows a coder to interact with clients over many device, such as mobile phones, and various websites. As a result REST can be used wherever HTTP can. </a:t>
            </a:r>
          </a:p>
          <a:p>
            <a:r>
              <a:rPr lang="en-US" dirty="0"/>
              <a:t>REST has been inspired by HTTP and plays to it’s strength. It is the best way to learn how HTTP works. </a:t>
            </a:r>
          </a:p>
        </p:txBody>
      </p:sp>
    </p:spTree>
    <p:extLst>
      <p:ext uri="{BB962C8B-B14F-4D97-AF65-F5344CB8AC3E}">
        <p14:creationId xmlns:p14="http://schemas.microsoft.com/office/powerpoint/2010/main" val="1040583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31809-729B-4C55-83E0-FD4C462BA7EC}"/>
              </a:ext>
            </a:extLst>
          </p:cNvPr>
          <p:cNvSpPr>
            <a:spLocks noGrp="1"/>
          </p:cNvSpPr>
          <p:nvPr>
            <p:ph type="title"/>
          </p:nvPr>
        </p:nvSpPr>
        <p:spPr>
          <a:xfrm>
            <a:off x="1643337" y="190500"/>
            <a:ext cx="10018713" cy="1752599"/>
          </a:xfrm>
        </p:spPr>
        <p:txBody>
          <a:bodyPr/>
          <a:lstStyle/>
          <a:p>
            <a:r>
              <a:rPr lang="en-US" dirty="0"/>
              <a:t>REST Constraints			</a:t>
            </a:r>
          </a:p>
        </p:txBody>
      </p:sp>
      <p:sp>
        <p:nvSpPr>
          <p:cNvPr id="3" name="Content Placeholder 2">
            <a:extLst>
              <a:ext uri="{FF2B5EF4-FFF2-40B4-BE49-F238E27FC236}">
                <a16:creationId xmlns:a16="http://schemas.microsoft.com/office/drawing/2014/main" id="{21E63B84-44E4-409A-AFE8-01AB847600B4}"/>
              </a:ext>
            </a:extLst>
          </p:cNvPr>
          <p:cNvSpPr>
            <a:spLocks noGrp="1"/>
          </p:cNvSpPr>
          <p:nvPr>
            <p:ph idx="1"/>
          </p:nvPr>
        </p:nvSpPr>
        <p:spPr>
          <a:xfrm>
            <a:off x="1484310" y="1789043"/>
            <a:ext cx="10018713" cy="4002157"/>
          </a:xfrm>
        </p:spPr>
        <p:txBody>
          <a:bodyPr>
            <a:normAutofit/>
          </a:bodyPr>
          <a:lstStyle/>
          <a:p>
            <a:r>
              <a:rPr lang="en-US" dirty="0"/>
              <a:t>In order for your API to be RESTful, you have to follow constraints when writing the web application.</a:t>
            </a:r>
          </a:p>
          <a:p>
            <a:r>
              <a:rPr lang="en-US" dirty="0"/>
              <a:t>These constraints include:</a:t>
            </a:r>
          </a:p>
          <a:p>
            <a:pPr lvl="1"/>
            <a:r>
              <a:rPr lang="en-US" dirty="0"/>
              <a:t>Uniform Interface</a:t>
            </a:r>
          </a:p>
          <a:p>
            <a:pPr lvl="1"/>
            <a:r>
              <a:rPr lang="en-US" dirty="0"/>
              <a:t>Client- Server separation</a:t>
            </a:r>
          </a:p>
          <a:p>
            <a:pPr lvl="1"/>
            <a:r>
              <a:rPr lang="en-US" dirty="0"/>
              <a:t>Stateless</a:t>
            </a:r>
          </a:p>
          <a:p>
            <a:pPr lvl="1"/>
            <a:r>
              <a:rPr lang="en-US" dirty="0"/>
              <a:t>Layered system</a:t>
            </a:r>
          </a:p>
          <a:p>
            <a:pPr lvl="1"/>
            <a:r>
              <a:rPr lang="en-US" dirty="0"/>
              <a:t>Cacheable</a:t>
            </a:r>
          </a:p>
          <a:p>
            <a:pPr lvl="1"/>
            <a:r>
              <a:rPr lang="en-US" dirty="0"/>
              <a:t>Code-on-Demand</a:t>
            </a:r>
          </a:p>
        </p:txBody>
      </p:sp>
    </p:spTree>
    <p:extLst>
      <p:ext uri="{BB962C8B-B14F-4D97-AF65-F5344CB8AC3E}">
        <p14:creationId xmlns:p14="http://schemas.microsoft.com/office/powerpoint/2010/main" val="3298794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BDEEA-24D3-4E50-AF99-94CCC8066C5B}"/>
              </a:ext>
            </a:extLst>
          </p:cNvPr>
          <p:cNvSpPr>
            <a:spLocks noGrp="1"/>
          </p:cNvSpPr>
          <p:nvPr>
            <p:ph type="title"/>
          </p:nvPr>
        </p:nvSpPr>
        <p:spPr>
          <a:xfrm>
            <a:off x="1484310" y="190500"/>
            <a:ext cx="10018713" cy="1752599"/>
          </a:xfrm>
        </p:spPr>
        <p:txBody>
          <a:bodyPr/>
          <a:lstStyle/>
          <a:p>
            <a:r>
              <a:rPr lang="en-US" dirty="0"/>
              <a:t>Key Features of REST</a:t>
            </a:r>
          </a:p>
        </p:txBody>
      </p:sp>
      <p:sp>
        <p:nvSpPr>
          <p:cNvPr id="3" name="Content Placeholder 2">
            <a:extLst>
              <a:ext uri="{FF2B5EF4-FFF2-40B4-BE49-F238E27FC236}">
                <a16:creationId xmlns:a16="http://schemas.microsoft.com/office/drawing/2014/main" id="{9501359C-C35B-4715-9B00-2F1AB0FAF20D}"/>
              </a:ext>
            </a:extLst>
          </p:cNvPr>
          <p:cNvSpPr>
            <a:spLocks noGrp="1"/>
          </p:cNvSpPr>
          <p:nvPr>
            <p:ph idx="1"/>
          </p:nvPr>
        </p:nvSpPr>
        <p:spPr>
          <a:xfrm>
            <a:off x="1484310" y="1515979"/>
            <a:ext cx="10018713" cy="4275221"/>
          </a:xfrm>
        </p:spPr>
        <p:txBody>
          <a:bodyPr>
            <a:normAutofit/>
          </a:bodyPr>
          <a:lstStyle/>
          <a:p>
            <a:r>
              <a:rPr lang="en-US" dirty="0"/>
              <a:t>Uniform Interface</a:t>
            </a:r>
          </a:p>
          <a:p>
            <a:pPr lvl="1"/>
            <a:r>
              <a:rPr lang="en-US" dirty="0"/>
              <a:t>The request to the server has to include a resource identifier</a:t>
            </a:r>
          </a:p>
          <a:p>
            <a:pPr lvl="1"/>
            <a:r>
              <a:rPr lang="en-US" dirty="0"/>
              <a:t>The response the server returns includes enough information so the client can modify the resource.</a:t>
            </a:r>
          </a:p>
          <a:p>
            <a:pPr lvl="1"/>
            <a:r>
              <a:rPr lang="en-US" dirty="0"/>
              <a:t>Each requests contains all the information the server needs to perform the request</a:t>
            </a:r>
          </a:p>
          <a:p>
            <a:r>
              <a:rPr lang="en-US" dirty="0"/>
              <a:t>Client Server Separation</a:t>
            </a:r>
          </a:p>
          <a:p>
            <a:pPr lvl="1"/>
            <a:r>
              <a:rPr lang="en-US" dirty="0"/>
              <a:t>The client and server act independently and the interaction between them is only in the form of requests.</a:t>
            </a:r>
          </a:p>
          <a:p>
            <a:pPr lvl="1"/>
            <a:r>
              <a:rPr lang="en-US" dirty="0"/>
              <a:t>Initiated by the client only, the server sends response to the client only as a reaction to the request.</a:t>
            </a:r>
          </a:p>
        </p:txBody>
      </p:sp>
    </p:spTree>
    <p:extLst>
      <p:ext uri="{BB962C8B-B14F-4D97-AF65-F5344CB8AC3E}">
        <p14:creationId xmlns:p14="http://schemas.microsoft.com/office/powerpoint/2010/main" val="1654240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CED27-3E26-4C03-9A53-A5E8CB8A2AAB}"/>
              </a:ext>
            </a:extLst>
          </p:cNvPr>
          <p:cNvSpPr>
            <a:spLocks noGrp="1"/>
          </p:cNvSpPr>
          <p:nvPr>
            <p:ph type="title"/>
          </p:nvPr>
        </p:nvSpPr>
        <p:spPr>
          <a:xfrm>
            <a:off x="1652754" y="190500"/>
            <a:ext cx="10018713" cy="1752599"/>
          </a:xfrm>
        </p:spPr>
        <p:txBody>
          <a:bodyPr/>
          <a:lstStyle/>
          <a:p>
            <a:r>
              <a:rPr lang="en-US" dirty="0"/>
              <a:t>Key Features of REST</a:t>
            </a:r>
          </a:p>
        </p:txBody>
      </p:sp>
      <p:sp>
        <p:nvSpPr>
          <p:cNvPr id="3" name="Content Placeholder 2">
            <a:extLst>
              <a:ext uri="{FF2B5EF4-FFF2-40B4-BE49-F238E27FC236}">
                <a16:creationId xmlns:a16="http://schemas.microsoft.com/office/drawing/2014/main" id="{C2E3A264-4313-4602-A999-DDA4344C775E}"/>
              </a:ext>
            </a:extLst>
          </p:cNvPr>
          <p:cNvSpPr>
            <a:spLocks noGrp="1"/>
          </p:cNvSpPr>
          <p:nvPr>
            <p:ph idx="1"/>
          </p:nvPr>
        </p:nvSpPr>
        <p:spPr>
          <a:xfrm>
            <a:off x="1460246" y="2354178"/>
            <a:ext cx="10018713" cy="4696327"/>
          </a:xfrm>
        </p:spPr>
        <p:txBody>
          <a:bodyPr/>
          <a:lstStyle/>
          <a:p>
            <a:r>
              <a:rPr lang="en-US" dirty="0"/>
              <a:t>Stateless</a:t>
            </a:r>
          </a:p>
          <a:p>
            <a:pPr lvl="1"/>
            <a:r>
              <a:rPr lang="en-US" dirty="0"/>
              <a:t>The server does not remember anything about the user who uses the API. </a:t>
            </a:r>
          </a:p>
          <a:p>
            <a:pPr lvl="1"/>
            <a:r>
              <a:rPr lang="en-US" dirty="0"/>
              <a:t>Each individual request contains all the information the server needs to perform the request and return a response, regardless of other requests made by the same API user. </a:t>
            </a:r>
          </a:p>
          <a:p>
            <a:r>
              <a:rPr lang="en-US" dirty="0"/>
              <a:t>Cacheable</a:t>
            </a:r>
          </a:p>
          <a:p>
            <a:pPr lvl="1"/>
            <a:r>
              <a:rPr lang="en-US" dirty="0"/>
              <a:t>The stat the server sends contain information about whether or not the data is cacheable. If cacheable, it might contain some sort of a version number</a:t>
            </a:r>
          </a:p>
          <a:p>
            <a:pPr lvl="1"/>
            <a:r>
              <a:rPr lang="en-US" dirty="0"/>
              <a:t>The version number is what makes caching possible, since the client knows which version of the data it has already requested, the client can avoid requesting the same data again and again. </a:t>
            </a:r>
          </a:p>
          <a:p>
            <a:pPr marL="457200" lvl="1" indent="0">
              <a:buNone/>
            </a:pPr>
            <a:endParaRPr lang="en-US" dirty="0"/>
          </a:p>
        </p:txBody>
      </p:sp>
    </p:spTree>
    <p:extLst>
      <p:ext uri="{BB962C8B-B14F-4D97-AF65-F5344CB8AC3E}">
        <p14:creationId xmlns:p14="http://schemas.microsoft.com/office/powerpoint/2010/main" val="1627517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0641E-E0D7-47ED-8466-C7CB05F00EA5}"/>
              </a:ext>
            </a:extLst>
          </p:cNvPr>
          <p:cNvSpPr>
            <a:spLocks noGrp="1"/>
          </p:cNvSpPr>
          <p:nvPr>
            <p:ph type="title"/>
          </p:nvPr>
        </p:nvSpPr>
        <p:spPr>
          <a:xfrm>
            <a:off x="1484309" y="190500"/>
            <a:ext cx="10018713" cy="1752599"/>
          </a:xfrm>
        </p:spPr>
        <p:txBody>
          <a:bodyPr/>
          <a:lstStyle/>
          <a:p>
            <a:r>
              <a:rPr lang="en-US" dirty="0"/>
              <a:t>Key Features of REST</a:t>
            </a:r>
          </a:p>
        </p:txBody>
      </p:sp>
      <p:sp>
        <p:nvSpPr>
          <p:cNvPr id="3" name="Content Placeholder 2">
            <a:extLst>
              <a:ext uri="{FF2B5EF4-FFF2-40B4-BE49-F238E27FC236}">
                <a16:creationId xmlns:a16="http://schemas.microsoft.com/office/drawing/2014/main" id="{B0EB0CDA-39CB-481C-A4AC-EB6AF606D66C}"/>
              </a:ext>
            </a:extLst>
          </p:cNvPr>
          <p:cNvSpPr>
            <a:spLocks noGrp="1"/>
          </p:cNvSpPr>
          <p:nvPr>
            <p:ph idx="1"/>
          </p:nvPr>
        </p:nvSpPr>
        <p:spPr>
          <a:xfrm>
            <a:off x="1484310" y="1588168"/>
            <a:ext cx="10018713" cy="4764505"/>
          </a:xfrm>
        </p:spPr>
        <p:txBody>
          <a:bodyPr>
            <a:normAutofit/>
          </a:bodyPr>
          <a:lstStyle/>
          <a:p>
            <a:r>
              <a:rPr lang="en-US" dirty="0"/>
              <a:t>Layered System</a:t>
            </a:r>
          </a:p>
          <a:p>
            <a:pPr lvl="1"/>
            <a:r>
              <a:rPr lang="en-US" dirty="0"/>
              <a:t>Between the client who requests a representation of a resource’s states, and the server, might be a number of servers in between.</a:t>
            </a:r>
          </a:p>
          <a:p>
            <a:pPr lvl="1"/>
            <a:r>
              <a:rPr lang="en-US" dirty="0"/>
              <a:t>The server might include a security layer, a caching layer, a load-balancing layer or other functionality. </a:t>
            </a:r>
          </a:p>
          <a:p>
            <a:r>
              <a:rPr lang="en-US" dirty="0"/>
              <a:t>Code on Demand</a:t>
            </a:r>
          </a:p>
          <a:p>
            <a:pPr lvl="1"/>
            <a:r>
              <a:rPr lang="en-US" dirty="0"/>
              <a:t>This constraint is optional.</a:t>
            </a:r>
          </a:p>
          <a:p>
            <a:pPr lvl="1"/>
            <a:r>
              <a:rPr lang="en-US" dirty="0"/>
              <a:t>The client can request code from the server, the response from the server will contain some code, when the response is in HTML format.</a:t>
            </a:r>
          </a:p>
          <a:p>
            <a:endParaRPr lang="en-US" dirty="0"/>
          </a:p>
        </p:txBody>
      </p:sp>
    </p:spTree>
    <p:extLst>
      <p:ext uri="{BB962C8B-B14F-4D97-AF65-F5344CB8AC3E}">
        <p14:creationId xmlns:p14="http://schemas.microsoft.com/office/powerpoint/2010/main" val="3104598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E0B70-61E6-4142-975B-3DE7C263AC6E}"/>
              </a:ext>
            </a:extLst>
          </p:cNvPr>
          <p:cNvSpPr>
            <a:spLocks noGrp="1"/>
          </p:cNvSpPr>
          <p:nvPr>
            <p:ph type="title"/>
          </p:nvPr>
        </p:nvSpPr>
        <p:spPr/>
        <p:txBody>
          <a:bodyPr/>
          <a:lstStyle/>
          <a:p>
            <a:r>
              <a:rPr lang="en-US" dirty="0"/>
              <a:t>HTTP verbs</a:t>
            </a:r>
          </a:p>
        </p:txBody>
      </p:sp>
      <p:sp>
        <p:nvSpPr>
          <p:cNvPr id="3" name="Content Placeholder 2">
            <a:extLst>
              <a:ext uri="{FF2B5EF4-FFF2-40B4-BE49-F238E27FC236}">
                <a16:creationId xmlns:a16="http://schemas.microsoft.com/office/drawing/2014/main" id="{E2CD7D7B-DDF6-4CA9-B562-E5B1716578F5}"/>
              </a:ext>
            </a:extLst>
          </p:cNvPr>
          <p:cNvSpPr>
            <a:spLocks noGrp="1"/>
          </p:cNvSpPr>
          <p:nvPr>
            <p:ph idx="1"/>
          </p:nvPr>
        </p:nvSpPr>
        <p:spPr/>
        <p:txBody>
          <a:bodyPr/>
          <a:lstStyle/>
          <a:p>
            <a:r>
              <a:rPr lang="en-US" dirty="0"/>
              <a:t>Indicates the API should use the transport protocol properties in order to deal with scalability and failures.</a:t>
            </a:r>
          </a:p>
          <a:p>
            <a:r>
              <a:rPr lang="en-US" dirty="0"/>
              <a:t>Examples include:</a:t>
            </a:r>
          </a:p>
          <a:p>
            <a:pPr lvl="1"/>
            <a:r>
              <a:rPr lang="en-US" dirty="0"/>
              <a:t>GET- retrieves a resource from a URI</a:t>
            </a:r>
          </a:p>
          <a:p>
            <a:pPr lvl="1"/>
            <a:r>
              <a:rPr lang="en-US" dirty="0"/>
              <a:t>DELETE- removes the resource</a:t>
            </a:r>
          </a:p>
          <a:p>
            <a:pPr lvl="1"/>
            <a:r>
              <a:rPr lang="en-US" dirty="0"/>
              <a:t>POST- creates a new record, </a:t>
            </a:r>
          </a:p>
          <a:p>
            <a:pPr lvl="1"/>
            <a:r>
              <a:rPr lang="en-US" dirty="0"/>
              <a:t>PUT- updates a resource</a:t>
            </a:r>
          </a:p>
        </p:txBody>
      </p:sp>
    </p:spTree>
    <p:extLst>
      <p:ext uri="{BB962C8B-B14F-4D97-AF65-F5344CB8AC3E}">
        <p14:creationId xmlns:p14="http://schemas.microsoft.com/office/powerpoint/2010/main" val="18131717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1418</TotalTime>
  <Words>704</Words>
  <Application>Microsoft Office PowerPoint</Application>
  <PresentationFormat>Widescreen</PresentationFormat>
  <Paragraphs>68</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Corbel</vt:lpstr>
      <vt:lpstr>Parallax</vt:lpstr>
      <vt:lpstr>REST METHODOLOGIES</vt:lpstr>
      <vt:lpstr>REST-DEFINED</vt:lpstr>
      <vt:lpstr>The Role REST Plays in modern web applications</vt:lpstr>
      <vt:lpstr>The relationship between HTTP messages and REST</vt:lpstr>
      <vt:lpstr>REST Constraints   </vt:lpstr>
      <vt:lpstr>Key Features of REST</vt:lpstr>
      <vt:lpstr>Key Features of REST</vt:lpstr>
      <vt:lpstr>Key Features of REST</vt:lpstr>
      <vt:lpstr>HTTP verbs</vt:lpstr>
      <vt:lpstr>Advantages of REST</vt:lpstr>
      <vt:lpstr>Disadvantages of REST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 METHODOLOGIES</dc:title>
  <dc:creator>Drew Hanson</dc:creator>
  <cp:lastModifiedBy>Drew Hanson</cp:lastModifiedBy>
  <cp:revision>14</cp:revision>
  <dcterms:created xsi:type="dcterms:W3CDTF">2019-05-02T03:16:50Z</dcterms:created>
  <dcterms:modified xsi:type="dcterms:W3CDTF">2019-05-03T02:55:05Z</dcterms:modified>
</cp:coreProperties>
</file>