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70" r:id="rId4"/>
    <p:sldId id="273" r:id="rId5"/>
    <p:sldId id="271" r:id="rId6"/>
    <p:sldId id="275" r:id="rId7"/>
    <p:sldId id="301" r:id="rId8"/>
    <p:sldId id="302" r:id="rId9"/>
    <p:sldId id="276" r:id="rId10"/>
    <p:sldId id="277" r:id="rId11"/>
    <p:sldId id="278" r:id="rId12"/>
    <p:sldId id="279" r:id="rId13"/>
    <p:sldId id="280" r:id="rId14"/>
    <p:sldId id="267" r:id="rId15"/>
    <p:sldId id="287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2" r:id="rId26"/>
    <p:sldId id="263" r:id="rId27"/>
    <p:sldId id="294" r:id="rId28"/>
    <p:sldId id="297" r:id="rId29"/>
    <p:sldId id="298" r:id="rId30"/>
    <p:sldId id="295" r:id="rId31"/>
    <p:sldId id="299" r:id="rId32"/>
    <p:sldId id="303" r:id="rId33"/>
    <p:sldId id="305" r:id="rId34"/>
    <p:sldId id="306" r:id="rId35"/>
    <p:sldId id="307" r:id="rId36"/>
    <p:sldId id="310" r:id="rId37"/>
    <p:sldId id="309" r:id="rId38"/>
    <p:sldId id="308" r:id="rId39"/>
    <p:sldId id="26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2E4"/>
    <a:srgbClr val="AF41A2"/>
    <a:srgbClr val="404040"/>
    <a:srgbClr val="4BC6E6"/>
    <a:srgbClr val="FFFFFF"/>
    <a:srgbClr val="A9D354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-95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0301" y="0"/>
            <a:ext cx="2057698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0302" y="0"/>
            <a:ext cx="20576989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305" y="461010"/>
            <a:ext cx="1672590" cy="8121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34845"/>
            <a:ext cx="9144000" cy="1775117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defRPr>
            </a:lvl1pPr>
          </a:lstStyle>
          <a:p>
            <a:pPr algn="ctr"/>
            <a:endParaRPr lang="zh-CN" altLang="en-US" sz="72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5" y="332417"/>
            <a:ext cx="5232400" cy="1070012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4674034" y="5590907"/>
            <a:ext cx="2843927" cy="533756"/>
            <a:chOff x="5473700" y="3721585"/>
            <a:chExt cx="1689100" cy="317015"/>
          </a:xfrm>
        </p:grpSpPr>
        <p:sp>
          <p:nvSpPr>
            <p:cNvPr id="12" name="圆角矩形 11"/>
            <p:cNvSpPr/>
            <p:nvPr/>
          </p:nvSpPr>
          <p:spPr>
            <a:xfrm>
              <a:off x="5473700" y="3721585"/>
              <a:ext cx="1689100" cy="31701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0C2E4"/>
                </a:gs>
                <a:gs pos="100000">
                  <a:srgbClr val="A9D354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20759" y="3727843"/>
              <a:ext cx="1394981" cy="31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技术架构未来</a:t>
              </a:r>
              <a:endParaRPr lang="zh-CN" altLang="en-US" sz="2800" b="1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9356090" y="6177280"/>
            <a:ext cx="1673225" cy="417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0C2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thegiac.com</a:t>
            </a:r>
            <a:endParaRPr lang="zh-CN" altLang="en-US" sz="2000" dirty="0">
              <a:solidFill>
                <a:srgbClr val="40C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671638"/>
            <a:ext cx="12192000" cy="3643313"/>
          </a:xfrm>
          <a:prstGeom prst="rect">
            <a:avLst/>
          </a:prstGeom>
          <a:solidFill>
            <a:srgbClr val="40C2E4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875740"/>
            <a:ext cx="12198350" cy="935597"/>
          </a:xfrm>
          <a:prstGeom prst="rect">
            <a:avLst/>
          </a:prstGeom>
          <a:solidFill>
            <a:srgbClr val="A9D354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6716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13580"/>
            <a:ext cx="10515600" cy="80645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50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9355834" y="6177537"/>
            <a:ext cx="1997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0C2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thegiac.com</a:t>
            </a:r>
            <a:endParaRPr lang="zh-CN" altLang="en-US" sz="2000" dirty="0">
              <a:solidFill>
                <a:srgbClr val="40C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3" y="5905903"/>
            <a:ext cx="3796848" cy="77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7424" y="1403671"/>
            <a:ext cx="13702361" cy="4566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964706" cy="3994150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3" y="5905903"/>
            <a:ext cx="3796848" cy="776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00"/>
          <a:stretch>
            <a:fillRect/>
          </a:stretch>
        </p:blipFill>
        <p:spPr>
          <a:xfrm rot="6300000">
            <a:off x="366648" y="-1147492"/>
            <a:ext cx="2987104" cy="456679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9356090" y="6177280"/>
            <a:ext cx="1731010" cy="417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0C2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thegiac.com</a:t>
            </a:r>
            <a:endParaRPr lang="zh-CN" altLang="en-US" sz="2000" dirty="0">
              <a:solidFill>
                <a:srgbClr val="40C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 userDrawn="1"/>
        </p:nvSpPr>
        <p:spPr>
          <a:xfrm rot="10800000">
            <a:off x="1999140" y="4800601"/>
            <a:ext cx="10192860" cy="2057399"/>
          </a:xfrm>
          <a:custGeom>
            <a:avLst/>
            <a:gdLst>
              <a:gd name="connsiteX0" fmla="*/ 0 w 10192860"/>
              <a:gd name="connsiteY0" fmla="*/ 0 h 2057399"/>
              <a:gd name="connsiteX1" fmla="*/ 10192860 w 10192860"/>
              <a:gd name="connsiteY1" fmla="*/ 0 h 2057399"/>
              <a:gd name="connsiteX2" fmla="*/ 0 w 10192860"/>
              <a:gd name="connsiteY2" fmla="*/ 2057399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2860" h="2057399">
                <a:moveTo>
                  <a:pt x="0" y="0"/>
                </a:moveTo>
                <a:lnTo>
                  <a:pt x="1019286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A9D354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0"/>
            <a:ext cx="10192860" cy="2057399"/>
          </a:xfrm>
          <a:custGeom>
            <a:avLst/>
            <a:gdLst>
              <a:gd name="connsiteX0" fmla="*/ 0 w 10192860"/>
              <a:gd name="connsiteY0" fmla="*/ 0 h 2057399"/>
              <a:gd name="connsiteX1" fmla="*/ 10192860 w 10192860"/>
              <a:gd name="connsiteY1" fmla="*/ 0 h 2057399"/>
              <a:gd name="connsiteX2" fmla="*/ 0 w 10192860"/>
              <a:gd name="connsiteY2" fmla="*/ 2057399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2860" h="2057399">
                <a:moveTo>
                  <a:pt x="0" y="0"/>
                </a:moveTo>
                <a:lnTo>
                  <a:pt x="1019286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40C2E4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7069" y="402206"/>
            <a:ext cx="8318721" cy="92364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7129" y="1728056"/>
            <a:ext cx="9157447" cy="38524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9" y="5775512"/>
            <a:ext cx="3796848" cy="77644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9355834" y="6177537"/>
            <a:ext cx="1997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0C2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thegiac.com</a:t>
            </a:r>
            <a:endParaRPr lang="zh-CN" altLang="en-US" sz="2000" dirty="0">
              <a:solidFill>
                <a:srgbClr val="40C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3" y="5905903"/>
            <a:ext cx="3796848" cy="776445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9355834" y="6177537"/>
            <a:ext cx="1997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0C2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thegiac.com</a:t>
            </a:r>
            <a:endParaRPr lang="zh-CN" altLang="en-US" sz="2000" dirty="0">
              <a:solidFill>
                <a:srgbClr val="40C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44"/>
          <a:stretch>
            <a:fillRect/>
          </a:stretch>
        </p:blipFill>
        <p:spPr>
          <a:xfrm>
            <a:off x="3193415" y="-642620"/>
            <a:ext cx="5032375" cy="6858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92" r="-11892" b="-66796"/>
          <a:stretch>
            <a:fillRect/>
          </a:stretch>
        </p:blipFill>
        <p:spPr>
          <a:xfrm>
            <a:off x="1526248" y="3381612"/>
            <a:ext cx="2661667" cy="2001801"/>
          </a:xfrm>
          <a:custGeom>
            <a:avLst/>
            <a:gdLst>
              <a:gd name="connsiteX0" fmla="*/ 0 w 2026366"/>
              <a:gd name="connsiteY0" fmla="*/ 226994 h 1524000"/>
              <a:gd name="connsiteX1" fmla="*/ 707472 w 2026366"/>
              <a:gd name="connsiteY1" fmla="*/ 226994 h 1524000"/>
              <a:gd name="connsiteX2" fmla="*/ 707472 w 2026366"/>
              <a:gd name="connsiteY2" fmla="*/ 685994 h 1524000"/>
              <a:gd name="connsiteX3" fmla="*/ 671365 w 2026366"/>
              <a:gd name="connsiteY3" fmla="*/ 685994 h 1524000"/>
              <a:gd name="connsiteX4" fmla="*/ 671365 w 2026366"/>
              <a:gd name="connsiteY4" fmla="*/ 805490 h 1524000"/>
              <a:gd name="connsiteX5" fmla="*/ 707472 w 2026366"/>
              <a:gd name="connsiteY5" fmla="*/ 805490 h 1524000"/>
              <a:gd name="connsiteX6" fmla="*/ 707472 w 2026366"/>
              <a:gd name="connsiteY6" fmla="*/ 1004596 h 1524000"/>
              <a:gd name="connsiteX7" fmla="*/ 0 w 2026366"/>
              <a:gd name="connsiteY7" fmla="*/ 1004596 h 1524000"/>
              <a:gd name="connsiteX8" fmla="*/ 707472 w 2026366"/>
              <a:gd name="connsiteY8" fmla="*/ 0 h 1524000"/>
              <a:gd name="connsiteX9" fmla="*/ 2026366 w 2026366"/>
              <a:gd name="connsiteY9" fmla="*/ 0 h 1524000"/>
              <a:gd name="connsiteX10" fmla="*/ 2026366 w 2026366"/>
              <a:gd name="connsiteY10" fmla="*/ 1524000 h 1524000"/>
              <a:gd name="connsiteX11" fmla="*/ 707472 w 2026366"/>
              <a:gd name="connsiteY11" fmla="*/ 1524000 h 1524000"/>
              <a:gd name="connsiteX12" fmla="*/ 707472 w 2026366"/>
              <a:gd name="connsiteY12" fmla="*/ 1004596 h 1524000"/>
              <a:gd name="connsiteX13" fmla="*/ 1810995 w 2026366"/>
              <a:gd name="connsiteY13" fmla="*/ 1004596 h 1524000"/>
              <a:gd name="connsiteX14" fmla="*/ 1810995 w 2026366"/>
              <a:gd name="connsiteY14" fmla="*/ 226994 h 1524000"/>
              <a:gd name="connsiteX15" fmla="*/ 707472 w 2026366"/>
              <a:gd name="connsiteY15" fmla="*/ 22699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6366" h="1524000">
                <a:moveTo>
                  <a:pt x="0" y="226994"/>
                </a:moveTo>
                <a:lnTo>
                  <a:pt x="707472" y="226994"/>
                </a:lnTo>
                <a:lnTo>
                  <a:pt x="707472" y="685994"/>
                </a:lnTo>
                <a:lnTo>
                  <a:pt x="671365" y="685994"/>
                </a:lnTo>
                <a:lnTo>
                  <a:pt x="671365" y="805490"/>
                </a:lnTo>
                <a:lnTo>
                  <a:pt x="707472" y="805490"/>
                </a:lnTo>
                <a:lnTo>
                  <a:pt x="707472" y="1004596"/>
                </a:lnTo>
                <a:lnTo>
                  <a:pt x="0" y="1004596"/>
                </a:lnTo>
                <a:close/>
                <a:moveTo>
                  <a:pt x="707472" y="0"/>
                </a:moveTo>
                <a:lnTo>
                  <a:pt x="2026366" y="0"/>
                </a:lnTo>
                <a:lnTo>
                  <a:pt x="2026366" y="1524000"/>
                </a:lnTo>
                <a:lnTo>
                  <a:pt x="707472" y="1524000"/>
                </a:lnTo>
                <a:lnTo>
                  <a:pt x="707472" y="1004596"/>
                </a:lnTo>
                <a:lnTo>
                  <a:pt x="1810995" y="1004596"/>
                </a:lnTo>
                <a:lnTo>
                  <a:pt x="1810995" y="226994"/>
                </a:lnTo>
                <a:lnTo>
                  <a:pt x="707472" y="226994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3" y="4733378"/>
            <a:ext cx="829738" cy="829738"/>
          </a:xfrm>
          <a:prstGeom prst="rect">
            <a:avLst/>
          </a:prstGeom>
        </p:spPr>
      </p:pic>
      <p:grpSp>
        <p:nvGrpSpPr>
          <p:cNvPr id="23" name="组合 22"/>
          <p:cNvGrpSpPr/>
          <p:nvPr userDrawn="1"/>
        </p:nvGrpSpPr>
        <p:grpSpPr>
          <a:xfrm>
            <a:off x="1010285" y="854075"/>
            <a:ext cx="3694430" cy="1205865"/>
            <a:chOff x="6083" y="1744"/>
            <a:chExt cx="5818" cy="1899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" y="1744"/>
              <a:ext cx="5818" cy="1190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 userDrawn="1"/>
          </p:nvGrpSpPr>
          <p:grpSpPr>
            <a:xfrm>
              <a:off x="7496" y="3057"/>
              <a:ext cx="2992" cy="587"/>
              <a:chOff x="5473700" y="3721585"/>
              <a:chExt cx="1689100" cy="33117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5473700" y="3721585"/>
                <a:ext cx="1689100" cy="31701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40C2E4"/>
                  </a:gs>
                  <a:gs pos="100000">
                    <a:srgbClr val="A9D354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620759" y="3727843"/>
                <a:ext cx="1394981" cy="32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技术架构未来</a:t>
                </a:r>
              </a:p>
            </p:txBody>
          </p:sp>
        </p:grpSp>
      </p:grp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2524760" y="4017645"/>
            <a:ext cx="4131945" cy="470535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单击此处编辑微博名称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2492375" y="4912360"/>
            <a:ext cx="4131945" cy="470535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单击此处编辑微信名称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4" hasCustomPrompt="1"/>
          </p:nvPr>
        </p:nvSpPr>
        <p:spPr>
          <a:xfrm>
            <a:off x="7070725" y="4017645"/>
            <a:ext cx="1800000" cy="1800000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单击此处添加二维码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5" hasCustomPrompt="1"/>
          </p:nvPr>
        </p:nvSpPr>
        <p:spPr>
          <a:xfrm>
            <a:off x="9434830" y="4017645"/>
            <a:ext cx="1800000" cy="1800000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单击此处添加二维码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455" y="1050925"/>
            <a:ext cx="1672590" cy="8121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文本框 21"/>
          <p:cNvSpPr txBox="1"/>
          <p:nvPr userDrawn="1"/>
        </p:nvSpPr>
        <p:spPr>
          <a:xfrm>
            <a:off x="4364038" y="2723515"/>
            <a:ext cx="346392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40404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 you</a:t>
            </a:r>
            <a:r>
              <a:rPr lang="zh-CN" altLang="en-US" sz="3600">
                <a:solidFill>
                  <a:srgbClr val="40404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方正正大黑简体" panose="02000000000000000000" pitchFamily="2" charset="-122"/>
          <a:ea typeface="方正正大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智能路由的高可用实时音频系统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学霸君  袁荣喜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48074" y="1676400"/>
            <a:ext cx="1666875" cy="895350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听觉需求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38276" y="2976562"/>
            <a:ext cx="1819274" cy="88582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网络传输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34051" y="2895600"/>
            <a:ext cx="1924049" cy="885825"/>
          </a:xfrm>
          <a:prstGeom prst="ellipse">
            <a:avLst/>
          </a:prstGeom>
          <a:solidFill>
            <a:srgbClr val="AF41A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四大杀手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914525" y="4752975"/>
            <a:ext cx="1857375" cy="86677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音频编码与处理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124450" y="4772025"/>
            <a:ext cx="2038349" cy="885825"/>
          </a:xfrm>
          <a:prstGeom prst="ellipse">
            <a:avLst/>
          </a:prstGeom>
          <a:solidFill>
            <a:srgbClr val="40C2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两个层面的可用性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71900" y="3124200"/>
            <a:ext cx="1543049" cy="14763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实时语音系统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6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技术特点：听觉需求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4" y="2050796"/>
            <a:ext cx="3962401" cy="2822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&lt;300ms,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最大容忍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800ms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连续性，信息丢失率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 3%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MOS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 3.5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通话过程持续稳定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无噪声回声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905000"/>
            <a:ext cx="4286250" cy="29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</a:t>
            </a:r>
            <a:r>
              <a:rPr lang="zh-CN" altLang="en-US" dirty="0"/>
              <a:t>四</a:t>
            </a:r>
            <a:r>
              <a:rPr lang="zh-CN" altLang="en-US" dirty="0" smtClean="0"/>
              <a:t>大杀手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6426" y="1930400"/>
            <a:ext cx="6534150" cy="3994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造成交谈障碍。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丢包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产生交谈信息丢失和卡顿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抖动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造成丢包和延迟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乱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造成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丢包和延迟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9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技术特点：骨干网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025" y="1873165"/>
            <a:ext cx="7115175" cy="35084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案例：前几年在福州同一个房间里的两个宽带（电信网通）网络相互之间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，最大延迟：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195m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，最大丢包：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。这是什么原因？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race route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路由路径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福州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厦门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广州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福州</a:t>
            </a:r>
            <a:r>
              <a:rPr lang="zh-CN" altLang="en-US" sz="16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来回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多公里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公里光传输时间需要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1ms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距离是很大的问题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路由拥塞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经过多个核心交换路由路径，拥塞造成延迟、丢包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9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606425"/>
            <a:ext cx="83153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38237"/>
            <a:ext cx="7953375" cy="535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技术特点：骨干网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27574"/>
              </p:ext>
            </p:extLst>
          </p:nvPr>
        </p:nvGraphicFramePr>
        <p:xfrm>
          <a:off x="1208880" y="2086359"/>
          <a:ext cx="7211220" cy="2126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042"/>
                <a:gridCol w="1308487"/>
                <a:gridCol w="1264871"/>
                <a:gridCol w="1148561"/>
                <a:gridCol w="1410259"/>
              </a:tblGrid>
              <a:tr h="3095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通信类型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>
                          <a:effectLst/>
                        </a:rPr>
                        <a:t>延迟（毫秒）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>
                          <a:effectLst/>
                        </a:rPr>
                        <a:t>丢包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>
                          <a:effectLst/>
                        </a:rPr>
                        <a:t>抖动（毫秒）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>
                          <a:effectLst/>
                        </a:rPr>
                        <a:t>乱序程度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22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同省同城同一运营商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5 ~ 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 ~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>
                          <a:effectLst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61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跨省同一运营商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30 ~ 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5 ~ 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>
                          <a:effectLst/>
                        </a:rPr>
                        <a:t>少许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342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不同运营商</a:t>
                      </a:r>
                      <a:endParaRPr lang="zh-CN" altLang="en-US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50 ~ 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500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0% ~ 5%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10 ~ 200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>
                          <a:effectLst/>
                        </a:rPr>
                        <a:t>常见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22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海外</a:t>
                      </a:r>
                      <a:endParaRPr lang="zh-CN" altLang="en-US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100 ~ 600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0% ~ 20% 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10 ~ 300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u="none" strike="noStrike" dirty="0">
                          <a:effectLst/>
                        </a:rPr>
                        <a:t>很多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46069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46069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1038222" y="4155822"/>
            <a:ext cx="4924427" cy="166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实时语音适合在同城或者同一运营商级别之间通信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优化通信质量的关键手段是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缩短路由距离</a:t>
            </a:r>
            <a:endParaRPr lang="en-US" altLang="zh-CN" sz="1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技术特点：终端无线网络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1" y="1922017"/>
            <a:ext cx="5078506" cy="39941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延迟：几秒，实时带宽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:10kbs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以内，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无法实时语音</a:t>
            </a:r>
            <a:endParaRPr lang="en-US" altLang="zh-CN" sz="1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:200 ~ 1000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毫秒，实时带宽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100kbs,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信号无删减的情况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下基本可以实时语音。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 ~ 800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毫秒，实时带宽：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~ 10mbs,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信号删减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不严重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情况下可以进行实时语音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:5 ~ 300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毫秒，实时带宽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:10 ~ 50mbs,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可以进行实时语音，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但要防止恶意带宽抢占，信号删减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5" y="2276474"/>
            <a:ext cx="2757926" cy="36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技术特点：网络连通性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924049"/>
            <a:ext cx="6257925" cy="3762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防火墙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防火墙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防火墙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网络分隔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某个地区连中心机房不通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6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编码器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带宽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84" y="1501775"/>
            <a:ext cx="5392944" cy="3994150"/>
          </a:xfrm>
        </p:spPr>
      </p:pic>
    </p:spTree>
    <p:extLst>
      <p:ext uri="{BB962C8B-B14F-4D97-AF65-F5344CB8AC3E}">
        <p14:creationId xmlns:p14="http://schemas.microsoft.com/office/powerpoint/2010/main" val="4393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技术特点：编码器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96" y="1825625"/>
            <a:ext cx="5387820" cy="3994150"/>
          </a:xfrm>
        </p:spPr>
      </p:pic>
    </p:spTree>
    <p:extLst>
      <p:ext uri="{BB962C8B-B14F-4D97-AF65-F5344CB8AC3E}">
        <p14:creationId xmlns:p14="http://schemas.microsoft.com/office/powerpoint/2010/main" val="32426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833" y="21626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1" y="1485900"/>
            <a:ext cx="8964706" cy="44767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难题和困境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卡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顿断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endParaRPr lang="en-US" altLang="zh-CN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终端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实时语音系统的技术特点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听觉敏感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音频特性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大杀手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两个层面的可用性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方案与架构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传输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策略与</a:t>
            </a: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通信选路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数据和调度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快速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追踪与数据处理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88042" y="2229366"/>
            <a:ext cx="6292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j-cs"/>
              </a:defRPr>
            </a:lvl1pPr>
          </a:lstStyle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</a:t>
            </a:r>
            <a:r>
              <a:rPr lang="zh-CN" altLang="en-US" dirty="0"/>
              <a:t>编码器</a:t>
            </a:r>
            <a:r>
              <a:rPr lang="en-US" altLang="zh-CN" dirty="0" smtClean="0"/>
              <a:t>MOS9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5369"/>
            <a:ext cx="6362700" cy="4530131"/>
          </a:xfrm>
        </p:spPr>
      </p:pic>
    </p:spTree>
    <p:extLst>
      <p:ext uri="{BB962C8B-B14F-4D97-AF65-F5344CB8AC3E}">
        <p14:creationId xmlns:p14="http://schemas.microsoft.com/office/powerpoint/2010/main" val="6183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技术特点：与网络相关的语音处理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7934324" cy="3708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静</a:t>
            </a:r>
            <a:r>
              <a:rPr lang="zh-CN" altLang="en-US" dirty="0" smtClean="0"/>
              <a:t>音检测（</a:t>
            </a:r>
            <a:r>
              <a:rPr lang="en-US" altLang="zh-CN" dirty="0" smtClean="0"/>
              <a:t>VAD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话音信号检测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DTX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Discontinuous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Transmission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，在没有话音的间隙发送少量的报文报告状态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舒适</a:t>
            </a:r>
            <a:r>
              <a:rPr lang="zh-CN" altLang="en-US" dirty="0" smtClean="0"/>
              <a:t>音（</a:t>
            </a:r>
            <a:r>
              <a:rPr lang="en-US" altLang="zh-CN" dirty="0" smtClean="0"/>
              <a:t>CNG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状态提示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目的在极恶劣的网络情况下减少网络压力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技术特点：可用性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475" y="2073275"/>
            <a:ext cx="6610350" cy="3994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通话交谈的可用性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满足听觉需求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尽量减少由“四大杀手”对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语音通话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连续性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造成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服务的可用性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异常容灾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 X 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15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需要什么样的方案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0" y="1619250"/>
            <a:ext cx="5440456" cy="42005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高可用性，高稳定性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海纳百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川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能兼容大多数终端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能实时调整通信策略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动态智能路由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基于自身数据的自循环体系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快速追踪分析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9" y="1504950"/>
            <a:ext cx="3408397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解决方案：</a:t>
            </a:r>
            <a:r>
              <a:rPr lang="zh-CN" altLang="en-US" dirty="0"/>
              <a:t>第三</a:t>
            </a:r>
            <a:r>
              <a:rPr lang="zh-CN" altLang="en-US" dirty="0" smtClean="0"/>
              <a:t>方方案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0" y="1946275"/>
            <a:ext cx="3552825" cy="3994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源方案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webRTC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过于庞大，功能繁杂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需要进行大量修改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无法达到收费级可用性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商业云方案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接入繁杂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无法进行快速追踪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终端兼容性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247900"/>
            <a:ext cx="4010025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84" y="609931"/>
            <a:ext cx="6171429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:SDK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400" y="1756631"/>
            <a:ext cx="4527176" cy="38524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Codec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Jitterbuffer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Audio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基础通信策略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本地拥塞判断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网类型判断（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3G/4G/WIFI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防火墙穿越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STUN/TURN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TCP/80/443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peer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3" y="2161532"/>
            <a:ext cx="5193224" cy="318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解决方案：实时传输策略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1" y="2054225"/>
            <a:ext cx="4343400" cy="33464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评估“四大杀手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应对丢包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FEC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track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QOS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19085"/>
            <a:ext cx="8275478" cy="2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509444"/>
            <a:ext cx="564911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6510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困境：场景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2" y="2044701"/>
            <a:ext cx="4124324" cy="320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按时计费的付费在线语音服务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基于数据的匹配问答行为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答疑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是个痛苦的过程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持续稳定的端到端通信行为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</a:t>
            </a:r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1" y="2273300"/>
            <a:ext cx="6057899" cy="21558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两端之间直连真是延迟最小吗？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不是简单直连，而是对等网络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7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</a:t>
            </a:r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9850" y="1706357"/>
            <a:ext cx="5010150" cy="10223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下一跳原则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传输策略的分段计算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按发送方向计算，通信双方的路径不完全一致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881106"/>
            <a:ext cx="7244187" cy="30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</a:t>
            </a:r>
            <a:r>
              <a:rPr lang="en-US" altLang="zh-CN" dirty="0"/>
              <a:t>P2P </a:t>
            </a:r>
            <a:r>
              <a:rPr lang="en-US" altLang="zh-CN" dirty="0" smtClean="0"/>
              <a:t>relay route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6974" y="2066478"/>
            <a:ext cx="4772025" cy="3553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在骨干网关键路径上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中间节点不超过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适应现有的网络格局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路径太多，计算困难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节点可自由退出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0091"/>
            <a:ext cx="5835281" cy="31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解决方案：多路径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2274" y="2033364"/>
            <a:ext cx="4733925" cy="252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多路径实时探测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多路径通信状态计算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8" y="2080567"/>
            <a:ext cx="6031763" cy="31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29575" cy="1325563"/>
          </a:xfrm>
        </p:spPr>
        <p:txBody>
          <a:bodyPr/>
          <a:lstStyle/>
          <a:p>
            <a:r>
              <a:rPr lang="zh-CN" altLang="en-US" dirty="0" smtClean="0"/>
              <a:t>解决方案：选路和可用性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8851" y="2425700"/>
            <a:ext cx="7210424" cy="23463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qos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栈状态的最优路径选择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通信链路容灾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中间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节点的加入和退出不影响通信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6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解决方案：调度服务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3150" y="1863725"/>
            <a:ext cx="5829300" cy="4089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策略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终端通信策略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调度匹配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基于以往通信数据进行匹配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基于地址位置匹配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通信路径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人工干预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2408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90074"/>
            <a:ext cx="9402488" cy="55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9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解决方案：</a:t>
            </a:r>
            <a:r>
              <a:rPr lang="en-US" altLang="zh-CN" dirty="0" smtClean="0"/>
              <a:t>trace</a:t>
            </a:r>
            <a:r>
              <a:rPr lang="zh-CN" altLang="en-US" dirty="0"/>
              <a:t>处理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76" y="2206625"/>
            <a:ext cx="7277099" cy="3489325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实时日志收集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通信状态日志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终端异常与状态日志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链路日志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安全日志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问题追踪和实时数据处理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自循环数据批处理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路由数据，更新策略数据库，为扩容提供依据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终端异常数据，更新策略数据库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928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304925"/>
            <a:ext cx="9750757" cy="39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0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18621286103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747669766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25" y="4034329"/>
            <a:ext cx="1800225" cy="1767493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59" y="4017963"/>
            <a:ext cx="1791133" cy="1800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困境：简易方案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47446" y="4703762"/>
            <a:ext cx="2957904" cy="1230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6" y="1795241"/>
            <a:ext cx="561100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困境：乱象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75" y="2149474"/>
            <a:ext cx="2028825" cy="37750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卡顿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单通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通话中断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服务宕机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连接超时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杂音噪音回声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314575"/>
            <a:ext cx="4572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困境：多方压力和无能为力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2009775"/>
            <a:ext cx="6321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困境：复杂的网络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50" y="1438276"/>
            <a:ext cx="4584326" cy="4142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脆弱的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2G/3G/4G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公共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，信号衰减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和移动网来回切换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被哄抢的带宽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靠天吃饭的骨干网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57387"/>
            <a:ext cx="4267200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困境：终端与环境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0" y="1247775"/>
            <a:ext cx="5295900" cy="43719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千奇百怪的移动终端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几千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种移动终端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定制操作系统、修改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模块、修改通话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硬件兼容性崩溃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有限的计算能力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复杂多变的使用环境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设备权限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安全软件屏蔽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防火墙问题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" y="2032634"/>
            <a:ext cx="4175760" cy="29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96250" cy="1325563"/>
          </a:xfrm>
        </p:spPr>
        <p:txBody>
          <a:bodyPr/>
          <a:lstStyle/>
          <a:p>
            <a:r>
              <a:rPr lang="zh-CN" altLang="en-US" dirty="0" smtClean="0"/>
              <a:t>困境：总结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2225675"/>
            <a:ext cx="7162799" cy="2117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我们缺乏对收费级实时语音系统的正确认识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语音是理论性极强的领域，系统设计要有据可依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过于乐观，把实时的问题简单化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被进度和“试错”牵着鼻子走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8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3F3F3F"/>
      </a:dk1>
      <a:lt1>
        <a:srgbClr val="FFFFFF"/>
      </a:lt1>
      <a:dk2>
        <a:srgbClr val="A5A5A5"/>
      </a:dk2>
      <a:lt2>
        <a:srgbClr val="FFFFFF"/>
      </a:lt2>
      <a:accent1>
        <a:srgbClr val="00B0F0"/>
      </a:accent1>
      <a:accent2>
        <a:srgbClr val="92D050"/>
      </a:accent2>
      <a:accent3>
        <a:srgbClr val="FFC000"/>
      </a:accent3>
      <a:accent4>
        <a:srgbClr val="E7E6E6"/>
      </a:accent4>
      <a:accent5>
        <a:srgbClr val="4472C4"/>
      </a:accent5>
      <a:accent6>
        <a:srgbClr val="92D050"/>
      </a:accent6>
      <a:hlink>
        <a:srgbClr val="00B0F0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1061</Words>
  <Application>Microsoft Office PowerPoint</Application>
  <PresentationFormat>自定义</PresentationFormat>
  <Paragraphs>233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智能路由的高可用实时音频系统</vt:lpstr>
      <vt:lpstr>目录</vt:lpstr>
      <vt:lpstr>困境：场景</vt:lpstr>
      <vt:lpstr>困境：简易方案</vt:lpstr>
      <vt:lpstr>困境：乱象</vt:lpstr>
      <vt:lpstr>困境：多方压力和无能为力</vt:lpstr>
      <vt:lpstr>困境：复杂的网络</vt:lpstr>
      <vt:lpstr>困境：终端与环境</vt:lpstr>
      <vt:lpstr>困境：总结</vt:lpstr>
      <vt:lpstr>技术特点</vt:lpstr>
      <vt:lpstr>技术特点：听觉需求</vt:lpstr>
      <vt:lpstr>技术特点：四大杀手</vt:lpstr>
      <vt:lpstr>技术特点：骨干网</vt:lpstr>
      <vt:lpstr>PowerPoint 演示文稿</vt:lpstr>
      <vt:lpstr>技术特点：骨干网</vt:lpstr>
      <vt:lpstr>技术特点：终端无线网络</vt:lpstr>
      <vt:lpstr>技术特点：网络连通性</vt:lpstr>
      <vt:lpstr>技术特点:编码器-带宽</vt:lpstr>
      <vt:lpstr>技术特点：编码器-延迟</vt:lpstr>
      <vt:lpstr>技术特点：编码器MOS9值</vt:lpstr>
      <vt:lpstr>技术特点：与网络相关的语音处理</vt:lpstr>
      <vt:lpstr>技术特点：可用性</vt:lpstr>
      <vt:lpstr>解决方案:需要什么样的方案</vt:lpstr>
      <vt:lpstr>解决方案：第三方方案</vt:lpstr>
      <vt:lpstr>PowerPoint 演示文稿</vt:lpstr>
      <vt:lpstr>解决方案:SDK</vt:lpstr>
      <vt:lpstr>解决方案：实时传输策略</vt:lpstr>
      <vt:lpstr>PowerPoint 演示文稿</vt:lpstr>
      <vt:lpstr>PowerPoint 演示文稿</vt:lpstr>
      <vt:lpstr>解决方案：P2P</vt:lpstr>
      <vt:lpstr>解决方案：P2P</vt:lpstr>
      <vt:lpstr>解决方案：P2P relay route</vt:lpstr>
      <vt:lpstr>解决方案：多路径</vt:lpstr>
      <vt:lpstr>解决方案：选路和可用性</vt:lpstr>
      <vt:lpstr>解决方案：调度服务</vt:lpstr>
      <vt:lpstr>PowerPoint 演示文稿</vt:lpstr>
      <vt:lpstr>解决方案：trace处理系统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GIAC 全球互联网架构大会</dc:title>
  <dc:creator>test</dc:creator>
  <cp:lastModifiedBy>admin</cp:lastModifiedBy>
  <cp:revision>206</cp:revision>
  <dcterms:created xsi:type="dcterms:W3CDTF">2016-09-20T04:17:00Z</dcterms:created>
  <dcterms:modified xsi:type="dcterms:W3CDTF">2016-12-03T08:39:05Z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