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70" r:id="rId3"/>
    <p:sldId id="324" r:id="rId4"/>
    <p:sldId id="305" r:id="rId5"/>
    <p:sldId id="309" r:id="rId6"/>
    <p:sldId id="315" r:id="rId7"/>
    <p:sldId id="310" r:id="rId8"/>
    <p:sldId id="313" r:id="rId9"/>
    <p:sldId id="314" r:id="rId10"/>
    <p:sldId id="306" r:id="rId11"/>
    <p:sldId id="311" r:id="rId12"/>
    <p:sldId id="312" r:id="rId13"/>
    <p:sldId id="317" r:id="rId14"/>
    <p:sldId id="318" r:id="rId15"/>
    <p:sldId id="307" r:id="rId16"/>
    <p:sldId id="320" r:id="rId17"/>
    <p:sldId id="321" r:id="rId18"/>
    <p:sldId id="319" r:id="rId19"/>
    <p:sldId id="322" r:id="rId20"/>
    <p:sldId id="316" r:id="rId21"/>
    <p:sldId id="325" r:id="rId22"/>
    <p:sldId id="326" r:id="rId23"/>
    <p:sldId id="284" r:id="rId24"/>
    <p:sldId id="285" r:id="rId25"/>
    <p:sldId id="288" r:id="rId26"/>
    <p:sldId id="287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74" r:id="rId35"/>
    <p:sldId id="275" r:id="rId36"/>
    <p:sldId id="304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3"/>
    <p:restoredTop sz="91424" autoAdjust="0"/>
  </p:normalViewPr>
  <p:slideViewPr>
    <p:cSldViewPr snapToGrid="0" snapToObjects="1">
      <p:cViewPr varScale="1">
        <p:scale>
          <a:sx n="52" d="100"/>
          <a:sy n="52" d="100"/>
        </p:scale>
        <p:origin x="-8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D2A785-A889-4D48-9E40-218D51881E1E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231EFB-6E1D-4748-9431-3650EB70F6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30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6218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0604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50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604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32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726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725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145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92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564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47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87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38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42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16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94-5612-3A4A-8DEC-E6DF81481544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99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10D7-A560-C940-BFD8-4CE109AB25B4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53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276E-6285-A543-961D-AF32E9A38FEC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66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9312-89F4-5B4A-A2C7-83D5B40E6884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29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AA2-3277-564F-B73A-81FD905391EE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583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FD4C-9142-8E4D-964F-B8187FDF7EE0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479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94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6A7C-2585-E248-9DA2-D1DBFB9B4168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4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C68-8F54-EF40-9CD2-323F981D9CE6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3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629-A509-C944-AA33-CDBC20FD6E22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28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2240-03A7-104A-87FB-63C0625FEFB1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453-7FCA-3A43-B6D8-ED46F59CC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psu.edu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86" y="404632"/>
            <a:ext cx="9361714" cy="3354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 200 </a:t>
            </a:r>
            <a:br>
              <a:rPr lang="en-US" dirty="0" smtClean="0"/>
            </a:br>
            <a:r>
              <a:rPr lang="en-US" dirty="0" smtClean="0"/>
              <a:t>Lab1</a:t>
            </a:r>
            <a:br>
              <a:rPr lang="en-US" dirty="0" smtClean="0"/>
            </a:br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 and</a:t>
            </a:r>
            <a:br>
              <a:rPr lang="en-US" dirty="0" smtClean="0"/>
            </a:br>
            <a:r>
              <a:rPr lang="en-US" dirty="0" smtClean="0"/>
              <a:t>Introduction to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86" y="4212771"/>
            <a:ext cx="9467850" cy="2350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August 27, 2020</a:t>
            </a:r>
          </a:p>
          <a:p>
            <a:r>
              <a:rPr lang="en-US" dirty="0" smtClean="0"/>
              <a:t>Fall 2020</a:t>
            </a:r>
          </a:p>
          <a:p>
            <a:endParaRPr lang="en-US" dirty="0"/>
          </a:p>
          <a:p>
            <a:r>
              <a:rPr lang="en-US" dirty="0" smtClean="0"/>
              <a:t>Instructor: Prof. John Yen</a:t>
            </a:r>
          </a:p>
          <a:p>
            <a:r>
              <a:rPr lang="en-US" dirty="0" smtClean="0"/>
              <a:t>TA: </a:t>
            </a:r>
            <a:r>
              <a:rPr lang="en-US" dirty="0" err="1" smtClean="0"/>
              <a:t>Rupesh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 smtClean="0"/>
          </a:p>
          <a:p>
            <a:r>
              <a:rPr lang="en-US" dirty="0" smtClean="0"/>
              <a:t>LA: </a:t>
            </a:r>
            <a:r>
              <a:rPr lang="en-US" dirty="0" smtClean="0"/>
              <a:t>Nathan Joel 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DB85-7369-8243-B36B-F8A71509448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52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Learn to access Google </a:t>
            </a:r>
            <a:r>
              <a:rPr lang="en-US" dirty="0" err="1" smtClean="0"/>
              <a:t>Colab</a:t>
            </a:r>
            <a:r>
              <a:rPr lang="en-US" dirty="0" smtClean="0"/>
              <a:t> in G suite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92475" y="1969294"/>
            <a:ext cx="560705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see the Home Page of </a:t>
            </a:r>
            <a:r>
              <a:rPr lang="en-US" dirty="0" err="1" smtClean="0"/>
              <a:t>Gsuite</a:t>
            </a:r>
            <a:r>
              <a:rPr lang="en-US" dirty="0" smtClean="0"/>
              <a:t> after you sign in using PSU account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27911"/>
            <a:ext cx="9653005" cy="419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62100" y="1690688"/>
            <a:ext cx="7805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Click on Google Apps on the upper right corner.</a:t>
            </a:r>
          </a:p>
          <a:p>
            <a:r>
              <a:rPr lang="en-US" sz="2000" dirty="0" smtClean="0"/>
              <a:t>Scroll down to the bottom, select “More from G Suite Marketplace”.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1943100"/>
            <a:ext cx="6343650" cy="721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5"/>
            <a:ext cx="10515600" cy="963285"/>
          </a:xfrm>
        </p:spPr>
        <p:txBody>
          <a:bodyPr/>
          <a:lstStyle/>
          <a:p>
            <a:r>
              <a:rPr lang="en-US" dirty="0" smtClean="0"/>
              <a:t>Accessing Google </a:t>
            </a:r>
            <a:r>
              <a:rPr lang="en-US" dirty="0" err="1" smtClean="0"/>
              <a:t>Colaboratory</a:t>
            </a:r>
            <a:r>
              <a:rPr lang="en-US" dirty="0" smtClean="0"/>
              <a:t> (</a:t>
            </a:r>
            <a:r>
              <a:rPr lang="en-US" dirty="0" err="1" smtClean="0"/>
              <a:t>Colab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13112" y="1066800"/>
            <a:ext cx="667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Visit https://colab.research.google.com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5065" y="3183621"/>
            <a:ext cx="10008735" cy="317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345065" y="1690688"/>
            <a:ext cx="10150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You will see the following pop-up window, with a </a:t>
            </a:r>
            <a:r>
              <a:rPr lang="en-US" sz="2000" dirty="0" err="1" smtClean="0"/>
              <a:t>Colab</a:t>
            </a:r>
            <a:r>
              <a:rPr lang="en-US" sz="2000" dirty="0" smtClean="0"/>
              <a:t> Notebook named “Welcome To </a:t>
            </a:r>
            <a:r>
              <a:rPr lang="en-US" sz="2000" dirty="0" err="1" smtClean="0"/>
              <a:t>Colaboratory</a:t>
            </a:r>
            <a:r>
              <a:rPr lang="en-US" sz="2000" dirty="0" smtClean="0"/>
              <a:t>”, click on it.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 the future, after you create or upload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Notebooks into </a:t>
            </a:r>
            <a:r>
              <a:rPr lang="en-US" sz="2000" dirty="0" err="1" smtClean="0"/>
              <a:t>Colab</a:t>
            </a:r>
            <a:r>
              <a:rPr lang="en-US" sz="2000" dirty="0" smtClean="0"/>
              <a:t>, you will see them here so that you can choose the one Notebook you want to work on.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882" y="206829"/>
            <a:ext cx="10515600" cy="956231"/>
          </a:xfrm>
        </p:spPr>
        <p:txBody>
          <a:bodyPr/>
          <a:lstStyle/>
          <a:p>
            <a:r>
              <a:rPr lang="en-US" dirty="0" smtClean="0"/>
              <a:t>The “Welcome To </a:t>
            </a:r>
            <a:r>
              <a:rPr lang="en-US" dirty="0" err="1" smtClean="0"/>
              <a:t>Colab</a:t>
            </a:r>
            <a:r>
              <a:rPr lang="en-US" dirty="0" smtClean="0"/>
              <a:t>”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2019066"/>
            <a:ext cx="10391775" cy="433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62024" y="1070727"/>
            <a:ext cx="1039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 all </a:t>
            </a:r>
            <a:r>
              <a:rPr lang="en-US" dirty="0" err="1" smtClean="0"/>
              <a:t>Colab</a:t>
            </a:r>
            <a:r>
              <a:rPr lang="en-US" dirty="0" smtClean="0"/>
              <a:t> Notebooks, you should see an icon indicating your name on the upper right corner.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On upper left, you will also see the top-level menus such as “File”, “Edit”, “Runtime”, etc.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On the left panel, you see “Table of contents” of the notebook, indicating major sections of the notebook.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73686" y="1349829"/>
            <a:ext cx="3777343" cy="805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Jupyter</a:t>
            </a:r>
            <a:r>
              <a:rPr lang="en-US" dirty="0" smtClean="0"/>
              <a:t>/</a:t>
            </a:r>
            <a:r>
              <a:rPr lang="en-US" dirty="0" err="1" smtClean="0"/>
              <a:t>Colab</a:t>
            </a:r>
            <a:r>
              <a:rPr lang="en-US" dirty="0" smtClean="0"/>
              <a:t> Notebook?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2209782"/>
            <a:ext cx="131717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Code </a:t>
            </a:r>
          </a:p>
          <a:p>
            <a:pPr algn="ctr"/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7" name="Cross 6"/>
          <p:cNvSpPr/>
          <p:nvPr/>
        </p:nvSpPr>
        <p:spPr>
          <a:xfrm>
            <a:off x="5497286" y="2362182"/>
            <a:ext cx="544285" cy="58782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2209782"/>
            <a:ext cx="131717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Markdown (HTML-like)</a:t>
            </a:r>
          </a:p>
          <a:p>
            <a:pPr algn="ctr"/>
            <a:r>
              <a:rPr lang="en-US" dirty="0" smtClean="0"/>
              <a:t>Text</a:t>
            </a:r>
          </a:p>
          <a:p>
            <a:pPr algn="ctr"/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082143" y="4223639"/>
            <a:ext cx="478971" cy="664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07971" y="3516067"/>
            <a:ext cx="816429" cy="538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4957971"/>
            <a:ext cx="131717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Displayed in the Notebook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727371" y="3516067"/>
            <a:ext cx="816429" cy="538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901543" y="4223639"/>
            <a:ext cx="478971" cy="664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06887" y="4957971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Formatted Text</a:t>
            </a:r>
          </a:p>
          <a:p>
            <a:pPr algn="ctr"/>
            <a:r>
              <a:rPr lang="en-US" dirty="0" smtClean="0"/>
              <a:t>Displayed in the Notebook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r>
              <a:rPr lang="en-US" dirty="0" smtClean="0"/>
              <a:t>3. Upload a </a:t>
            </a:r>
            <a:r>
              <a:rPr lang="en-US" dirty="0" err="1" smtClean="0"/>
              <a:t>Jupyter</a:t>
            </a:r>
            <a:r>
              <a:rPr lang="en-US" dirty="0" smtClean="0"/>
              <a:t> Notebook to </a:t>
            </a:r>
            <a:r>
              <a:rPr lang="en-US" dirty="0" err="1" smtClean="0"/>
              <a:t>Colab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0990" y="2014660"/>
            <a:ext cx="6834696" cy="285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5549" y="3897086"/>
            <a:ext cx="4698775" cy="263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5171" y="1506022"/>
            <a:ext cx="96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Click on “File” on the upper-left corner of the </a:t>
            </a:r>
            <a:r>
              <a:rPr lang="en-US" dirty="0" err="1" smtClean="0"/>
              <a:t>Colab</a:t>
            </a:r>
            <a:r>
              <a:rPr lang="en-US" dirty="0" smtClean="0"/>
              <a:t> window, select “Upload Notebook”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56658" y="1875354"/>
            <a:ext cx="119742" cy="3344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5072742"/>
            <a:ext cx="5279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pop-up window for uploading a file from your local computer/laptop will appear.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Click “Browse” to find the file from your local computer/laptop.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Select Lab 1 notebook you downloaded from Canvas.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18657" y="5540829"/>
            <a:ext cx="6466114" cy="2612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9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You will see the Lab 1 </a:t>
            </a:r>
            <a:r>
              <a:rPr lang="en-US" sz="4000" dirty="0" err="1" smtClean="0"/>
              <a:t>Jupyter</a:t>
            </a:r>
            <a:r>
              <a:rPr lang="en-US" sz="4000" dirty="0" smtClean="0"/>
              <a:t> Notebook in </a:t>
            </a:r>
            <a:r>
              <a:rPr lang="en-US" sz="4000" dirty="0" err="1" smtClean="0"/>
              <a:t>Codlab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428" y="1251857"/>
            <a:ext cx="8458200" cy="345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64770" y="5076937"/>
            <a:ext cx="10189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Before you start working on the lab by following instructions on the Notebook, you need to </a:t>
            </a:r>
            <a:r>
              <a:rPr lang="en-US" sz="2800" u="sng" dirty="0" smtClean="0">
                <a:solidFill>
                  <a:srgbClr val="FF0000"/>
                </a:solidFill>
              </a:rPr>
              <a:t>upload</a:t>
            </a:r>
            <a:r>
              <a:rPr lang="en-US" sz="2800" dirty="0" smtClean="0">
                <a:solidFill>
                  <a:srgbClr val="FF0000"/>
                </a:solidFill>
              </a:rPr>
              <a:t> two data files needed for the lab to </a:t>
            </a:r>
            <a:r>
              <a:rPr lang="en-US" sz="2800" u="sng" dirty="0" smtClean="0">
                <a:solidFill>
                  <a:srgbClr val="FF0000"/>
                </a:solidFill>
              </a:rPr>
              <a:t>your Google Drive (see next slide)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on Google Apps</a:t>
            </a:r>
            <a:br>
              <a:rPr lang="en-US" dirty="0" smtClean="0"/>
            </a:br>
            <a:r>
              <a:rPr lang="en-US" dirty="0" smtClean="0"/>
              <a:t>Select Google Drive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5989" y="2043658"/>
            <a:ext cx="9697811" cy="43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5170714" y="1045029"/>
            <a:ext cx="5323115" cy="1284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DS 200 data folder in your Google Drive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3600" dirty="0" smtClean="0"/>
              <a:t>Click on the My Drive” button, select “New Folder”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2944" y="1825625"/>
            <a:ext cx="940611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3984171" y="1404257"/>
            <a:ext cx="185059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name of the new folder for storing data used by this course.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21125" y="4032250"/>
            <a:ext cx="43497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40971" y="1839686"/>
            <a:ext cx="10112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The lab instructions (and code) in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 are based on the assumption that you name the folder as “DS200Labs”.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Note: If you use other name for the folder, you need to replace “DS200Labs” in the Python code (for reading your data file) with the folder name you chose.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Click on the “CREATE” button to create the directory.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2397"/>
            <a:ext cx="10515600" cy="3392199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Activate your PSU account on Google G suite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Learn to access Google </a:t>
            </a:r>
            <a:r>
              <a:rPr lang="en-US" sz="3600" dirty="0" err="1" smtClean="0"/>
              <a:t>Colab</a:t>
            </a:r>
            <a:r>
              <a:rPr lang="en-US" sz="3600" dirty="0" smtClean="0"/>
              <a:t> in G suite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Upload a </a:t>
            </a:r>
            <a:r>
              <a:rPr lang="en-US" sz="3600" dirty="0" err="1" smtClean="0"/>
              <a:t>Jupyter</a:t>
            </a:r>
            <a:r>
              <a:rPr lang="en-US" sz="3600" dirty="0" smtClean="0"/>
              <a:t> Notebook to </a:t>
            </a:r>
            <a:r>
              <a:rPr lang="en-US" sz="3600" dirty="0" err="1" smtClean="0"/>
              <a:t>Colab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Upload data files to Google Drive (of your PSU account)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Execute a </a:t>
            </a:r>
            <a:r>
              <a:rPr lang="en-US" sz="3600" dirty="0" err="1" smtClean="0"/>
              <a:t>Jupyter</a:t>
            </a:r>
            <a:r>
              <a:rPr lang="en-US" sz="3600" dirty="0" smtClean="0"/>
              <a:t> Notebook involving </a:t>
            </a:r>
            <a:r>
              <a:rPr lang="en-US" sz="3600" dirty="0" err="1" smtClean="0"/>
              <a:t>DataScience</a:t>
            </a:r>
            <a:r>
              <a:rPr lang="en-US" sz="3600" dirty="0" smtClean="0"/>
              <a:t> module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Be able to Edit the Markdown cell and code cell of your Notebook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Be able to use Table to read, display, and sort a CSV file of structured data.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4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Upload data files to the data folder in Google Drive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4522" y="1690688"/>
            <a:ext cx="724483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53141" y="2035629"/>
            <a:ext cx="37338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You should see the data folder you just created in the Google Drive page.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Double click on the folder so that you can upload data into the folder.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60714" y="2884714"/>
            <a:ext cx="5431972" cy="30153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325" y="3951514"/>
            <a:ext cx="118173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13114" y="1066800"/>
            <a:ext cx="7097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Click on “+ New”, select “File upload”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Find the two data files you saved in slide 3.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SFSalaries2011_2014.csv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IMDB5000movies.csv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Upload each CSV data file to this folder.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90600" y="1545771"/>
            <a:ext cx="2590800" cy="32330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Data Files for Lab 1 Uploaded to your Google Drive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425" y="1993900"/>
            <a:ext cx="84391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15" y="207963"/>
            <a:ext cx="11568389" cy="1325563"/>
          </a:xfrm>
        </p:spPr>
        <p:txBody>
          <a:bodyPr/>
          <a:lstStyle/>
          <a:p>
            <a:r>
              <a:rPr lang="en-US" dirty="0" smtClean="0"/>
              <a:t>The Lab1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4561" y="1384473"/>
            <a:ext cx="6574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Read the description about the learning objectives of the lab and why we need to install the </a:t>
            </a:r>
            <a:r>
              <a:rPr lang="en-US" sz="2800" dirty="0" err="1" smtClean="0"/>
              <a:t>datascience</a:t>
            </a:r>
            <a:r>
              <a:rPr lang="en-US" sz="2800" dirty="0" smtClean="0"/>
              <a:t> module.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Put the cursor on the line with the code </a:t>
            </a:r>
            <a:br>
              <a:rPr lang="en-US" sz="2800" dirty="0" smtClean="0"/>
            </a:br>
            <a:r>
              <a:rPr lang="en-US" sz="2800" dirty="0" smtClean="0"/>
              <a:t>!pip install </a:t>
            </a:r>
            <a:r>
              <a:rPr lang="en-US" sz="2800" dirty="0" err="1" smtClean="0"/>
              <a:t>datascience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Click the “&gt;” button (which means to run the python code in the cell).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04304" y="3788229"/>
            <a:ext cx="4652386" cy="75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6690" y="3054390"/>
            <a:ext cx="39338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2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970"/>
            <a:ext cx="10515600" cy="18570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should see successfully installed message when the installation of the </a:t>
            </a:r>
            <a:r>
              <a:rPr lang="en-US" dirty="0" err="1" smtClean="0"/>
              <a:t>datascience</a:t>
            </a:r>
            <a:r>
              <a:rPr lang="en-US" dirty="0" smtClean="0"/>
              <a:t> module completes.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681" y="2339749"/>
            <a:ext cx="83153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32758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datascience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451" y="5225812"/>
            <a:ext cx="11019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 After you put cursor on the line </a:t>
            </a: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datascience</a:t>
            </a:r>
            <a:r>
              <a:rPr lang="en-US" dirty="0" smtClean="0">
                <a:solidFill>
                  <a:srgbClr val="0070C0"/>
                </a:solidFill>
              </a:rPr>
              <a:t> import *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, click on the Run button 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Tip</a:t>
            </a:r>
            <a:r>
              <a:rPr lang="en-US" dirty="0" smtClean="0"/>
              <a:t>: Wait until a code cell completes BEFORE you execute the next cell. 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8081"/>
            <a:ext cx="121158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586451" y="2667001"/>
            <a:ext cx="8430322" cy="255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16773" y="5087030"/>
            <a:ext cx="58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6969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successfully import the </a:t>
            </a:r>
            <a:r>
              <a:rPr lang="en-US" dirty="0" err="1" smtClean="0"/>
              <a:t>datascience</a:t>
            </a:r>
            <a:r>
              <a:rPr lang="en-US" dirty="0" smtClean="0"/>
              <a:t> module, you have reached Milestone 1.</a:t>
            </a:r>
          </a:p>
          <a:p>
            <a:endParaRPr lang="en-US" dirty="0"/>
          </a:p>
          <a:p>
            <a:r>
              <a:rPr lang="en-US" dirty="0" smtClean="0"/>
              <a:t>Congratulations!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can now continue to Part B of the lab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953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2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B Read a Table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474" y="2165250"/>
            <a:ext cx="10048407" cy="40393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980173"/>
            <a:ext cx="1015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Part B of the lab, we use a utility (Table class) of </a:t>
            </a:r>
            <a:r>
              <a:rPr lang="en-US" dirty="0" err="1" smtClean="0"/>
              <a:t>datascience</a:t>
            </a:r>
            <a:r>
              <a:rPr lang="en-US" dirty="0" smtClean="0"/>
              <a:t> module to read a CSV file that contains salary data of employees of San Francisco City.  </a:t>
            </a:r>
          </a:p>
          <a:p>
            <a:endParaRPr lang="en-US" dirty="0"/>
          </a:p>
          <a:p>
            <a:r>
              <a:rPr lang="en-US" dirty="0" smtClean="0"/>
              <a:t>The Source of Data is </a:t>
            </a:r>
            <a:r>
              <a:rPr lang="en-US" dirty="0" err="1" smtClean="0"/>
              <a:t>Kaggle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0150" y="1811170"/>
            <a:ext cx="4211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https://www.kaggle.com/kaggle/sf-salaries</a:t>
            </a:r>
          </a:p>
        </p:txBody>
      </p:sp>
    </p:spTree>
    <p:extLst>
      <p:ext uri="{BB962C8B-B14F-4D97-AF65-F5344CB8AC3E}">
        <p14:creationId xmlns:p14="http://schemas.microsoft.com/office/powerpoint/2010/main" xmlns="" val="1004352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Quick Way to Show Some Contents of The Table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782" y="1420510"/>
            <a:ext cx="8314630" cy="49358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6106" y="6065134"/>
            <a:ext cx="1493135" cy="393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5033" y="2176041"/>
            <a:ext cx="238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 of Columns/Attributes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783268" y="2008804"/>
            <a:ext cx="7667554" cy="127488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523281" y="2499206"/>
            <a:ext cx="12599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4253" y="5342484"/>
            <a:ext cx="238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Number of Row is?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59333" y="5665649"/>
            <a:ext cx="1122067" cy="399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653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Huray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successfully read the salary file into a table and show some of the contents of the table, you have reached Milestone 2.</a:t>
            </a:r>
          </a:p>
          <a:p>
            <a:endParaRPr lang="en-US" dirty="0"/>
          </a:p>
          <a:p>
            <a:r>
              <a:rPr lang="en-US" dirty="0" err="1" smtClean="0"/>
              <a:t>Huray</a:t>
            </a:r>
            <a:r>
              <a:rPr lang="en-US" dirty="0" smtClean="0"/>
              <a:t>!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can now continue to Part C of the lab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58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018"/>
          </a:xfrm>
        </p:spPr>
        <p:txBody>
          <a:bodyPr/>
          <a:lstStyle/>
          <a:p>
            <a:r>
              <a:rPr lang="en-US" dirty="0" err="1" smtClean="0"/>
              <a:t>Downloand</a:t>
            </a:r>
            <a:r>
              <a:rPr lang="en-US" dirty="0" smtClean="0"/>
              <a:t> three files from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4158"/>
            <a:ext cx="10724909" cy="50021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 to Module 1 section of the Canvas class page</a:t>
            </a:r>
          </a:p>
          <a:p>
            <a:r>
              <a:rPr lang="en-US" dirty="0" smtClean="0"/>
              <a:t>Download “Lab_1_Intro_to_Jupyter_Table.ipynb”</a:t>
            </a:r>
          </a:p>
          <a:p>
            <a:pPr lvl="1"/>
            <a:r>
              <a:rPr lang="en-US" dirty="0" smtClean="0"/>
              <a:t>Click on “Lab_1_Intro_to_Jupyter_Table.ipynb”</a:t>
            </a:r>
          </a:p>
          <a:p>
            <a:pPr lvl="1"/>
            <a:r>
              <a:rPr lang="en-US" dirty="0" smtClean="0"/>
              <a:t>Click on “Download Lab_1_Intro_to_Jupyter_Table.ipynb”</a:t>
            </a:r>
          </a:p>
          <a:p>
            <a:pPr lvl="1"/>
            <a:r>
              <a:rPr lang="en-US" dirty="0" smtClean="0"/>
              <a:t>Click on the ^ next to Save, choose “Save as”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the folder on your computer you want to download the file to (may want to create a new folder called DS 200, and save the file in the folder)</a:t>
            </a:r>
          </a:p>
          <a:p>
            <a:endParaRPr lang="en-US" dirty="0" smtClean="0"/>
          </a:p>
          <a:p>
            <a:r>
              <a:rPr lang="en-US" dirty="0" smtClean="0"/>
              <a:t>Download “SFSalaries2011_2014.csv” and “IMDB5000movies.csv” following the same steps above.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15" y="3130161"/>
            <a:ext cx="8987803" cy="9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051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instructions on the </a:t>
            </a:r>
            <a:r>
              <a:rPr lang="en-US" dirty="0" err="1" smtClean="0"/>
              <a:t>Jupyter</a:t>
            </a:r>
            <a:r>
              <a:rPr lang="en-US" dirty="0" smtClean="0"/>
              <a:t> Notebook to complete all 6 Exercises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9450" y="2486025"/>
            <a:ext cx="82931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6710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Rename, Save, and Submit Your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968"/>
            <a:ext cx="10629682" cy="29418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Remember to Save your notebook as you make progress through it.</a:t>
            </a:r>
          </a:p>
          <a:p>
            <a:r>
              <a:rPr lang="en-US" dirty="0" smtClean="0"/>
              <a:t>After you complete Lab 1, rename the file</a:t>
            </a:r>
          </a:p>
          <a:p>
            <a:pPr lvl="1"/>
            <a:r>
              <a:rPr lang="en-US" dirty="0" smtClean="0"/>
              <a:t>Click on “File”, select “Rename notebook”</a:t>
            </a:r>
            <a:endParaRPr lang="en-US" dirty="0"/>
          </a:p>
          <a:p>
            <a:r>
              <a:rPr lang="en-US" dirty="0" smtClean="0"/>
              <a:t>You will see cursor on the name of notebook. You can now edit the notebook’s name to Lab 1&lt;</a:t>
            </a:r>
            <a:r>
              <a:rPr lang="en-US" dirty="0" err="1" smtClean="0"/>
              <a:t>LastName</a:t>
            </a:r>
            <a:r>
              <a:rPr lang="en-US" dirty="0" smtClean="0"/>
              <a:t>&gt;&lt;</a:t>
            </a:r>
            <a:r>
              <a:rPr lang="en-US" dirty="0" err="1" smtClean="0"/>
              <a:t>FirstName</a:t>
            </a:r>
            <a:r>
              <a:rPr lang="en-US" dirty="0" smtClean="0"/>
              <a:t>&gt;.</a:t>
            </a:r>
            <a:r>
              <a:rPr lang="en-US" dirty="0" err="1" smtClean="0"/>
              <a:t>ipynb</a:t>
            </a:r>
            <a:endParaRPr lang="en-US" dirty="0" smtClean="0"/>
          </a:p>
          <a:p>
            <a:r>
              <a:rPr lang="en-US" dirty="0" smtClean="0"/>
              <a:t>For example, a student named “John Brown” will name the file “Lab 1BrownJohn.ipynb”.</a:t>
            </a:r>
          </a:p>
          <a:p>
            <a:r>
              <a:rPr lang="en-US" dirty="0" smtClean="0"/>
              <a:t>Note: The file extension .</a:t>
            </a:r>
            <a:r>
              <a:rPr lang="en-US" dirty="0" err="1" smtClean="0"/>
              <a:t>ipynb</a:t>
            </a:r>
            <a:r>
              <a:rPr lang="en-US" dirty="0" smtClean="0"/>
              <a:t> indicates it is a </a:t>
            </a:r>
            <a:r>
              <a:rPr lang="en-US" dirty="0" err="1" smtClean="0"/>
              <a:t>Jupyter</a:t>
            </a:r>
            <a:r>
              <a:rPr lang="en-US" dirty="0" smtClean="0"/>
              <a:t> Notebook file.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4663" y="4194175"/>
            <a:ext cx="78390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401568" y="2779776"/>
            <a:ext cx="2743200" cy="1701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337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Your Notebook 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22" y="1758156"/>
            <a:ext cx="9770549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Click on File (upper left corner) </a:t>
            </a:r>
          </a:p>
          <a:p>
            <a:r>
              <a:rPr lang="en-US" sz="3600" dirty="0" smtClean="0"/>
              <a:t>Select “Save”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FF0000"/>
                </a:solidFill>
              </a:rPr>
              <a:t>Important: You may loose your modification to a notebook if you do not Save it explicitly.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Advice: </a:t>
            </a:r>
            <a:r>
              <a:rPr lang="en-US" sz="3600" u="sng" dirty="0" smtClean="0"/>
              <a:t>Save often</a:t>
            </a:r>
            <a:r>
              <a:rPr lang="en-US" sz="3600" dirty="0" smtClean="0"/>
              <a:t>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718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Submit to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on File</a:t>
            </a:r>
          </a:p>
          <a:p>
            <a:r>
              <a:rPr lang="en-US" dirty="0" smtClean="0"/>
              <a:t>Select “Download .</a:t>
            </a:r>
            <a:r>
              <a:rPr lang="en-US" dirty="0" err="1" smtClean="0"/>
              <a:t>ipynb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After download is complete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Submit the Notebook file as your submission for Lab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578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Jupyter</a:t>
            </a:r>
            <a:r>
              <a:rPr lang="en-US" dirty="0" smtClean="0"/>
              <a:t> Notebook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996"/>
            <a:ext cx="10515600" cy="47983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executing Python code </a:t>
            </a:r>
          </a:p>
          <a:p>
            <a:r>
              <a:rPr lang="en-US" dirty="0" smtClean="0"/>
              <a:t>For storing a data analytic workflow (also known as a “pipeline”) so that it can be reused later</a:t>
            </a:r>
          </a:p>
          <a:p>
            <a:pPr lvl="1"/>
            <a:r>
              <a:rPr lang="en-US" dirty="0" smtClean="0"/>
              <a:t>What is this important for Data Scientists?</a:t>
            </a:r>
          </a:p>
          <a:p>
            <a:pPr lvl="1"/>
            <a:r>
              <a:rPr lang="en-US" dirty="0" smtClean="0"/>
              <a:t>This helps Data Scientists to achieve “</a:t>
            </a:r>
            <a:r>
              <a:rPr lang="en-US" dirty="0" smtClean="0">
                <a:solidFill>
                  <a:srgbClr val="FF0000"/>
                </a:solidFill>
              </a:rPr>
              <a:t>reproducibility</a:t>
            </a:r>
            <a:r>
              <a:rPr lang="en-US" dirty="0" smtClean="0"/>
              <a:t>” of their data analysis</a:t>
            </a:r>
          </a:p>
          <a:p>
            <a:r>
              <a:rPr lang="en-US" dirty="0" smtClean="0"/>
              <a:t>For modifying an existing data analytic workflow to reduce the effort of executing a workflow similar to a previously executed one.</a:t>
            </a:r>
          </a:p>
          <a:p>
            <a:pPr lvl="1"/>
            <a:r>
              <a:rPr lang="en-US" dirty="0" smtClean="0"/>
              <a:t>Why is this important for Data Scientists?</a:t>
            </a:r>
          </a:p>
          <a:p>
            <a:pPr lvl="1"/>
            <a:r>
              <a:rPr lang="en-US" dirty="0" smtClean="0"/>
              <a:t>Data Scientists often need to execute similar, but </a:t>
            </a:r>
            <a:r>
              <a:rPr lang="en-US" dirty="0" smtClean="0">
                <a:solidFill>
                  <a:srgbClr val="FF0000"/>
                </a:solidFill>
              </a:rPr>
              <a:t>slightly different</a:t>
            </a:r>
            <a:r>
              <a:rPr lang="en-US" dirty="0" smtClean="0"/>
              <a:t>, workflows multiple times. </a:t>
            </a:r>
          </a:p>
          <a:p>
            <a:pPr lvl="1"/>
            <a:r>
              <a:rPr lang="en-US" dirty="0" smtClean="0"/>
              <a:t>Example: Modify a parameter in creating a predictive model on the same data set to see whether the model is improved. ( You will get to do this later in labs and in your project.)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654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317" y="277143"/>
            <a:ext cx="11088494" cy="1325563"/>
          </a:xfrm>
        </p:spPr>
        <p:txBody>
          <a:bodyPr/>
          <a:lstStyle/>
          <a:p>
            <a:r>
              <a:rPr lang="en-US" dirty="0" smtClean="0"/>
              <a:t>An Exemplar Data Analytic Workflow (Pipeline)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097" y="2319454"/>
            <a:ext cx="1182029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Gather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03813" y="2319454"/>
            <a:ext cx="1392044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72212" y="1996075"/>
            <a:ext cx="1592766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a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11" name="Oval 10"/>
          <p:cNvSpPr/>
          <p:nvPr/>
        </p:nvSpPr>
        <p:spPr>
          <a:xfrm>
            <a:off x="6040700" y="1996074"/>
            <a:ext cx="1882698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the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12" name="Oval 11"/>
          <p:cNvSpPr/>
          <p:nvPr/>
        </p:nvSpPr>
        <p:spPr>
          <a:xfrm>
            <a:off x="8899120" y="2360339"/>
            <a:ext cx="1882698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Best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13" name="Oval 12"/>
          <p:cNvSpPr/>
          <p:nvPr/>
        </p:nvSpPr>
        <p:spPr>
          <a:xfrm>
            <a:off x="390294" y="4256096"/>
            <a:ext cx="1757246" cy="2093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Gather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591159" y="2148475"/>
            <a:ext cx="1592766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a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15" name="Oval 14"/>
          <p:cNvSpPr/>
          <p:nvPr/>
        </p:nvSpPr>
        <p:spPr>
          <a:xfrm>
            <a:off x="3743559" y="2300875"/>
            <a:ext cx="1592766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a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16" name="Oval 15"/>
          <p:cNvSpPr/>
          <p:nvPr/>
        </p:nvSpPr>
        <p:spPr>
          <a:xfrm>
            <a:off x="3895959" y="2453275"/>
            <a:ext cx="1592766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a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17" name="Oval 16"/>
          <p:cNvSpPr/>
          <p:nvPr/>
        </p:nvSpPr>
        <p:spPr>
          <a:xfrm>
            <a:off x="4048359" y="2605675"/>
            <a:ext cx="1592766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a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18" name="Oval 17"/>
          <p:cNvSpPr/>
          <p:nvPr/>
        </p:nvSpPr>
        <p:spPr>
          <a:xfrm>
            <a:off x="6193100" y="2148474"/>
            <a:ext cx="1882698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the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19" name="Oval 18"/>
          <p:cNvSpPr/>
          <p:nvPr/>
        </p:nvSpPr>
        <p:spPr>
          <a:xfrm>
            <a:off x="6345500" y="2300874"/>
            <a:ext cx="1882698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the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20" name="Oval 19"/>
          <p:cNvSpPr/>
          <p:nvPr/>
        </p:nvSpPr>
        <p:spPr>
          <a:xfrm>
            <a:off x="6497900" y="2453274"/>
            <a:ext cx="1882698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the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21" name="Oval 20"/>
          <p:cNvSpPr/>
          <p:nvPr/>
        </p:nvSpPr>
        <p:spPr>
          <a:xfrm>
            <a:off x="6650300" y="2605674"/>
            <a:ext cx="1882698" cy="1382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the</a:t>
            </a:r>
          </a:p>
          <a:p>
            <a:pPr algn="ctr"/>
            <a:r>
              <a:rPr lang="en-US" dirty="0" smtClean="0"/>
              <a:t>Predictive Model</a:t>
            </a:r>
          </a:p>
        </p:txBody>
      </p:sp>
      <p:sp>
        <p:nvSpPr>
          <p:cNvPr id="22" name="Oval 21"/>
          <p:cNvSpPr/>
          <p:nvPr/>
        </p:nvSpPr>
        <p:spPr>
          <a:xfrm>
            <a:off x="3089352" y="5073805"/>
            <a:ext cx="1616463" cy="128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3" name="Round Single Corner Rectangle 22"/>
          <p:cNvSpPr/>
          <p:nvPr/>
        </p:nvSpPr>
        <p:spPr>
          <a:xfrm>
            <a:off x="11147940" y="2743196"/>
            <a:ext cx="939982" cy="602171"/>
          </a:xfrm>
          <a:prstGeom prst="round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ound Single Corner Rectangle 23"/>
          <p:cNvSpPr/>
          <p:nvPr/>
        </p:nvSpPr>
        <p:spPr>
          <a:xfrm>
            <a:off x="3289610" y="4256096"/>
            <a:ext cx="1204331" cy="602171"/>
          </a:xfrm>
          <a:prstGeom prst="round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470354" y="5104766"/>
            <a:ext cx="1616463" cy="128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</a:p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16098" y="5206870"/>
            <a:ext cx="2800353" cy="128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Communicate</a:t>
            </a:r>
          </a:p>
          <a:p>
            <a:pPr algn="ctr"/>
            <a:r>
              <a:rPr lang="en-US" dirty="0" smtClean="0"/>
              <a:t>Insights or</a:t>
            </a:r>
          </a:p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393669" y="2834264"/>
            <a:ext cx="268094" cy="43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164159" y="2839937"/>
            <a:ext cx="268094" cy="43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400667" y="2414247"/>
            <a:ext cx="268094" cy="43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564218" y="2566647"/>
            <a:ext cx="268094" cy="43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716618" y="2719047"/>
            <a:ext cx="268094" cy="43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869018" y="2871447"/>
            <a:ext cx="268094" cy="43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010492" y="3044990"/>
            <a:ext cx="268094" cy="43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556702" y="2536629"/>
            <a:ext cx="345576" cy="1026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0816451" y="2877018"/>
            <a:ext cx="268094" cy="43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3" idx="2"/>
          </p:cNvCxnSpPr>
          <p:nvPr/>
        </p:nvCxnSpPr>
        <p:spPr>
          <a:xfrm>
            <a:off x="11617931" y="3345367"/>
            <a:ext cx="0" cy="75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895959" y="4103696"/>
            <a:ext cx="7721972" cy="2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4" idx="0"/>
          </p:cNvCxnSpPr>
          <p:nvPr/>
        </p:nvCxnSpPr>
        <p:spPr>
          <a:xfrm>
            <a:off x="3889454" y="4125951"/>
            <a:ext cx="2322" cy="13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2"/>
            <a:endCxn id="22" idx="0"/>
          </p:cNvCxnSpPr>
          <p:nvPr/>
        </p:nvCxnSpPr>
        <p:spPr>
          <a:xfrm>
            <a:off x="3891776" y="4858267"/>
            <a:ext cx="5808" cy="21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4807108" y="5453335"/>
            <a:ext cx="529217" cy="81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2324813" y="5453336"/>
            <a:ext cx="609815" cy="81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7286849" y="5453334"/>
            <a:ext cx="529217" cy="81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1" idx="0"/>
          </p:cNvCxnSpPr>
          <p:nvPr/>
        </p:nvCxnSpPr>
        <p:spPr>
          <a:xfrm flipH="1" flipV="1">
            <a:off x="6980663" y="1602706"/>
            <a:ext cx="1386" cy="39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21112" y="1602706"/>
            <a:ext cx="6259552" cy="7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" idx="0"/>
          </p:cNvCxnSpPr>
          <p:nvPr/>
        </p:nvCxnSpPr>
        <p:spPr>
          <a:xfrm>
            <a:off x="721112" y="1690753"/>
            <a:ext cx="0" cy="62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6137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Useful Hotkey for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993"/>
          </a:xfrm>
        </p:spPr>
        <p:txBody>
          <a:bodyPr/>
          <a:lstStyle/>
          <a:p>
            <a:r>
              <a:rPr lang="en-US" dirty="0" smtClean="0"/>
              <a:t>Run selected cell: </a:t>
            </a:r>
            <a:r>
              <a:rPr lang="en-US" dirty="0" smtClean="0">
                <a:solidFill>
                  <a:srgbClr val="FF0000"/>
                </a:solidFill>
              </a:rPr>
              <a:t>Ctrl + Enter </a:t>
            </a:r>
            <a:endParaRPr lang="en-US" dirty="0"/>
          </a:p>
          <a:p>
            <a:pPr lvl="1"/>
            <a:r>
              <a:rPr lang="en-US" dirty="0" smtClean="0"/>
              <a:t>Useful for debugging, or for modifying a parameter and see the result immediately.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181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Activate your PSU account on Google G suite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ScreenCaptur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523" y="1825625"/>
            <a:ext cx="9588954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1523" y="1179294"/>
            <a:ext cx="73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https://gsuite.psu.edu</a:t>
            </a:r>
            <a:endParaRPr lang="en-US" dirty="0" smtClean="0"/>
          </a:p>
          <a:p>
            <a:r>
              <a:rPr lang="en-US" dirty="0" smtClean="0"/>
              <a:t>Click on the Launch button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Sign in G Suite using your PSU Email (NOT your </a:t>
            </a:r>
            <a:r>
              <a:rPr lang="en-US" dirty="0" err="1" smtClean="0"/>
              <a:t>gmail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25914" y="2370137"/>
            <a:ext cx="49846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38300" y="1690688"/>
            <a:ext cx="893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You need to first create a PSU Google account (even if you already have </a:t>
            </a:r>
            <a:r>
              <a:rPr lang="en-US" dirty="0" err="1" smtClean="0"/>
              <a:t>gmail</a:t>
            </a:r>
            <a:r>
              <a:rPr lang="en-US" dirty="0" smtClean="0"/>
              <a:t> account) if you have not done so.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After you create the PSU account, you can sign in using your PSU email from this page.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see this page, choose “Organizational G Suite Account”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399" y="1894114"/>
            <a:ext cx="5527699" cy="446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581400" y="3722914"/>
            <a:ext cx="5323114" cy="979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85315" y="3026229"/>
            <a:ext cx="51162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State login window should appear, Log in as usual.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1784817"/>
            <a:ext cx="5191125" cy="493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your PSU account for G suite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539073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You may be asked to verify yourself during the process to create your PSU account for accessing G suite.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You verify the PSU e-mail address by clicking the “Continue” button.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1759" y="2282825"/>
            <a:ext cx="38576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Google Terms of Service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1089" y="1038225"/>
            <a:ext cx="28384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1894114"/>
            <a:ext cx="697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Click the Accept button.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You only need to do this once when you create the account.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34343" y="2209800"/>
            <a:ext cx="7402286" cy="434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1586</Words>
  <Application>Microsoft Office PowerPoint</Application>
  <PresentationFormat>Custom</PresentationFormat>
  <Paragraphs>275</Paragraphs>
  <Slides>36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DS 200  Lab1 CoLab Jupyter Notebook and Introduction to Table</vt:lpstr>
      <vt:lpstr>Today’s Goals</vt:lpstr>
      <vt:lpstr>Downloand three files from Canvas</vt:lpstr>
      <vt:lpstr>1. Activate your PSU account on Google G suite </vt:lpstr>
      <vt:lpstr>Sign in G Suite using your PSU Email (NOT your gmail)</vt:lpstr>
      <vt:lpstr>If you see this page, choose “Organizational G Suite Account”</vt:lpstr>
      <vt:lpstr>Penn State login window should appear, Log in as usual.</vt:lpstr>
      <vt:lpstr>Verifying your PSU account for G suite</vt:lpstr>
      <vt:lpstr>Accept Google Terms of Service</vt:lpstr>
      <vt:lpstr>2. Learn to access Google Colab in G suite</vt:lpstr>
      <vt:lpstr>You will see the Home Page of Gsuite after you sign in using PSU account</vt:lpstr>
      <vt:lpstr>Accessing Google Colaboratory (Colab)</vt:lpstr>
      <vt:lpstr>The “Welcome To Colab” Notebook</vt:lpstr>
      <vt:lpstr>What is a Jupyter/Colab Notebook?</vt:lpstr>
      <vt:lpstr>3. Upload a Jupyter Notebook to Colab</vt:lpstr>
      <vt:lpstr>You will see the Lab 1 Jupyter Notebook in Codlab</vt:lpstr>
      <vt:lpstr>Visit www.google.com Click on Google Apps Select Google Drive</vt:lpstr>
      <vt:lpstr>Create a DS 200 data folder in your Google Drive - Click on the My Drive” button, select “New Folder”</vt:lpstr>
      <vt:lpstr>Enter the name of the new folder for storing data used by this course.</vt:lpstr>
      <vt:lpstr>4. Upload data files to the data folder in Google Drive</vt:lpstr>
      <vt:lpstr>Slide 21</vt:lpstr>
      <vt:lpstr>The Two Data Files for Lab 1 Uploaded to your Google Drive</vt:lpstr>
      <vt:lpstr>The Lab1 Jupyter Notebook</vt:lpstr>
      <vt:lpstr>You should see successfully installed message when the installation of the datascience module completes.</vt:lpstr>
      <vt:lpstr>Import datascience module</vt:lpstr>
      <vt:lpstr>CONGRATS!</vt:lpstr>
      <vt:lpstr>Part B Read a Table</vt:lpstr>
      <vt:lpstr>A Quick Way to Show Some Contents of The Table</vt:lpstr>
      <vt:lpstr>Huray!</vt:lpstr>
      <vt:lpstr>Following instructions on the Jupyter Notebook to complete all 6 Exercises</vt:lpstr>
      <vt:lpstr>Rename, Save, and Submit Your Notebook</vt:lpstr>
      <vt:lpstr>Save Your Notebook OFTEN</vt:lpstr>
      <vt:lpstr>Download and Submit to Canvas</vt:lpstr>
      <vt:lpstr>What is Jupyter Notebook useful for?</vt:lpstr>
      <vt:lpstr>An Exemplar Data Analytic Workflow (Pipeline)</vt:lpstr>
      <vt:lpstr>A Useful Hotkey for Jupyter Notebook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Lab1 Install Python environment</dc:title>
  <dc:creator>Yang Xu</dc:creator>
  <cp:lastModifiedBy>Taiyu</cp:lastModifiedBy>
  <cp:revision>224</cp:revision>
  <cp:lastPrinted>2018-01-25T19:27:08Z</cp:lastPrinted>
  <dcterms:created xsi:type="dcterms:W3CDTF">2017-08-22T12:41:47Z</dcterms:created>
  <dcterms:modified xsi:type="dcterms:W3CDTF">2020-08-21T18:34:33Z</dcterms:modified>
</cp:coreProperties>
</file>