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81" r:id="rId6"/>
    <p:sldId id="264" r:id="rId7"/>
    <p:sldId id="267" r:id="rId8"/>
    <p:sldId id="265" r:id="rId9"/>
    <p:sldId id="268" r:id="rId10"/>
    <p:sldId id="275" r:id="rId11"/>
    <p:sldId id="273" r:id="rId12"/>
    <p:sldId id="274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516" autoAdjust="0"/>
  </p:normalViewPr>
  <p:slideViewPr>
    <p:cSldViewPr snapToGrid="0">
      <p:cViewPr varScale="1">
        <p:scale>
          <a:sx n="73" d="100"/>
          <a:sy n="73" d="100"/>
        </p:scale>
        <p:origin x="20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48BEC-AFCE-4D46-B313-A0AF4E9B33C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A723D-3B94-4987-B168-A4AF7491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D742-FA74-A7E9-A416-4CB59C267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524DB-D0E1-5067-49E6-A723B315F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6C2B-133B-3FCA-F280-EE601C2D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F75-2BD1-4AE4-A573-2DB0DB9F2AF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7F6BB-14A5-8EA1-C24C-319008BB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6882-D905-5FD5-3DDA-24DECC0B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CC6-0F44-40F1-A4F5-26E1F8F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6B79-EBA1-13F4-0FAE-B2D5A44E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02A19-2294-E3E2-5D6D-81C900C0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236E-3202-C05C-5911-9E30BD32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F75-2BD1-4AE4-A573-2DB0DB9F2AF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F38B-E387-B162-AFE9-34B31A0F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3BE0-1B18-42F1-331B-9C5D6D91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CC6-0F44-40F1-A4F5-26E1F8F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F2214-0C11-CBDC-7CD7-E5637FEE6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FA610-5B11-0096-5E0E-C2592D594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7E3AE-0A46-5BCE-A3D6-EEE4FD55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F75-2BD1-4AE4-A573-2DB0DB9F2AF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7ADBA-E55D-55C4-BF48-945CD9BE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45E0-8D8D-6E0C-C84F-15E958AB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CC6-0F44-40F1-A4F5-26E1F8F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1F76-731C-45E7-D488-952CC4B7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16A0-FD64-0A10-FC41-3BDA2A8E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ACC39-4684-AEDF-3BE6-1EF2299B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F75-2BD1-4AE4-A573-2DB0DB9F2AF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4C26-4820-AA2A-4002-B132E9FA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3B09C-BEE5-05C5-089B-88C2E86D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CC6-0F44-40F1-A4F5-26E1F8F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57F5-26A8-C8E2-180B-96B63CAE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BC292-7767-C59B-DCBA-C93CE0A60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F49E-75E7-84B3-3A39-CD116236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F75-2BD1-4AE4-A573-2DB0DB9F2AF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BFA94-C8B1-6134-CB0D-FC72E806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CB68F-5212-C2BA-D153-2DDCE8AB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CC6-0F44-40F1-A4F5-26E1F8F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5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9A4D-F2A1-4DE0-D081-F21B49D3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FF8D-C9F8-EACE-15EF-5B64E9C51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2F63B-EF99-27A1-47C9-37613E6CD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85873-3CA9-B7E9-82A1-A67176EB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F75-2BD1-4AE4-A573-2DB0DB9F2AF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16D05-27C3-3E49-236F-4ABA527A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6E39D-47FA-3A69-AB65-100B3D3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CC6-0F44-40F1-A4F5-26E1F8F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A391-0A89-89B7-A7CA-10E65A1F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BED30-34C1-392E-1C6F-414DD401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49859-63A7-54EA-925B-FD19E5A9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3157C-64D1-2A62-76F0-B4330AD22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B6D49-3E35-8A4B-B6FB-0EAD1172B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F95F9-0143-C552-7BA6-5086B41E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F75-2BD1-4AE4-A573-2DB0DB9F2AF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4FC30-A962-406A-36D1-EBBA6DEC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7ADC5-E727-1517-CEC0-D4FAB9B0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CC6-0F44-40F1-A4F5-26E1F8F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2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FD5C-B671-7932-6F57-89F8ED39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86D12-CED5-8FA6-87BE-841ECFFF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F75-2BD1-4AE4-A573-2DB0DB9F2AF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62BDD-0FDD-93EB-8B03-BC75206D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C8DAE-D023-B2B4-414B-7EB20E1B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CC6-0F44-40F1-A4F5-26E1F8F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32260-E638-EAD0-A34B-91BB1C89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F75-2BD1-4AE4-A573-2DB0DB9F2AF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657D0-617B-A0E0-D4E1-686D090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01B2E-188D-2D8D-E9F9-B7DBC382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CC6-0F44-40F1-A4F5-26E1F8F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1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DE8F-3704-DF03-315A-4F76536B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DF31-C954-CC62-883C-B44DB172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0D892-824A-CE4C-B2D5-F041B7597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38AFB-FF5C-D9CF-74C1-50C4F8C4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F75-2BD1-4AE4-A573-2DB0DB9F2AF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8169C-F716-2533-A295-77A9B72E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F6000-8ED2-22A6-186A-51B35037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CC6-0F44-40F1-A4F5-26E1F8F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DBC3-4A80-6F3B-903C-4A8038E2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D911A-DD80-1000-4F72-A26C05D95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CEF2-5318-06A0-15DA-246E841B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B3513-103C-CE84-EE69-9C8B0508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4F75-2BD1-4AE4-A573-2DB0DB9F2AF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4971E-A608-595E-25D6-E5552738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5350E-C9DE-261B-4AD1-D9BF48AE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CC6-0F44-40F1-A4F5-26E1F8F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4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3BB3F-9F89-0D96-A388-18B9FD16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544B7-E693-6505-59B0-456A0E12B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7C18-521E-077D-3525-B213CA050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4F75-2BD1-4AE4-A573-2DB0DB9F2AF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7D79-0E19-B819-7629-4E1F44B3B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F24D9-E801-D676-77C6-3525D5D2D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CCC6-0F44-40F1-A4F5-26E1F8F4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3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8106-DF66-720C-09CB-6867A37E5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Grant Issues: Informatics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F33EB-30DA-A617-D1E6-B0F47806A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Adapted for DMC meeting</a:t>
            </a:r>
          </a:p>
          <a:p>
            <a:r>
              <a:rPr lang="en-US" dirty="0"/>
              <a:t>8-15-22</a:t>
            </a:r>
          </a:p>
          <a:p>
            <a:r>
              <a:rPr lang="en-US" dirty="0"/>
              <a:t>Issues: #3, #5 </a:t>
            </a:r>
          </a:p>
        </p:txBody>
      </p:sp>
    </p:spTree>
    <p:extLst>
      <p:ext uri="{BB962C8B-B14F-4D97-AF65-F5344CB8AC3E}">
        <p14:creationId xmlns:p14="http://schemas.microsoft.com/office/powerpoint/2010/main" val="113558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E20C0-1291-8C79-E283-31998CEB4E4B}"/>
              </a:ext>
            </a:extLst>
          </p:cNvPr>
          <p:cNvCxnSpPr>
            <a:cxnSpLocks/>
          </p:cNvCxnSpPr>
          <p:nvPr/>
        </p:nvCxnSpPr>
        <p:spPr>
          <a:xfrm>
            <a:off x="854772" y="2528544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DEFB5B-3CDD-98E8-19DF-C0D12D9322FA}"/>
              </a:ext>
            </a:extLst>
          </p:cNvPr>
          <p:cNvSpPr/>
          <p:nvPr/>
        </p:nvSpPr>
        <p:spPr>
          <a:xfrm>
            <a:off x="555434" y="2320370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5CFDF-CDA2-ABAF-E753-0F4C4C331FCC}"/>
              </a:ext>
            </a:extLst>
          </p:cNvPr>
          <p:cNvSpPr/>
          <p:nvPr/>
        </p:nvSpPr>
        <p:spPr>
          <a:xfrm>
            <a:off x="567906" y="2084525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0F8717D-1079-0EA5-9263-5104758F8482}"/>
              </a:ext>
            </a:extLst>
          </p:cNvPr>
          <p:cNvSpPr/>
          <p:nvPr/>
        </p:nvSpPr>
        <p:spPr>
          <a:xfrm>
            <a:off x="555434" y="2596654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8BB0E44-4597-0540-F518-B1D1B3D179DC}"/>
              </a:ext>
            </a:extLst>
          </p:cNvPr>
          <p:cNvSpPr/>
          <p:nvPr/>
        </p:nvSpPr>
        <p:spPr>
          <a:xfrm>
            <a:off x="549198" y="2869326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93DA0BD1-12E7-AE73-450D-9124C566D02B}"/>
              </a:ext>
            </a:extLst>
          </p:cNvPr>
          <p:cNvSpPr/>
          <p:nvPr/>
        </p:nvSpPr>
        <p:spPr>
          <a:xfrm>
            <a:off x="1426592" y="268309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585EF3B6-B31D-63A5-F8E0-209E22E8629D}"/>
              </a:ext>
            </a:extLst>
          </p:cNvPr>
          <p:cNvSpPr/>
          <p:nvPr/>
        </p:nvSpPr>
        <p:spPr>
          <a:xfrm>
            <a:off x="1865161" y="268309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38D1F51-5CA2-3966-E601-F422EF550210}"/>
              </a:ext>
            </a:extLst>
          </p:cNvPr>
          <p:cNvSpPr/>
          <p:nvPr/>
        </p:nvSpPr>
        <p:spPr>
          <a:xfrm>
            <a:off x="1865161" y="2296403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25C49B32-D3D6-27A0-0951-C02319347EA4}"/>
              </a:ext>
            </a:extLst>
          </p:cNvPr>
          <p:cNvSpPr/>
          <p:nvPr/>
        </p:nvSpPr>
        <p:spPr>
          <a:xfrm>
            <a:off x="1433165" y="2296402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80D7D4-1FAE-0AA6-B7A4-CA17E8959B81}"/>
              </a:ext>
            </a:extLst>
          </p:cNvPr>
          <p:cNvSpPr/>
          <p:nvPr/>
        </p:nvSpPr>
        <p:spPr>
          <a:xfrm>
            <a:off x="1255888" y="2045260"/>
            <a:ext cx="1072896" cy="1055283"/>
          </a:xfrm>
          <a:custGeom>
            <a:avLst/>
            <a:gdLst>
              <a:gd name="connsiteX0" fmla="*/ 0 w 1072896"/>
              <a:gd name="connsiteY0" fmla="*/ 175884 h 1055283"/>
              <a:gd name="connsiteX1" fmla="*/ 175884 w 1072896"/>
              <a:gd name="connsiteY1" fmla="*/ 0 h 1055283"/>
              <a:gd name="connsiteX2" fmla="*/ 550871 w 1072896"/>
              <a:gd name="connsiteY2" fmla="*/ 0 h 1055283"/>
              <a:gd name="connsiteX3" fmla="*/ 897012 w 1072896"/>
              <a:gd name="connsiteY3" fmla="*/ 0 h 1055283"/>
              <a:gd name="connsiteX4" fmla="*/ 1072896 w 1072896"/>
              <a:gd name="connsiteY4" fmla="*/ 175884 h 1055283"/>
              <a:gd name="connsiteX5" fmla="*/ 1072896 w 1072896"/>
              <a:gd name="connsiteY5" fmla="*/ 513571 h 1055283"/>
              <a:gd name="connsiteX6" fmla="*/ 1072896 w 1072896"/>
              <a:gd name="connsiteY6" fmla="*/ 879399 h 1055283"/>
              <a:gd name="connsiteX7" fmla="*/ 897012 w 1072896"/>
              <a:gd name="connsiteY7" fmla="*/ 1055283 h 1055283"/>
              <a:gd name="connsiteX8" fmla="*/ 550871 w 1072896"/>
              <a:gd name="connsiteY8" fmla="*/ 1055283 h 1055283"/>
              <a:gd name="connsiteX9" fmla="*/ 175884 w 1072896"/>
              <a:gd name="connsiteY9" fmla="*/ 1055283 h 1055283"/>
              <a:gd name="connsiteX10" fmla="*/ 0 w 1072896"/>
              <a:gd name="connsiteY10" fmla="*/ 879399 h 1055283"/>
              <a:gd name="connsiteX11" fmla="*/ 0 w 1072896"/>
              <a:gd name="connsiteY11" fmla="*/ 548747 h 1055283"/>
              <a:gd name="connsiteX12" fmla="*/ 0 w 1072896"/>
              <a:gd name="connsiteY12" fmla="*/ 175884 h 105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2896" h="1055283" extrusionOk="0">
                <a:moveTo>
                  <a:pt x="0" y="175884"/>
                </a:moveTo>
                <a:cubicBezTo>
                  <a:pt x="-19390" y="66786"/>
                  <a:pt x="53444" y="9496"/>
                  <a:pt x="175884" y="0"/>
                </a:cubicBezTo>
                <a:cubicBezTo>
                  <a:pt x="255330" y="-10490"/>
                  <a:pt x="403339" y="41127"/>
                  <a:pt x="550871" y="0"/>
                </a:cubicBezTo>
                <a:cubicBezTo>
                  <a:pt x="698403" y="-41127"/>
                  <a:pt x="735356" y="16285"/>
                  <a:pt x="897012" y="0"/>
                </a:cubicBezTo>
                <a:cubicBezTo>
                  <a:pt x="980979" y="-7206"/>
                  <a:pt x="1075562" y="80020"/>
                  <a:pt x="1072896" y="175884"/>
                </a:cubicBezTo>
                <a:cubicBezTo>
                  <a:pt x="1078246" y="315838"/>
                  <a:pt x="1040234" y="428650"/>
                  <a:pt x="1072896" y="513571"/>
                </a:cubicBezTo>
                <a:cubicBezTo>
                  <a:pt x="1105558" y="598492"/>
                  <a:pt x="1062554" y="755315"/>
                  <a:pt x="1072896" y="879399"/>
                </a:cubicBezTo>
                <a:cubicBezTo>
                  <a:pt x="1072346" y="971295"/>
                  <a:pt x="979561" y="1075557"/>
                  <a:pt x="897012" y="1055283"/>
                </a:cubicBezTo>
                <a:cubicBezTo>
                  <a:pt x="820500" y="1057031"/>
                  <a:pt x="690354" y="1014680"/>
                  <a:pt x="550871" y="1055283"/>
                </a:cubicBezTo>
                <a:cubicBezTo>
                  <a:pt x="411388" y="1095886"/>
                  <a:pt x="338123" y="1034859"/>
                  <a:pt x="175884" y="1055283"/>
                </a:cubicBezTo>
                <a:cubicBezTo>
                  <a:pt x="88993" y="1070537"/>
                  <a:pt x="2742" y="1004937"/>
                  <a:pt x="0" y="879399"/>
                </a:cubicBezTo>
                <a:cubicBezTo>
                  <a:pt x="-38954" y="796374"/>
                  <a:pt x="8370" y="681465"/>
                  <a:pt x="0" y="548747"/>
                </a:cubicBezTo>
                <a:cubicBezTo>
                  <a:pt x="-8370" y="416029"/>
                  <a:pt x="41814" y="262173"/>
                  <a:pt x="0" y="1758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6406B-ABFF-A560-D5BA-71638309E051}"/>
              </a:ext>
            </a:extLst>
          </p:cNvPr>
          <p:cNvSpPr/>
          <p:nvPr/>
        </p:nvSpPr>
        <p:spPr>
          <a:xfrm>
            <a:off x="390142" y="1546877"/>
            <a:ext cx="2136268" cy="165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C5FB0-78E5-7797-8667-142789A12440}"/>
              </a:ext>
            </a:extLst>
          </p:cNvPr>
          <p:cNvSpPr txBox="1"/>
          <p:nvPr/>
        </p:nvSpPr>
        <p:spPr>
          <a:xfrm>
            <a:off x="390142" y="1582581"/>
            <a:ext cx="2018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Mortality (Jane)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33D398-B587-6601-44C4-1EF9EFBA74D5}"/>
              </a:ext>
            </a:extLst>
          </p:cNvPr>
          <p:cNvCxnSpPr>
            <a:cxnSpLocks/>
          </p:cNvCxnSpPr>
          <p:nvPr/>
        </p:nvCxnSpPr>
        <p:spPr>
          <a:xfrm>
            <a:off x="854772" y="4106298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37C72C5-33A3-403F-57A2-846E0491B64F}"/>
              </a:ext>
            </a:extLst>
          </p:cNvPr>
          <p:cNvSpPr/>
          <p:nvPr/>
        </p:nvSpPr>
        <p:spPr>
          <a:xfrm>
            <a:off x="555434" y="3898124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752A03-87A1-98E5-F29F-8DA2BE4719D5}"/>
              </a:ext>
            </a:extLst>
          </p:cNvPr>
          <p:cNvSpPr/>
          <p:nvPr/>
        </p:nvSpPr>
        <p:spPr>
          <a:xfrm>
            <a:off x="567906" y="3662279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EDA05AC-87D3-DCCB-495F-4F1A7403D3D8}"/>
              </a:ext>
            </a:extLst>
          </p:cNvPr>
          <p:cNvSpPr/>
          <p:nvPr/>
        </p:nvSpPr>
        <p:spPr>
          <a:xfrm>
            <a:off x="555434" y="4174408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4008F41A-FBAF-23F7-63E9-468F89B41CDF}"/>
              </a:ext>
            </a:extLst>
          </p:cNvPr>
          <p:cNvSpPr/>
          <p:nvPr/>
        </p:nvSpPr>
        <p:spPr>
          <a:xfrm>
            <a:off x="549198" y="4447080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F56C7CFA-8A44-5B92-B327-AF319AC742EC}"/>
              </a:ext>
            </a:extLst>
          </p:cNvPr>
          <p:cNvSpPr/>
          <p:nvPr/>
        </p:nvSpPr>
        <p:spPr>
          <a:xfrm>
            <a:off x="1426592" y="426085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357CF9F9-BB53-C01E-07CD-970B4A393214}"/>
              </a:ext>
            </a:extLst>
          </p:cNvPr>
          <p:cNvSpPr/>
          <p:nvPr/>
        </p:nvSpPr>
        <p:spPr>
          <a:xfrm>
            <a:off x="1865161" y="426085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21EBD5B7-6D1F-5C62-346D-EE824E29A79F}"/>
              </a:ext>
            </a:extLst>
          </p:cNvPr>
          <p:cNvSpPr/>
          <p:nvPr/>
        </p:nvSpPr>
        <p:spPr>
          <a:xfrm>
            <a:off x="1865161" y="387415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9B4CF629-29D7-39CF-DB7A-317B79650099}"/>
              </a:ext>
            </a:extLst>
          </p:cNvPr>
          <p:cNvSpPr/>
          <p:nvPr/>
        </p:nvSpPr>
        <p:spPr>
          <a:xfrm>
            <a:off x="1433165" y="3874156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F33754-6338-7F88-C9EE-1B24278A69D0}"/>
              </a:ext>
            </a:extLst>
          </p:cNvPr>
          <p:cNvSpPr/>
          <p:nvPr/>
        </p:nvSpPr>
        <p:spPr>
          <a:xfrm>
            <a:off x="390142" y="3277650"/>
            <a:ext cx="2136268" cy="1497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1450A5-C82B-3D85-94D1-1371A974AEFC}"/>
              </a:ext>
            </a:extLst>
          </p:cNvPr>
          <p:cNvSpPr txBox="1"/>
          <p:nvPr/>
        </p:nvSpPr>
        <p:spPr>
          <a:xfrm>
            <a:off x="564850" y="3244863"/>
            <a:ext cx="185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Income (Jeff)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490EA1-8ED2-8A76-3484-4ADE59298D11}"/>
              </a:ext>
            </a:extLst>
          </p:cNvPr>
          <p:cNvCxnSpPr>
            <a:cxnSpLocks/>
          </p:cNvCxnSpPr>
          <p:nvPr/>
        </p:nvCxnSpPr>
        <p:spPr>
          <a:xfrm>
            <a:off x="882318" y="5823663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bevel/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2976CE2-1A54-3F70-CC72-E8709EA4F4AE}"/>
              </a:ext>
            </a:extLst>
          </p:cNvPr>
          <p:cNvSpPr/>
          <p:nvPr/>
        </p:nvSpPr>
        <p:spPr>
          <a:xfrm>
            <a:off x="582980" y="5615489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A17C29-4EED-E231-BEBA-C98261E678DD}"/>
              </a:ext>
            </a:extLst>
          </p:cNvPr>
          <p:cNvSpPr/>
          <p:nvPr/>
        </p:nvSpPr>
        <p:spPr>
          <a:xfrm>
            <a:off x="595452" y="5379644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73F53F2-EFD5-9E2C-F776-E00393022F4C}"/>
              </a:ext>
            </a:extLst>
          </p:cNvPr>
          <p:cNvSpPr/>
          <p:nvPr/>
        </p:nvSpPr>
        <p:spPr>
          <a:xfrm>
            <a:off x="582980" y="5891773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36E95D9E-72A2-3FEB-9DBA-693CE422977C}"/>
              </a:ext>
            </a:extLst>
          </p:cNvPr>
          <p:cNvSpPr/>
          <p:nvPr/>
        </p:nvSpPr>
        <p:spPr>
          <a:xfrm>
            <a:off x="576744" y="6164445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1FCFA592-9AD4-9899-C652-8D403E452DF9}"/>
              </a:ext>
            </a:extLst>
          </p:cNvPr>
          <p:cNvSpPr/>
          <p:nvPr/>
        </p:nvSpPr>
        <p:spPr>
          <a:xfrm>
            <a:off x="1454138" y="5978216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44CFA5E6-849E-EAA3-EC72-C52BCBE2340E}"/>
              </a:ext>
            </a:extLst>
          </p:cNvPr>
          <p:cNvSpPr/>
          <p:nvPr/>
        </p:nvSpPr>
        <p:spPr>
          <a:xfrm>
            <a:off x="1892707" y="5978215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52BB24F-99FB-C326-53BB-482E175AD195}"/>
              </a:ext>
            </a:extLst>
          </p:cNvPr>
          <p:cNvSpPr/>
          <p:nvPr/>
        </p:nvSpPr>
        <p:spPr>
          <a:xfrm>
            <a:off x="1892707" y="5591522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4DA58CA7-3DF5-5E37-5509-2047466B6414}"/>
              </a:ext>
            </a:extLst>
          </p:cNvPr>
          <p:cNvSpPr/>
          <p:nvPr/>
        </p:nvSpPr>
        <p:spPr>
          <a:xfrm>
            <a:off x="1460711" y="559152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FAF697-395B-7D07-CE85-4D069D42CD72}"/>
              </a:ext>
            </a:extLst>
          </p:cNvPr>
          <p:cNvSpPr/>
          <p:nvPr/>
        </p:nvSpPr>
        <p:spPr>
          <a:xfrm>
            <a:off x="417688" y="4841262"/>
            <a:ext cx="2136268" cy="165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31B758-7F4B-971A-6C37-28DC8466F7A3}"/>
              </a:ext>
            </a:extLst>
          </p:cNvPr>
          <p:cNvSpPr txBox="1"/>
          <p:nvPr/>
        </p:nvSpPr>
        <p:spPr>
          <a:xfrm>
            <a:off x="248236" y="4906397"/>
            <a:ext cx="2305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Health (James)</a:t>
            </a: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EC968FC7-76F7-CF9C-21DD-E32BE1C7B433}"/>
              </a:ext>
            </a:extLst>
          </p:cNvPr>
          <p:cNvSpPr/>
          <p:nvPr/>
        </p:nvSpPr>
        <p:spPr>
          <a:xfrm>
            <a:off x="1184450" y="3656594"/>
            <a:ext cx="1190074" cy="1020002"/>
          </a:xfrm>
          <a:custGeom>
            <a:avLst/>
            <a:gdLst>
              <a:gd name="connsiteX0" fmla="*/ 0 w 1190074"/>
              <a:gd name="connsiteY0" fmla="*/ 510001 h 1020002"/>
              <a:gd name="connsiteX1" fmla="*/ 255001 w 1190074"/>
              <a:gd name="connsiteY1" fmla="*/ 0 h 1020002"/>
              <a:gd name="connsiteX2" fmla="*/ 574635 w 1190074"/>
              <a:gd name="connsiteY2" fmla="*/ 0 h 1020002"/>
              <a:gd name="connsiteX3" fmla="*/ 935074 w 1190074"/>
              <a:gd name="connsiteY3" fmla="*/ 0 h 1020002"/>
              <a:gd name="connsiteX4" fmla="*/ 1190074 w 1190074"/>
              <a:gd name="connsiteY4" fmla="*/ 510001 h 1020002"/>
              <a:gd name="connsiteX5" fmla="*/ 935074 w 1190074"/>
              <a:gd name="connsiteY5" fmla="*/ 1020002 h 1020002"/>
              <a:gd name="connsiteX6" fmla="*/ 581436 w 1190074"/>
              <a:gd name="connsiteY6" fmla="*/ 1020002 h 1020002"/>
              <a:gd name="connsiteX7" fmla="*/ 255001 w 1190074"/>
              <a:gd name="connsiteY7" fmla="*/ 1020002 h 1020002"/>
              <a:gd name="connsiteX8" fmla="*/ 0 w 1190074"/>
              <a:gd name="connsiteY8" fmla="*/ 510001 h 102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074" h="1020002" extrusionOk="0">
                <a:moveTo>
                  <a:pt x="0" y="510001"/>
                </a:moveTo>
                <a:cubicBezTo>
                  <a:pt x="26484" y="359285"/>
                  <a:pt x="226473" y="178473"/>
                  <a:pt x="255001" y="0"/>
                </a:cubicBezTo>
                <a:cubicBezTo>
                  <a:pt x="334215" y="-21708"/>
                  <a:pt x="441109" y="959"/>
                  <a:pt x="574635" y="0"/>
                </a:cubicBezTo>
                <a:cubicBezTo>
                  <a:pt x="708161" y="-959"/>
                  <a:pt x="805855" y="40046"/>
                  <a:pt x="935074" y="0"/>
                </a:cubicBezTo>
                <a:cubicBezTo>
                  <a:pt x="1037679" y="87193"/>
                  <a:pt x="1074432" y="414779"/>
                  <a:pt x="1190074" y="510001"/>
                </a:cubicBezTo>
                <a:cubicBezTo>
                  <a:pt x="1182551" y="663179"/>
                  <a:pt x="982961" y="826498"/>
                  <a:pt x="935074" y="1020002"/>
                </a:cubicBezTo>
                <a:cubicBezTo>
                  <a:pt x="853336" y="1043507"/>
                  <a:pt x="705609" y="1007817"/>
                  <a:pt x="581436" y="1020002"/>
                </a:cubicBezTo>
                <a:cubicBezTo>
                  <a:pt x="457263" y="1032187"/>
                  <a:pt x="409446" y="1019952"/>
                  <a:pt x="255001" y="1020002"/>
                </a:cubicBezTo>
                <a:cubicBezTo>
                  <a:pt x="130323" y="900160"/>
                  <a:pt x="144187" y="663303"/>
                  <a:pt x="0" y="510001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6E2A124-CB6F-B773-41B0-7CADF9B15612}"/>
              </a:ext>
            </a:extLst>
          </p:cNvPr>
          <p:cNvSpPr/>
          <p:nvPr/>
        </p:nvSpPr>
        <p:spPr>
          <a:xfrm>
            <a:off x="1266068" y="5326532"/>
            <a:ext cx="1106723" cy="1087635"/>
          </a:xfrm>
          <a:custGeom>
            <a:avLst/>
            <a:gdLst>
              <a:gd name="connsiteX0" fmla="*/ 0 w 1106723"/>
              <a:gd name="connsiteY0" fmla="*/ 543818 h 1087635"/>
              <a:gd name="connsiteX1" fmla="*/ 553362 w 1106723"/>
              <a:gd name="connsiteY1" fmla="*/ 0 h 1087635"/>
              <a:gd name="connsiteX2" fmla="*/ 1106724 w 1106723"/>
              <a:gd name="connsiteY2" fmla="*/ 543818 h 1087635"/>
              <a:gd name="connsiteX3" fmla="*/ 553362 w 1106723"/>
              <a:gd name="connsiteY3" fmla="*/ 1087636 h 1087635"/>
              <a:gd name="connsiteX4" fmla="*/ 0 w 1106723"/>
              <a:gd name="connsiteY4" fmla="*/ 543818 h 108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723" h="1087635" extrusionOk="0">
                <a:moveTo>
                  <a:pt x="0" y="543818"/>
                </a:moveTo>
                <a:cubicBezTo>
                  <a:pt x="-26415" y="227183"/>
                  <a:pt x="162768" y="31895"/>
                  <a:pt x="553362" y="0"/>
                </a:cubicBezTo>
                <a:cubicBezTo>
                  <a:pt x="918705" y="12575"/>
                  <a:pt x="1089783" y="244015"/>
                  <a:pt x="1106724" y="543818"/>
                </a:cubicBezTo>
                <a:cubicBezTo>
                  <a:pt x="1065591" y="884329"/>
                  <a:pt x="847769" y="1149576"/>
                  <a:pt x="553362" y="1087636"/>
                </a:cubicBezTo>
                <a:cubicBezTo>
                  <a:pt x="242066" y="1084527"/>
                  <a:pt x="11546" y="849677"/>
                  <a:pt x="0" y="54381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1AE2B80D-3E26-1FD3-B85A-0AD86CF3C53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SALURBAL: what we are trying now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8E19739-2FA0-20BE-77D0-D871F99F346A}"/>
              </a:ext>
            </a:extLst>
          </p:cNvPr>
          <p:cNvCxnSpPr>
            <a:cxnSpLocks/>
          </p:cNvCxnSpPr>
          <p:nvPr/>
        </p:nvCxnSpPr>
        <p:spPr>
          <a:xfrm>
            <a:off x="2622761" y="4161997"/>
            <a:ext cx="425899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ED386E-F913-9DCF-1B32-616E068349FB}"/>
              </a:ext>
            </a:extLst>
          </p:cNvPr>
          <p:cNvCxnSpPr>
            <a:cxnSpLocks/>
          </p:cNvCxnSpPr>
          <p:nvPr/>
        </p:nvCxnSpPr>
        <p:spPr>
          <a:xfrm>
            <a:off x="2622761" y="5780927"/>
            <a:ext cx="425899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85FA252-5ED8-0412-0EE3-4B64225B1440}"/>
              </a:ext>
            </a:extLst>
          </p:cNvPr>
          <p:cNvCxnSpPr>
            <a:cxnSpLocks/>
          </p:cNvCxnSpPr>
          <p:nvPr/>
        </p:nvCxnSpPr>
        <p:spPr>
          <a:xfrm>
            <a:off x="2622761" y="2485808"/>
            <a:ext cx="425899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e 77">
            <a:extLst>
              <a:ext uri="{FF2B5EF4-FFF2-40B4-BE49-F238E27FC236}">
                <a16:creationId xmlns:a16="http://schemas.microsoft.com/office/drawing/2014/main" id="{29EFF433-F9C5-0895-6950-A8093E414CE8}"/>
              </a:ext>
            </a:extLst>
          </p:cNvPr>
          <p:cNvSpPr/>
          <p:nvPr/>
        </p:nvSpPr>
        <p:spPr>
          <a:xfrm>
            <a:off x="3306387" y="2596003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952A703B-3B7D-BA47-47C5-8623BCF53337}"/>
              </a:ext>
            </a:extLst>
          </p:cNvPr>
          <p:cNvSpPr/>
          <p:nvPr/>
        </p:nvSpPr>
        <p:spPr>
          <a:xfrm>
            <a:off x="3744956" y="2596003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31061237-4A3C-C076-41F9-1725FB53337B}"/>
              </a:ext>
            </a:extLst>
          </p:cNvPr>
          <p:cNvSpPr/>
          <p:nvPr/>
        </p:nvSpPr>
        <p:spPr>
          <a:xfrm>
            <a:off x="3744956" y="2209309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32789CEB-5916-679A-F25D-03489BDFDEAB}"/>
              </a:ext>
            </a:extLst>
          </p:cNvPr>
          <p:cNvSpPr/>
          <p:nvPr/>
        </p:nvSpPr>
        <p:spPr>
          <a:xfrm>
            <a:off x="3312960" y="2209308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8464FAF-4B61-BC30-27C7-E9A6776A6E4D}"/>
              </a:ext>
            </a:extLst>
          </p:cNvPr>
          <p:cNvSpPr/>
          <p:nvPr/>
        </p:nvSpPr>
        <p:spPr>
          <a:xfrm>
            <a:off x="3135683" y="1958166"/>
            <a:ext cx="1072896" cy="1055283"/>
          </a:xfrm>
          <a:prstGeom prst="roundRect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72896"/>
                      <a:gd name="connsiteY0" fmla="*/ 175884 h 1055283"/>
                      <a:gd name="connsiteX1" fmla="*/ 175884 w 1072896"/>
                      <a:gd name="connsiteY1" fmla="*/ 0 h 1055283"/>
                      <a:gd name="connsiteX2" fmla="*/ 550871 w 1072896"/>
                      <a:gd name="connsiteY2" fmla="*/ 0 h 1055283"/>
                      <a:gd name="connsiteX3" fmla="*/ 897012 w 1072896"/>
                      <a:gd name="connsiteY3" fmla="*/ 0 h 1055283"/>
                      <a:gd name="connsiteX4" fmla="*/ 1072896 w 1072896"/>
                      <a:gd name="connsiteY4" fmla="*/ 175884 h 1055283"/>
                      <a:gd name="connsiteX5" fmla="*/ 1072896 w 1072896"/>
                      <a:gd name="connsiteY5" fmla="*/ 513571 h 1055283"/>
                      <a:gd name="connsiteX6" fmla="*/ 1072896 w 1072896"/>
                      <a:gd name="connsiteY6" fmla="*/ 879399 h 1055283"/>
                      <a:gd name="connsiteX7" fmla="*/ 897012 w 1072896"/>
                      <a:gd name="connsiteY7" fmla="*/ 1055283 h 1055283"/>
                      <a:gd name="connsiteX8" fmla="*/ 550871 w 1072896"/>
                      <a:gd name="connsiteY8" fmla="*/ 1055283 h 1055283"/>
                      <a:gd name="connsiteX9" fmla="*/ 175884 w 1072896"/>
                      <a:gd name="connsiteY9" fmla="*/ 1055283 h 1055283"/>
                      <a:gd name="connsiteX10" fmla="*/ 0 w 1072896"/>
                      <a:gd name="connsiteY10" fmla="*/ 879399 h 1055283"/>
                      <a:gd name="connsiteX11" fmla="*/ 0 w 1072896"/>
                      <a:gd name="connsiteY11" fmla="*/ 548747 h 1055283"/>
                      <a:gd name="connsiteX12" fmla="*/ 0 w 1072896"/>
                      <a:gd name="connsiteY12" fmla="*/ 175884 h 1055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72896" h="1055283" extrusionOk="0">
                        <a:moveTo>
                          <a:pt x="0" y="175884"/>
                        </a:moveTo>
                        <a:cubicBezTo>
                          <a:pt x="-19390" y="66786"/>
                          <a:pt x="53444" y="9496"/>
                          <a:pt x="175884" y="0"/>
                        </a:cubicBezTo>
                        <a:cubicBezTo>
                          <a:pt x="255330" y="-10490"/>
                          <a:pt x="403339" y="41127"/>
                          <a:pt x="550871" y="0"/>
                        </a:cubicBezTo>
                        <a:cubicBezTo>
                          <a:pt x="698403" y="-41127"/>
                          <a:pt x="735356" y="16285"/>
                          <a:pt x="897012" y="0"/>
                        </a:cubicBezTo>
                        <a:cubicBezTo>
                          <a:pt x="980979" y="-7206"/>
                          <a:pt x="1075562" y="80020"/>
                          <a:pt x="1072896" y="175884"/>
                        </a:cubicBezTo>
                        <a:cubicBezTo>
                          <a:pt x="1078246" y="315838"/>
                          <a:pt x="1040234" y="428650"/>
                          <a:pt x="1072896" y="513571"/>
                        </a:cubicBezTo>
                        <a:cubicBezTo>
                          <a:pt x="1105558" y="598492"/>
                          <a:pt x="1062554" y="755315"/>
                          <a:pt x="1072896" y="879399"/>
                        </a:cubicBezTo>
                        <a:cubicBezTo>
                          <a:pt x="1072346" y="971295"/>
                          <a:pt x="979561" y="1075557"/>
                          <a:pt x="897012" y="1055283"/>
                        </a:cubicBezTo>
                        <a:cubicBezTo>
                          <a:pt x="820500" y="1057031"/>
                          <a:pt x="690354" y="1014680"/>
                          <a:pt x="550871" y="1055283"/>
                        </a:cubicBezTo>
                        <a:cubicBezTo>
                          <a:pt x="411388" y="1095886"/>
                          <a:pt x="338123" y="1034859"/>
                          <a:pt x="175884" y="1055283"/>
                        </a:cubicBezTo>
                        <a:cubicBezTo>
                          <a:pt x="88993" y="1070537"/>
                          <a:pt x="2742" y="1004937"/>
                          <a:pt x="0" y="879399"/>
                        </a:cubicBezTo>
                        <a:cubicBezTo>
                          <a:pt x="-38954" y="796374"/>
                          <a:pt x="8370" y="681465"/>
                          <a:pt x="0" y="548747"/>
                        </a:cubicBezTo>
                        <a:cubicBezTo>
                          <a:pt x="-8370" y="416029"/>
                          <a:pt x="41814" y="262173"/>
                          <a:pt x="0" y="1758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ube 97">
            <a:extLst>
              <a:ext uri="{FF2B5EF4-FFF2-40B4-BE49-F238E27FC236}">
                <a16:creationId xmlns:a16="http://schemas.microsoft.com/office/drawing/2014/main" id="{1DF27629-ACDB-FE73-AEEE-95FB5B8F51A3}"/>
              </a:ext>
            </a:extLst>
          </p:cNvPr>
          <p:cNvSpPr/>
          <p:nvPr/>
        </p:nvSpPr>
        <p:spPr>
          <a:xfrm>
            <a:off x="3273385" y="4236651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DFF56A62-F798-F673-F0DE-32DF449327B6}"/>
              </a:ext>
            </a:extLst>
          </p:cNvPr>
          <p:cNvSpPr/>
          <p:nvPr/>
        </p:nvSpPr>
        <p:spPr>
          <a:xfrm>
            <a:off x="3711954" y="4236651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3BA90379-B476-0365-DC25-6B01AB93B250}"/>
              </a:ext>
            </a:extLst>
          </p:cNvPr>
          <p:cNvSpPr/>
          <p:nvPr/>
        </p:nvSpPr>
        <p:spPr>
          <a:xfrm>
            <a:off x="3711954" y="3849957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255ADBA0-E9EF-A684-3794-AB46693B7443}"/>
              </a:ext>
            </a:extLst>
          </p:cNvPr>
          <p:cNvSpPr/>
          <p:nvPr/>
        </p:nvSpPr>
        <p:spPr>
          <a:xfrm>
            <a:off x="3279958" y="3849956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B6761AC-BF69-0AC9-91C3-32BD184259BC}"/>
              </a:ext>
            </a:extLst>
          </p:cNvPr>
          <p:cNvSpPr/>
          <p:nvPr/>
        </p:nvSpPr>
        <p:spPr>
          <a:xfrm>
            <a:off x="3102681" y="3598814"/>
            <a:ext cx="1072896" cy="1055283"/>
          </a:xfrm>
          <a:prstGeom prst="roundRect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72896"/>
                      <a:gd name="connsiteY0" fmla="*/ 175884 h 1055283"/>
                      <a:gd name="connsiteX1" fmla="*/ 175884 w 1072896"/>
                      <a:gd name="connsiteY1" fmla="*/ 0 h 1055283"/>
                      <a:gd name="connsiteX2" fmla="*/ 550871 w 1072896"/>
                      <a:gd name="connsiteY2" fmla="*/ 0 h 1055283"/>
                      <a:gd name="connsiteX3" fmla="*/ 897012 w 1072896"/>
                      <a:gd name="connsiteY3" fmla="*/ 0 h 1055283"/>
                      <a:gd name="connsiteX4" fmla="*/ 1072896 w 1072896"/>
                      <a:gd name="connsiteY4" fmla="*/ 175884 h 1055283"/>
                      <a:gd name="connsiteX5" fmla="*/ 1072896 w 1072896"/>
                      <a:gd name="connsiteY5" fmla="*/ 513571 h 1055283"/>
                      <a:gd name="connsiteX6" fmla="*/ 1072896 w 1072896"/>
                      <a:gd name="connsiteY6" fmla="*/ 879399 h 1055283"/>
                      <a:gd name="connsiteX7" fmla="*/ 897012 w 1072896"/>
                      <a:gd name="connsiteY7" fmla="*/ 1055283 h 1055283"/>
                      <a:gd name="connsiteX8" fmla="*/ 550871 w 1072896"/>
                      <a:gd name="connsiteY8" fmla="*/ 1055283 h 1055283"/>
                      <a:gd name="connsiteX9" fmla="*/ 175884 w 1072896"/>
                      <a:gd name="connsiteY9" fmla="*/ 1055283 h 1055283"/>
                      <a:gd name="connsiteX10" fmla="*/ 0 w 1072896"/>
                      <a:gd name="connsiteY10" fmla="*/ 879399 h 1055283"/>
                      <a:gd name="connsiteX11" fmla="*/ 0 w 1072896"/>
                      <a:gd name="connsiteY11" fmla="*/ 548747 h 1055283"/>
                      <a:gd name="connsiteX12" fmla="*/ 0 w 1072896"/>
                      <a:gd name="connsiteY12" fmla="*/ 175884 h 1055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72896" h="1055283" extrusionOk="0">
                        <a:moveTo>
                          <a:pt x="0" y="175884"/>
                        </a:moveTo>
                        <a:cubicBezTo>
                          <a:pt x="-19390" y="66786"/>
                          <a:pt x="53444" y="9496"/>
                          <a:pt x="175884" y="0"/>
                        </a:cubicBezTo>
                        <a:cubicBezTo>
                          <a:pt x="255330" y="-10490"/>
                          <a:pt x="403339" y="41127"/>
                          <a:pt x="550871" y="0"/>
                        </a:cubicBezTo>
                        <a:cubicBezTo>
                          <a:pt x="698403" y="-41127"/>
                          <a:pt x="735356" y="16285"/>
                          <a:pt x="897012" y="0"/>
                        </a:cubicBezTo>
                        <a:cubicBezTo>
                          <a:pt x="980979" y="-7206"/>
                          <a:pt x="1075562" y="80020"/>
                          <a:pt x="1072896" y="175884"/>
                        </a:cubicBezTo>
                        <a:cubicBezTo>
                          <a:pt x="1078246" y="315838"/>
                          <a:pt x="1040234" y="428650"/>
                          <a:pt x="1072896" y="513571"/>
                        </a:cubicBezTo>
                        <a:cubicBezTo>
                          <a:pt x="1105558" y="598492"/>
                          <a:pt x="1062554" y="755315"/>
                          <a:pt x="1072896" y="879399"/>
                        </a:cubicBezTo>
                        <a:cubicBezTo>
                          <a:pt x="1072346" y="971295"/>
                          <a:pt x="979561" y="1075557"/>
                          <a:pt x="897012" y="1055283"/>
                        </a:cubicBezTo>
                        <a:cubicBezTo>
                          <a:pt x="820500" y="1057031"/>
                          <a:pt x="690354" y="1014680"/>
                          <a:pt x="550871" y="1055283"/>
                        </a:cubicBezTo>
                        <a:cubicBezTo>
                          <a:pt x="411388" y="1095886"/>
                          <a:pt x="338123" y="1034859"/>
                          <a:pt x="175884" y="1055283"/>
                        </a:cubicBezTo>
                        <a:cubicBezTo>
                          <a:pt x="88993" y="1070537"/>
                          <a:pt x="2742" y="1004937"/>
                          <a:pt x="0" y="879399"/>
                        </a:cubicBezTo>
                        <a:cubicBezTo>
                          <a:pt x="-38954" y="796374"/>
                          <a:pt x="8370" y="681465"/>
                          <a:pt x="0" y="548747"/>
                        </a:cubicBezTo>
                        <a:cubicBezTo>
                          <a:pt x="-8370" y="416029"/>
                          <a:pt x="41814" y="262173"/>
                          <a:pt x="0" y="1758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ube 107">
            <a:extLst>
              <a:ext uri="{FF2B5EF4-FFF2-40B4-BE49-F238E27FC236}">
                <a16:creationId xmlns:a16="http://schemas.microsoft.com/office/drawing/2014/main" id="{4AD0A17F-0245-EE52-123D-3FDAEB05E3C1}"/>
              </a:ext>
            </a:extLst>
          </p:cNvPr>
          <p:cNvSpPr/>
          <p:nvPr/>
        </p:nvSpPr>
        <p:spPr>
          <a:xfrm>
            <a:off x="3346210" y="5905731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E26136CD-2E12-DE41-6508-F319647C8402}"/>
              </a:ext>
            </a:extLst>
          </p:cNvPr>
          <p:cNvSpPr/>
          <p:nvPr/>
        </p:nvSpPr>
        <p:spPr>
          <a:xfrm>
            <a:off x="3784779" y="5905731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4DAD04D2-D79E-F05F-1181-1706C923A653}"/>
              </a:ext>
            </a:extLst>
          </p:cNvPr>
          <p:cNvSpPr/>
          <p:nvPr/>
        </p:nvSpPr>
        <p:spPr>
          <a:xfrm>
            <a:off x="3784779" y="5519037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C401ACF5-F7B8-03BB-5A79-292EF253AD23}"/>
              </a:ext>
            </a:extLst>
          </p:cNvPr>
          <p:cNvSpPr/>
          <p:nvPr/>
        </p:nvSpPr>
        <p:spPr>
          <a:xfrm>
            <a:off x="3352783" y="5519036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DA133DE-CD48-50D9-2566-F6506C77DDCC}"/>
              </a:ext>
            </a:extLst>
          </p:cNvPr>
          <p:cNvSpPr/>
          <p:nvPr/>
        </p:nvSpPr>
        <p:spPr>
          <a:xfrm>
            <a:off x="3175506" y="5267894"/>
            <a:ext cx="1072896" cy="1055283"/>
          </a:xfrm>
          <a:prstGeom prst="roundRect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72896"/>
                      <a:gd name="connsiteY0" fmla="*/ 175884 h 1055283"/>
                      <a:gd name="connsiteX1" fmla="*/ 175884 w 1072896"/>
                      <a:gd name="connsiteY1" fmla="*/ 0 h 1055283"/>
                      <a:gd name="connsiteX2" fmla="*/ 550871 w 1072896"/>
                      <a:gd name="connsiteY2" fmla="*/ 0 h 1055283"/>
                      <a:gd name="connsiteX3" fmla="*/ 897012 w 1072896"/>
                      <a:gd name="connsiteY3" fmla="*/ 0 h 1055283"/>
                      <a:gd name="connsiteX4" fmla="*/ 1072896 w 1072896"/>
                      <a:gd name="connsiteY4" fmla="*/ 175884 h 1055283"/>
                      <a:gd name="connsiteX5" fmla="*/ 1072896 w 1072896"/>
                      <a:gd name="connsiteY5" fmla="*/ 513571 h 1055283"/>
                      <a:gd name="connsiteX6" fmla="*/ 1072896 w 1072896"/>
                      <a:gd name="connsiteY6" fmla="*/ 879399 h 1055283"/>
                      <a:gd name="connsiteX7" fmla="*/ 897012 w 1072896"/>
                      <a:gd name="connsiteY7" fmla="*/ 1055283 h 1055283"/>
                      <a:gd name="connsiteX8" fmla="*/ 550871 w 1072896"/>
                      <a:gd name="connsiteY8" fmla="*/ 1055283 h 1055283"/>
                      <a:gd name="connsiteX9" fmla="*/ 175884 w 1072896"/>
                      <a:gd name="connsiteY9" fmla="*/ 1055283 h 1055283"/>
                      <a:gd name="connsiteX10" fmla="*/ 0 w 1072896"/>
                      <a:gd name="connsiteY10" fmla="*/ 879399 h 1055283"/>
                      <a:gd name="connsiteX11" fmla="*/ 0 w 1072896"/>
                      <a:gd name="connsiteY11" fmla="*/ 548747 h 1055283"/>
                      <a:gd name="connsiteX12" fmla="*/ 0 w 1072896"/>
                      <a:gd name="connsiteY12" fmla="*/ 175884 h 1055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72896" h="1055283" extrusionOk="0">
                        <a:moveTo>
                          <a:pt x="0" y="175884"/>
                        </a:moveTo>
                        <a:cubicBezTo>
                          <a:pt x="-19390" y="66786"/>
                          <a:pt x="53444" y="9496"/>
                          <a:pt x="175884" y="0"/>
                        </a:cubicBezTo>
                        <a:cubicBezTo>
                          <a:pt x="255330" y="-10490"/>
                          <a:pt x="403339" y="41127"/>
                          <a:pt x="550871" y="0"/>
                        </a:cubicBezTo>
                        <a:cubicBezTo>
                          <a:pt x="698403" y="-41127"/>
                          <a:pt x="735356" y="16285"/>
                          <a:pt x="897012" y="0"/>
                        </a:cubicBezTo>
                        <a:cubicBezTo>
                          <a:pt x="980979" y="-7206"/>
                          <a:pt x="1075562" y="80020"/>
                          <a:pt x="1072896" y="175884"/>
                        </a:cubicBezTo>
                        <a:cubicBezTo>
                          <a:pt x="1078246" y="315838"/>
                          <a:pt x="1040234" y="428650"/>
                          <a:pt x="1072896" y="513571"/>
                        </a:cubicBezTo>
                        <a:cubicBezTo>
                          <a:pt x="1105558" y="598492"/>
                          <a:pt x="1062554" y="755315"/>
                          <a:pt x="1072896" y="879399"/>
                        </a:cubicBezTo>
                        <a:cubicBezTo>
                          <a:pt x="1072346" y="971295"/>
                          <a:pt x="979561" y="1075557"/>
                          <a:pt x="897012" y="1055283"/>
                        </a:cubicBezTo>
                        <a:cubicBezTo>
                          <a:pt x="820500" y="1057031"/>
                          <a:pt x="690354" y="1014680"/>
                          <a:pt x="550871" y="1055283"/>
                        </a:cubicBezTo>
                        <a:cubicBezTo>
                          <a:pt x="411388" y="1095886"/>
                          <a:pt x="338123" y="1034859"/>
                          <a:pt x="175884" y="1055283"/>
                        </a:cubicBezTo>
                        <a:cubicBezTo>
                          <a:pt x="88993" y="1070537"/>
                          <a:pt x="2742" y="1004937"/>
                          <a:pt x="0" y="879399"/>
                        </a:cubicBezTo>
                        <a:cubicBezTo>
                          <a:pt x="-38954" y="796374"/>
                          <a:pt x="8370" y="681465"/>
                          <a:pt x="0" y="548747"/>
                        </a:cubicBezTo>
                        <a:cubicBezTo>
                          <a:pt x="-8370" y="416029"/>
                          <a:pt x="41814" y="262173"/>
                          <a:pt x="0" y="1758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ontent Placeholder 2">
            <a:extLst>
              <a:ext uri="{FF2B5EF4-FFF2-40B4-BE49-F238E27FC236}">
                <a16:creationId xmlns:a16="http://schemas.microsoft.com/office/drawing/2014/main" id="{3A9CEF1B-2418-2AF9-BFC0-0532813A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600" y="2024526"/>
            <a:ext cx="3976923" cy="3455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Design a SALURBAL wide informatics standard (variable naming, data format, metadata format) applied at the work group level.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1645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E20C0-1291-8C79-E283-31998CEB4E4B}"/>
              </a:ext>
            </a:extLst>
          </p:cNvPr>
          <p:cNvCxnSpPr>
            <a:cxnSpLocks/>
          </p:cNvCxnSpPr>
          <p:nvPr/>
        </p:nvCxnSpPr>
        <p:spPr>
          <a:xfrm>
            <a:off x="854772" y="2528544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DEFB5B-3CDD-98E8-19DF-C0D12D9322FA}"/>
              </a:ext>
            </a:extLst>
          </p:cNvPr>
          <p:cNvSpPr/>
          <p:nvPr/>
        </p:nvSpPr>
        <p:spPr>
          <a:xfrm>
            <a:off x="555434" y="2320370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5CFDF-CDA2-ABAF-E753-0F4C4C331FCC}"/>
              </a:ext>
            </a:extLst>
          </p:cNvPr>
          <p:cNvSpPr/>
          <p:nvPr/>
        </p:nvSpPr>
        <p:spPr>
          <a:xfrm>
            <a:off x="567906" y="2084525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0F8717D-1079-0EA5-9263-5104758F8482}"/>
              </a:ext>
            </a:extLst>
          </p:cNvPr>
          <p:cNvSpPr/>
          <p:nvPr/>
        </p:nvSpPr>
        <p:spPr>
          <a:xfrm>
            <a:off x="555434" y="2596654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8BB0E44-4597-0540-F518-B1D1B3D179DC}"/>
              </a:ext>
            </a:extLst>
          </p:cNvPr>
          <p:cNvSpPr/>
          <p:nvPr/>
        </p:nvSpPr>
        <p:spPr>
          <a:xfrm>
            <a:off x="549198" y="2869326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93DA0BD1-12E7-AE73-450D-9124C566D02B}"/>
              </a:ext>
            </a:extLst>
          </p:cNvPr>
          <p:cNvSpPr/>
          <p:nvPr/>
        </p:nvSpPr>
        <p:spPr>
          <a:xfrm>
            <a:off x="1426592" y="268309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585EF3B6-B31D-63A5-F8E0-209E22E8629D}"/>
              </a:ext>
            </a:extLst>
          </p:cNvPr>
          <p:cNvSpPr/>
          <p:nvPr/>
        </p:nvSpPr>
        <p:spPr>
          <a:xfrm>
            <a:off x="1865161" y="268309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38D1F51-5CA2-3966-E601-F422EF550210}"/>
              </a:ext>
            </a:extLst>
          </p:cNvPr>
          <p:cNvSpPr/>
          <p:nvPr/>
        </p:nvSpPr>
        <p:spPr>
          <a:xfrm>
            <a:off x="1865161" y="2296403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25C49B32-D3D6-27A0-0951-C02319347EA4}"/>
              </a:ext>
            </a:extLst>
          </p:cNvPr>
          <p:cNvSpPr/>
          <p:nvPr/>
        </p:nvSpPr>
        <p:spPr>
          <a:xfrm>
            <a:off x="1433165" y="2296402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80D7D4-1FAE-0AA6-B7A4-CA17E8959B81}"/>
              </a:ext>
            </a:extLst>
          </p:cNvPr>
          <p:cNvSpPr/>
          <p:nvPr/>
        </p:nvSpPr>
        <p:spPr>
          <a:xfrm>
            <a:off x="1255888" y="2045260"/>
            <a:ext cx="1072896" cy="1055283"/>
          </a:xfrm>
          <a:custGeom>
            <a:avLst/>
            <a:gdLst>
              <a:gd name="connsiteX0" fmla="*/ 0 w 1072896"/>
              <a:gd name="connsiteY0" fmla="*/ 175884 h 1055283"/>
              <a:gd name="connsiteX1" fmla="*/ 175884 w 1072896"/>
              <a:gd name="connsiteY1" fmla="*/ 0 h 1055283"/>
              <a:gd name="connsiteX2" fmla="*/ 550871 w 1072896"/>
              <a:gd name="connsiteY2" fmla="*/ 0 h 1055283"/>
              <a:gd name="connsiteX3" fmla="*/ 897012 w 1072896"/>
              <a:gd name="connsiteY3" fmla="*/ 0 h 1055283"/>
              <a:gd name="connsiteX4" fmla="*/ 1072896 w 1072896"/>
              <a:gd name="connsiteY4" fmla="*/ 175884 h 1055283"/>
              <a:gd name="connsiteX5" fmla="*/ 1072896 w 1072896"/>
              <a:gd name="connsiteY5" fmla="*/ 513571 h 1055283"/>
              <a:gd name="connsiteX6" fmla="*/ 1072896 w 1072896"/>
              <a:gd name="connsiteY6" fmla="*/ 879399 h 1055283"/>
              <a:gd name="connsiteX7" fmla="*/ 897012 w 1072896"/>
              <a:gd name="connsiteY7" fmla="*/ 1055283 h 1055283"/>
              <a:gd name="connsiteX8" fmla="*/ 550871 w 1072896"/>
              <a:gd name="connsiteY8" fmla="*/ 1055283 h 1055283"/>
              <a:gd name="connsiteX9" fmla="*/ 175884 w 1072896"/>
              <a:gd name="connsiteY9" fmla="*/ 1055283 h 1055283"/>
              <a:gd name="connsiteX10" fmla="*/ 0 w 1072896"/>
              <a:gd name="connsiteY10" fmla="*/ 879399 h 1055283"/>
              <a:gd name="connsiteX11" fmla="*/ 0 w 1072896"/>
              <a:gd name="connsiteY11" fmla="*/ 548747 h 1055283"/>
              <a:gd name="connsiteX12" fmla="*/ 0 w 1072896"/>
              <a:gd name="connsiteY12" fmla="*/ 175884 h 105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2896" h="1055283" extrusionOk="0">
                <a:moveTo>
                  <a:pt x="0" y="175884"/>
                </a:moveTo>
                <a:cubicBezTo>
                  <a:pt x="-19390" y="66786"/>
                  <a:pt x="53444" y="9496"/>
                  <a:pt x="175884" y="0"/>
                </a:cubicBezTo>
                <a:cubicBezTo>
                  <a:pt x="255330" y="-10490"/>
                  <a:pt x="403339" y="41127"/>
                  <a:pt x="550871" y="0"/>
                </a:cubicBezTo>
                <a:cubicBezTo>
                  <a:pt x="698403" y="-41127"/>
                  <a:pt x="735356" y="16285"/>
                  <a:pt x="897012" y="0"/>
                </a:cubicBezTo>
                <a:cubicBezTo>
                  <a:pt x="980979" y="-7206"/>
                  <a:pt x="1075562" y="80020"/>
                  <a:pt x="1072896" y="175884"/>
                </a:cubicBezTo>
                <a:cubicBezTo>
                  <a:pt x="1078246" y="315838"/>
                  <a:pt x="1040234" y="428650"/>
                  <a:pt x="1072896" y="513571"/>
                </a:cubicBezTo>
                <a:cubicBezTo>
                  <a:pt x="1105558" y="598492"/>
                  <a:pt x="1062554" y="755315"/>
                  <a:pt x="1072896" y="879399"/>
                </a:cubicBezTo>
                <a:cubicBezTo>
                  <a:pt x="1072346" y="971295"/>
                  <a:pt x="979561" y="1075557"/>
                  <a:pt x="897012" y="1055283"/>
                </a:cubicBezTo>
                <a:cubicBezTo>
                  <a:pt x="820500" y="1057031"/>
                  <a:pt x="690354" y="1014680"/>
                  <a:pt x="550871" y="1055283"/>
                </a:cubicBezTo>
                <a:cubicBezTo>
                  <a:pt x="411388" y="1095886"/>
                  <a:pt x="338123" y="1034859"/>
                  <a:pt x="175884" y="1055283"/>
                </a:cubicBezTo>
                <a:cubicBezTo>
                  <a:pt x="88993" y="1070537"/>
                  <a:pt x="2742" y="1004937"/>
                  <a:pt x="0" y="879399"/>
                </a:cubicBezTo>
                <a:cubicBezTo>
                  <a:pt x="-38954" y="796374"/>
                  <a:pt x="8370" y="681465"/>
                  <a:pt x="0" y="548747"/>
                </a:cubicBezTo>
                <a:cubicBezTo>
                  <a:pt x="-8370" y="416029"/>
                  <a:pt x="41814" y="262173"/>
                  <a:pt x="0" y="1758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6406B-ABFF-A560-D5BA-71638309E051}"/>
              </a:ext>
            </a:extLst>
          </p:cNvPr>
          <p:cNvSpPr/>
          <p:nvPr/>
        </p:nvSpPr>
        <p:spPr>
          <a:xfrm>
            <a:off x="390142" y="1546877"/>
            <a:ext cx="2136268" cy="165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C5FB0-78E5-7797-8667-142789A12440}"/>
              </a:ext>
            </a:extLst>
          </p:cNvPr>
          <p:cNvSpPr txBox="1"/>
          <p:nvPr/>
        </p:nvSpPr>
        <p:spPr>
          <a:xfrm>
            <a:off x="390142" y="1582581"/>
            <a:ext cx="2018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Mortality (Jane)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33D398-B587-6601-44C4-1EF9EFBA74D5}"/>
              </a:ext>
            </a:extLst>
          </p:cNvPr>
          <p:cNvCxnSpPr>
            <a:cxnSpLocks/>
          </p:cNvCxnSpPr>
          <p:nvPr/>
        </p:nvCxnSpPr>
        <p:spPr>
          <a:xfrm>
            <a:off x="854772" y="4106298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37C72C5-33A3-403F-57A2-846E0491B64F}"/>
              </a:ext>
            </a:extLst>
          </p:cNvPr>
          <p:cNvSpPr/>
          <p:nvPr/>
        </p:nvSpPr>
        <p:spPr>
          <a:xfrm>
            <a:off x="555434" y="3898124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752A03-87A1-98E5-F29F-8DA2BE4719D5}"/>
              </a:ext>
            </a:extLst>
          </p:cNvPr>
          <p:cNvSpPr/>
          <p:nvPr/>
        </p:nvSpPr>
        <p:spPr>
          <a:xfrm>
            <a:off x="567906" y="3662279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EDA05AC-87D3-DCCB-495F-4F1A7403D3D8}"/>
              </a:ext>
            </a:extLst>
          </p:cNvPr>
          <p:cNvSpPr/>
          <p:nvPr/>
        </p:nvSpPr>
        <p:spPr>
          <a:xfrm>
            <a:off x="555434" y="4174408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4008F41A-FBAF-23F7-63E9-468F89B41CDF}"/>
              </a:ext>
            </a:extLst>
          </p:cNvPr>
          <p:cNvSpPr/>
          <p:nvPr/>
        </p:nvSpPr>
        <p:spPr>
          <a:xfrm>
            <a:off x="549198" y="4447080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F56C7CFA-8A44-5B92-B327-AF319AC742EC}"/>
              </a:ext>
            </a:extLst>
          </p:cNvPr>
          <p:cNvSpPr/>
          <p:nvPr/>
        </p:nvSpPr>
        <p:spPr>
          <a:xfrm>
            <a:off x="1426592" y="426085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357CF9F9-BB53-C01E-07CD-970B4A393214}"/>
              </a:ext>
            </a:extLst>
          </p:cNvPr>
          <p:cNvSpPr/>
          <p:nvPr/>
        </p:nvSpPr>
        <p:spPr>
          <a:xfrm>
            <a:off x="1865161" y="426085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21EBD5B7-6D1F-5C62-346D-EE824E29A79F}"/>
              </a:ext>
            </a:extLst>
          </p:cNvPr>
          <p:cNvSpPr/>
          <p:nvPr/>
        </p:nvSpPr>
        <p:spPr>
          <a:xfrm>
            <a:off x="1865161" y="387415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9B4CF629-29D7-39CF-DB7A-317B79650099}"/>
              </a:ext>
            </a:extLst>
          </p:cNvPr>
          <p:cNvSpPr/>
          <p:nvPr/>
        </p:nvSpPr>
        <p:spPr>
          <a:xfrm>
            <a:off x="1433165" y="3874156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F33754-6338-7F88-C9EE-1B24278A69D0}"/>
              </a:ext>
            </a:extLst>
          </p:cNvPr>
          <p:cNvSpPr/>
          <p:nvPr/>
        </p:nvSpPr>
        <p:spPr>
          <a:xfrm>
            <a:off x="390142" y="3277650"/>
            <a:ext cx="2136268" cy="1497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1450A5-C82B-3D85-94D1-1371A974AEFC}"/>
              </a:ext>
            </a:extLst>
          </p:cNvPr>
          <p:cNvSpPr txBox="1"/>
          <p:nvPr/>
        </p:nvSpPr>
        <p:spPr>
          <a:xfrm>
            <a:off x="564850" y="3244863"/>
            <a:ext cx="185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Income (Jeff)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490EA1-8ED2-8A76-3484-4ADE59298D11}"/>
              </a:ext>
            </a:extLst>
          </p:cNvPr>
          <p:cNvCxnSpPr>
            <a:cxnSpLocks/>
          </p:cNvCxnSpPr>
          <p:nvPr/>
        </p:nvCxnSpPr>
        <p:spPr>
          <a:xfrm>
            <a:off x="882318" y="5823663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bevel/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2976CE2-1A54-3F70-CC72-E8709EA4F4AE}"/>
              </a:ext>
            </a:extLst>
          </p:cNvPr>
          <p:cNvSpPr/>
          <p:nvPr/>
        </p:nvSpPr>
        <p:spPr>
          <a:xfrm>
            <a:off x="582980" y="5615489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A17C29-4EED-E231-BEBA-C98261E678DD}"/>
              </a:ext>
            </a:extLst>
          </p:cNvPr>
          <p:cNvSpPr/>
          <p:nvPr/>
        </p:nvSpPr>
        <p:spPr>
          <a:xfrm>
            <a:off x="595452" y="5379644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73F53F2-EFD5-9E2C-F776-E00393022F4C}"/>
              </a:ext>
            </a:extLst>
          </p:cNvPr>
          <p:cNvSpPr/>
          <p:nvPr/>
        </p:nvSpPr>
        <p:spPr>
          <a:xfrm>
            <a:off x="582980" y="5891773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36E95D9E-72A2-3FEB-9DBA-693CE422977C}"/>
              </a:ext>
            </a:extLst>
          </p:cNvPr>
          <p:cNvSpPr/>
          <p:nvPr/>
        </p:nvSpPr>
        <p:spPr>
          <a:xfrm>
            <a:off x="576744" y="6164445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1FCFA592-9AD4-9899-C652-8D403E452DF9}"/>
              </a:ext>
            </a:extLst>
          </p:cNvPr>
          <p:cNvSpPr/>
          <p:nvPr/>
        </p:nvSpPr>
        <p:spPr>
          <a:xfrm>
            <a:off x="1454138" y="5978216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44CFA5E6-849E-EAA3-EC72-C52BCBE2340E}"/>
              </a:ext>
            </a:extLst>
          </p:cNvPr>
          <p:cNvSpPr/>
          <p:nvPr/>
        </p:nvSpPr>
        <p:spPr>
          <a:xfrm>
            <a:off x="1892707" y="5978215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52BB24F-99FB-C326-53BB-482E175AD195}"/>
              </a:ext>
            </a:extLst>
          </p:cNvPr>
          <p:cNvSpPr/>
          <p:nvPr/>
        </p:nvSpPr>
        <p:spPr>
          <a:xfrm>
            <a:off x="1892707" y="5591522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4DA58CA7-3DF5-5E37-5509-2047466B6414}"/>
              </a:ext>
            </a:extLst>
          </p:cNvPr>
          <p:cNvSpPr/>
          <p:nvPr/>
        </p:nvSpPr>
        <p:spPr>
          <a:xfrm>
            <a:off x="1460711" y="559152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FAF697-395B-7D07-CE85-4D069D42CD72}"/>
              </a:ext>
            </a:extLst>
          </p:cNvPr>
          <p:cNvSpPr/>
          <p:nvPr/>
        </p:nvSpPr>
        <p:spPr>
          <a:xfrm>
            <a:off x="417688" y="4841262"/>
            <a:ext cx="2136268" cy="165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31B758-7F4B-971A-6C37-28DC8466F7A3}"/>
              </a:ext>
            </a:extLst>
          </p:cNvPr>
          <p:cNvSpPr txBox="1"/>
          <p:nvPr/>
        </p:nvSpPr>
        <p:spPr>
          <a:xfrm>
            <a:off x="248236" y="4906397"/>
            <a:ext cx="2305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Health (James)</a:t>
            </a: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EC968FC7-76F7-CF9C-21DD-E32BE1C7B433}"/>
              </a:ext>
            </a:extLst>
          </p:cNvPr>
          <p:cNvSpPr/>
          <p:nvPr/>
        </p:nvSpPr>
        <p:spPr>
          <a:xfrm>
            <a:off x="1184450" y="3656594"/>
            <a:ext cx="1190074" cy="1020002"/>
          </a:xfrm>
          <a:custGeom>
            <a:avLst/>
            <a:gdLst>
              <a:gd name="connsiteX0" fmla="*/ 0 w 1190074"/>
              <a:gd name="connsiteY0" fmla="*/ 510001 h 1020002"/>
              <a:gd name="connsiteX1" fmla="*/ 255001 w 1190074"/>
              <a:gd name="connsiteY1" fmla="*/ 0 h 1020002"/>
              <a:gd name="connsiteX2" fmla="*/ 574635 w 1190074"/>
              <a:gd name="connsiteY2" fmla="*/ 0 h 1020002"/>
              <a:gd name="connsiteX3" fmla="*/ 935074 w 1190074"/>
              <a:gd name="connsiteY3" fmla="*/ 0 h 1020002"/>
              <a:gd name="connsiteX4" fmla="*/ 1190074 w 1190074"/>
              <a:gd name="connsiteY4" fmla="*/ 510001 h 1020002"/>
              <a:gd name="connsiteX5" fmla="*/ 935074 w 1190074"/>
              <a:gd name="connsiteY5" fmla="*/ 1020002 h 1020002"/>
              <a:gd name="connsiteX6" fmla="*/ 581436 w 1190074"/>
              <a:gd name="connsiteY6" fmla="*/ 1020002 h 1020002"/>
              <a:gd name="connsiteX7" fmla="*/ 255001 w 1190074"/>
              <a:gd name="connsiteY7" fmla="*/ 1020002 h 1020002"/>
              <a:gd name="connsiteX8" fmla="*/ 0 w 1190074"/>
              <a:gd name="connsiteY8" fmla="*/ 510001 h 102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074" h="1020002" extrusionOk="0">
                <a:moveTo>
                  <a:pt x="0" y="510001"/>
                </a:moveTo>
                <a:cubicBezTo>
                  <a:pt x="26484" y="359285"/>
                  <a:pt x="226473" y="178473"/>
                  <a:pt x="255001" y="0"/>
                </a:cubicBezTo>
                <a:cubicBezTo>
                  <a:pt x="334215" y="-21708"/>
                  <a:pt x="441109" y="959"/>
                  <a:pt x="574635" y="0"/>
                </a:cubicBezTo>
                <a:cubicBezTo>
                  <a:pt x="708161" y="-959"/>
                  <a:pt x="805855" y="40046"/>
                  <a:pt x="935074" y="0"/>
                </a:cubicBezTo>
                <a:cubicBezTo>
                  <a:pt x="1037679" y="87193"/>
                  <a:pt x="1074432" y="414779"/>
                  <a:pt x="1190074" y="510001"/>
                </a:cubicBezTo>
                <a:cubicBezTo>
                  <a:pt x="1182551" y="663179"/>
                  <a:pt x="982961" y="826498"/>
                  <a:pt x="935074" y="1020002"/>
                </a:cubicBezTo>
                <a:cubicBezTo>
                  <a:pt x="853336" y="1043507"/>
                  <a:pt x="705609" y="1007817"/>
                  <a:pt x="581436" y="1020002"/>
                </a:cubicBezTo>
                <a:cubicBezTo>
                  <a:pt x="457263" y="1032187"/>
                  <a:pt x="409446" y="1019952"/>
                  <a:pt x="255001" y="1020002"/>
                </a:cubicBezTo>
                <a:cubicBezTo>
                  <a:pt x="130323" y="900160"/>
                  <a:pt x="144187" y="663303"/>
                  <a:pt x="0" y="510001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6E2A124-CB6F-B773-41B0-7CADF9B15612}"/>
              </a:ext>
            </a:extLst>
          </p:cNvPr>
          <p:cNvSpPr/>
          <p:nvPr/>
        </p:nvSpPr>
        <p:spPr>
          <a:xfrm>
            <a:off x="1266068" y="5326532"/>
            <a:ext cx="1106723" cy="1087635"/>
          </a:xfrm>
          <a:custGeom>
            <a:avLst/>
            <a:gdLst>
              <a:gd name="connsiteX0" fmla="*/ 0 w 1106723"/>
              <a:gd name="connsiteY0" fmla="*/ 543818 h 1087635"/>
              <a:gd name="connsiteX1" fmla="*/ 553362 w 1106723"/>
              <a:gd name="connsiteY1" fmla="*/ 0 h 1087635"/>
              <a:gd name="connsiteX2" fmla="*/ 1106724 w 1106723"/>
              <a:gd name="connsiteY2" fmla="*/ 543818 h 1087635"/>
              <a:gd name="connsiteX3" fmla="*/ 553362 w 1106723"/>
              <a:gd name="connsiteY3" fmla="*/ 1087636 h 1087635"/>
              <a:gd name="connsiteX4" fmla="*/ 0 w 1106723"/>
              <a:gd name="connsiteY4" fmla="*/ 543818 h 108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723" h="1087635" extrusionOk="0">
                <a:moveTo>
                  <a:pt x="0" y="543818"/>
                </a:moveTo>
                <a:cubicBezTo>
                  <a:pt x="-26415" y="227183"/>
                  <a:pt x="162768" y="31895"/>
                  <a:pt x="553362" y="0"/>
                </a:cubicBezTo>
                <a:cubicBezTo>
                  <a:pt x="918705" y="12575"/>
                  <a:pt x="1089783" y="244015"/>
                  <a:pt x="1106724" y="543818"/>
                </a:cubicBezTo>
                <a:cubicBezTo>
                  <a:pt x="1065591" y="884329"/>
                  <a:pt x="847769" y="1149576"/>
                  <a:pt x="553362" y="1087636"/>
                </a:cubicBezTo>
                <a:cubicBezTo>
                  <a:pt x="242066" y="1084527"/>
                  <a:pt x="11546" y="849677"/>
                  <a:pt x="0" y="54381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1AE2B80D-3E26-1FD3-B85A-0AD86CF3C53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SALURBAL: what we are trying now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8E19739-2FA0-20BE-77D0-D871F99F346A}"/>
              </a:ext>
            </a:extLst>
          </p:cNvPr>
          <p:cNvCxnSpPr>
            <a:cxnSpLocks/>
          </p:cNvCxnSpPr>
          <p:nvPr/>
        </p:nvCxnSpPr>
        <p:spPr>
          <a:xfrm>
            <a:off x="2622761" y="4161997"/>
            <a:ext cx="4258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ED386E-F913-9DCF-1B32-616E068349FB}"/>
              </a:ext>
            </a:extLst>
          </p:cNvPr>
          <p:cNvCxnSpPr>
            <a:cxnSpLocks/>
          </p:cNvCxnSpPr>
          <p:nvPr/>
        </p:nvCxnSpPr>
        <p:spPr>
          <a:xfrm>
            <a:off x="2622761" y="5780927"/>
            <a:ext cx="4258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85FA252-5ED8-0412-0EE3-4B64225B1440}"/>
              </a:ext>
            </a:extLst>
          </p:cNvPr>
          <p:cNvCxnSpPr>
            <a:cxnSpLocks/>
          </p:cNvCxnSpPr>
          <p:nvPr/>
        </p:nvCxnSpPr>
        <p:spPr>
          <a:xfrm>
            <a:off x="2622761" y="2485808"/>
            <a:ext cx="4258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e 77">
            <a:extLst>
              <a:ext uri="{FF2B5EF4-FFF2-40B4-BE49-F238E27FC236}">
                <a16:creationId xmlns:a16="http://schemas.microsoft.com/office/drawing/2014/main" id="{29EFF433-F9C5-0895-6950-A8093E414CE8}"/>
              </a:ext>
            </a:extLst>
          </p:cNvPr>
          <p:cNvSpPr/>
          <p:nvPr/>
        </p:nvSpPr>
        <p:spPr>
          <a:xfrm>
            <a:off x="3306387" y="2596003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952A703B-3B7D-BA47-47C5-8623BCF53337}"/>
              </a:ext>
            </a:extLst>
          </p:cNvPr>
          <p:cNvSpPr/>
          <p:nvPr/>
        </p:nvSpPr>
        <p:spPr>
          <a:xfrm>
            <a:off x="3744956" y="2596003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31061237-4A3C-C076-41F9-1725FB53337B}"/>
              </a:ext>
            </a:extLst>
          </p:cNvPr>
          <p:cNvSpPr/>
          <p:nvPr/>
        </p:nvSpPr>
        <p:spPr>
          <a:xfrm>
            <a:off x="3744956" y="2209309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32789CEB-5916-679A-F25D-03489BDFDEAB}"/>
              </a:ext>
            </a:extLst>
          </p:cNvPr>
          <p:cNvSpPr/>
          <p:nvPr/>
        </p:nvSpPr>
        <p:spPr>
          <a:xfrm>
            <a:off x="3312960" y="2209308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8464FAF-4B61-BC30-27C7-E9A6776A6E4D}"/>
              </a:ext>
            </a:extLst>
          </p:cNvPr>
          <p:cNvSpPr/>
          <p:nvPr/>
        </p:nvSpPr>
        <p:spPr>
          <a:xfrm>
            <a:off x="3135683" y="1958166"/>
            <a:ext cx="1072896" cy="1055283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72896"/>
                      <a:gd name="connsiteY0" fmla="*/ 175884 h 1055283"/>
                      <a:gd name="connsiteX1" fmla="*/ 175884 w 1072896"/>
                      <a:gd name="connsiteY1" fmla="*/ 0 h 1055283"/>
                      <a:gd name="connsiteX2" fmla="*/ 550871 w 1072896"/>
                      <a:gd name="connsiteY2" fmla="*/ 0 h 1055283"/>
                      <a:gd name="connsiteX3" fmla="*/ 897012 w 1072896"/>
                      <a:gd name="connsiteY3" fmla="*/ 0 h 1055283"/>
                      <a:gd name="connsiteX4" fmla="*/ 1072896 w 1072896"/>
                      <a:gd name="connsiteY4" fmla="*/ 175884 h 1055283"/>
                      <a:gd name="connsiteX5" fmla="*/ 1072896 w 1072896"/>
                      <a:gd name="connsiteY5" fmla="*/ 513571 h 1055283"/>
                      <a:gd name="connsiteX6" fmla="*/ 1072896 w 1072896"/>
                      <a:gd name="connsiteY6" fmla="*/ 879399 h 1055283"/>
                      <a:gd name="connsiteX7" fmla="*/ 897012 w 1072896"/>
                      <a:gd name="connsiteY7" fmla="*/ 1055283 h 1055283"/>
                      <a:gd name="connsiteX8" fmla="*/ 550871 w 1072896"/>
                      <a:gd name="connsiteY8" fmla="*/ 1055283 h 1055283"/>
                      <a:gd name="connsiteX9" fmla="*/ 175884 w 1072896"/>
                      <a:gd name="connsiteY9" fmla="*/ 1055283 h 1055283"/>
                      <a:gd name="connsiteX10" fmla="*/ 0 w 1072896"/>
                      <a:gd name="connsiteY10" fmla="*/ 879399 h 1055283"/>
                      <a:gd name="connsiteX11" fmla="*/ 0 w 1072896"/>
                      <a:gd name="connsiteY11" fmla="*/ 548747 h 1055283"/>
                      <a:gd name="connsiteX12" fmla="*/ 0 w 1072896"/>
                      <a:gd name="connsiteY12" fmla="*/ 175884 h 1055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72896" h="1055283" extrusionOk="0">
                        <a:moveTo>
                          <a:pt x="0" y="175884"/>
                        </a:moveTo>
                        <a:cubicBezTo>
                          <a:pt x="-19390" y="66786"/>
                          <a:pt x="53444" y="9496"/>
                          <a:pt x="175884" y="0"/>
                        </a:cubicBezTo>
                        <a:cubicBezTo>
                          <a:pt x="255330" y="-10490"/>
                          <a:pt x="403339" y="41127"/>
                          <a:pt x="550871" y="0"/>
                        </a:cubicBezTo>
                        <a:cubicBezTo>
                          <a:pt x="698403" y="-41127"/>
                          <a:pt x="735356" y="16285"/>
                          <a:pt x="897012" y="0"/>
                        </a:cubicBezTo>
                        <a:cubicBezTo>
                          <a:pt x="980979" y="-7206"/>
                          <a:pt x="1075562" y="80020"/>
                          <a:pt x="1072896" y="175884"/>
                        </a:cubicBezTo>
                        <a:cubicBezTo>
                          <a:pt x="1078246" y="315838"/>
                          <a:pt x="1040234" y="428650"/>
                          <a:pt x="1072896" y="513571"/>
                        </a:cubicBezTo>
                        <a:cubicBezTo>
                          <a:pt x="1105558" y="598492"/>
                          <a:pt x="1062554" y="755315"/>
                          <a:pt x="1072896" y="879399"/>
                        </a:cubicBezTo>
                        <a:cubicBezTo>
                          <a:pt x="1072346" y="971295"/>
                          <a:pt x="979561" y="1075557"/>
                          <a:pt x="897012" y="1055283"/>
                        </a:cubicBezTo>
                        <a:cubicBezTo>
                          <a:pt x="820500" y="1057031"/>
                          <a:pt x="690354" y="1014680"/>
                          <a:pt x="550871" y="1055283"/>
                        </a:cubicBezTo>
                        <a:cubicBezTo>
                          <a:pt x="411388" y="1095886"/>
                          <a:pt x="338123" y="1034859"/>
                          <a:pt x="175884" y="1055283"/>
                        </a:cubicBezTo>
                        <a:cubicBezTo>
                          <a:pt x="88993" y="1070537"/>
                          <a:pt x="2742" y="1004937"/>
                          <a:pt x="0" y="879399"/>
                        </a:cubicBezTo>
                        <a:cubicBezTo>
                          <a:pt x="-38954" y="796374"/>
                          <a:pt x="8370" y="681465"/>
                          <a:pt x="0" y="548747"/>
                        </a:cubicBezTo>
                        <a:cubicBezTo>
                          <a:pt x="-8370" y="416029"/>
                          <a:pt x="41814" y="262173"/>
                          <a:pt x="0" y="1758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ube 97">
            <a:extLst>
              <a:ext uri="{FF2B5EF4-FFF2-40B4-BE49-F238E27FC236}">
                <a16:creationId xmlns:a16="http://schemas.microsoft.com/office/drawing/2014/main" id="{1DF27629-ACDB-FE73-AEEE-95FB5B8F51A3}"/>
              </a:ext>
            </a:extLst>
          </p:cNvPr>
          <p:cNvSpPr/>
          <p:nvPr/>
        </p:nvSpPr>
        <p:spPr>
          <a:xfrm>
            <a:off x="3273385" y="4236651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DFF56A62-F798-F673-F0DE-32DF449327B6}"/>
              </a:ext>
            </a:extLst>
          </p:cNvPr>
          <p:cNvSpPr/>
          <p:nvPr/>
        </p:nvSpPr>
        <p:spPr>
          <a:xfrm>
            <a:off x="3711954" y="4236651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3BA90379-B476-0365-DC25-6B01AB93B250}"/>
              </a:ext>
            </a:extLst>
          </p:cNvPr>
          <p:cNvSpPr/>
          <p:nvPr/>
        </p:nvSpPr>
        <p:spPr>
          <a:xfrm>
            <a:off x="3711954" y="3849957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255ADBA0-E9EF-A684-3794-AB46693B7443}"/>
              </a:ext>
            </a:extLst>
          </p:cNvPr>
          <p:cNvSpPr/>
          <p:nvPr/>
        </p:nvSpPr>
        <p:spPr>
          <a:xfrm>
            <a:off x="3279958" y="3849956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B6761AC-BF69-0AC9-91C3-32BD184259BC}"/>
              </a:ext>
            </a:extLst>
          </p:cNvPr>
          <p:cNvSpPr/>
          <p:nvPr/>
        </p:nvSpPr>
        <p:spPr>
          <a:xfrm>
            <a:off x="3102681" y="3598814"/>
            <a:ext cx="1072896" cy="1055283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72896"/>
                      <a:gd name="connsiteY0" fmla="*/ 175884 h 1055283"/>
                      <a:gd name="connsiteX1" fmla="*/ 175884 w 1072896"/>
                      <a:gd name="connsiteY1" fmla="*/ 0 h 1055283"/>
                      <a:gd name="connsiteX2" fmla="*/ 550871 w 1072896"/>
                      <a:gd name="connsiteY2" fmla="*/ 0 h 1055283"/>
                      <a:gd name="connsiteX3" fmla="*/ 897012 w 1072896"/>
                      <a:gd name="connsiteY3" fmla="*/ 0 h 1055283"/>
                      <a:gd name="connsiteX4" fmla="*/ 1072896 w 1072896"/>
                      <a:gd name="connsiteY4" fmla="*/ 175884 h 1055283"/>
                      <a:gd name="connsiteX5" fmla="*/ 1072896 w 1072896"/>
                      <a:gd name="connsiteY5" fmla="*/ 513571 h 1055283"/>
                      <a:gd name="connsiteX6" fmla="*/ 1072896 w 1072896"/>
                      <a:gd name="connsiteY6" fmla="*/ 879399 h 1055283"/>
                      <a:gd name="connsiteX7" fmla="*/ 897012 w 1072896"/>
                      <a:gd name="connsiteY7" fmla="*/ 1055283 h 1055283"/>
                      <a:gd name="connsiteX8" fmla="*/ 550871 w 1072896"/>
                      <a:gd name="connsiteY8" fmla="*/ 1055283 h 1055283"/>
                      <a:gd name="connsiteX9" fmla="*/ 175884 w 1072896"/>
                      <a:gd name="connsiteY9" fmla="*/ 1055283 h 1055283"/>
                      <a:gd name="connsiteX10" fmla="*/ 0 w 1072896"/>
                      <a:gd name="connsiteY10" fmla="*/ 879399 h 1055283"/>
                      <a:gd name="connsiteX11" fmla="*/ 0 w 1072896"/>
                      <a:gd name="connsiteY11" fmla="*/ 548747 h 1055283"/>
                      <a:gd name="connsiteX12" fmla="*/ 0 w 1072896"/>
                      <a:gd name="connsiteY12" fmla="*/ 175884 h 1055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72896" h="1055283" extrusionOk="0">
                        <a:moveTo>
                          <a:pt x="0" y="175884"/>
                        </a:moveTo>
                        <a:cubicBezTo>
                          <a:pt x="-19390" y="66786"/>
                          <a:pt x="53444" y="9496"/>
                          <a:pt x="175884" y="0"/>
                        </a:cubicBezTo>
                        <a:cubicBezTo>
                          <a:pt x="255330" y="-10490"/>
                          <a:pt x="403339" y="41127"/>
                          <a:pt x="550871" y="0"/>
                        </a:cubicBezTo>
                        <a:cubicBezTo>
                          <a:pt x="698403" y="-41127"/>
                          <a:pt x="735356" y="16285"/>
                          <a:pt x="897012" y="0"/>
                        </a:cubicBezTo>
                        <a:cubicBezTo>
                          <a:pt x="980979" y="-7206"/>
                          <a:pt x="1075562" y="80020"/>
                          <a:pt x="1072896" y="175884"/>
                        </a:cubicBezTo>
                        <a:cubicBezTo>
                          <a:pt x="1078246" y="315838"/>
                          <a:pt x="1040234" y="428650"/>
                          <a:pt x="1072896" y="513571"/>
                        </a:cubicBezTo>
                        <a:cubicBezTo>
                          <a:pt x="1105558" y="598492"/>
                          <a:pt x="1062554" y="755315"/>
                          <a:pt x="1072896" y="879399"/>
                        </a:cubicBezTo>
                        <a:cubicBezTo>
                          <a:pt x="1072346" y="971295"/>
                          <a:pt x="979561" y="1075557"/>
                          <a:pt x="897012" y="1055283"/>
                        </a:cubicBezTo>
                        <a:cubicBezTo>
                          <a:pt x="820500" y="1057031"/>
                          <a:pt x="690354" y="1014680"/>
                          <a:pt x="550871" y="1055283"/>
                        </a:cubicBezTo>
                        <a:cubicBezTo>
                          <a:pt x="411388" y="1095886"/>
                          <a:pt x="338123" y="1034859"/>
                          <a:pt x="175884" y="1055283"/>
                        </a:cubicBezTo>
                        <a:cubicBezTo>
                          <a:pt x="88993" y="1070537"/>
                          <a:pt x="2742" y="1004937"/>
                          <a:pt x="0" y="879399"/>
                        </a:cubicBezTo>
                        <a:cubicBezTo>
                          <a:pt x="-38954" y="796374"/>
                          <a:pt x="8370" y="681465"/>
                          <a:pt x="0" y="548747"/>
                        </a:cubicBezTo>
                        <a:cubicBezTo>
                          <a:pt x="-8370" y="416029"/>
                          <a:pt x="41814" y="262173"/>
                          <a:pt x="0" y="1758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ube 107">
            <a:extLst>
              <a:ext uri="{FF2B5EF4-FFF2-40B4-BE49-F238E27FC236}">
                <a16:creationId xmlns:a16="http://schemas.microsoft.com/office/drawing/2014/main" id="{4AD0A17F-0245-EE52-123D-3FDAEB05E3C1}"/>
              </a:ext>
            </a:extLst>
          </p:cNvPr>
          <p:cNvSpPr/>
          <p:nvPr/>
        </p:nvSpPr>
        <p:spPr>
          <a:xfrm>
            <a:off x="3346210" y="5905731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E26136CD-2E12-DE41-6508-F319647C8402}"/>
              </a:ext>
            </a:extLst>
          </p:cNvPr>
          <p:cNvSpPr/>
          <p:nvPr/>
        </p:nvSpPr>
        <p:spPr>
          <a:xfrm>
            <a:off x="3784779" y="5905731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4DAD04D2-D79E-F05F-1181-1706C923A653}"/>
              </a:ext>
            </a:extLst>
          </p:cNvPr>
          <p:cNvSpPr/>
          <p:nvPr/>
        </p:nvSpPr>
        <p:spPr>
          <a:xfrm>
            <a:off x="3784779" y="5519037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C401ACF5-F7B8-03BB-5A79-292EF253AD23}"/>
              </a:ext>
            </a:extLst>
          </p:cNvPr>
          <p:cNvSpPr/>
          <p:nvPr/>
        </p:nvSpPr>
        <p:spPr>
          <a:xfrm>
            <a:off x="3352783" y="5519036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DA133DE-CD48-50D9-2566-F6506C77DDCC}"/>
              </a:ext>
            </a:extLst>
          </p:cNvPr>
          <p:cNvSpPr/>
          <p:nvPr/>
        </p:nvSpPr>
        <p:spPr>
          <a:xfrm>
            <a:off x="3175506" y="5267894"/>
            <a:ext cx="1072896" cy="1055283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72896"/>
                      <a:gd name="connsiteY0" fmla="*/ 175884 h 1055283"/>
                      <a:gd name="connsiteX1" fmla="*/ 175884 w 1072896"/>
                      <a:gd name="connsiteY1" fmla="*/ 0 h 1055283"/>
                      <a:gd name="connsiteX2" fmla="*/ 550871 w 1072896"/>
                      <a:gd name="connsiteY2" fmla="*/ 0 h 1055283"/>
                      <a:gd name="connsiteX3" fmla="*/ 897012 w 1072896"/>
                      <a:gd name="connsiteY3" fmla="*/ 0 h 1055283"/>
                      <a:gd name="connsiteX4" fmla="*/ 1072896 w 1072896"/>
                      <a:gd name="connsiteY4" fmla="*/ 175884 h 1055283"/>
                      <a:gd name="connsiteX5" fmla="*/ 1072896 w 1072896"/>
                      <a:gd name="connsiteY5" fmla="*/ 513571 h 1055283"/>
                      <a:gd name="connsiteX6" fmla="*/ 1072896 w 1072896"/>
                      <a:gd name="connsiteY6" fmla="*/ 879399 h 1055283"/>
                      <a:gd name="connsiteX7" fmla="*/ 897012 w 1072896"/>
                      <a:gd name="connsiteY7" fmla="*/ 1055283 h 1055283"/>
                      <a:gd name="connsiteX8" fmla="*/ 550871 w 1072896"/>
                      <a:gd name="connsiteY8" fmla="*/ 1055283 h 1055283"/>
                      <a:gd name="connsiteX9" fmla="*/ 175884 w 1072896"/>
                      <a:gd name="connsiteY9" fmla="*/ 1055283 h 1055283"/>
                      <a:gd name="connsiteX10" fmla="*/ 0 w 1072896"/>
                      <a:gd name="connsiteY10" fmla="*/ 879399 h 1055283"/>
                      <a:gd name="connsiteX11" fmla="*/ 0 w 1072896"/>
                      <a:gd name="connsiteY11" fmla="*/ 548747 h 1055283"/>
                      <a:gd name="connsiteX12" fmla="*/ 0 w 1072896"/>
                      <a:gd name="connsiteY12" fmla="*/ 175884 h 1055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72896" h="1055283" extrusionOk="0">
                        <a:moveTo>
                          <a:pt x="0" y="175884"/>
                        </a:moveTo>
                        <a:cubicBezTo>
                          <a:pt x="-19390" y="66786"/>
                          <a:pt x="53444" y="9496"/>
                          <a:pt x="175884" y="0"/>
                        </a:cubicBezTo>
                        <a:cubicBezTo>
                          <a:pt x="255330" y="-10490"/>
                          <a:pt x="403339" y="41127"/>
                          <a:pt x="550871" y="0"/>
                        </a:cubicBezTo>
                        <a:cubicBezTo>
                          <a:pt x="698403" y="-41127"/>
                          <a:pt x="735356" y="16285"/>
                          <a:pt x="897012" y="0"/>
                        </a:cubicBezTo>
                        <a:cubicBezTo>
                          <a:pt x="980979" y="-7206"/>
                          <a:pt x="1075562" y="80020"/>
                          <a:pt x="1072896" y="175884"/>
                        </a:cubicBezTo>
                        <a:cubicBezTo>
                          <a:pt x="1078246" y="315838"/>
                          <a:pt x="1040234" y="428650"/>
                          <a:pt x="1072896" y="513571"/>
                        </a:cubicBezTo>
                        <a:cubicBezTo>
                          <a:pt x="1105558" y="598492"/>
                          <a:pt x="1062554" y="755315"/>
                          <a:pt x="1072896" y="879399"/>
                        </a:cubicBezTo>
                        <a:cubicBezTo>
                          <a:pt x="1072346" y="971295"/>
                          <a:pt x="979561" y="1075557"/>
                          <a:pt x="897012" y="1055283"/>
                        </a:cubicBezTo>
                        <a:cubicBezTo>
                          <a:pt x="820500" y="1057031"/>
                          <a:pt x="690354" y="1014680"/>
                          <a:pt x="550871" y="1055283"/>
                        </a:cubicBezTo>
                        <a:cubicBezTo>
                          <a:pt x="411388" y="1095886"/>
                          <a:pt x="338123" y="1034859"/>
                          <a:pt x="175884" y="1055283"/>
                        </a:cubicBezTo>
                        <a:cubicBezTo>
                          <a:pt x="88993" y="1070537"/>
                          <a:pt x="2742" y="1004937"/>
                          <a:pt x="0" y="879399"/>
                        </a:cubicBezTo>
                        <a:cubicBezTo>
                          <a:pt x="-38954" y="796374"/>
                          <a:pt x="8370" y="681465"/>
                          <a:pt x="0" y="548747"/>
                        </a:cubicBezTo>
                        <a:cubicBezTo>
                          <a:pt x="-8370" y="416029"/>
                          <a:pt x="41814" y="262173"/>
                          <a:pt x="0" y="1758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ontent Placeholder 2">
            <a:extLst>
              <a:ext uri="{FF2B5EF4-FFF2-40B4-BE49-F238E27FC236}">
                <a16:creationId xmlns:a16="http://schemas.microsoft.com/office/drawing/2014/main" id="{3A9CEF1B-2418-2AF9-BFC0-0532813A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600" y="2024526"/>
            <a:ext cx="3976923" cy="3455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Design a SALURBAL wide informatics standard (variable naming, data format, metadata format) applied at the work group level.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Build a unified dataset with automated testing to enforce strict standards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0EFEA6-994D-3BF4-033A-1533A102694F}"/>
              </a:ext>
            </a:extLst>
          </p:cNvPr>
          <p:cNvCxnSpPr>
            <a:cxnSpLocks/>
          </p:cNvCxnSpPr>
          <p:nvPr/>
        </p:nvCxnSpPr>
        <p:spPr>
          <a:xfrm>
            <a:off x="4421081" y="2519081"/>
            <a:ext cx="425899" cy="678675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2AE452-AFBC-9B80-26C4-8A7D43B23E1A}"/>
              </a:ext>
            </a:extLst>
          </p:cNvPr>
          <p:cNvCxnSpPr>
            <a:cxnSpLocks/>
          </p:cNvCxnSpPr>
          <p:nvPr/>
        </p:nvCxnSpPr>
        <p:spPr>
          <a:xfrm flipV="1">
            <a:off x="4421081" y="4809026"/>
            <a:ext cx="425899" cy="1055283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D7C3F2-9248-209D-95EC-FD9D5B40CA70}"/>
              </a:ext>
            </a:extLst>
          </p:cNvPr>
          <p:cNvCxnSpPr>
            <a:cxnSpLocks/>
          </p:cNvCxnSpPr>
          <p:nvPr/>
        </p:nvCxnSpPr>
        <p:spPr>
          <a:xfrm>
            <a:off x="4421081" y="4172006"/>
            <a:ext cx="425899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5D79EE4-FEB0-26C8-A705-D3209C657358}"/>
              </a:ext>
            </a:extLst>
          </p:cNvPr>
          <p:cNvSpPr/>
          <p:nvPr/>
        </p:nvSpPr>
        <p:spPr>
          <a:xfrm>
            <a:off x="4932988" y="2326527"/>
            <a:ext cx="1310158" cy="3778400"/>
          </a:xfrm>
          <a:prstGeom prst="roundRect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72896"/>
                      <a:gd name="connsiteY0" fmla="*/ 175884 h 1055283"/>
                      <a:gd name="connsiteX1" fmla="*/ 175884 w 1072896"/>
                      <a:gd name="connsiteY1" fmla="*/ 0 h 1055283"/>
                      <a:gd name="connsiteX2" fmla="*/ 550871 w 1072896"/>
                      <a:gd name="connsiteY2" fmla="*/ 0 h 1055283"/>
                      <a:gd name="connsiteX3" fmla="*/ 897012 w 1072896"/>
                      <a:gd name="connsiteY3" fmla="*/ 0 h 1055283"/>
                      <a:gd name="connsiteX4" fmla="*/ 1072896 w 1072896"/>
                      <a:gd name="connsiteY4" fmla="*/ 175884 h 1055283"/>
                      <a:gd name="connsiteX5" fmla="*/ 1072896 w 1072896"/>
                      <a:gd name="connsiteY5" fmla="*/ 513571 h 1055283"/>
                      <a:gd name="connsiteX6" fmla="*/ 1072896 w 1072896"/>
                      <a:gd name="connsiteY6" fmla="*/ 879399 h 1055283"/>
                      <a:gd name="connsiteX7" fmla="*/ 897012 w 1072896"/>
                      <a:gd name="connsiteY7" fmla="*/ 1055283 h 1055283"/>
                      <a:gd name="connsiteX8" fmla="*/ 550871 w 1072896"/>
                      <a:gd name="connsiteY8" fmla="*/ 1055283 h 1055283"/>
                      <a:gd name="connsiteX9" fmla="*/ 175884 w 1072896"/>
                      <a:gd name="connsiteY9" fmla="*/ 1055283 h 1055283"/>
                      <a:gd name="connsiteX10" fmla="*/ 0 w 1072896"/>
                      <a:gd name="connsiteY10" fmla="*/ 879399 h 1055283"/>
                      <a:gd name="connsiteX11" fmla="*/ 0 w 1072896"/>
                      <a:gd name="connsiteY11" fmla="*/ 548747 h 1055283"/>
                      <a:gd name="connsiteX12" fmla="*/ 0 w 1072896"/>
                      <a:gd name="connsiteY12" fmla="*/ 175884 h 1055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72896" h="1055283" extrusionOk="0">
                        <a:moveTo>
                          <a:pt x="0" y="175884"/>
                        </a:moveTo>
                        <a:cubicBezTo>
                          <a:pt x="-19390" y="66786"/>
                          <a:pt x="53444" y="9496"/>
                          <a:pt x="175884" y="0"/>
                        </a:cubicBezTo>
                        <a:cubicBezTo>
                          <a:pt x="255330" y="-10490"/>
                          <a:pt x="403339" y="41127"/>
                          <a:pt x="550871" y="0"/>
                        </a:cubicBezTo>
                        <a:cubicBezTo>
                          <a:pt x="698403" y="-41127"/>
                          <a:pt x="735356" y="16285"/>
                          <a:pt x="897012" y="0"/>
                        </a:cubicBezTo>
                        <a:cubicBezTo>
                          <a:pt x="980979" y="-7206"/>
                          <a:pt x="1075562" y="80020"/>
                          <a:pt x="1072896" y="175884"/>
                        </a:cubicBezTo>
                        <a:cubicBezTo>
                          <a:pt x="1078246" y="315838"/>
                          <a:pt x="1040234" y="428650"/>
                          <a:pt x="1072896" y="513571"/>
                        </a:cubicBezTo>
                        <a:cubicBezTo>
                          <a:pt x="1105558" y="598492"/>
                          <a:pt x="1062554" y="755315"/>
                          <a:pt x="1072896" y="879399"/>
                        </a:cubicBezTo>
                        <a:cubicBezTo>
                          <a:pt x="1072346" y="971295"/>
                          <a:pt x="979561" y="1075557"/>
                          <a:pt x="897012" y="1055283"/>
                        </a:cubicBezTo>
                        <a:cubicBezTo>
                          <a:pt x="820500" y="1057031"/>
                          <a:pt x="690354" y="1014680"/>
                          <a:pt x="550871" y="1055283"/>
                        </a:cubicBezTo>
                        <a:cubicBezTo>
                          <a:pt x="411388" y="1095886"/>
                          <a:pt x="338123" y="1034859"/>
                          <a:pt x="175884" y="1055283"/>
                        </a:cubicBezTo>
                        <a:cubicBezTo>
                          <a:pt x="88993" y="1070537"/>
                          <a:pt x="2742" y="1004937"/>
                          <a:pt x="0" y="879399"/>
                        </a:cubicBezTo>
                        <a:cubicBezTo>
                          <a:pt x="-38954" y="796374"/>
                          <a:pt x="8370" y="681465"/>
                          <a:pt x="0" y="548747"/>
                        </a:cubicBezTo>
                        <a:cubicBezTo>
                          <a:pt x="-8370" y="416029"/>
                          <a:pt x="41814" y="262173"/>
                          <a:pt x="0" y="1758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E3FF4B78-DEBC-7D4A-359F-46DD6F99E6F1}"/>
              </a:ext>
            </a:extLst>
          </p:cNvPr>
          <p:cNvSpPr/>
          <p:nvPr/>
        </p:nvSpPr>
        <p:spPr>
          <a:xfrm>
            <a:off x="5219806" y="2894449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EAC80F26-1196-6A28-4D28-56A243F1202B}"/>
              </a:ext>
            </a:extLst>
          </p:cNvPr>
          <p:cNvSpPr/>
          <p:nvPr/>
        </p:nvSpPr>
        <p:spPr>
          <a:xfrm>
            <a:off x="5658375" y="2894449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B01374DA-4D93-E7C0-047B-9A6F048928F3}"/>
              </a:ext>
            </a:extLst>
          </p:cNvPr>
          <p:cNvSpPr/>
          <p:nvPr/>
        </p:nvSpPr>
        <p:spPr>
          <a:xfrm>
            <a:off x="5658375" y="2507755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DECE8394-0B49-C530-3169-2C70126AE929}"/>
              </a:ext>
            </a:extLst>
          </p:cNvPr>
          <p:cNvSpPr/>
          <p:nvPr/>
        </p:nvSpPr>
        <p:spPr>
          <a:xfrm>
            <a:off x="5226379" y="2507754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321A8A11-6320-3B5D-E033-9F738585B852}"/>
              </a:ext>
            </a:extLst>
          </p:cNvPr>
          <p:cNvSpPr/>
          <p:nvPr/>
        </p:nvSpPr>
        <p:spPr>
          <a:xfrm>
            <a:off x="5210922" y="4656747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8063A6A1-1FFE-8F27-83F3-EA3A8CCB3436}"/>
              </a:ext>
            </a:extLst>
          </p:cNvPr>
          <p:cNvSpPr/>
          <p:nvPr/>
        </p:nvSpPr>
        <p:spPr>
          <a:xfrm>
            <a:off x="5649491" y="4656747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BB3ACA01-F164-0786-D08D-BE93AFBB57A8}"/>
              </a:ext>
            </a:extLst>
          </p:cNvPr>
          <p:cNvSpPr/>
          <p:nvPr/>
        </p:nvSpPr>
        <p:spPr>
          <a:xfrm>
            <a:off x="5649491" y="4270053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6AE4DA53-655B-FAF8-57AB-C68180080317}"/>
              </a:ext>
            </a:extLst>
          </p:cNvPr>
          <p:cNvSpPr/>
          <p:nvPr/>
        </p:nvSpPr>
        <p:spPr>
          <a:xfrm>
            <a:off x="5217495" y="4270052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9C329AAA-F056-6465-55CC-16236426B34B}"/>
              </a:ext>
            </a:extLst>
          </p:cNvPr>
          <p:cNvSpPr/>
          <p:nvPr/>
        </p:nvSpPr>
        <p:spPr>
          <a:xfrm>
            <a:off x="5224248" y="3797615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5894BFFC-2F9B-A783-392E-17F62C0F1BAB}"/>
              </a:ext>
            </a:extLst>
          </p:cNvPr>
          <p:cNvSpPr/>
          <p:nvPr/>
        </p:nvSpPr>
        <p:spPr>
          <a:xfrm>
            <a:off x="5662817" y="3797615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E99D8FEF-7CE0-DC0B-4AA2-E2B0F5523471}"/>
              </a:ext>
            </a:extLst>
          </p:cNvPr>
          <p:cNvSpPr/>
          <p:nvPr/>
        </p:nvSpPr>
        <p:spPr>
          <a:xfrm>
            <a:off x="5662817" y="3410921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1FE0EBF1-0938-8D70-842D-5101B6A5D331}"/>
              </a:ext>
            </a:extLst>
          </p:cNvPr>
          <p:cNvSpPr/>
          <p:nvPr/>
        </p:nvSpPr>
        <p:spPr>
          <a:xfrm>
            <a:off x="5230821" y="3410920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226E6F8B-3DE3-04CC-2338-C385E0A78735}"/>
              </a:ext>
            </a:extLst>
          </p:cNvPr>
          <p:cNvSpPr/>
          <p:nvPr/>
        </p:nvSpPr>
        <p:spPr>
          <a:xfrm>
            <a:off x="5219806" y="5516942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Cube 103">
            <a:extLst>
              <a:ext uri="{FF2B5EF4-FFF2-40B4-BE49-F238E27FC236}">
                <a16:creationId xmlns:a16="http://schemas.microsoft.com/office/drawing/2014/main" id="{2BB6E3E2-2981-6310-1748-07B7F803FB6E}"/>
              </a:ext>
            </a:extLst>
          </p:cNvPr>
          <p:cNvSpPr/>
          <p:nvPr/>
        </p:nvSpPr>
        <p:spPr>
          <a:xfrm>
            <a:off x="5658375" y="5516942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Cube 104">
            <a:extLst>
              <a:ext uri="{FF2B5EF4-FFF2-40B4-BE49-F238E27FC236}">
                <a16:creationId xmlns:a16="http://schemas.microsoft.com/office/drawing/2014/main" id="{EDD2CFA6-C958-70CE-FE88-91C850A52AA1}"/>
              </a:ext>
            </a:extLst>
          </p:cNvPr>
          <p:cNvSpPr/>
          <p:nvPr/>
        </p:nvSpPr>
        <p:spPr>
          <a:xfrm>
            <a:off x="5658375" y="5130248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3DD881BC-BC54-8AE8-C89C-CD9D1E38E3E2}"/>
              </a:ext>
            </a:extLst>
          </p:cNvPr>
          <p:cNvSpPr/>
          <p:nvPr/>
        </p:nvSpPr>
        <p:spPr>
          <a:xfrm>
            <a:off x="5226379" y="5130247"/>
            <a:ext cx="226824" cy="213371"/>
          </a:xfrm>
          <a:prstGeom prst="cub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7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E20C0-1291-8C79-E283-31998CEB4E4B}"/>
              </a:ext>
            </a:extLst>
          </p:cNvPr>
          <p:cNvCxnSpPr>
            <a:cxnSpLocks/>
          </p:cNvCxnSpPr>
          <p:nvPr/>
        </p:nvCxnSpPr>
        <p:spPr>
          <a:xfrm>
            <a:off x="854772" y="2528544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DEFB5B-3CDD-98E8-19DF-C0D12D9322FA}"/>
              </a:ext>
            </a:extLst>
          </p:cNvPr>
          <p:cNvSpPr/>
          <p:nvPr/>
        </p:nvSpPr>
        <p:spPr>
          <a:xfrm>
            <a:off x="555434" y="2320370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5CFDF-CDA2-ABAF-E753-0F4C4C331FCC}"/>
              </a:ext>
            </a:extLst>
          </p:cNvPr>
          <p:cNvSpPr/>
          <p:nvPr/>
        </p:nvSpPr>
        <p:spPr>
          <a:xfrm>
            <a:off x="567906" y="2084525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0F8717D-1079-0EA5-9263-5104758F8482}"/>
              </a:ext>
            </a:extLst>
          </p:cNvPr>
          <p:cNvSpPr/>
          <p:nvPr/>
        </p:nvSpPr>
        <p:spPr>
          <a:xfrm>
            <a:off x="555434" y="2596654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8BB0E44-4597-0540-F518-B1D1B3D179DC}"/>
              </a:ext>
            </a:extLst>
          </p:cNvPr>
          <p:cNvSpPr/>
          <p:nvPr/>
        </p:nvSpPr>
        <p:spPr>
          <a:xfrm>
            <a:off x="549198" y="2869326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93DA0BD1-12E7-AE73-450D-9124C566D02B}"/>
              </a:ext>
            </a:extLst>
          </p:cNvPr>
          <p:cNvSpPr/>
          <p:nvPr/>
        </p:nvSpPr>
        <p:spPr>
          <a:xfrm>
            <a:off x="1426592" y="268309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585EF3B6-B31D-63A5-F8E0-209E22E8629D}"/>
              </a:ext>
            </a:extLst>
          </p:cNvPr>
          <p:cNvSpPr/>
          <p:nvPr/>
        </p:nvSpPr>
        <p:spPr>
          <a:xfrm>
            <a:off x="1865161" y="268309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38D1F51-5CA2-3966-E601-F422EF550210}"/>
              </a:ext>
            </a:extLst>
          </p:cNvPr>
          <p:cNvSpPr/>
          <p:nvPr/>
        </p:nvSpPr>
        <p:spPr>
          <a:xfrm>
            <a:off x="1865161" y="2296403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25C49B32-D3D6-27A0-0951-C02319347EA4}"/>
              </a:ext>
            </a:extLst>
          </p:cNvPr>
          <p:cNvSpPr/>
          <p:nvPr/>
        </p:nvSpPr>
        <p:spPr>
          <a:xfrm>
            <a:off x="1433165" y="2296402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80D7D4-1FAE-0AA6-B7A4-CA17E8959B81}"/>
              </a:ext>
            </a:extLst>
          </p:cNvPr>
          <p:cNvSpPr/>
          <p:nvPr/>
        </p:nvSpPr>
        <p:spPr>
          <a:xfrm>
            <a:off x="1255888" y="2045260"/>
            <a:ext cx="1072896" cy="1055283"/>
          </a:xfrm>
          <a:custGeom>
            <a:avLst/>
            <a:gdLst>
              <a:gd name="connsiteX0" fmla="*/ 0 w 1072896"/>
              <a:gd name="connsiteY0" fmla="*/ 175884 h 1055283"/>
              <a:gd name="connsiteX1" fmla="*/ 175884 w 1072896"/>
              <a:gd name="connsiteY1" fmla="*/ 0 h 1055283"/>
              <a:gd name="connsiteX2" fmla="*/ 550871 w 1072896"/>
              <a:gd name="connsiteY2" fmla="*/ 0 h 1055283"/>
              <a:gd name="connsiteX3" fmla="*/ 897012 w 1072896"/>
              <a:gd name="connsiteY3" fmla="*/ 0 h 1055283"/>
              <a:gd name="connsiteX4" fmla="*/ 1072896 w 1072896"/>
              <a:gd name="connsiteY4" fmla="*/ 175884 h 1055283"/>
              <a:gd name="connsiteX5" fmla="*/ 1072896 w 1072896"/>
              <a:gd name="connsiteY5" fmla="*/ 513571 h 1055283"/>
              <a:gd name="connsiteX6" fmla="*/ 1072896 w 1072896"/>
              <a:gd name="connsiteY6" fmla="*/ 879399 h 1055283"/>
              <a:gd name="connsiteX7" fmla="*/ 897012 w 1072896"/>
              <a:gd name="connsiteY7" fmla="*/ 1055283 h 1055283"/>
              <a:gd name="connsiteX8" fmla="*/ 550871 w 1072896"/>
              <a:gd name="connsiteY8" fmla="*/ 1055283 h 1055283"/>
              <a:gd name="connsiteX9" fmla="*/ 175884 w 1072896"/>
              <a:gd name="connsiteY9" fmla="*/ 1055283 h 1055283"/>
              <a:gd name="connsiteX10" fmla="*/ 0 w 1072896"/>
              <a:gd name="connsiteY10" fmla="*/ 879399 h 1055283"/>
              <a:gd name="connsiteX11" fmla="*/ 0 w 1072896"/>
              <a:gd name="connsiteY11" fmla="*/ 548747 h 1055283"/>
              <a:gd name="connsiteX12" fmla="*/ 0 w 1072896"/>
              <a:gd name="connsiteY12" fmla="*/ 175884 h 105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2896" h="1055283" extrusionOk="0">
                <a:moveTo>
                  <a:pt x="0" y="175884"/>
                </a:moveTo>
                <a:cubicBezTo>
                  <a:pt x="-19390" y="66786"/>
                  <a:pt x="53444" y="9496"/>
                  <a:pt x="175884" y="0"/>
                </a:cubicBezTo>
                <a:cubicBezTo>
                  <a:pt x="255330" y="-10490"/>
                  <a:pt x="403339" y="41127"/>
                  <a:pt x="550871" y="0"/>
                </a:cubicBezTo>
                <a:cubicBezTo>
                  <a:pt x="698403" y="-41127"/>
                  <a:pt x="735356" y="16285"/>
                  <a:pt x="897012" y="0"/>
                </a:cubicBezTo>
                <a:cubicBezTo>
                  <a:pt x="980979" y="-7206"/>
                  <a:pt x="1075562" y="80020"/>
                  <a:pt x="1072896" y="175884"/>
                </a:cubicBezTo>
                <a:cubicBezTo>
                  <a:pt x="1078246" y="315838"/>
                  <a:pt x="1040234" y="428650"/>
                  <a:pt x="1072896" y="513571"/>
                </a:cubicBezTo>
                <a:cubicBezTo>
                  <a:pt x="1105558" y="598492"/>
                  <a:pt x="1062554" y="755315"/>
                  <a:pt x="1072896" y="879399"/>
                </a:cubicBezTo>
                <a:cubicBezTo>
                  <a:pt x="1072346" y="971295"/>
                  <a:pt x="979561" y="1075557"/>
                  <a:pt x="897012" y="1055283"/>
                </a:cubicBezTo>
                <a:cubicBezTo>
                  <a:pt x="820500" y="1057031"/>
                  <a:pt x="690354" y="1014680"/>
                  <a:pt x="550871" y="1055283"/>
                </a:cubicBezTo>
                <a:cubicBezTo>
                  <a:pt x="411388" y="1095886"/>
                  <a:pt x="338123" y="1034859"/>
                  <a:pt x="175884" y="1055283"/>
                </a:cubicBezTo>
                <a:cubicBezTo>
                  <a:pt x="88993" y="1070537"/>
                  <a:pt x="2742" y="1004937"/>
                  <a:pt x="0" y="879399"/>
                </a:cubicBezTo>
                <a:cubicBezTo>
                  <a:pt x="-38954" y="796374"/>
                  <a:pt x="8370" y="681465"/>
                  <a:pt x="0" y="548747"/>
                </a:cubicBezTo>
                <a:cubicBezTo>
                  <a:pt x="-8370" y="416029"/>
                  <a:pt x="41814" y="262173"/>
                  <a:pt x="0" y="1758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6406B-ABFF-A560-D5BA-71638309E051}"/>
              </a:ext>
            </a:extLst>
          </p:cNvPr>
          <p:cNvSpPr/>
          <p:nvPr/>
        </p:nvSpPr>
        <p:spPr>
          <a:xfrm>
            <a:off x="390142" y="1546877"/>
            <a:ext cx="2136268" cy="165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C5FB0-78E5-7797-8667-142789A12440}"/>
              </a:ext>
            </a:extLst>
          </p:cNvPr>
          <p:cNvSpPr txBox="1"/>
          <p:nvPr/>
        </p:nvSpPr>
        <p:spPr>
          <a:xfrm>
            <a:off x="390142" y="1582581"/>
            <a:ext cx="2018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Mortality (Jane)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33D398-B587-6601-44C4-1EF9EFBA74D5}"/>
              </a:ext>
            </a:extLst>
          </p:cNvPr>
          <p:cNvCxnSpPr>
            <a:cxnSpLocks/>
          </p:cNvCxnSpPr>
          <p:nvPr/>
        </p:nvCxnSpPr>
        <p:spPr>
          <a:xfrm>
            <a:off x="854772" y="4106298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37C72C5-33A3-403F-57A2-846E0491B64F}"/>
              </a:ext>
            </a:extLst>
          </p:cNvPr>
          <p:cNvSpPr/>
          <p:nvPr/>
        </p:nvSpPr>
        <p:spPr>
          <a:xfrm>
            <a:off x="555434" y="3898124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752A03-87A1-98E5-F29F-8DA2BE4719D5}"/>
              </a:ext>
            </a:extLst>
          </p:cNvPr>
          <p:cNvSpPr/>
          <p:nvPr/>
        </p:nvSpPr>
        <p:spPr>
          <a:xfrm>
            <a:off x="567906" y="3662279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EDA05AC-87D3-DCCB-495F-4F1A7403D3D8}"/>
              </a:ext>
            </a:extLst>
          </p:cNvPr>
          <p:cNvSpPr/>
          <p:nvPr/>
        </p:nvSpPr>
        <p:spPr>
          <a:xfrm>
            <a:off x="555434" y="4174408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4008F41A-FBAF-23F7-63E9-468F89B41CDF}"/>
              </a:ext>
            </a:extLst>
          </p:cNvPr>
          <p:cNvSpPr/>
          <p:nvPr/>
        </p:nvSpPr>
        <p:spPr>
          <a:xfrm>
            <a:off x="549198" y="4447080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F56C7CFA-8A44-5B92-B327-AF319AC742EC}"/>
              </a:ext>
            </a:extLst>
          </p:cNvPr>
          <p:cNvSpPr/>
          <p:nvPr/>
        </p:nvSpPr>
        <p:spPr>
          <a:xfrm>
            <a:off x="1426592" y="426085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357CF9F9-BB53-C01E-07CD-970B4A393214}"/>
              </a:ext>
            </a:extLst>
          </p:cNvPr>
          <p:cNvSpPr/>
          <p:nvPr/>
        </p:nvSpPr>
        <p:spPr>
          <a:xfrm>
            <a:off x="1865161" y="426085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21EBD5B7-6D1F-5C62-346D-EE824E29A79F}"/>
              </a:ext>
            </a:extLst>
          </p:cNvPr>
          <p:cNvSpPr/>
          <p:nvPr/>
        </p:nvSpPr>
        <p:spPr>
          <a:xfrm>
            <a:off x="1865161" y="387415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9B4CF629-29D7-39CF-DB7A-317B79650099}"/>
              </a:ext>
            </a:extLst>
          </p:cNvPr>
          <p:cNvSpPr/>
          <p:nvPr/>
        </p:nvSpPr>
        <p:spPr>
          <a:xfrm>
            <a:off x="1433165" y="3874156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F33754-6338-7F88-C9EE-1B24278A69D0}"/>
              </a:ext>
            </a:extLst>
          </p:cNvPr>
          <p:cNvSpPr/>
          <p:nvPr/>
        </p:nvSpPr>
        <p:spPr>
          <a:xfrm>
            <a:off x="390142" y="3277650"/>
            <a:ext cx="2136268" cy="1497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1450A5-C82B-3D85-94D1-1371A974AEFC}"/>
              </a:ext>
            </a:extLst>
          </p:cNvPr>
          <p:cNvSpPr txBox="1"/>
          <p:nvPr/>
        </p:nvSpPr>
        <p:spPr>
          <a:xfrm>
            <a:off x="564850" y="3244863"/>
            <a:ext cx="185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Income (Jeff)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490EA1-8ED2-8A76-3484-4ADE59298D11}"/>
              </a:ext>
            </a:extLst>
          </p:cNvPr>
          <p:cNvCxnSpPr>
            <a:cxnSpLocks/>
          </p:cNvCxnSpPr>
          <p:nvPr/>
        </p:nvCxnSpPr>
        <p:spPr>
          <a:xfrm>
            <a:off x="882318" y="5823663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bevel/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2976CE2-1A54-3F70-CC72-E8709EA4F4AE}"/>
              </a:ext>
            </a:extLst>
          </p:cNvPr>
          <p:cNvSpPr/>
          <p:nvPr/>
        </p:nvSpPr>
        <p:spPr>
          <a:xfrm>
            <a:off x="582980" y="5615489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A17C29-4EED-E231-BEBA-C98261E678DD}"/>
              </a:ext>
            </a:extLst>
          </p:cNvPr>
          <p:cNvSpPr/>
          <p:nvPr/>
        </p:nvSpPr>
        <p:spPr>
          <a:xfrm>
            <a:off x="595452" y="5379644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73F53F2-EFD5-9E2C-F776-E00393022F4C}"/>
              </a:ext>
            </a:extLst>
          </p:cNvPr>
          <p:cNvSpPr/>
          <p:nvPr/>
        </p:nvSpPr>
        <p:spPr>
          <a:xfrm>
            <a:off x="582980" y="5891773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36E95D9E-72A2-3FEB-9DBA-693CE422977C}"/>
              </a:ext>
            </a:extLst>
          </p:cNvPr>
          <p:cNvSpPr/>
          <p:nvPr/>
        </p:nvSpPr>
        <p:spPr>
          <a:xfrm>
            <a:off x="576744" y="6164445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1FCFA592-9AD4-9899-C652-8D403E452DF9}"/>
              </a:ext>
            </a:extLst>
          </p:cNvPr>
          <p:cNvSpPr/>
          <p:nvPr/>
        </p:nvSpPr>
        <p:spPr>
          <a:xfrm>
            <a:off x="1454138" y="5978216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44CFA5E6-849E-EAA3-EC72-C52BCBE2340E}"/>
              </a:ext>
            </a:extLst>
          </p:cNvPr>
          <p:cNvSpPr/>
          <p:nvPr/>
        </p:nvSpPr>
        <p:spPr>
          <a:xfrm>
            <a:off x="1892707" y="5978215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52BB24F-99FB-C326-53BB-482E175AD195}"/>
              </a:ext>
            </a:extLst>
          </p:cNvPr>
          <p:cNvSpPr/>
          <p:nvPr/>
        </p:nvSpPr>
        <p:spPr>
          <a:xfrm>
            <a:off x="1892707" y="5591522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4DA58CA7-3DF5-5E37-5509-2047466B6414}"/>
              </a:ext>
            </a:extLst>
          </p:cNvPr>
          <p:cNvSpPr/>
          <p:nvPr/>
        </p:nvSpPr>
        <p:spPr>
          <a:xfrm>
            <a:off x="1460711" y="559152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FAF697-395B-7D07-CE85-4D069D42CD72}"/>
              </a:ext>
            </a:extLst>
          </p:cNvPr>
          <p:cNvSpPr/>
          <p:nvPr/>
        </p:nvSpPr>
        <p:spPr>
          <a:xfrm>
            <a:off x="417688" y="4841262"/>
            <a:ext cx="2136268" cy="165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31B758-7F4B-971A-6C37-28DC8466F7A3}"/>
              </a:ext>
            </a:extLst>
          </p:cNvPr>
          <p:cNvSpPr txBox="1"/>
          <p:nvPr/>
        </p:nvSpPr>
        <p:spPr>
          <a:xfrm>
            <a:off x="248236" y="4906397"/>
            <a:ext cx="2305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Health (James)</a:t>
            </a: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EC968FC7-76F7-CF9C-21DD-E32BE1C7B433}"/>
              </a:ext>
            </a:extLst>
          </p:cNvPr>
          <p:cNvSpPr/>
          <p:nvPr/>
        </p:nvSpPr>
        <p:spPr>
          <a:xfrm>
            <a:off x="1184450" y="3656594"/>
            <a:ext cx="1190074" cy="1020002"/>
          </a:xfrm>
          <a:custGeom>
            <a:avLst/>
            <a:gdLst>
              <a:gd name="connsiteX0" fmla="*/ 0 w 1190074"/>
              <a:gd name="connsiteY0" fmla="*/ 510001 h 1020002"/>
              <a:gd name="connsiteX1" fmla="*/ 255001 w 1190074"/>
              <a:gd name="connsiteY1" fmla="*/ 0 h 1020002"/>
              <a:gd name="connsiteX2" fmla="*/ 574635 w 1190074"/>
              <a:gd name="connsiteY2" fmla="*/ 0 h 1020002"/>
              <a:gd name="connsiteX3" fmla="*/ 935074 w 1190074"/>
              <a:gd name="connsiteY3" fmla="*/ 0 h 1020002"/>
              <a:gd name="connsiteX4" fmla="*/ 1190074 w 1190074"/>
              <a:gd name="connsiteY4" fmla="*/ 510001 h 1020002"/>
              <a:gd name="connsiteX5" fmla="*/ 935074 w 1190074"/>
              <a:gd name="connsiteY5" fmla="*/ 1020002 h 1020002"/>
              <a:gd name="connsiteX6" fmla="*/ 581436 w 1190074"/>
              <a:gd name="connsiteY6" fmla="*/ 1020002 h 1020002"/>
              <a:gd name="connsiteX7" fmla="*/ 255001 w 1190074"/>
              <a:gd name="connsiteY7" fmla="*/ 1020002 h 1020002"/>
              <a:gd name="connsiteX8" fmla="*/ 0 w 1190074"/>
              <a:gd name="connsiteY8" fmla="*/ 510001 h 102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074" h="1020002" extrusionOk="0">
                <a:moveTo>
                  <a:pt x="0" y="510001"/>
                </a:moveTo>
                <a:cubicBezTo>
                  <a:pt x="26484" y="359285"/>
                  <a:pt x="226473" y="178473"/>
                  <a:pt x="255001" y="0"/>
                </a:cubicBezTo>
                <a:cubicBezTo>
                  <a:pt x="334215" y="-21708"/>
                  <a:pt x="441109" y="959"/>
                  <a:pt x="574635" y="0"/>
                </a:cubicBezTo>
                <a:cubicBezTo>
                  <a:pt x="708161" y="-959"/>
                  <a:pt x="805855" y="40046"/>
                  <a:pt x="935074" y="0"/>
                </a:cubicBezTo>
                <a:cubicBezTo>
                  <a:pt x="1037679" y="87193"/>
                  <a:pt x="1074432" y="414779"/>
                  <a:pt x="1190074" y="510001"/>
                </a:cubicBezTo>
                <a:cubicBezTo>
                  <a:pt x="1182551" y="663179"/>
                  <a:pt x="982961" y="826498"/>
                  <a:pt x="935074" y="1020002"/>
                </a:cubicBezTo>
                <a:cubicBezTo>
                  <a:pt x="853336" y="1043507"/>
                  <a:pt x="705609" y="1007817"/>
                  <a:pt x="581436" y="1020002"/>
                </a:cubicBezTo>
                <a:cubicBezTo>
                  <a:pt x="457263" y="1032187"/>
                  <a:pt x="409446" y="1019952"/>
                  <a:pt x="255001" y="1020002"/>
                </a:cubicBezTo>
                <a:cubicBezTo>
                  <a:pt x="130323" y="900160"/>
                  <a:pt x="144187" y="663303"/>
                  <a:pt x="0" y="510001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6E2A124-CB6F-B773-41B0-7CADF9B15612}"/>
              </a:ext>
            </a:extLst>
          </p:cNvPr>
          <p:cNvSpPr/>
          <p:nvPr/>
        </p:nvSpPr>
        <p:spPr>
          <a:xfrm>
            <a:off x="1266068" y="5326532"/>
            <a:ext cx="1106723" cy="1087635"/>
          </a:xfrm>
          <a:custGeom>
            <a:avLst/>
            <a:gdLst>
              <a:gd name="connsiteX0" fmla="*/ 0 w 1106723"/>
              <a:gd name="connsiteY0" fmla="*/ 543818 h 1087635"/>
              <a:gd name="connsiteX1" fmla="*/ 553362 w 1106723"/>
              <a:gd name="connsiteY1" fmla="*/ 0 h 1087635"/>
              <a:gd name="connsiteX2" fmla="*/ 1106724 w 1106723"/>
              <a:gd name="connsiteY2" fmla="*/ 543818 h 1087635"/>
              <a:gd name="connsiteX3" fmla="*/ 553362 w 1106723"/>
              <a:gd name="connsiteY3" fmla="*/ 1087636 h 1087635"/>
              <a:gd name="connsiteX4" fmla="*/ 0 w 1106723"/>
              <a:gd name="connsiteY4" fmla="*/ 543818 h 108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723" h="1087635" extrusionOk="0">
                <a:moveTo>
                  <a:pt x="0" y="543818"/>
                </a:moveTo>
                <a:cubicBezTo>
                  <a:pt x="-26415" y="227183"/>
                  <a:pt x="162768" y="31895"/>
                  <a:pt x="553362" y="0"/>
                </a:cubicBezTo>
                <a:cubicBezTo>
                  <a:pt x="918705" y="12575"/>
                  <a:pt x="1089783" y="244015"/>
                  <a:pt x="1106724" y="543818"/>
                </a:cubicBezTo>
                <a:cubicBezTo>
                  <a:pt x="1065591" y="884329"/>
                  <a:pt x="847769" y="1149576"/>
                  <a:pt x="553362" y="1087636"/>
                </a:cubicBezTo>
                <a:cubicBezTo>
                  <a:pt x="242066" y="1084527"/>
                  <a:pt x="11546" y="849677"/>
                  <a:pt x="0" y="54381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1AE2B80D-3E26-1FD3-B85A-0AD86CF3C53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SALURBAL: what we are trying now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8E19739-2FA0-20BE-77D0-D871F99F346A}"/>
              </a:ext>
            </a:extLst>
          </p:cNvPr>
          <p:cNvCxnSpPr>
            <a:cxnSpLocks/>
          </p:cNvCxnSpPr>
          <p:nvPr/>
        </p:nvCxnSpPr>
        <p:spPr>
          <a:xfrm>
            <a:off x="2622761" y="4161997"/>
            <a:ext cx="4258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ED386E-F913-9DCF-1B32-616E068349FB}"/>
              </a:ext>
            </a:extLst>
          </p:cNvPr>
          <p:cNvCxnSpPr>
            <a:cxnSpLocks/>
          </p:cNvCxnSpPr>
          <p:nvPr/>
        </p:nvCxnSpPr>
        <p:spPr>
          <a:xfrm>
            <a:off x="2622761" y="5780927"/>
            <a:ext cx="4258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85FA252-5ED8-0412-0EE3-4B64225B1440}"/>
              </a:ext>
            </a:extLst>
          </p:cNvPr>
          <p:cNvCxnSpPr>
            <a:cxnSpLocks/>
          </p:cNvCxnSpPr>
          <p:nvPr/>
        </p:nvCxnSpPr>
        <p:spPr>
          <a:xfrm>
            <a:off x="2622761" y="2485808"/>
            <a:ext cx="4258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e 77">
            <a:extLst>
              <a:ext uri="{FF2B5EF4-FFF2-40B4-BE49-F238E27FC236}">
                <a16:creationId xmlns:a16="http://schemas.microsoft.com/office/drawing/2014/main" id="{29EFF433-F9C5-0895-6950-A8093E414CE8}"/>
              </a:ext>
            </a:extLst>
          </p:cNvPr>
          <p:cNvSpPr/>
          <p:nvPr/>
        </p:nvSpPr>
        <p:spPr>
          <a:xfrm>
            <a:off x="3306387" y="2596003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952A703B-3B7D-BA47-47C5-8623BCF53337}"/>
              </a:ext>
            </a:extLst>
          </p:cNvPr>
          <p:cNvSpPr/>
          <p:nvPr/>
        </p:nvSpPr>
        <p:spPr>
          <a:xfrm>
            <a:off x="3744956" y="2596003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31061237-4A3C-C076-41F9-1725FB53337B}"/>
              </a:ext>
            </a:extLst>
          </p:cNvPr>
          <p:cNvSpPr/>
          <p:nvPr/>
        </p:nvSpPr>
        <p:spPr>
          <a:xfrm>
            <a:off x="3744956" y="2209309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32789CEB-5916-679A-F25D-03489BDFDEAB}"/>
              </a:ext>
            </a:extLst>
          </p:cNvPr>
          <p:cNvSpPr/>
          <p:nvPr/>
        </p:nvSpPr>
        <p:spPr>
          <a:xfrm>
            <a:off x="3312960" y="2209308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8464FAF-4B61-BC30-27C7-E9A6776A6E4D}"/>
              </a:ext>
            </a:extLst>
          </p:cNvPr>
          <p:cNvSpPr/>
          <p:nvPr/>
        </p:nvSpPr>
        <p:spPr>
          <a:xfrm>
            <a:off x="3135683" y="1958166"/>
            <a:ext cx="1072896" cy="1055283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72896"/>
                      <a:gd name="connsiteY0" fmla="*/ 175884 h 1055283"/>
                      <a:gd name="connsiteX1" fmla="*/ 175884 w 1072896"/>
                      <a:gd name="connsiteY1" fmla="*/ 0 h 1055283"/>
                      <a:gd name="connsiteX2" fmla="*/ 550871 w 1072896"/>
                      <a:gd name="connsiteY2" fmla="*/ 0 h 1055283"/>
                      <a:gd name="connsiteX3" fmla="*/ 897012 w 1072896"/>
                      <a:gd name="connsiteY3" fmla="*/ 0 h 1055283"/>
                      <a:gd name="connsiteX4" fmla="*/ 1072896 w 1072896"/>
                      <a:gd name="connsiteY4" fmla="*/ 175884 h 1055283"/>
                      <a:gd name="connsiteX5" fmla="*/ 1072896 w 1072896"/>
                      <a:gd name="connsiteY5" fmla="*/ 513571 h 1055283"/>
                      <a:gd name="connsiteX6" fmla="*/ 1072896 w 1072896"/>
                      <a:gd name="connsiteY6" fmla="*/ 879399 h 1055283"/>
                      <a:gd name="connsiteX7" fmla="*/ 897012 w 1072896"/>
                      <a:gd name="connsiteY7" fmla="*/ 1055283 h 1055283"/>
                      <a:gd name="connsiteX8" fmla="*/ 550871 w 1072896"/>
                      <a:gd name="connsiteY8" fmla="*/ 1055283 h 1055283"/>
                      <a:gd name="connsiteX9" fmla="*/ 175884 w 1072896"/>
                      <a:gd name="connsiteY9" fmla="*/ 1055283 h 1055283"/>
                      <a:gd name="connsiteX10" fmla="*/ 0 w 1072896"/>
                      <a:gd name="connsiteY10" fmla="*/ 879399 h 1055283"/>
                      <a:gd name="connsiteX11" fmla="*/ 0 w 1072896"/>
                      <a:gd name="connsiteY11" fmla="*/ 548747 h 1055283"/>
                      <a:gd name="connsiteX12" fmla="*/ 0 w 1072896"/>
                      <a:gd name="connsiteY12" fmla="*/ 175884 h 1055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72896" h="1055283" extrusionOk="0">
                        <a:moveTo>
                          <a:pt x="0" y="175884"/>
                        </a:moveTo>
                        <a:cubicBezTo>
                          <a:pt x="-19390" y="66786"/>
                          <a:pt x="53444" y="9496"/>
                          <a:pt x="175884" y="0"/>
                        </a:cubicBezTo>
                        <a:cubicBezTo>
                          <a:pt x="255330" y="-10490"/>
                          <a:pt x="403339" y="41127"/>
                          <a:pt x="550871" y="0"/>
                        </a:cubicBezTo>
                        <a:cubicBezTo>
                          <a:pt x="698403" y="-41127"/>
                          <a:pt x="735356" y="16285"/>
                          <a:pt x="897012" y="0"/>
                        </a:cubicBezTo>
                        <a:cubicBezTo>
                          <a:pt x="980979" y="-7206"/>
                          <a:pt x="1075562" y="80020"/>
                          <a:pt x="1072896" y="175884"/>
                        </a:cubicBezTo>
                        <a:cubicBezTo>
                          <a:pt x="1078246" y="315838"/>
                          <a:pt x="1040234" y="428650"/>
                          <a:pt x="1072896" y="513571"/>
                        </a:cubicBezTo>
                        <a:cubicBezTo>
                          <a:pt x="1105558" y="598492"/>
                          <a:pt x="1062554" y="755315"/>
                          <a:pt x="1072896" y="879399"/>
                        </a:cubicBezTo>
                        <a:cubicBezTo>
                          <a:pt x="1072346" y="971295"/>
                          <a:pt x="979561" y="1075557"/>
                          <a:pt x="897012" y="1055283"/>
                        </a:cubicBezTo>
                        <a:cubicBezTo>
                          <a:pt x="820500" y="1057031"/>
                          <a:pt x="690354" y="1014680"/>
                          <a:pt x="550871" y="1055283"/>
                        </a:cubicBezTo>
                        <a:cubicBezTo>
                          <a:pt x="411388" y="1095886"/>
                          <a:pt x="338123" y="1034859"/>
                          <a:pt x="175884" y="1055283"/>
                        </a:cubicBezTo>
                        <a:cubicBezTo>
                          <a:pt x="88993" y="1070537"/>
                          <a:pt x="2742" y="1004937"/>
                          <a:pt x="0" y="879399"/>
                        </a:cubicBezTo>
                        <a:cubicBezTo>
                          <a:pt x="-38954" y="796374"/>
                          <a:pt x="8370" y="681465"/>
                          <a:pt x="0" y="548747"/>
                        </a:cubicBezTo>
                        <a:cubicBezTo>
                          <a:pt x="-8370" y="416029"/>
                          <a:pt x="41814" y="262173"/>
                          <a:pt x="0" y="1758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ube 97">
            <a:extLst>
              <a:ext uri="{FF2B5EF4-FFF2-40B4-BE49-F238E27FC236}">
                <a16:creationId xmlns:a16="http://schemas.microsoft.com/office/drawing/2014/main" id="{1DF27629-ACDB-FE73-AEEE-95FB5B8F51A3}"/>
              </a:ext>
            </a:extLst>
          </p:cNvPr>
          <p:cNvSpPr/>
          <p:nvPr/>
        </p:nvSpPr>
        <p:spPr>
          <a:xfrm>
            <a:off x="3273385" y="4236651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DFF56A62-F798-F673-F0DE-32DF449327B6}"/>
              </a:ext>
            </a:extLst>
          </p:cNvPr>
          <p:cNvSpPr/>
          <p:nvPr/>
        </p:nvSpPr>
        <p:spPr>
          <a:xfrm>
            <a:off x="3711954" y="4236651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3BA90379-B476-0365-DC25-6B01AB93B250}"/>
              </a:ext>
            </a:extLst>
          </p:cNvPr>
          <p:cNvSpPr/>
          <p:nvPr/>
        </p:nvSpPr>
        <p:spPr>
          <a:xfrm>
            <a:off x="3711954" y="3849957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255ADBA0-E9EF-A684-3794-AB46693B7443}"/>
              </a:ext>
            </a:extLst>
          </p:cNvPr>
          <p:cNvSpPr/>
          <p:nvPr/>
        </p:nvSpPr>
        <p:spPr>
          <a:xfrm>
            <a:off x="3279958" y="3849956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B6761AC-BF69-0AC9-91C3-32BD184259BC}"/>
              </a:ext>
            </a:extLst>
          </p:cNvPr>
          <p:cNvSpPr/>
          <p:nvPr/>
        </p:nvSpPr>
        <p:spPr>
          <a:xfrm>
            <a:off x="3102681" y="3598814"/>
            <a:ext cx="1072896" cy="1055283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72896"/>
                      <a:gd name="connsiteY0" fmla="*/ 175884 h 1055283"/>
                      <a:gd name="connsiteX1" fmla="*/ 175884 w 1072896"/>
                      <a:gd name="connsiteY1" fmla="*/ 0 h 1055283"/>
                      <a:gd name="connsiteX2" fmla="*/ 550871 w 1072896"/>
                      <a:gd name="connsiteY2" fmla="*/ 0 h 1055283"/>
                      <a:gd name="connsiteX3" fmla="*/ 897012 w 1072896"/>
                      <a:gd name="connsiteY3" fmla="*/ 0 h 1055283"/>
                      <a:gd name="connsiteX4" fmla="*/ 1072896 w 1072896"/>
                      <a:gd name="connsiteY4" fmla="*/ 175884 h 1055283"/>
                      <a:gd name="connsiteX5" fmla="*/ 1072896 w 1072896"/>
                      <a:gd name="connsiteY5" fmla="*/ 513571 h 1055283"/>
                      <a:gd name="connsiteX6" fmla="*/ 1072896 w 1072896"/>
                      <a:gd name="connsiteY6" fmla="*/ 879399 h 1055283"/>
                      <a:gd name="connsiteX7" fmla="*/ 897012 w 1072896"/>
                      <a:gd name="connsiteY7" fmla="*/ 1055283 h 1055283"/>
                      <a:gd name="connsiteX8" fmla="*/ 550871 w 1072896"/>
                      <a:gd name="connsiteY8" fmla="*/ 1055283 h 1055283"/>
                      <a:gd name="connsiteX9" fmla="*/ 175884 w 1072896"/>
                      <a:gd name="connsiteY9" fmla="*/ 1055283 h 1055283"/>
                      <a:gd name="connsiteX10" fmla="*/ 0 w 1072896"/>
                      <a:gd name="connsiteY10" fmla="*/ 879399 h 1055283"/>
                      <a:gd name="connsiteX11" fmla="*/ 0 w 1072896"/>
                      <a:gd name="connsiteY11" fmla="*/ 548747 h 1055283"/>
                      <a:gd name="connsiteX12" fmla="*/ 0 w 1072896"/>
                      <a:gd name="connsiteY12" fmla="*/ 175884 h 1055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72896" h="1055283" extrusionOk="0">
                        <a:moveTo>
                          <a:pt x="0" y="175884"/>
                        </a:moveTo>
                        <a:cubicBezTo>
                          <a:pt x="-19390" y="66786"/>
                          <a:pt x="53444" y="9496"/>
                          <a:pt x="175884" y="0"/>
                        </a:cubicBezTo>
                        <a:cubicBezTo>
                          <a:pt x="255330" y="-10490"/>
                          <a:pt x="403339" y="41127"/>
                          <a:pt x="550871" y="0"/>
                        </a:cubicBezTo>
                        <a:cubicBezTo>
                          <a:pt x="698403" y="-41127"/>
                          <a:pt x="735356" y="16285"/>
                          <a:pt x="897012" y="0"/>
                        </a:cubicBezTo>
                        <a:cubicBezTo>
                          <a:pt x="980979" y="-7206"/>
                          <a:pt x="1075562" y="80020"/>
                          <a:pt x="1072896" y="175884"/>
                        </a:cubicBezTo>
                        <a:cubicBezTo>
                          <a:pt x="1078246" y="315838"/>
                          <a:pt x="1040234" y="428650"/>
                          <a:pt x="1072896" y="513571"/>
                        </a:cubicBezTo>
                        <a:cubicBezTo>
                          <a:pt x="1105558" y="598492"/>
                          <a:pt x="1062554" y="755315"/>
                          <a:pt x="1072896" y="879399"/>
                        </a:cubicBezTo>
                        <a:cubicBezTo>
                          <a:pt x="1072346" y="971295"/>
                          <a:pt x="979561" y="1075557"/>
                          <a:pt x="897012" y="1055283"/>
                        </a:cubicBezTo>
                        <a:cubicBezTo>
                          <a:pt x="820500" y="1057031"/>
                          <a:pt x="690354" y="1014680"/>
                          <a:pt x="550871" y="1055283"/>
                        </a:cubicBezTo>
                        <a:cubicBezTo>
                          <a:pt x="411388" y="1095886"/>
                          <a:pt x="338123" y="1034859"/>
                          <a:pt x="175884" y="1055283"/>
                        </a:cubicBezTo>
                        <a:cubicBezTo>
                          <a:pt x="88993" y="1070537"/>
                          <a:pt x="2742" y="1004937"/>
                          <a:pt x="0" y="879399"/>
                        </a:cubicBezTo>
                        <a:cubicBezTo>
                          <a:pt x="-38954" y="796374"/>
                          <a:pt x="8370" y="681465"/>
                          <a:pt x="0" y="548747"/>
                        </a:cubicBezTo>
                        <a:cubicBezTo>
                          <a:pt x="-8370" y="416029"/>
                          <a:pt x="41814" y="262173"/>
                          <a:pt x="0" y="1758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ube 107">
            <a:extLst>
              <a:ext uri="{FF2B5EF4-FFF2-40B4-BE49-F238E27FC236}">
                <a16:creationId xmlns:a16="http://schemas.microsoft.com/office/drawing/2014/main" id="{4AD0A17F-0245-EE52-123D-3FDAEB05E3C1}"/>
              </a:ext>
            </a:extLst>
          </p:cNvPr>
          <p:cNvSpPr/>
          <p:nvPr/>
        </p:nvSpPr>
        <p:spPr>
          <a:xfrm>
            <a:off x="3346210" y="5905731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E26136CD-2E12-DE41-6508-F319647C8402}"/>
              </a:ext>
            </a:extLst>
          </p:cNvPr>
          <p:cNvSpPr/>
          <p:nvPr/>
        </p:nvSpPr>
        <p:spPr>
          <a:xfrm>
            <a:off x="3784779" y="5905731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4DAD04D2-D79E-F05F-1181-1706C923A653}"/>
              </a:ext>
            </a:extLst>
          </p:cNvPr>
          <p:cNvSpPr/>
          <p:nvPr/>
        </p:nvSpPr>
        <p:spPr>
          <a:xfrm>
            <a:off x="3784779" y="5519037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C401ACF5-F7B8-03BB-5A79-292EF253AD23}"/>
              </a:ext>
            </a:extLst>
          </p:cNvPr>
          <p:cNvSpPr/>
          <p:nvPr/>
        </p:nvSpPr>
        <p:spPr>
          <a:xfrm>
            <a:off x="3352783" y="5519036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DA133DE-CD48-50D9-2566-F6506C77DDCC}"/>
              </a:ext>
            </a:extLst>
          </p:cNvPr>
          <p:cNvSpPr/>
          <p:nvPr/>
        </p:nvSpPr>
        <p:spPr>
          <a:xfrm>
            <a:off x="3175506" y="5267894"/>
            <a:ext cx="1072896" cy="1055283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72896"/>
                      <a:gd name="connsiteY0" fmla="*/ 175884 h 1055283"/>
                      <a:gd name="connsiteX1" fmla="*/ 175884 w 1072896"/>
                      <a:gd name="connsiteY1" fmla="*/ 0 h 1055283"/>
                      <a:gd name="connsiteX2" fmla="*/ 550871 w 1072896"/>
                      <a:gd name="connsiteY2" fmla="*/ 0 h 1055283"/>
                      <a:gd name="connsiteX3" fmla="*/ 897012 w 1072896"/>
                      <a:gd name="connsiteY3" fmla="*/ 0 h 1055283"/>
                      <a:gd name="connsiteX4" fmla="*/ 1072896 w 1072896"/>
                      <a:gd name="connsiteY4" fmla="*/ 175884 h 1055283"/>
                      <a:gd name="connsiteX5" fmla="*/ 1072896 w 1072896"/>
                      <a:gd name="connsiteY5" fmla="*/ 513571 h 1055283"/>
                      <a:gd name="connsiteX6" fmla="*/ 1072896 w 1072896"/>
                      <a:gd name="connsiteY6" fmla="*/ 879399 h 1055283"/>
                      <a:gd name="connsiteX7" fmla="*/ 897012 w 1072896"/>
                      <a:gd name="connsiteY7" fmla="*/ 1055283 h 1055283"/>
                      <a:gd name="connsiteX8" fmla="*/ 550871 w 1072896"/>
                      <a:gd name="connsiteY8" fmla="*/ 1055283 h 1055283"/>
                      <a:gd name="connsiteX9" fmla="*/ 175884 w 1072896"/>
                      <a:gd name="connsiteY9" fmla="*/ 1055283 h 1055283"/>
                      <a:gd name="connsiteX10" fmla="*/ 0 w 1072896"/>
                      <a:gd name="connsiteY10" fmla="*/ 879399 h 1055283"/>
                      <a:gd name="connsiteX11" fmla="*/ 0 w 1072896"/>
                      <a:gd name="connsiteY11" fmla="*/ 548747 h 1055283"/>
                      <a:gd name="connsiteX12" fmla="*/ 0 w 1072896"/>
                      <a:gd name="connsiteY12" fmla="*/ 175884 h 1055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72896" h="1055283" extrusionOk="0">
                        <a:moveTo>
                          <a:pt x="0" y="175884"/>
                        </a:moveTo>
                        <a:cubicBezTo>
                          <a:pt x="-19390" y="66786"/>
                          <a:pt x="53444" y="9496"/>
                          <a:pt x="175884" y="0"/>
                        </a:cubicBezTo>
                        <a:cubicBezTo>
                          <a:pt x="255330" y="-10490"/>
                          <a:pt x="403339" y="41127"/>
                          <a:pt x="550871" y="0"/>
                        </a:cubicBezTo>
                        <a:cubicBezTo>
                          <a:pt x="698403" y="-41127"/>
                          <a:pt x="735356" y="16285"/>
                          <a:pt x="897012" y="0"/>
                        </a:cubicBezTo>
                        <a:cubicBezTo>
                          <a:pt x="980979" y="-7206"/>
                          <a:pt x="1075562" y="80020"/>
                          <a:pt x="1072896" y="175884"/>
                        </a:cubicBezTo>
                        <a:cubicBezTo>
                          <a:pt x="1078246" y="315838"/>
                          <a:pt x="1040234" y="428650"/>
                          <a:pt x="1072896" y="513571"/>
                        </a:cubicBezTo>
                        <a:cubicBezTo>
                          <a:pt x="1105558" y="598492"/>
                          <a:pt x="1062554" y="755315"/>
                          <a:pt x="1072896" y="879399"/>
                        </a:cubicBezTo>
                        <a:cubicBezTo>
                          <a:pt x="1072346" y="971295"/>
                          <a:pt x="979561" y="1075557"/>
                          <a:pt x="897012" y="1055283"/>
                        </a:cubicBezTo>
                        <a:cubicBezTo>
                          <a:pt x="820500" y="1057031"/>
                          <a:pt x="690354" y="1014680"/>
                          <a:pt x="550871" y="1055283"/>
                        </a:cubicBezTo>
                        <a:cubicBezTo>
                          <a:pt x="411388" y="1095886"/>
                          <a:pt x="338123" y="1034859"/>
                          <a:pt x="175884" y="1055283"/>
                        </a:cubicBezTo>
                        <a:cubicBezTo>
                          <a:pt x="88993" y="1070537"/>
                          <a:pt x="2742" y="1004937"/>
                          <a:pt x="0" y="879399"/>
                        </a:cubicBezTo>
                        <a:cubicBezTo>
                          <a:pt x="-38954" y="796374"/>
                          <a:pt x="8370" y="681465"/>
                          <a:pt x="0" y="548747"/>
                        </a:cubicBezTo>
                        <a:cubicBezTo>
                          <a:pt x="-8370" y="416029"/>
                          <a:pt x="41814" y="262173"/>
                          <a:pt x="0" y="1758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ontent Placeholder 2">
            <a:extLst>
              <a:ext uri="{FF2B5EF4-FFF2-40B4-BE49-F238E27FC236}">
                <a16:creationId xmlns:a16="http://schemas.microsoft.com/office/drawing/2014/main" id="{3A9CEF1B-2418-2AF9-BFC0-0532813A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600" y="2024526"/>
            <a:ext cx="3976923" cy="345594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Design a SALURBAL wide informatics standard (variable naming, data format, metadata format) applied at the work group level.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Build a unified dataset with automated testing to enforce strict standards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Create a user-friendly data portal to access/download data, metadata and reproject outputs.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0EFEA6-994D-3BF4-033A-1533A102694F}"/>
              </a:ext>
            </a:extLst>
          </p:cNvPr>
          <p:cNvCxnSpPr>
            <a:cxnSpLocks/>
          </p:cNvCxnSpPr>
          <p:nvPr/>
        </p:nvCxnSpPr>
        <p:spPr>
          <a:xfrm>
            <a:off x="4421081" y="2519081"/>
            <a:ext cx="425899" cy="678675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2AE452-AFBC-9B80-26C4-8A7D43B23E1A}"/>
              </a:ext>
            </a:extLst>
          </p:cNvPr>
          <p:cNvCxnSpPr>
            <a:cxnSpLocks/>
          </p:cNvCxnSpPr>
          <p:nvPr/>
        </p:nvCxnSpPr>
        <p:spPr>
          <a:xfrm flipV="1">
            <a:off x="4421081" y="4809026"/>
            <a:ext cx="425899" cy="1055283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D7C3F2-9248-209D-95EC-FD9D5B40CA70}"/>
              </a:ext>
            </a:extLst>
          </p:cNvPr>
          <p:cNvCxnSpPr>
            <a:cxnSpLocks/>
          </p:cNvCxnSpPr>
          <p:nvPr/>
        </p:nvCxnSpPr>
        <p:spPr>
          <a:xfrm>
            <a:off x="4421081" y="4172006"/>
            <a:ext cx="4258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5D79EE4-FEB0-26C8-A705-D3209C657358}"/>
              </a:ext>
            </a:extLst>
          </p:cNvPr>
          <p:cNvSpPr/>
          <p:nvPr/>
        </p:nvSpPr>
        <p:spPr>
          <a:xfrm>
            <a:off x="4932988" y="2326527"/>
            <a:ext cx="1310158" cy="3778400"/>
          </a:xfrm>
          <a:prstGeom prst="round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72896"/>
                      <a:gd name="connsiteY0" fmla="*/ 175884 h 1055283"/>
                      <a:gd name="connsiteX1" fmla="*/ 175884 w 1072896"/>
                      <a:gd name="connsiteY1" fmla="*/ 0 h 1055283"/>
                      <a:gd name="connsiteX2" fmla="*/ 550871 w 1072896"/>
                      <a:gd name="connsiteY2" fmla="*/ 0 h 1055283"/>
                      <a:gd name="connsiteX3" fmla="*/ 897012 w 1072896"/>
                      <a:gd name="connsiteY3" fmla="*/ 0 h 1055283"/>
                      <a:gd name="connsiteX4" fmla="*/ 1072896 w 1072896"/>
                      <a:gd name="connsiteY4" fmla="*/ 175884 h 1055283"/>
                      <a:gd name="connsiteX5" fmla="*/ 1072896 w 1072896"/>
                      <a:gd name="connsiteY5" fmla="*/ 513571 h 1055283"/>
                      <a:gd name="connsiteX6" fmla="*/ 1072896 w 1072896"/>
                      <a:gd name="connsiteY6" fmla="*/ 879399 h 1055283"/>
                      <a:gd name="connsiteX7" fmla="*/ 897012 w 1072896"/>
                      <a:gd name="connsiteY7" fmla="*/ 1055283 h 1055283"/>
                      <a:gd name="connsiteX8" fmla="*/ 550871 w 1072896"/>
                      <a:gd name="connsiteY8" fmla="*/ 1055283 h 1055283"/>
                      <a:gd name="connsiteX9" fmla="*/ 175884 w 1072896"/>
                      <a:gd name="connsiteY9" fmla="*/ 1055283 h 1055283"/>
                      <a:gd name="connsiteX10" fmla="*/ 0 w 1072896"/>
                      <a:gd name="connsiteY10" fmla="*/ 879399 h 1055283"/>
                      <a:gd name="connsiteX11" fmla="*/ 0 w 1072896"/>
                      <a:gd name="connsiteY11" fmla="*/ 548747 h 1055283"/>
                      <a:gd name="connsiteX12" fmla="*/ 0 w 1072896"/>
                      <a:gd name="connsiteY12" fmla="*/ 175884 h 1055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72896" h="1055283" extrusionOk="0">
                        <a:moveTo>
                          <a:pt x="0" y="175884"/>
                        </a:moveTo>
                        <a:cubicBezTo>
                          <a:pt x="-19390" y="66786"/>
                          <a:pt x="53444" y="9496"/>
                          <a:pt x="175884" y="0"/>
                        </a:cubicBezTo>
                        <a:cubicBezTo>
                          <a:pt x="255330" y="-10490"/>
                          <a:pt x="403339" y="41127"/>
                          <a:pt x="550871" y="0"/>
                        </a:cubicBezTo>
                        <a:cubicBezTo>
                          <a:pt x="698403" y="-41127"/>
                          <a:pt x="735356" y="16285"/>
                          <a:pt x="897012" y="0"/>
                        </a:cubicBezTo>
                        <a:cubicBezTo>
                          <a:pt x="980979" y="-7206"/>
                          <a:pt x="1075562" y="80020"/>
                          <a:pt x="1072896" y="175884"/>
                        </a:cubicBezTo>
                        <a:cubicBezTo>
                          <a:pt x="1078246" y="315838"/>
                          <a:pt x="1040234" y="428650"/>
                          <a:pt x="1072896" y="513571"/>
                        </a:cubicBezTo>
                        <a:cubicBezTo>
                          <a:pt x="1105558" y="598492"/>
                          <a:pt x="1062554" y="755315"/>
                          <a:pt x="1072896" y="879399"/>
                        </a:cubicBezTo>
                        <a:cubicBezTo>
                          <a:pt x="1072346" y="971295"/>
                          <a:pt x="979561" y="1075557"/>
                          <a:pt x="897012" y="1055283"/>
                        </a:cubicBezTo>
                        <a:cubicBezTo>
                          <a:pt x="820500" y="1057031"/>
                          <a:pt x="690354" y="1014680"/>
                          <a:pt x="550871" y="1055283"/>
                        </a:cubicBezTo>
                        <a:cubicBezTo>
                          <a:pt x="411388" y="1095886"/>
                          <a:pt x="338123" y="1034859"/>
                          <a:pt x="175884" y="1055283"/>
                        </a:cubicBezTo>
                        <a:cubicBezTo>
                          <a:pt x="88993" y="1070537"/>
                          <a:pt x="2742" y="1004937"/>
                          <a:pt x="0" y="879399"/>
                        </a:cubicBezTo>
                        <a:cubicBezTo>
                          <a:pt x="-38954" y="796374"/>
                          <a:pt x="8370" y="681465"/>
                          <a:pt x="0" y="548747"/>
                        </a:cubicBezTo>
                        <a:cubicBezTo>
                          <a:pt x="-8370" y="416029"/>
                          <a:pt x="41814" y="262173"/>
                          <a:pt x="0" y="1758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E3FF4B78-DEBC-7D4A-359F-46DD6F99E6F1}"/>
              </a:ext>
            </a:extLst>
          </p:cNvPr>
          <p:cNvSpPr/>
          <p:nvPr/>
        </p:nvSpPr>
        <p:spPr>
          <a:xfrm>
            <a:off x="5219806" y="2894449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EAC80F26-1196-6A28-4D28-56A243F1202B}"/>
              </a:ext>
            </a:extLst>
          </p:cNvPr>
          <p:cNvSpPr/>
          <p:nvPr/>
        </p:nvSpPr>
        <p:spPr>
          <a:xfrm>
            <a:off x="5658375" y="2894449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B01374DA-4D93-E7C0-047B-9A6F048928F3}"/>
              </a:ext>
            </a:extLst>
          </p:cNvPr>
          <p:cNvSpPr/>
          <p:nvPr/>
        </p:nvSpPr>
        <p:spPr>
          <a:xfrm>
            <a:off x="5658375" y="2507755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DECE8394-0B49-C530-3169-2C70126AE929}"/>
              </a:ext>
            </a:extLst>
          </p:cNvPr>
          <p:cNvSpPr/>
          <p:nvPr/>
        </p:nvSpPr>
        <p:spPr>
          <a:xfrm>
            <a:off x="5226379" y="2507754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321A8A11-6320-3B5D-E033-9F738585B852}"/>
              </a:ext>
            </a:extLst>
          </p:cNvPr>
          <p:cNvSpPr/>
          <p:nvPr/>
        </p:nvSpPr>
        <p:spPr>
          <a:xfrm>
            <a:off x="5210922" y="4656747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8063A6A1-1FFE-8F27-83F3-EA3A8CCB3436}"/>
              </a:ext>
            </a:extLst>
          </p:cNvPr>
          <p:cNvSpPr/>
          <p:nvPr/>
        </p:nvSpPr>
        <p:spPr>
          <a:xfrm>
            <a:off x="5649491" y="4656747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BB3ACA01-F164-0786-D08D-BE93AFBB57A8}"/>
              </a:ext>
            </a:extLst>
          </p:cNvPr>
          <p:cNvSpPr/>
          <p:nvPr/>
        </p:nvSpPr>
        <p:spPr>
          <a:xfrm>
            <a:off x="5649491" y="4270053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6AE4DA53-655B-FAF8-57AB-C68180080317}"/>
              </a:ext>
            </a:extLst>
          </p:cNvPr>
          <p:cNvSpPr/>
          <p:nvPr/>
        </p:nvSpPr>
        <p:spPr>
          <a:xfrm>
            <a:off x="5217495" y="4270052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9C329AAA-F056-6465-55CC-16236426B34B}"/>
              </a:ext>
            </a:extLst>
          </p:cNvPr>
          <p:cNvSpPr/>
          <p:nvPr/>
        </p:nvSpPr>
        <p:spPr>
          <a:xfrm>
            <a:off x="5224248" y="3797615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5894BFFC-2F9B-A783-392E-17F62C0F1BAB}"/>
              </a:ext>
            </a:extLst>
          </p:cNvPr>
          <p:cNvSpPr/>
          <p:nvPr/>
        </p:nvSpPr>
        <p:spPr>
          <a:xfrm>
            <a:off x="5662817" y="3797615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E99D8FEF-7CE0-DC0B-4AA2-E2B0F5523471}"/>
              </a:ext>
            </a:extLst>
          </p:cNvPr>
          <p:cNvSpPr/>
          <p:nvPr/>
        </p:nvSpPr>
        <p:spPr>
          <a:xfrm>
            <a:off x="5662817" y="3410921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1FE0EBF1-0938-8D70-842D-5101B6A5D331}"/>
              </a:ext>
            </a:extLst>
          </p:cNvPr>
          <p:cNvSpPr/>
          <p:nvPr/>
        </p:nvSpPr>
        <p:spPr>
          <a:xfrm>
            <a:off x="5230821" y="3410920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226E6F8B-3DE3-04CC-2338-C385E0A78735}"/>
              </a:ext>
            </a:extLst>
          </p:cNvPr>
          <p:cNvSpPr/>
          <p:nvPr/>
        </p:nvSpPr>
        <p:spPr>
          <a:xfrm>
            <a:off x="5219806" y="5516942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72" y="37127"/>
                          <a:pt x="116219" y="74062"/>
                          <a:pt x="173481" y="53343"/>
                        </a:cubicBezTo>
                        <a:cubicBezTo>
                          <a:pt x="189223" y="125355"/>
                          <a:pt x="158834" y="168739"/>
                          <a:pt x="173481" y="213371"/>
                        </a:cubicBezTo>
                        <a:cubicBezTo>
                          <a:pt x="115978" y="230536"/>
                          <a:pt x="49924" y="209114"/>
                          <a:pt x="0" y="213371"/>
                        </a:cubicBezTo>
                        <a:cubicBezTo>
                          <a:pt x="-16558" y="180499"/>
                          <a:pt x="12143" y="9739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6927" y="27109"/>
                          <a:pt x="214948" y="22819"/>
                          <a:pt x="226824" y="0"/>
                        </a:cubicBezTo>
                        <a:cubicBezTo>
                          <a:pt x="226937" y="52915"/>
                          <a:pt x="215239" y="96404"/>
                          <a:pt x="226824" y="160028"/>
                        </a:cubicBezTo>
                        <a:cubicBezTo>
                          <a:pt x="209765" y="188240"/>
                          <a:pt x="190195" y="191906"/>
                          <a:pt x="173481" y="213371"/>
                        </a:cubicBezTo>
                        <a:cubicBezTo>
                          <a:pt x="157859" y="162532"/>
                          <a:pt x="188954" y="8566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8162" y="32874"/>
                          <a:pt x="46336" y="16856"/>
                          <a:pt x="53343" y="0"/>
                        </a:cubicBezTo>
                        <a:cubicBezTo>
                          <a:pt x="118407" y="-2243"/>
                          <a:pt x="152085" y="6104"/>
                          <a:pt x="226824" y="0"/>
                        </a:cubicBezTo>
                        <a:cubicBezTo>
                          <a:pt x="203836" y="23592"/>
                          <a:pt x="188202" y="28972"/>
                          <a:pt x="173481" y="53343"/>
                        </a:cubicBezTo>
                        <a:cubicBezTo>
                          <a:pt x="96622" y="69945"/>
                          <a:pt x="76269" y="38191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8900" y="33146"/>
                          <a:pt x="47454" y="17688"/>
                          <a:pt x="53343" y="0"/>
                        </a:cubicBezTo>
                        <a:cubicBezTo>
                          <a:pt x="95962" y="-12547"/>
                          <a:pt x="145132" y="13803"/>
                          <a:pt x="226824" y="0"/>
                        </a:cubicBezTo>
                        <a:cubicBezTo>
                          <a:pt x="235570" y="76047"/>
                          <a:pt x="211323" y="124298"/>
                          <a:pt x="226824" y="160028"/>
                        </a:cubicBezTo>
                        <a:cubicBezTo>
                          <a:pt x="212609" y="178270"/>
                          <a:pt x="185188" y="198128"/>
                          <a:pt x="173481" y="213371"/>
                        </a:cubicBezTo>
                        <a:cubicBezTo>
                          <a:pt x="109561" y="216352"/>
                          <a:pt x="40908" y="203152"/>
                          <a:pt x="0" y="213371"/>
                        </a:cubicBezTo>
                        <a:cubicBezTo>
                          <a:pt x="-14956" y="141931"/>
                          <a:pt x="18426" y="126560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3098" y="51834"/>
                          <a:pt x="127794" y="65301"/>
                          <a:pt x="173481" y="53343"/>
                        </a:cubicBezTo>
                        <a:cubicBezTo>
                          <a:pt x="191657" y="23576"/>
                          <a:pt x="209975" y="22927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1457" y="129144"/>
                          <a:pt x="173229" y="149138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3952" y="34230"/>
                          <a:pt x="31013" y="26324"/>
                          <a:pt x="53343" y="0"/>
                        </a:cubicBezTo>
                        <a:cubicBezTo>
                          <a:pt x="107738" y="-2117"/>
                          <a:pt x="184741" y="14449"/>
                          <a:pt x="226824" y="0"/>
                        </a:cubicBezTo>
                        <a:cubicBezTo>
                          <a:pt x="227836" y="37536"/>
                          <a:pt x="216448" y="96290"/>
                          <a:pt x="226824" y="160028"/>
                        </a:cubicBezTo>
                        <a:cubicBezTo>
                          <a:pt x="219746" y="176094"/>
                          <a:pt x="197918" y="185769"/>
                          <a:pt x="173481" y="213371"/>
                        </a:cubicBezTo>
                        <a:cubicBezTo>
                          <a:pt x="124709" y="230757"/>
                          <a:pt x="84534" y="201603"/>
                          <a:pt x="0" y="213371"/>
                        </a:cubicBezTo>
                        <a:cubicBezTo>
                          <a:pt x="-14745" y="180753"/>
                          <a:pt x="18530" y="10909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5902" y="47353"/>
                          <a:pt x="135541" y="63173"/>
                          <a:pt x="173481" y="53343"/>
                        </a:cubicBezTo>
                        <a:cubicBezTo>
                          <a:pt x="194319" y="25552"/>
                          <a:pt x="211645" y="1561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6923" y="93877"/>
                          <a:pt x="160254" y="151577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Cube 103">
            <a:extLst>
              <a:ext uri="{FF2B5EF4-FFF2-40B4-BE49-F238E27FC236}">
                <a16:creationId xmlns:a16="http://schemas.microsoft.com/office/drawing/2014/main" id="{2BB6E3E2-2981-6310-1748-07B7F803FB6E}"/>
              </a:ext>
            </a:extLst>
          </p:cNvPr>
          <p:cNvSpPr/>
          <p:nvPr/>
        </p:nvSpPr>
        <p:spPr>
          <a:xfrm>
            <a:off x="5658375" y="5516942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86129" y="50281"/>
                          <a:pt x="89799" y="70318"/>
                          <a:pt x="173481" y="53343"/>
                        </a:cubicBezTo>
                        <a:cubicBezTo>
                          <a:pt x="191552" y="104380"/>
                          <a:pt x="161288" y="153229"/>
                          <a:pt x="173481" y="213371"/>
                        </a:cubicBezTo>
                        <a:cubicBezTo>
                          <a:pt x="112411" y="226624"/>
                          <a:pt x="75223" y="207778"/>
                          <a:pt x="0" y="213371"/>
                        </a:cubicBezTo>
                        <a:cubicBezTo>
                          <a:pt x="-17676" y="170554"/>
                          <a:pt x="14607" y="126465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3401" y="25546"/>
                          <a:pt x="203661" y="26072"/>
                          <a:pt x="226824" y="0"/>
                        </a:cubicBezTo>
                        <a:cubicBezTo>
                          <a:pt x="244851" y="61163"/>
                          <a:pt x="215057" y="110901"/>
                          <a:pt x="226824" y="160028"/>
                        </a:cubicBezTo>
                        <a:cubicBezTo>
                          <a:pt x="214446" y="181805"/>
                          <a:pt x="198590" y="185178"/>
                          <a:pt x="173481" y="213371"/>
                        </a:cubicBezTo>
                        <a:cubicBezTo>
                          <a:pt x="169149" y="159304"/>
                          <a:pt x="176747" y="127794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20401" y="28879"/>
                          <a:pt x="35168" y="22429"/>
                          <a:pt x="53343" y="0"/>
                        </a:cubicBezTo>
                        <a:cubicBezTo>
                          <a:pt x="133021" y="-637"/>
                          <a:pt x="140818" y="17743"/>
                          <a:pt x="226824" y="0"/>
                        </a:cubicBezTo>
                        <a:cubicBezTo>
                          <a:pt x="212747" y="19361"/>
                          <a:pt x="188146" y="37525"/>
                          <a:pt x="173481" y="53343"/>
                        </a:cubicBezTo>
                        <a:cubicBezTo>
                          <a:pt x="135191" y="58621"/>
                          <a:pt x="77716" y="33197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5190" y="35724"/>
                          <a:pt x="42776" y="16372"/>
                          <a:pt x="53343" y="0"/>
                        </a:cubicBezTo>
                        <a:cubicBezTo>
                          <a:pt x="133806" y="-6091"/>
                          <a:pt x="189780" y="9748"/>
                          <a:pt x="226824" y="0"/>
                        </a:cubicBezTo>
                        <a:cubicBezTo>
                          <a:pt x="243046" y="66905"/>
                          <a:pt x="211510" y="106243"/>
                          <a:pt x="226824" y="160028"/>
                        </a:cubicBezTo>
                        <a:cubicBezTo>
                          <a:pt x="213427" y="181185"/>
                          <a:pt x="184430" y="198649"/>
                          <a:pt x="173481" y="213371"/>
                        </a:cubicBezTo>
                        <a:cubicBezTo>
                          <a:pt x="130849" y="224326"/>
                          <a:pt x="37695" y="204935"/>
                          <a:pt x="0" y="213371"/>
                        </a:cubicBezTo>
                        <a:cubicBezTo>
                          <a:pt x="-888" y="140572"/>
                          <a:pt x="5911" y="120281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81631" y="50079"/>
                          <a:pt x="112931" y="71621"/>
                          <a:pt x="173481" y="53343"/>
                        </a:cubicBezTo>
                        <a:cubicBezTo>
                          <a:pt x="198779" y="25388"/>
                          <a:pt x="212542" y="2012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457" y="96642"/>
                          <a:pt x="166334" y="13498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6357" y="35134"/>
                          <a:pt x="33510" y="31280"/>
                          <a:pt x="53343" y="0"/>
                        </a:cubicBezTo>
                        <a:cubicBezTo>
                          <a:pt x="101071" y="-9391"/>
                          <a:pt x="170684" y="1198"/>
                          <a:pt x="226824" y="0"/>
                        </a:cubicBezTo>
                        <a:cubicBezTo>
                          <a:pt x="242076" y="66711"/>
                          <a:pt x="224836" y="88520"/>
                          <a:pt x="226824" y="160028"/>
                        </a:cubicBezTo>
                        <a:cubicBezTo>
                          <a:pt x="206078" y="185791"/>
                          <a:pt x="185963" y="197664"/>
                          <a:pt x="173481" y="213371"/>
                        </a:cubicBezTo>
                        <a:cubicBezTo>
                          <a:pt x="137011" y="227043"/>
                          <a:pt x="65001" y="194808"/>
                          <a:pt x="0" y="213371"/>
                        </a:cubicBezTo>
                        <a:cubicBezTo>
                          <a:pt x="-10365" y="141457"/>
                          <a:pt x="17517" y="124878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60370" y="34215"/>
                          <a:pt x="106045" y="64872"/>
                          <a:pt x="173481" y="53343"/>
                        </a:cubicBezTo>
                        <a:cubicBezTo>
                          <a:pt x="192295" y="26942"/>
                          <a:pt x="205500" y="304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5896" y="117198"/>
                          <a:pt x="169934" y="146109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Cube 104">
            <a:extLst>
              <a:ext uri="{FF2B5EF4-FFF2-40B4-BE49-F238E27FC236}">
                <a16:creationId xmlns:a16="http://schemas.microsoft.com/office/drawing/2014/main" id="{EDD2CFA6-C958-70CE-FE88-91C850A52AA1}"/>
              </a:ext>
            </a:extLst>
          </p:cNvPr>
          <p:cNvSpPr/>
          <p:nvPr/>
        </p:nvSpPr>
        <p:spPr>
          <a:xfrm>
            <a:off x="5658375" y="5130248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49319" y="52519"/>
                          <a:pt x="136194" y="72829"/>
                          <a:pt x="173481" y="53343"/>
                        </a:cubicBezTo>
                        <a:cubicBezTo>
                          <a:pt x="191308" y="114184"/>
                          <a:pt x="157907" y="175688"/>
                          <a:pt x="173481" y="213371"/>
                        </a:cubicBezTo>
                        <a:cubicBezTo>
                          <a:pt x="98191" y="224430"/>
                          <a:pt x="66214" y="202531"/>
                          <a:pt x="0" y="213371"/>
                        </a:cubicBezTo>
                        <a:cubicBezTo>
                          <a:pt x="-6609" y="179271"/>
                          <a:pt x="2959" y="117512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85344" y="30342"/>
                          <a:pt x="208418" y="24385"/>
                          <a:pt x="226824" y="0"/>
                        </a:cubicBezTo>
                        <a:cubicBezTo>
                          <a:pt x="245863" y="49471"/>
                          <a:pt x="223961" y="85026"/>
                          <a:pt x="226824" y="160028"/>
                        </a:cubicBezTo>
                        <a:cubicBezTo>
                          <a:pt x="216144" y="181539"/>
                          <a:pt x="191645" y="188096"/>
                          <a:pt x="173481" y="213371"/>
                        </a:cubicBezTo>
                        <a:cubicBezTo>
                          <a:pt x="159006" y="180678"/>
                          <a:pt x="181404" y="11841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6869" y="33923"/>
                          <a:pt x="33781" y="23852"/>
                          <a:pt x="53343" y="0"/>
                        </a:cubicBezTo>
                        <a:cubicBezTo>
                          <a:pt x="97348" y="-10199"/>
                          <a:pt x="165473" y="11630"/>
                          <a:pt x="226824" y="0"/>
                        </a:cubicBezTo>
                        <a:cubicBezTo>
                          <a:pt x="215626" y="19241"/>
                          <a:pt x="184970" y="41259"/>
                          <a:pt x="173481" y="53343"/>
                        </a:cubicBezTo>
                        <a:cubicBezTo>
                          <a:pt x="97951" y="56487"/>
                          <a:pt x="63873" y="39828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16361" y="31841"/>
                          <a:pt x="36640" y="20377"/>
                          <a:pt x="53343" y="0"/>
                        </a:cubicBezTo>
                        <a:cubicBezTo>
                          <a:pt x="114578" y="-16203"/>
                          <a:pt x="157419" y="17439"/>
                          <a:pt x="226824" y="0"/>
                        </a:cubicBezTo>
                        <a:cubicBezTo>
                          <a:pt x="240660" y="34235"/>
                          <a:pt x="216048" y="86573"/>
                          <a:pt x="226824" y="160028"/>
                        </a:cubicBezTo>
                        <a:cubicBezTo>
                          <a:pt x="207783" y="189827"/>
                          <a:pt x="183875" y="196165"/>
                          <a:pt x="173481" y="213371"/>
                        </a:cubicBezTo>
                        <a:cubicBezTo>
                          <a:pt x="98361" y="223033"/>
                          <a:pt x="78730" y="200079"/>
                          <a:pt x="0" y="213371"/>
                        </a:cubicBezTo>
                        <a:cubicBezTo>
                          <a:pt x="-16793" y="152627"/>
                          <a:pt x="18662" y="108913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50534" y="52159"/>
                          <a:pt x="100394" y="68508"/>
                          <a:pt x="173481" y="53343"/>
                        </a:cubicBezTo>
                        <a:cubicBezTo>
                          <a:pt x="195828" y="24485"/>
                          <a:pt x="214752" y="1851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78121" y="101564"/>
                          <a:pt x="169768" y="141876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6680" y="34750"/>
                          <a:pt x="35574" y="29869"/>
                          <a:pt x="53343" y="0"/>
                        </a:cubicBezTo>
                        <a:cubicBezTo>
                          <a:pt x="119733" y="-15774"/>
                          <a:pt x="145667" y="6272"/>
                          <a:pt x="226824" y="0"/>
                        </a:cubicBezTo>
                        <a:cubicBezTo>
                          <a:pt x="231641" y="49104"/>
                          <a:pt x="220698" y="94722"/>
                          <a:pt x="226824" y="160028"/>
                        </a:cubicBezTo>
                        <a:cubicBezTo>
                          <a:pt x="216413" y="173630"/>
                          <a:pt x="190872" y="186613"/>
                          <a:pt x="173481" y="213371"/>
                        </a:cubicBezTo>
                        <a:cubicBezTo>
                          <a:pt x="117855" y="233867"/>
                          <a:pt x="67076" y="209225"/>
                          <a:pt x="0" y="213371"/>
                        </a:cubicBezTo>
                        <a:cubicBezTo>
                          <a:pt x="-4981" y="167551"/>
                          <a:pt x="17116" y="9819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71597" y="45566"/>
                          <a:pt x="90168" y="71366"/>
                          <a:pt x="173481" y="53343"/>
                        </a:cubicBezTo>
                        <a:cubicBezTo>
                          <a:pt x="190301" y="26229"/>
                          <a:pt x="210135" y="24868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7028" y="85380"/>
                          <a:pt x="168302" y="144425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3DD881BC-BC54-8AE8-C89C-CD9D1E38E3E2}"/>
              </a:ext>
            </a:extLst>
          </p:cNvPr>
          <p:cNvSpPr/>
          <p:nvPr/>
        </p:nvSpPr>
        <p:spPr>
          <a:xfrm>
            <a:off x="5226379" y="5130247"/>
            <a:ext cx="226824" cy="213371"/>
          </a:xfrm>
          <a:prstGeom prst="cub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custGeom>
                    <a:avLst/>
                    <a:gdLst>
                      <a:gd name="connsiteX0" fmla="*/ 0 w 226824"/>
                      <a:gd name="connsiteY0" fmla="*/ 53343 h 213371"/>
                      <a:gd name="connsiteX1" fmla="*/ 173481 w 226824"/>
                      <a:gd name="connsiteY1" fmla="*/ 53343 h 213371"/>
                      <a:gd name="connsiteX2" fmla="*/ 173481 w 226824"/>
                      <a:gd name="connsiteY2" fmla="*/ 213371 h 213371"/>
                      <a:gd name="connsiteX3" fmla="*/ 0 w 226824"/>
                      <a:gd name="connsiteY3" fmla="*/ 213371 h 213371"/>
                      <a:gd name="connsiteX4" fmla="*/ 0 w 226824"/>
                      <a:gd name="connsiteY4" fmla="*/ 53343 h 213371"/>
                      <a:gd name="connsiteX0" fmla="*/ 173481 w 226824"/>
                      <a:gd name="connsiteY0" fmla="*/ 53343 h 213371"/>
                      <a:gd name="connsiteX1" fmla="*/ 226824 w 226824"/>
                      <a:gd name="connsiteY1" fmla="*/ 0 h 213371"/>
                      <a:gd name="connsiteX2" fmla="*/ 226824 w 226824"/>
                      <a:gd name="connsiteY2" fmla="*/ 160028 h 213371"/>
                      <a:gd name="connsiteX3" fmla="*/ 173481 w 226824"/>
                      <a:gd name="connsiteY3" fmla="*/ 213371 h 213371"/>
                      <a:gd name="connsiteX4" fmla="*/ 173481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173481 w 226824"/>
                      <a:gd name="connsiteY3" fmla="*/ 53343 h 213371"/>
                      <a:gd name="connsiteX4" fmla="*/ 0 w 226824"/>
                      <a:gd name="connsiteY4" fmla="*/ 53343 h 213371"/>
                      <a:gd name="connsiteX0" fmla="*/ 0 w 226824"/>
                      <a:gd name="connsiteY0" fmla="*/ 53343 h 213371"/>
                      <a:gd name="connsiteX1" fmla="*/ 53343 w 226824"/>
                      <a:gd name="connsiteY1" fmla="*/ 0 h 213371"/>
                      <a:gd name="connsiteX2" fmla="*/ 226824 w 226824"/>
                      <a:gd name="connsiteY2" fmla="*/ 0 h 213371"/>
                      <a:gd name="connsiteX3" fmla="*/ 226824 w 226824"/>
                      <a:gd name="connsiteY3" fmla="*/ 160028 h 213371"/>
                      <a:gd name="connsiteX4" fmla="*/ 173481 w 226824"/>
                      <a:gd name="connsiteY4" fmla="*/ 213371 h 213371"/>
                      <a:gd name="connsiteX5" fmla="*/ 0 w 226824"/>
                      <a:gd name="connsiteY5" fmla="*/ 213371 h 213371"/>
                      <a:gd name="connsiteX6" fmla="*/ 0 w 226824"/>
                      <a:gd name="connsiteY6" fmla="*/ 53343 h 213371"/>
                      <a:gd name="connsiteX7" fmla="*/ 0 w 226824"/>
                      <a:gd name="connsiteY7" fmla="*/ 53343 h 213371"/>
                      <a:gd name="connsiteX8" fmla="*/ 173481 w 226824"/>
                      <a:gd name="connsiteY8" fmla="*/ 53343 h 213371"/>
                      <a:gd name="connsiteX9" fmla="*/ 226824 w 226824"/>
                      <a:gd name="connsiteY9" fmla="*/ 0 h 213371"/>
                      <a:gd name="connsiteX10" fmla="*/ 173481 w 226824"/>
                      <a:gd name="connsiteY10" fmla="*/ 53343 h 213371"/>
                      <a:gd name="connsiteX11" fmla="*/ 173481 w 226824"/>
                      <a:gd name="connsiteY11" fmla="*/ 213371 h 213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6824" h="213371" stroke="0" extrusionOk="0">
                        <a:moveTo>
                          <a:pt x="0" y="53343"/>
                        </a:moveTo>
                        <a:cubicBezTo>
                          <a:pt x="73841" y="41922"/>
                          <a:pt x="134732" y="60014"/>
                          <a:pt x="173481" y="53343"/>
                        </a:cubicBezTo>
                        <a:cubicBezTo>
                          <a:pt x="183355" y="127127"/>
                          <a:pt x="157791" y="145855"/>
                          <a:pt x="173481" y="213371"/>
                        </a:cubicBezTo>
                        <a:cubicBezTo>
                          <a:pt x="127713" y="213382"/>
                          <a:pt x="83238" y="213359"/>
                          <a:pt x="0" y="213371"/>
                        </a:cubicBezTo>
                        <a:cubicBezTo>
                          <a:pt x="-15739" y="142115"/>
                          <a:pt x="5878" y="111348"/>
                          <a:pt x="0" y="53343"/>
                        </a:cubicBezTo>
                        <a:close/>
                      </a:path>
                      <a:path w="226824" h="213371" fill="darkenLess" stroke="0" extrusionOk="0">
                        <a:moveTo>
                          <a:pt x="173481" y="53343"/>
                        </a:moveTo>
                        <a:cubicBezTo>
                          <a:pt x="191187" y="31389"/>
                          <a:pt x="205251" y="28680"/>
                          <a:pt x="226824" y="0"/>
                        </a:cubicBezTo>
                        <a:cubicBezTo>
                          <a:pt x="235150" y="62669"/>
                          <a:pt x="212120" y="120791"/>
                          <a:pt x="226824" y="160028"/>
                        </a:cubicBezTo>
                        <a:cubicBezTo>
                          <a:pt x="212534" y="185730"/>
                          <a:pt x="193947" y="187433"/>
                          <a:pt x="173481" y="213371"/>
                        </a:cubicBezTo>
                        <a:cubicBezTo>
                          <a:pt x="172878" y="141857"/>
                          <a:pt x="182888" y="90798"/>
                          <a:pt x="173481" y="53343"/>
                        </a:cubicBezTo>
                        <a:close/>
                      </a:path>
                      <a:path w="226824" h="213371" fill="lightenLess" stroke="0" extrusionOk="0">
                        <a:moveTo>
                          <a:pt x="0" y="53343"/>
                        </a:moveTo>
                        <a:cubicBezTo>
                          <a:pt x="12416" y="38231"/>
                          <a:pt x="28781" y="28055"/>
                          <a:pt x="53343" y="0"/>
                        </a:cubicBezTo>
                        <a:cubicBezTo>
                          <a:pt x="132455" y="-9780"/>
                          <a:pt x="142070" y="16095"/>
                          <a:pt x="226824" y="0"/>
                        </a:cubicBezTo>
                        <a:cubicBezTo>
                          <a:pt x="213209" y="22467"/>
                          <a:pt x="186234" y="29270"/>
                          <a:pt x="173481" y="53343"/>
                        </a:cubicBezTo>
                        <a:cubicBezTo>
                          <a:pt x="134702" y="67973"/>
                          <a:pt x="40264" y="45702"/>
                          <a:pt x="0" y="53343"/>
                        </a:cubicBezTo>
                        <a:close/>
                      </a:path>
                      <a:path w="226824" h="213371" fill="none" extrusionOk="0">
                        <a:moveTo>
                          <a:pt x="0" y="53343"/>
                        </a:moveTo>
                        <a:cubicBezTo>
                          <a:pt x="21004" y="29353"/>
                          <a:pt x="43848" y="20802"/>
                          <a:pt x="53343" y="0"/>
                        </a:cubicBezTo>
                        <a:cubicBezTo>
                          <a:pt x="129702" y="-18777"/>
                          <a:pt x="179774" y="2082"/>
                          <a:pt x="226824" y="0"/>
                        </a:cubicBezTo>
                        <a:cubicBezTo>
                          <a:pt x="241825" y="34752"/>
                          <a:pt x="214758" y="116287"/>
                          <a:pt x="226824" y="160028"/>
                        </a:cubicBezTo>
                        <a:cubicBezTo>
                          <a:pt x="204785" y="188371"/>
                          <a:pt x="179160" y="197707"/>
                          <a:pt x="173481" y="213371"/>
                        </a:cubicBezTo>
                        <a:cubicBezTo>
                          <a:pt x="88687" y="218539"/>
                          <a:pt x="71732" y="200530"/>
                          <a:pt x="0" y="213371"/>
                        </a:cubicBezTo>
                        <a:cubicBezTo>
                          <a:pt x="-5748" y="142394"/>
                          <a:pt x="16677" y="126297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49610" y="47366"/>
                          <a:pt x="105197" y="67824"/>
                          <a:pt x="173481" y="53343"/>
                        </a:cubicBezTo>
                        <a:cubicBezTo>
                          <a:pt x="186387" y="33975"/>
                          <a:pt x="215671" y="15532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8514" y="123208"/>
                          <a:pt x="155067" y="133411"/>
                          <a:pt x="173481" y="213371"/>
                        </a:cubicBezTo>
                      </a:path>
                      <a:path w="226824" h="213371" fill="none" stroke="0" extrusionOk="0">
                        <a:moveTo>
                          <a:pt x="0" y="53343"/>
                        </a:moveTo>
                        <a:cubicBezTo>
                          <a:pt x="12387" y="37136"/>
                          <a:pt x="37696" y="28430"/>
                          <a:pt x="53343" y="0"/>
                        </a:cubicBezTo>
                        <a:cubicBezTo>
                          <a:pt x="93680" y="-8922"/>
                          <a:pt x="168881" y="1554"/>
                          <a:pt x="226824" y="0"/>
                        </a:cubicBezTo>
                        <a:cubicBezTo>
                          <a:pt x="234023" y="63049"/>
                          <a:pt x="223867" y="82823"/>
                          <a:pt x="226824" y="160028"/>
                        </a:cubicBezTo>
                        <a:cubicBezTo>
                          <a:pt x="218010" y="179130"/>
                          <a:pt x="197190" y="185416"/>
                          <a:pt x="173481" y="213371"/>
                        </a:cubicBezTo>
                        <a:cubicBezTo>
                          <a:pt x="124798" y="219927"/>
                          <a:pt x="69134" y="200957"/>
                          <a:pt x="0" y="213371"/>
                        </a:cubicBezTo>
                        <a:cubicBezTo>
                          <a:pt x="-17382" y="149217"/>
                          <a:pt x="16936" y="108315"/>
                          <a:pt x="0" y="53343"/>
                        </a:cubicBezTo>
                        <a:close/>
                        <a:moveTo>
                          <a:pt x="0" y="53343"/>
                        </a:moveTo>
                        <a:cubicBezTo>
                          <a:pt x="38752" y="45203"/>
                          <a:pt x="89906" y="64555"/>
                          <a:pt x="173481" y="53343"/>
                        </a:cubicBezTo>
                        <a:cubicBezTo>
                          <a:pt x="182096" y="38082"/>
                          <a:pt x="211326" y="22373"/>
                          <a:pt x="226824" y="0"/>
                        </a:cubicBezTo>
                        <a:moveTo>
                          <a:pt x="173481" y="53343"/>
                        </a:moveTo>
                        <a:cubicBezTo>
                          <a:pt x="184195" y="121242"/>
                          <a:pt x="159731" y="149691"/>
                          <a:pt x="173481" y="21337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6" name="Graphic 115" descr="Web design outline">
            <a:extLst>
              <a:ext uri="{FF2B5EF4-FFF2-40B4-BE49-F238E27FC236}">
                <a16:creationId xmlns:a16="http://schemas.microsoft.com/office/drawing/2014/main" id="{F5DB70F1-D0C9-444D-C1A3-8B0F9346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0798" y="3429000"/>
            <a:ext cx="914400" cy="91440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7DBE7CF-51CA-7504-17E1-519E3274A5B9}"/>
              </a:ext>
            </a:extLst>
          </p:cNvPr>
          <p:cNvCxnSpPr>
            <a:cxnSpLocks/>
          </p:cNvCxnSpPr>
          <p:nvPr/>
        </p:nvCxnSpPr>
        <p:spPr>
          <a:xfrm>
            <a:off x="6344564" y="3894034"/>
            <a:ext cx="425899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Graphic 117" descr="User outline">
            <a:extLst>
              <a:ext uri="{FF2B5EF4-FFF2-40B4-BE49-F238E27FC236}">
                <a16:creationId xmlns:a16="http://schemas.microsoft.com/office/drawing/2014/main" id="{03AC3E81-9F82-54BD-16D4-3EA527832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7796" y="4922694"/>
            <a:ext cx="1122774" cy="1122774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73F264C-D824-96C7-45E4-5EEC75214D0F}"/>
              </a:ext>
            </a:extLst>
          </p:cNvPr>
          <p:cNvCxnSpPr>
            <a:cxnSpLocks/>
          </p:cNvCxnSpPr>
          <p:nvPr/>
        </p:nvCxnSpPr>
        <p:spPr>
          <a:xfrm>
            <a:off x="7370280" y="4389111"/>
            <a:ext cx="0" cy="528350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5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C081-C875-F07E-D227-3FA088A1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6F21-CA7E-24FF-FDD0-D5320393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1838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Data interoperability is a very common issue</a:t>
            </a:r>
            <a:r>
              <a:rPr lang="en-US" dirty="0"/>
              <a:t>. Lack of inter-institutional health data Interoperability prevented rapid collation of covid data for research purposes.</a:t>
            </a:r>
            <a:endParaRPr lang="en-US" b="1" dirty="0"/>
          </a:p>
          <a:p>
            <a:r>
              <a:rPr lang="en-US" b="1" dirty="0"/>
              <a:t>Informatics infrastructure matters. </a:t>
            </a:r>
            <a:r>
              <a:rPr lang="en-US" dirty="0"/>
              <a:t>Its possible that your methodology and statistics are excellent, but your project may still be hampered by informatics bottlenecks.</a:t>
            </a:r>
          </a:p>
          <a:p>
            <a:r>
              <a:rPr lang="en-US" b="1" dirty="0"/>
              <a:t>Data Interoperability standards are only useful when enforced</a:t>
            </a:r>
            <a:r>
              <a:rPr lang="en-US" dirty="0"/>
              <a:t>. A practical way is to programmatically codify standards into steps of the data pipeline (intake, transformation, database loading, data distribution and dissemination).</a:t>
            </a:r>
          </a:p>
          <a:p>
            <a:r>
              <a:rPr lang="en-US" b="1" dirty="0"/>
              <a:t>Web access</a:t>
            </a:r>
            <a:r>
              <a:rPr lang="en-US" dirty="0"/>
              <a:t>. Makes data accessible and internal web application allow us to control access to secure storage (e.g. collaborators can submit data via a website).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8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A141-0203-CFE2-765E-030F8F80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5A94-F69D-5363-CD8B-750659AF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SALURBAL data infrastructure work</a:t>
            </a:r>
          </a:p>
          <a:p>
            <a:r>
              <a:rPr lang="en-US" dirty="0"/>
              <a:t>Some insights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76AB-8D52-1F83-D75E-45F126AB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SALURBAL: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8105-C47E-DAB2-6249-D9C7B8E14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4" y="4769055"/>
            <a:ext cx="4882479" cy="1148269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Input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raw data (census/survey…ETC) from 11 countries in Latin-America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0405D-619C-0877-2B03-CC8B0308264B}"/>
              </a:ext>
            </a:extLst>
          </p:cNvPr>
          <p:cNvSpPr txBox="1"/>
          <p:nvPr/>
        </p:nvSpPr>
        <p:spPr>
          <a:xfrm>
            <a:off x="6096000" y="4767062"/>
            <a:ext cx="4656083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/>
              <a:t>Output: </a:t>
            </a:r>
          </a:p>
          <a:p>
            <a:pPr marL="0" indent="0">
              <a:buNone/>
            </a:pPr>
            <a:r>
              <a:rPr lang="en-US" sz="2000" dirty="0"/>
              <a:t>Harmonized datasets from which we can do analysis that spans across countries</a:t>
            </a:r>
            <a:endParaRPr lang="en-US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3056F0-CD7A-680D-4387-4F5F6EFD441A}"/>
              </a:ext>
            </a:extLst>
          </p:cNvPr>
          <p:cNvCxnSpPr>
            <a:cxnSpLocks/>
          </p:cNvCxnSpPr>
          <p:nvPr/>
        </p:nvCxnSpPr>
        <p:spPr>
          <a:xfrm>
            <a:off x="4799371" y="3075714"/>
            <a:ext cx="1407157" cy="0"/>
          </a:xfrm>
          <a:prstGeom prst="straightConnector1">
            <a:avLst/>
          </a:prstGeom>
          <a:ln w="1270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CC3E77-C860-AC87-42F1-E381BEE12735}"/>
              </a:ext>
            </a:extLst>
          </p:cNvPr>
          <p:cNvSpPr/>
          <p:nvPr/>
        </p:nvSpPr>
        <p:spPr>
          <a:xfrm>
            <a:off x="2496249" y="2490285"/>
            <a:ext cx="639098" cy="585429"/>
          </a:xfrm>
          <a:custGeom>
            <a:avLst/>
            <a:gdLst>
              <a:gd name="connsiteX0" fmla="*/ 0 w 639098"/>
              <a:gd name="connsiteY0" fmla="*/ 292715 h 585429"/>
              <a:gd name="connsiteX1" fmla="*/ 319549 w 639098"/>
              <a:gd name="connsiteY1" fmla="*/ 0 h 585429"/>
              <a:gd name="connsiteX2" fmla="*/ 639098 w 639098"/>
              <a:gd name="connsiteY2" fmla="*/ 292715 h 585429"/>
              <a:gd name="connsiteX3" fmla="*/ 319549 w 639098"/>
              <a:gd name="connsiteY3" fmla="*/ 585430 h 585429"/>
              <a:gd name="connsiteX4" fmla="*/ 0 w 639098"/>
              <a:gd name="connsiteY4" fmla="*/ 292715 h 58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098" h="585429" fill="none" extrusionOk="0">
                <a:moveTo>
                  <a:pt x="0" y="292715"/>
                </a:moveTo>
                <a:cubicBezTo>
                  <a:pt x="7986" y="132000"/>
                  <a:pt x="158468" y="-31696"/>
                  <a:pt x="319549" y="0"/>
                </a:cubicBezTo>
                <a:cubicBezTo>
                  <a:pt x="482664" y="-2047"/>
                  <a:pt x="619460" y="149542"/>
                  <a:pt x="639098" y="292715"/>
                </a:cubicBezTo>
                <a:cubicBezTo>
                  <a:pt x="637927" y="443206"/>
                  <a:pt x="491054" y="592347"/>
                  <a:pt x="319549" y="585430"/>
                </a:cubicBezTo>
                <a:cubicBezTo>
                  <a:pt x="166481" y="598538"/>
                  <a:pt x="26348" y="460712"/>
                  <a:pt x="0" y="292715"/>
                </a:cubicBezTo>
                <a:close/>
              </a:path>
              <a:path w="639098" h="585429" stroke="0" extrusionOk="0">
                <a:moveTo>
                  <a:pt x="0" y="292715"/>
                </a:moveTo>
                <a:cubicBezTo>
                  <a:pt x="-22023" y="117469"/>
                  <a:pt x="127607" y="5802"/>
                  <a:pt x="319549" y="0"/>
                </a:cubicBezTo>
                <a:cubicBezTo>
                  <a:pt x="516255" y="4258"/>
                  <a:pt x="622095" y="131594"/>
                  <a:pt x="639098" y="292715"/>
                </a:cubicBezTo>
                <a:cubicBezTo>
                  <a:pt x="616731" y="476219"/>
                  <a:pt x="495065" y="590768"/>
                  <a:pt x="319549" y="585430"/>
                </a:cubicBezTo>
                <a:cubicBezTo>
                  <a:pt x="137727" y="582508"/>
                  <a:pt x="24835" y="466243"/>
                  <a:pt x="0" y="292715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64D513-5F3B-4CC2-B861-FE5D30E15401}"/>
              </a:ext>
            </a:extLst>
          </p:cNvPr>
          <p:cNvSpPr/>
          <p:nvPr/>
        </p:nvSpPr>
        <p:spPr>
          <a:xfrm>
            <a:off x="2496249" y="1856583"/>
            <a:ext cx="639098" cy="565309"/>
          </a:xfrm>
          <a:custGeom>
            <a:avLst/>
            <a:gdLst>
              <a:gd name="connsiteX0" fmla="*/ 0 w 639098"/>
              <a:gd name="connsiteY0" fmla="*/ 0 h 565309"/>
              <a:gd name="connsiteX1" fmla="*/ 332331 w 639098"/>
              <a:gd name="connsiteY1" fmla="*/ 0 h 565309"/>
              <a:gd name="connsiteX2" fmla="*/ 639098 w 639098"/>
              <a:gd name="connsiteY2" fmla="*/ 0 h 565309"/>
              <a:gd name="connsiteX3" fmla="*/ 639098 w 639098"/>
              <a:gd name="connsiteY3" fmla="*/ 565309 h 565309"/>
              <a:gd name="connsiteX4" fmla="*/ 325940 w 639098"/>
              <a:gd name="connsiteY4" fmla="*/ 565309 h 565309"/>
              <a:gd name="connsiteX5" fmla="*/ 0 w 639098"/>
              <a:gd name="connsiteY5" fmla="*/ 565309 h 565309"/>
              <a:gd name="connsiteX6" fmla="*/ 0 w 639098"/>
              <a:gd name="connsiteY6" fmla="*/ 0 h 56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98" h="565309" fill="none" extrusionOk="0">
                <a:moveTo>
                  <a:pt x="0" y="0"/>
                </a:moveTo>
                <a:cubicBezTo>
                  <a:pt x="66553" y="-38486"/>
                  <a:pt x="175663" y="28499"/>
                  <a:pt x="332331" y="0"/>
                </a:cubicBezTo>
                <a:cubicBezTo>
                  <a:pt x="488999" y="-28499"/>
                  <a:pt x="555678" y="28584"/>
                  <a:pt x="639098" y="0"/>
                </a:cubicBezTo>
                <a:cubicBezTo>
                  <a:pt x="645621" y="160022"/>
                  <a:pt x="578962" y="403743"/>
                  <a:pt x="639098" y="565309"/>
                </a:cubicBezTo>
                <a:cubicBezTo>
                  <a:pt x="482532" y="591734"/>
                  <a:pt x="462133" y="546831"/>
                  <a:pt x="325940" y="565309"/>
                </a:cubicBezTo>
                <a:cubicBezTo>
                  <a:pt x="189747" y="583787"/>
                  <a:pt x="115118" y="532529"/>
                  <a:pt x="0" y="565309"/>
                </a:cubicBezTo>
                <a:cubicBezTo>
                  <a:pt x="-35405" y="309414"/>
                  <a:pt x="29369" y="191434"/>
                  <a:pt x="0" y="0"/>
                </a:cubicBezTo>
                <a:close/>
              </a:path>
              <a:path w="639098" h="565309" stroke="0" extrusionOk="0">
                <a:moveTo>
                  <a:pt x="0" y="0"/>
                </a:moveTo>
                <a:cubicBezTo>
                  <a:pt x="82576" y="-13205"/>
                  <a:pt x="241401" y="7453"/>
                  <a:pt x="313158" y="0"/>
                </a:cubicBezTo>
                <a:cubicBezTo>
                  <a:pt x="384915" y="-7453"/>
                  <a:pt x="510949" y="23122"/>
                  <a:pt x="639098" y="0"/>
                </a:cubicBezTo>
                <a:cubicBezTo>
                  <a:pt x="653183" y="245319"/>
                  <a:pt x="592221" y="433861"/>
                  <a:pt x="639098" y="565309"/>
                </a:cubicBezTo>
                <a:cubicBezTo>
                  <a:pt x="498985" y="568649"/>
                  <a:pt x="469607" y="560318"/>
                  <a:pt x="319549" y="565309"/>
                </a:cubicBezTo>
                <a:cubicBezTo>
                  <a:pt x="169491" y="570300"/>
                  <a:pt x="151330" y="544734"/>
                  <a:pt x="0" y="565309"/>
                </a:cubicBezTo>
                <a:cubicBezTo>
                  <a:pt x="-7295" y="290038"/>
                  <a:pt x="35674" y="15700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5F8AB21-6C61-4965-3C03-CAB3D4E39C92}"/>
              </a:ext>
            </a:extLst>
          </p:cNvPr>
          <p:cNvSpPr/>
          <p:nvPr/>
        </p:nvSpPr>
        <p:spPr>
          <a:xfrm>
            <a:off x="2496249" y="3147618"/>
            <a:ext cx="698876" cy="631506"/>
          </a:xfrm>
          <a:custGeom>
            <a:avLst/>
            <a:gdLst>
              <a:gd name="connsiteX0" fmla="*/ 0 w 698876"/>
              <a:gd name="connsiteY0" fmla="*/ 631506 h 631506"/>
              <a:gd name="connsiteX1" fmla="*/ 171225 w 698876"/>
              <a:gd name="connsiteY1" fmla="*/ 322068 h 631506"/>
              <a:gd name="connsiteX2" fmla="*/ 349438 w 698876"/>
              <a:gd name="connsiteY2" fmla="*/ 0 h 631506"/>
              <a:gd name="connsiteX3" fmla="*/ 527651 w 698876"/>
              <a:gd name="connsiteY3" fmla="*/ 322068 h 631506"/>
              <a:gd name="connsiteX4" fmla="*/ 698876 w 698876"/>
              <a:gd name="connsiteY4" fmla="*/ 631506 h 631506"/>
              <a:gd name="connsiteX5" fmla="*/ 349438 w 698876"/>
              <a:gd name="connsiteY5" fmla="*/ 631506 h 631506"/>
              <a:gd name="connsiteX6" fmla="*/ 0 w 698876"/>
              <a:gd name="connsiteY6" fmla="*/ 631506 h 63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76" h="631506" fill="none" extrusionOk="0">
                <a:moveTo>
                  <a:pt x="0" y="631506"/>
                </a:moveTo>
                <a:cubicBezTo>
                  <a:pt x="53816" y="502189"/>
                  <a:pt x="115530" y="482555"/>
                  <a:pt x="171225" y="322068"/>
                </a:cubicBezTo>
                <a:cubicBezTo>
                  <a:pt x="226919" y="161581"/>
                  <a:pt x="271749" y="164427"/>
                  <a:pt x="349438" y="0"/>
                </a:cubicBezTo>
                <a:cubicBezTo>
                  <a:pt x="409709" y="66076"/>
                  <a:pt x="421849" y="220714"/>
                  <a:pt x="527651" y="322068"/>
                </a:cubicBezTo>
                <a:cubicBezTo>
                  <a:pt x="633454" y="423422"/>
                  <a:pt x="608214" y="514538"/>
                  <a:pt x="698876" y="631506"/>
                </a:cubicBezTo>
                <a:cubicBezTo>
                  <a:pt x="546233" y="659115"/>
                  <a:pt x="426709" y="611353"/>
                  <a:pt x="349438" y="631506"/>
                </a:cubicBezTo>
                <a:cubicBezTo>
                  <a:pt x="272167" y="651659"/>
                  <a:pt x="128044" y="607003"/>
                  <a:pt x="0" y="631506"/>
                </a:cubicBezTo>
                <a:close/>
              </a:path>
              <a:path w="698876" h="631506" stroke="0" extrusionOk="0">
                <a:moveTo>
                  <a:pt x="0" y="631506"/>
                </a:moveTo>
                <a:cubicBezTo>
                  <a:pt x="24034" y="562569"/>
                  <a:pt x="135152" y="426131"/>
                  <a:pt x="167730" y="328383"/>
                </a:cubicBezTo>
                <a:cubicBezTo>
                  <a:pt x="200308" y="230635"/>
                  <a:pt x="320942" y="106643"/>
                  <a:pt x="349438" y="0"/>
                </a:cubicBezTo>
                <a:cubicBezTo>
                  <a:pt x="427472" y="137167"/>
                  <a:pt x="411497" y="196723"/>
                  <a:pt x="520663" y="309438"/>
                </a:cubicBezTo>
                <a:cubicBezTo>
                  <a:pt x="629829" y="422153"/>
                  <a:pt x="593166" y="481816"/>
                  <a:pt x="698876" y="631506"/>
                </a:cubicBezTo>
                <a:cubicBezTo>
                  <a:pt x="546657" y="649826"/>
                  <a:pt x="515517" y="611391"/>
                  <a:pt x="370404" y="631506"/>
                </a:cubicBezTo>
                <a:cubicBezTo>
                  <a:pt x="225291" y="651621"/>
                  <a:pt x="91733" y="627149"/>
                  <a:pt x="0" y="631506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671D2164-F455-9321-3661-3B434976785F}"/>
              </a:ext>
            </a:extLst>
          </p:cNvPr>
          <p:cNvSpPr/>
          <p:nvPr/>
        </p:nvSpPr>
        <p:spPr>
          <a:xfrm>
            <a:off x="2471266" y="3910065"/>
            <a:ext cx="698876" cy="631506"/>
          </a:xfrm>
          <a:custGeom>
            <a:avLst/>
            <a:gdLst>
              <a:gd name="connsiteX0" fmla="*/ 0 w 698876"/>
              <a:gd name="connsiteY0" fmla="*/ 315753 h 631506"/>
              <a:gd name="connsiteX1" fmla="*/ 157877 w 698876"/>
              <a:gd name="connsiteY1" fmla="*/ 0 h 631506"/>
              <a:gd name="connsiteX2" fmla="*/ 541000 w 698876"/>
              <a:gd name="connsiteY2" fmla="*/ 0 h 631506"/>
              <a:gd name="connsiteX3" fmla="*/ 698876 w 698876"/>
              <a:gd name="connsiteY3" fmla="*/ 315753 h 631506"/>
              <a:gd name="connsiteX4" fmla="*/ 541000 w 698876"/>
              <a:gd name="connsiteY4" fmla="*/ 631506 h 631506"/>
              <a:gd name="connsiteX5" fmla="*/ 157877 w 698876"/>
              <a:gd name="connsiteY5" fmla="*/ 631506 h 631506"/>
              <a:gd name="connsiteX6" fmla="*/ 0 w 698876"/>
              <a:gd name="connsiteY6" fmla="*/ 315753 h 63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76" h="631506" fill="none" extrusionOk="0">
                <a:moveTo>
                  <a:pt x="0" y="315753"/>
                </a:moveTo>
                <a:cubicBezTo>
                  <a:pt x="53157" y="162412"/>
                  <a:pt x="139649" y="101341"/>
                  <a:pt x="157877" y="0"/>
                </a:cubicBezTo>
                <a:cubicBezTo>
                  <a:pt x="345078" y="-19837"/>
                  <a:pt x="379402" y="29387"/>
                  <a:pt x="541000" y="0"/>
                </a:cubicBezTo>
                <a:cubicBezTo>
                  <a:pt x="637499" y="106050"/>
                  <a:pt x="618223" y="164559"/>
                  <a:pt x="698876" y="315753"/>
                </a:cubicBezTo>
                <a:cubicBezTo>
                  <a:pt x="701577" y="399404"/>
                  <a:pt x="587863" y="508935"/>
                  <a:pt x="541000" y="631506"/>
                </a:cubicBezTo>
                <a:cubicBezTo>
                  <a:pt x="385726" y="638199"/>
                  <a:pt x="262541" y="589414"/>
                  <a:pt x="157877" y="631506"/>
                </a:cubicBezTo>
                <a:cubicBezTo>
                  <a:pt x="94284" y="535148"/>
                  <a:pt x="64697" y="409058"/>
                  <a:pt x="0" y="315753"/>
                </a:cubicBezTo>
                <a:close/>
              </a:path>
              <a:path w="698876" h="631506" stroke="0" extrusionOk="0">
                <a:moveTo>
                  <a:pt x="0" y="315753"/>
                </a:moveTo>
                <a:cubicBezTo>
                  <a:pt x="50507" y="186177"/>
                  <a:pt x="147656" y="100874"/>
                  <a:pt x="157877" y="0"/>
                </a:cubicBezTo>
                <a:cubicBezTo>
                  <a:pt x="237246" y="-26882"/>
                  <a:pt x="424771" y="557"/>
                  <a:pt x="541000" y="0"/>
                </a:cubicBezTo>
                <a:cubicBezTo>
                  <a:pt x="610401" y="44659"/>
                  <a:pt x="647415" y="227859"/>
                  <a:pt x="698876" y="315753"/>
                </a:cubicBezTo>
                <a:cubicBezTo>
                  <a:pt x="642530" y="483957"/>
                  <a:pt x="546715" y="528776"/>
                  <a:pt x="541000" y="631506"/>
                </a:cubicBezTo>
                <a:cubicBezTo>
                  <a:pt x="416823" y="660711"/>
                  <a:pt x="293061" y="626368"/>
                  <a:pt x="157877" y="631506"/>
                </a:cubicBezTo>
                <a:cubicBezTo>
                  <a:pt x="79525" y="505289"/>
                  <a:pt x="91442" y="411240"/>
                  <a:pt x="0" y="315753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FC2AB0FC-1A7C-DEE1-318F-53AF71904F75}"/>
              </a:ext>
            </a:extLst>
          </p:cNvPr>
          <p:cNvSpPr/>
          <p:nvPr/>
        </p:nvSpPr>
        <p:spPr>
          <a:xfrm>
            <a:off x="7208742" y="2001050"/>
            <a:ext cx="1103586" cy="70141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</a:t>
            </a:r>
            <a:r>
              <a:rPr lang="en-US" dirty="0"/>
              <a:t>R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F4746AF6-7917-9CF6-4AEF-623F202D5236}"/>
              </a:ext>
            </a:extLst>
          </p:cNvPr>
          <p:cNvSpPr/>
          <p:nvPr/>
        </p:nvSpPr>
        <p:spPr>
          <a:xfrm>
            <a:off x="8951719" y="2032493"/>
            <a:ext cx="1103586" cy="70141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MX</a:t>
            </a:r>
            <a:endParaRPr lang="en-US" dirty="0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82FD4A8D-A91C-DC2A-57D6-8B2309C5858C}"/>
              </a:ext>
            </a:extLst>
          </p:cNvPr>
          <p:cNvSpPr/>
          <p:nvPr/>
        </p:nvSpPr>
        <p:spPr>
          <a:xfrm>
            <a:off x="7183439" y="3178522"/>
            <a:ext cx="1103586" cy="70141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</a:t>
            </a:r>
            <a:endParaRPr lang="en-US" dirty="0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83F41302-0F61-CA6E-0853-C440219A3C19}"/>
              </a:ext>
            </a:extLst>
          </p:cNvPr>
          <p:cNvSpPr/>
          <p:nvPr/>
        </p:nvSpPr>
        <p:spPr>
          <a:xfrm>
            <a:off x="8951719" y="3112663"/>
            <a:ext cx="1103586" cy="70141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F91CEC-59CE-3F20-3369-F8B79D46668D}"/>
              </a:ext>
            </a:extLst>
          </p:cNvPr>
          <p:cNvSpPr/>
          <p:nvPr/>
        </p:nvSpPr>
        <p:spPr>
          <a:xfrm>
            <a:off x="6774426" y="1690688"/>
            <a:ext cx="3785419" cy="25961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1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BF93-B8F7-4517-AD1B-74D6E26E1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009" y="1857660"/>
            <a:ext cx="4680755" cy="3455945"/>
          </a:xfrm>
        </p:spPr>
        <p:txBody>
          <a:bodyPr>
            <a:normAutofit/>
          </a:bodyPr>
          <a:lstStyle/>
          <a:p>
            <a:r>
              <a:rPr lang="en-US" sz="2000" b="1" dirty="0"/>
              <a:t>Methodology was excellent across working groups</a:t>
            </a:r>
          </a:p>
          <a:p>
            <a:r>
              <a:rPr lang="en-US" sz="2000" b="1" dirty="0"/>
              <a:t>Lack of infrastructure standards across working groups: </a:t>
            </a:r>
            <a:r>
              <a:rPr lang="en-US" sz="2000" dirty="0"/>
              <a:t>data format, variable naming conventions, codebook format, codebook content, file structures…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E20C0-1291-8C79-E283-31998CEB4E4B}"/>
              </a:ext>
            </a:extLst>
          </p:cNvPr>
          <p:cNvCxnSpPr>
            <a:cxnSpLocks/>
          </p:cNvCxnSpPr>
          <p:nvPr/>
        </p:nvCxnSpPr>
        <p:spPr>
          <a:xfrm>
            <a:off x="854772" y="2528544"/>
            <a:ext cx="32967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DEFB5B-3CDD-98E8-19DF-C0D12D9322FA}"/>
              </a:ext>
            </a:extLst>
          </p:cNvPr>
          <p:cNvSpPr/>
          <p:nvPr/>
        </p:nvSpPr>
        <p:spPr>
          <a:xfrm>
            <a:off x="555434" y="2320370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5CFDF-CDA2-ABAF-E753-0F4C4C331FCC}"/>
              </a:ext>
            </a:extLst>
          </p:cNvPr>
          <p:cNvSpPr/>
          <p:nvPr/>
        </p:nvSpPr>
        <p:spPr>
          <a:xfrm>
            <a:off x="567906" y="2084525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0F8717D-1079-0EA5-9263-5104758F8482}"/>
              </a:ext>
            </a:extLst>
          </p:cNvPr>
          <p:cNvSpPr/>
          <p:nvPr/>
        </p:nvSpPr>
        <p:spPr>
          <a:xfrm>
            <a:off x="555434" y="2596654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8BB0E44-4597-0540-F518-B1D1B3D179DC}"/>
              </a:ext>
            </a:extLst>
          </p:cNvPr>
          <p:cNvSpPr/>
          <p:nvPr/>
        </p:nvSpPr>
        <p:spPr>
          <a:xfrm>
            <a:off x="549198" y="2869326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93DA0BD1-12E7-AE73-450D-9124C566D02B}"/>
              </a:ext>
            </a:extLst>
          </p:cNvPr>
          <p:cNvSpPr/>
          <p:nvPr/>
        </p:nvSpPr>
        <p:spPr>
          <a:xfrm>
            <a:off x="1426592" y="268309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585EF3B6-B31D-63A5-F8E0-209E22E8629D}"/>
              </a:ext>
            </a:extLst>
          </p:cNvPr>
          <p:cNvSpPr/>
          <p:nvPr/>
        </p:nvSpPr>
        <p:spPr>
          <a:xfrm>
            <a:off x="1865161" y="268309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38D1F51-5CA2-3966-E601-F422EF550210}"/>
              </a:ext>
            </a:extLst>
          </p:cNvPr>
          <p:cNvSpPr/>
          <p:nvPr/>
        </p:nvSpPr>
        <p:spPr>
          <a:xfrm>
            <a:off x="1865161" y="2296403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25C49B32-D3D6-27A0-0951-C02319347EA4}"/>
              </a:ext>
            </a:extLst>
          </p:cNvPr>
          <p:cNvSpPr/>
          <p:nvPr/>
        </p:nvSpPr>
        <p:spPr>
          <a:xfrm>
            <a:off x="1433165" y="2296402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80D7D4-1FAE-0AA6-B7A4-CA17E8959B81}"/>
              </a:ext>
            </a:extLst>
          </p:cNvPr>
          <p:cNvSpPr/>
          <p:nvPr/>
        </p:nvSpPr>
        <p:spPr>
          <a:xfrm>
            <a:off x="1255888" y="2045260"/>
            <a:ext cx="1072896" cy="1055283"/>
          </a:xfrm>
          <a:custGeom>
            <a:avLst/>
            <a:gdLst>
              <a:gd name="connsiteX0" fmla="*/ 0 w 1072896"/>
              <a:gd name="connsiteY0" fmla="*/ 175884 h 1055283"/>
              <a:gd name="connsiteX1" fmla="*/ 175884 w 1072896"/>
              <a:gd name="connsiteY1" fmla="*/ 0 h 1055283"/>
              <a:gd name="connsiteX2" fmla="*/ 550871 w 1072896"/>
              <a:gd name="connsiteY2" fmla="*/ 0 h 1055283"/>
              <a:gd name="connsiteX3" fmla="*/ 897012 w 1072896"/>
              <a:gd name="connsiteY3" fmla="*/ 0 h 1055283"/>
              <a:gd name="connsiteX4" fmla="*/ 1072896 w 1072896"/>
              <a:gd name="connsiteY4" fmla="*/ 175884 h 1055283"/>
              <a:gd name="connsiteX5" fmla="*/ 1072896 w 1072896"/>
              <a:gd name="connsiteY5" fmla="*/ 513571 h 1055283"/>
              <a:gd name="connsiteX6" fmla="*/ 1072896 w 1072896"/>
              <a:gd name="connsiteY6" fmla="*/ 879399 h 1055283"/>
              <a:gd name="connsiteX7" fmla="*/ 897012 w 1072896"/>
              <a:gd name="connsiteY7" fmla="*/ 1055283 h 1055283"/>
              <a:gd name="connsiteX8" fmla="*/ 550871 w 1072896"/>
              <a:gd name="connsiteY8" fmla="*/ 1055283 h 1055283"/>
              <a:gd name="connsiteX9" fmla="*/ 175884 w 1072896"/>
              <a:gd name="connsiteY9" fmla="*/ 1055283 h 1055283"/>
              <a:gd name="connsiteX10" fmla="*/ 0 w 1072896"/>
              <a:gd name="connsiteY10" fmla="*/ 879399 h 1055283"/>
              <a:gd name="connsiteX11" fmla="*/ 0 w 1072896"/>
              <a:gd name="connsiteY11" fmla="*/ 548747 h 1055283"/>
              <a:gd name="connsiteX12" fmla="*/ 0 w 1072896"/>
              <a:gd name="connsiteY12" fmla="*/ 175884 h 105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2896" h="1055283" extrusionOk="0">
                <a:moveTo>
                  <a:pt x="0" y="175884"/>
                </a:moveTo>
                <a:cubicBezTo>
                  <a:pt x="-19390" y="66786"/>
                  <a:pt x="53444" y="9496"/>
                  <a:pt x="175884" y="0"/>
                </a:cubicBezTo>
                <a:cubicBezTo>
                  <a:pt x="255330" y="-10490"/>
                  <a:pt x="403339" y="41127"/>
                  <a:pt x="550871" y="0"/>
                </a:cubicBezTo>
                <a:cubicBezTo>
                  <a:pt x="698403" y="-41127"/>
                  <a:pt x="735356" y="16285"/>
                  <a:pt x="897012" y="0"/>
                </a:cubicBezTo>
                <a:cubicBezTo>
                  <a:pt x="980979" y="-7206"/>
                  <a:pt x="1075562" y="80020"/>
                  <a:pt x="1072896" y="175884"/>
                </a:cubicBezTo>
                <a:cubicBezTo>
                  <a:pt x="1078246" y="315838"/>
                  <a:pt x="1040234" y="428650"/>
                  <a:pt x="1072896" y="513571"/>
                </a:cubicBezTo>
                <a:cubicBezTo>
                  <a:pt x="1105558" y="598492"/>
                  <a:pt x="1062554" y="755315"/>
                  <a:pt x="1072896" y="879399"/>
                </a:cubicBezTo>
                <a:cubicBezTo>
                  <a:pt x="1072346" y="971295"/>
                  <a:pt x="979561" y="1075557"/>
                  <a:pt x="897012" y="1055283"/>
                </a:cubicBezTo>
                <a:cubicBezTo>
                  <a:pt x="820500" y="1057031"/>
                  <a:pt x="690354" y="1014680"/>
                  <a:pt x="550871" y="1055283"/>
                </a:cubicBezTo>
                <a:cubicBezTo>
                  <a:pt x="411388" y="1095886"/>
                  <a:pt x="338123" y="1034859"/>
                  <a:pt x="175884" y="1055283"/>
                </a:cubicBezTo>
                <a:cubicBezTo>
                  <a:pt x="88993" y="1070537"/>
                  <a:pt x="2742" y="1004937"/>
                  <a:pt x="0" y="879399"/>
                </a:cubicBezTo>
                <a:cubicBezTo>
                  <a:pt x="-38954" y="796374"/>
                  <a:pt x="8370" y="681465"/>
                  <a:pt x="0" y="548747"/>
                </a:cubicBezTo>
                <a:cubicBezTo>
                  <a:pt x="-8370" y="416029"/>
                  <a:pt x="41814" y="262173"/>
                  <a:pt x="0" y="1758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6406B-ABFF-A560-D5BA-71638309E051}"/>
              </a:ext>
            </a:extLst>
          </p:cNvPr>
          <p:cNvSpPr/>
          <p:nvPr/>
        </p:nvSpPr>
        <p:spPr>
          <a:xfrm>
            <a:off x="390142" y="1546877"/>
            <a:ext cx="2136268" cy="165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C5FB0-78E5-7797-8667-142789A12440}"/>
              </a:ext>
            </a:extLst>
          </p:cNvPr>
          <p:cNvSpPr txBox="1"/>
          <p:nvPr/>
        </p:nvSpPr>
        <p:spPr>
          <a:xfrm>
            <a:off x="390142" y="1582581"/>
            <a:ext cx="2018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Mortality (Jane)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33D398-B587-6601-44C4-1EF9EFBA74D5}"/>
              </a:ext>
            </a:extLst>
          </p:cNvPr>
          <p:cNvCxnSpPr>
            <a:cxnSpLocks/>
          </p:cNvCxnSpPr>
          <p:nvPr/>
        </p:nvCxnSpPr>
        <p:spPr>
          <a:xfrm>
            <a:off x="854772" y="4106298"/>
            <a:ext cx="32967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37C72C5-33A3-403F-57A2-846E0491B64F}"/>
              </a:ext>
            </a:extLst>
          </p:cNvPr>
          <p:cNvSpPr/>
          <p:nvPr/>
        </p:nvSpPr>
        <p:spPr>
          <a:xfrm>
            <a:off x="555434" y="3898124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752A03-87A1-98E5-F29F-8DA2BE4719D5}"/>
              </a:ext>
            </a:extLst>
          </p:cNvPr>
          <p:cNvSpPr/>
          <p:nvPr/>
        </p:nvSpPr>
        <p:spPr>
          <a:xfrm>
            <a:off x="567906" y="3662279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EDA05AC-87D3-DCCB-495F-4F1A7403D3D8}"/>
              </a:ext>
            </a:extLst>
          </p:cNvPr>
          <p:cNvSpPr/>
          <p:nvPr/>
        </p:nvSpPr>
        <p:spPr>
          <a:xfrm>
            <a:off x="555434" y="4174408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4008F41A-FBAF-23F7-63E9-468F89B41CDF}"/>
              </a:ext>
            </a:extLst>
          </p:cNvPr>
          <p:cNvSpPr/>
          <p:nvPr/>
        </p:nvSpPr>
        <p:spPr>
          <a:xfrm>
            <a:off x="549198" y="4447080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F56C7CFA-8A44-5B92-B327-AF319AC742EC}"/>
              </a:ext>
            </a:extLst>
          </p:cNvPr>
          <p:cNvSpPr/>
          <p:nvPr/>
        </p:nvSpPr>
        <p:spPr>
          <a:xfrm>
            <a:off x="1426592" y="426085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357CF9F9-BB53-C01E-07CD-970B4A393214}"/>
              </a:ext>
            </a:extLst>
          </p:cNvPr>
          <p:cNvSpPr/>
          <p:nvPr/>
        </p:nvSpPr>
        <p:spPr>
          <a:xfrm>
            <a:off x="1865161" y="426085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21EBD5B7-6D1F-5C62-346D-EE824E29A79F}"/>
              </a:ext>
            </a:extLst>
          </p:cNvPr>
          <p:cNvSpPr/>
          <p:nvPr/>
        </p:nvSpPr>
        <p:spPr>
          <a:xfrm>
            <a:off x="1865161" y="387415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9B4CF629-29D7-39CF-DB7A-317B79650099}"/>
              </a:ext>
            </a:extLst>
          </p:cNvPr>
          <p:cNvSpPr/>
          <p:nvPr/>
        </p:nvSpPr>
        <p:spPr>
          <a:xfrm>
            <a:off x="1433165" y="3874156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F33754-6338-7F88-C9EE-1B24278A69D0}"/>
              </a:ext>
            </a:extLst>
          </p:cNvPr>
          <p:cNvSpPr/>
          <p:nvPr/>
        </p:nvSpPr>
        <p:spPr>
          <a:xfrm>
            <a:off x="390142" y="3277650"/>
            <a:ext cx="2136268" cy="1497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1450A5-C82B-3D85-94D1-1371A974AEFC}"/>
              </a:ext>
            </a:extLst>
          </p:cNvPr>
          <p:cNvSpPr txBox="1"/>
          <p:nvPr/>
        </p:nvSpPr>
        <p:spPr>
          <a:xfrm>
            <a:off x="564850" y="3244863"/>
            <a:ext cx="185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Income (Jeff)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490EA1-8ED2-8A76-3484-4ADE59298D11}"/>
              </a:ext>
            </a:extLst>
          </p:cNvPr>
          <p:cNvCxnSpPr>
            <a:cxnSpLocks/>
          </p:cNvCxnSpPr>
          <p:nvPr/>
        </p:nvCxnSpPr>
        <p:spPr>
          <a:xfrm>
            <a:off x="882318" y="5823663"/>
            <a:ext cx="329678" cy="0"/>
          </a:xfrm>
          <a:prstGeom prst="straightConnector1">
            <a:avLst/>
          </a:prstGeom>
          <a:ln w="50800">
            <a:solidFill>
              <a:schemeClr val="tx1"/>
            </a:solidFill>
            <a:bevel/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2976CE2-1A54-3F70-CC72-E8709EA4F4AE}"/>
              </a:ext>
            </a:extLst>
          </p:cNvPr>
          <p:cNvSpPr/>
          <p:nvPr/>
        </p:nvSpPr>
        <p:spPr>
          <a:xfrm>
            <a:off x="582980" y="5615489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A17C29-4EED-E231-BEBA-C98261E678DD}"/>
              </a:ext>
            </a:extLst>
          </p:cNvPr>
          <p:cNvSpPr/>
          <p:nvPr/>
        </p:nvSpPr>
        <p:spPr>
          <a:xfrm>
            <a:off x="595452" y="5379644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73F53F2-EFD5-9E2C-F776-E00393022F4C}"/>
              </a:ext>
            </a:extLst>
          </p:cNvPr>
          <p:cNvSpPr/>
          <p:nvPr/>
        </p:nvSpPr>
        <p:spPr>
          <a:xfrm>
            <a:off x="582980" y="5891773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36E95D9E-72A2-3FEB-9DBA-693CE422977C}"/>
              </a:ext>
            </a:extLst>
          </p:cNvPr>
          <p:cNvSpPr/>
          <p:nvPr/>
        </p:nvSpPr>
        <p:spPr>
          <a:xfrm>
            <a:off x="576744" y="6164445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1FCFA592-9AD4-9899-C652-8D403E452DF9}"/>
              </a:ext>
            </a:extLst>
          </p:cNvPr>
          <p:cNvSpPr/>
          <p:nvPr/>
        </p:nvSpPr>
        <p:spPr>
          <a:xfrm>
            <a:off x="1454138" y="5978216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44CFA5E6-849E-EAA3-EC72-C52BCBE2340E}"/>
              </a:ext>
            </a:extLst>
          </p:cNvPr>
          <p:cNvSpPr/>
          <p:nvPr/>
        </p:nvSpPr>
        <p:spPr>
          <a:xfrm>
            <a:off x="1892707" y="5978215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52BB24F-99FB-C326-53BB-482E175AD195}"/>
              </a:ext>
            </a:extLst>
          </p:cNvPr>
          <p:cNvSpPr/>
          <p:nvPr/>
        </p:nvSpPr>
        <p:spPr>
          <a:xfrm>
            <a:off x="1892707" y="5591522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4DA58CA7-3DF5-5E37-5509-2047466B6414}"/>
              </a:ext>
            </a:extLst>
          </p:cNvPr>
          <p:cNvSpPr/>
          <p:nvPr/>
        </p:nvSpPr>
        <p:spPr>
          <a:xfrm>
            <a:off x="1460711" y="559152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FAF697-395B-7D07-CE85-4D069D42CD72}"/>
              </a:ext>
            </a:extLst>
          </p:cNvPr>
          <p:cNvSpPr/>
          <p:nvPr/>
        </p:nvSpPr>
        <p:spPr>
          <a:xfrm>
            <a:off x="417688" y="4841262"/>
            <a:ext cx="2136268" cy="165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31B758-7F4B-971A-6C37-28DC8466F7A3}"/>
              </a:ext>
            </a:extLst>
          </p:cNvPr>
          <p:cNvSpPr txBox="1"/>
          <p:nvPr/>
        </p:nvSpPr>
        <p:spPr>
          <a:xfrm>
            <a:off x="248236" y="4906397"/>
            <a:ext cx="2305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Health (James)</a:t>
            </a: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EC968FC7-76F7-CF9C-21DD-E32BE1C7B433}"/>
              </a:ext>
            </a:extLst>
          </p:cNvPr>
          <p:cNvSpPr/>
          <p:nvPr/>
        </p:nvSpPr>
        <p:spPr>
          <a:xfrm>
            <a:off x="1184450" y="3656594"/>
            <a:ext cx="1190074" cy="1020002"/>
          </a:xfrm>
          <a:custGeom>
            <a:avLst/>
            <a:gdLst>
              <a:gd name="connsiteX0" fmla="*/ 0 w 1190074"/>
              <a:gd name="connsiteY0" fmla="*/ 510001 h 1020002"/>
              <a:gd name="connsiteX1" fmla="*/ 255001 w 1190074"/>
              <a:gd name="connsiteY1" fmla="*/ 0 h 1020002"/>
              <a:gd name="connsiteX2" fmla="*/ 574635 w 1190074"/>
              <a:gd name="connsiteY2" fmla="*/ 0 h 1020002"/>
              <a:gd name="connsiteX3" fmla="*/ 935074 w 1190074"/>
              <a:gd name="connsiteY3" fmla="*/ 0 h 1020002"/>
              <a:gd name="connsiteX4" fmla="*/ 1190074 w 1190074"/>
              <a:gd name="connsiteY4" fmla="*/ 510001 h 1020002"/>
              <a:gd name="connsiteX5" fmla="*/ 935074 w 1190074"/>
              <a:gd name="connsiteY5" fmla="*/ 1020002 h 1020002"/>
              <a:gd name="connsiteX6" fmla="*/ 581436 w 1190074"/>
              <a:gd name="connsiteY6" fmla="*/ 1020002 h 1020002"/>
              <a:gd name="connsiteX7" fmla="*/ 255001 w 1190074"/>
              <a:gd name="connsiteY7" fmla="*/ 1020002 h 1020002"/>
              <a:gd name="connsiteX8" fmla="*/ 0 w 1190074"/>
              <a:gd name="connsiteY8" fmla="*/ 510001 h 102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074" h="1020002" extrusionOk="0">
                <a:moveTo>
                  <a:pt x="0" y="510001"/>
                </a:moveTo>
                <a:cubicBezTo>
                  <a:pt x="26484" y="359285"/>
                  <a:pt x="226473" y="178473"/>
                  <a:pt x="255001" y="0"/>
                </a:cubicBezTo>
                <a:cubicBezTo>
                  <a:pt x="334215" y="-21708"/>
                  <a:pt x="441109" y="959"/>
                  <a:pt x="574635" y="0"/>
                </a:cubicBezTo>
                <a:cubicBezTo>
                  <a:pt x="708161" y="-959"/>
                  <a:pt x="805855" y="40046"/>
                  <a:pt x="935074" y="0"/>
                </a:cubicBezTo>
                <a:cubicBezTo>
                  <a:pt x="1037679" y="87193"/>
                  <a:pt x="1074432" y="414779"/>
                  <a:pt x="1190074" y="510001"/>
                </a:cubicBezTo>
                <a:cubicBezTo>
                  <a:pt x="1182551" y="663179"/>
                  <a:pt x="982961" y="826498"/>
                  <a:pt x="935074" y="1020002"/>
                </a:cubicBezTo>
                <a:cubicBezTo>
                  <a:pt x="853336" y="1043507"/>
                  <a:pt x="705609" y="1007817"/>
                  <a:pt x="581436" y="1020002"/>
                </a:cubicBezTo>
                <a:cubicBezTo>
                  <a:pt x="457263" y="1032187"/>
                  <a:pt x="409446" y="1019952"/>
                  <a:pt x="255001" y="1020002"/>
                </a:cubicBezTo>
                <a:cubicBezTo>
                  <a:pt x="130323" y="900160"/>
                  <a:pt x="144187" y="663303"/>
                  <a:pt x="0" y="510001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6E2A124-CB6F-B773-41B0-7CADF9B15612}"/>
              </a:ext>
            </a:extLst>
          </p:cNvPr>
          <p:cNvSpPr/>
          <p:nvPr/>
        </p:nvSpPr>
        <p:spPr>
          <a:xfrm>
            <a:off x="1266068" y="5326532"/>
            <a:ext cx="1106723" cy="1087635"/>
          </a:xfrm>
          <a:custGeom>
            <a:avLst/>
            <a:gdLst>
              <a:gd name="connsiteX0" fmla="*/ 0 w 1106723"/>
              <a:gd name="connsiteY0" fmla="*/ 543818 h 1087635"/>
              <a:gd name="connsiteX1" fmla="*/ 553362 w 1106723"/>
              <a:gd name="connsiteY1" fmla="*/ 0 h 1087635"/>
              <a:gd name="connsiteX2" fmla="*/ 1106724 w 1106723"/>
              <a:gd name="connsiteY2" fmla="*/ 543818 h 1087635"/>
              <a:gd name="connsiteX3" fmla="*/ 553362 w 1106723"/>
              <a:gd name="connsiteY3" fmla="*/ 1087636 h 1087635"/>
              <a:gd name="connsiteX4" fmla="*/ 0 w 1106723"/>
              <a:gd name="connsiteY4" fmla="*/ 543818 h 108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723" h="1087635" extrusionOk="0">
                <a:moveTo>
                  <a:pt x="0" y="543818"/>
                </a:moveTo>
                <a:cubicBezTo>
                  <a:pt x="-26415" y="227183"/>
                  <a:pt x="162768" y="31895"/>
                  <a:pt x="553362" y="0"/>
                </a:cubicBezTo>
                <a:cubicBezTo>
                  <a:pt x="918705" y="12575"/>
                  <a:pt x="1089783" y="244015"/>
                  <a:pt x="1106724" y="543818"/>
                </a:cubicBezTo>
                <a:cubicBezTo>
                  <a:pt x="1065591" y="884329"/>
                  <a:pt x="847769" y="1149576"/>
                  <a:pt x="553362" y="1087636"/>
                </a:cubicBezTo>
                <a:cubicBezTo>
                  <a:pt x="242066" y="1084527"/>
                  <a:pt x="11546" y="849677"/>
                  <a:pt x="0" y="54381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1AE2B80D-3E26-1FD3-B85A-0AD86CF3C53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SALURBAL: What we did</a:t>
            </a:r>
          </a:p>
        </p:txBody>
      </p:sp>
    </p:spTree>
    <p:extLst>
      <p:ext uri="{BB962C8B-B14F-4D97-AF65-F5344CB8AC3E}">
        <p14:creationId xmlns:p14="http://schemas.microsoft.com/office/powerpoint/2010/main" val="307318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BF93-B8F7-4517-AD1B-74D6E26E1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009" y="1857660"/>
            <a:ext cx="4680755" cy="3455945"/>
          </a:xfrm>
        </p:spPr>
        <p:txBody>
          <a:bodyPr>
            <a:normAutofit/>
          </a:bodyPr>
          <a:lstStyle/>
          <a:p>
            <a:r>
              <a:rPr lang="en-US" sz="2000" b="1" dirty="0"/>
              <a:t>Methodology was excellent across working groups</a:t>
            </a:r>
          </a:p>
          <a:p>
            <a:r>
              <a:rPr lang="en-US" sz="2000" b="1" dirty="0"/>
              <a:t>Lack of infrastructure standards across working groups: </a:t>
            </a:r>
            <a:r>
              <a:rPr lang="en-US" sz="2000" dirty="0"/>
              <a:t>data format, variable naming conventions, codebook format, codebook content, file structures…</a:t>
            </a:r>
          </a:p>
          <a:p>
            <a:r>
              <a:rPr lang="en-US" sz="2000" b="1" dirty="0"/>
              <a:t>The final output was stored in separate folders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E20C0-1291-8C79-E283-31998CEB4E4B}"/>
              </a:ext>
            </a:extLst>
          </p:cNvPr>
          <p:cNvCxnSpPr>
            <a:cxnSpLocks/>
          </p:cNvCxnSpPr>
          <p:nvPr/>
        </p:nvCxnSpPr>
        <p:spPr>
          <a:xfrm>
            <a:off x="854772" y="2528544"/>
            <a:ext cx="32967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DEFB5B-3CDD-98E8-19DF-C0D12D9322FA}"/>
              </a:ext>
            </a:extLst>
          </p:cNvPr>
          <p:cNvSpPr/>
          <p:nvPr/>
        </p:nvSpPr>
        <p:spPr>
          <a:xfrm>
            <a:off x="555434" y="2320370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5CFDF-CDA2-ABAF-E753-0F4C4C331FCC}"/>
              </a:ext>
            </a:extLst>
          </p:cNvPr>
          <p:cNvSpPr/>
          <p:nvPr/>
        </p:nvSpPr>
        <p:spPr>
          <a:xfrm>
            <a:off x="567906" y="2084525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0F8717D-1079-0EA5-9263-5104758F8482}"/>
              </a:ext>
            </a:extLst>
          </p:cNvPr>
          <p:cNvSpPr/>
          <p:nvPr/>
        </p:nvSpPr>
        <p:spPr>
          <a:xfrm>
            <a:off x="555434" y="2596654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8BB0E44-4597-0540-F518-B1D1B3D179DC}"/>
              </a:ext>
            </a:extLst>
          </p:cNvPr>
          <p:cNvSpPr/>
          <p:nvPr/>
        </p:nvSpPr>
        <p:spPr>
          <a:xfrm>
            <a:off x="549198" y="2869326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93DA0BD1-12E7-AE73-450D-9124C566D02B}"/>
              </a:ext>
            </a:extLst>
          </p:cNvPr>
          <p:cNvSpPr/>
          <p:nvPr/>
        </p:nvSpPr>
        <p:spPr>
          <a:xfrm>
            <a:off x="1426592" y="268309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585EF3B6-B31D-63A5-F8E0-209E22E8629D}"/>
              </a:ext>
            </a:extLst>
          </p:cNvPr>
          <p:cNvSpPr/>
          <p:nvPr/>
        </p:nvSpPr>
        <p:spPr>
          <a:xfrm>
            <a:off x="1865161" y="268309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38D1F51-5CA2-3966-E601-F422EF550210}"/>
              </a:ext>
            </a:extLst>
          </p:cNvPr>
          <p:cNvSpPr/>
          <p:nvPr/>
        </p:nvSpPr>
        <p:spPr>
          <a:xfrm>
            <a:off x="1865161" y="2296403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25C49B32-D3D6-27A0-0951-C02319347EA4}"/>
              </a:ext>
            </a:extLst>
          </p:cNvPr>
          <p:cNvSpPr/>
          <p:nvPr/>
        </p:nvSpPr>
        <p:spPr>
          <a:xfrm>
            <a:off x="1433165" y="2296402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80D7D4-1FAE-0AA6-B7A4-CA17E8959B81}"/>
              </a:ext>
            </a:extLst>
          </p:cNvPr>
          <p:cNvSpPr/>
          <p:nvPr/>
        </p:nvSpPr>
        <p:spPr>
          <a:xfrm>
            <a:off x="1255888" y="2045260"/>
            <a:ext cx="1072896" cy="1055283"/>
          </a:xfrm>
          <a:custGeom>
            <a:avLst/>
            <a:gdLst>
              <a:gd name="connsiteX0" fmla="*/ 0 w 1072896"/>
              <a:gd name="connsiteY0" fmla="*/ 175884 h 1055283"/>
              <a:gd name="connsiteX1" fmla="*/ 175884 w 1072896"/>
              <a:gd name="connsiteY1" fmla="*/ 0 h 1055283"/>
              <a:gd name="connsiteX2" fmla="*/ 550871 w 1072896"/>
              <a:gd name="connsiteY2" fmla="*/ 0 h 1055283"/>
              <a:gd name="connsiteX3" fmla="*/ 897012 w 1072896"/>
              <a:gd name="connsiteY3" fmla="*/ 0 h 1055283"/>
              <a:gd name="connsiteX4" fmla="*/ 1072896 w 1072896"/>
              <a:gd name="connsiteY4" fmla="*/ 175884 h 1055283"/>
              <a:gd name="connsiteX5" fmla="*/ 1072896 w 1072896"/>
              <a:gd name="connsiteY5" fmla="*/ 513571 h 1055283"/>
              <a:gd name="connsiteX6" fmla="*/ 1072896 w 1072896"/>
              <a:gd name="connsiteY6" fmla="*/ 879399 h 1055283"/>
              <a:gd name="connsiteX7" fmla="*/ 897012 w 1072896"/>
              <a:gd name="connsiteY7" fmla="*/ 1055283 h 1055283"/>
              <a:gd name="connsiteX8" fmla="*/ 550871 w 1072896"/>
              <a:gd name="connsiteY8" fmla="*/ 1055283 h 1055283"/>
              <a:gd name="connsiteX9" fmla="*/ 175884 w 1072896"/>
              <a:gd name="connsiteY9" fmla="*/ 1055283 h 1055283"/>
              <a:gd name="connsiteX10" fmla="*/ 0 w 1072896"/>
              <a:gd name="connsiteY10" fmla="*/ 879399 h 1055283"/>
              <a:gd name="connsiteX11" fmla="*/ 0 w 1072896"/>
              <a:gd name="connsiteY11" fmla="*/ 548747 h 1055283"/>
              <a:gd name="connsiteX12" fmla="*/ 0 w 1072896"/>
              <a:gd name="connsiteY12" fmla="*/ 175884 h 105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2896" h="1055283" extrusionOk="0">
                <a:moveTo>
                  <a:pt x="0" y="175884"/>
                </a:moveTo>
                <a:cubicBezTo>
                  <a:pt x="-19390" y="66786"/>
                  <a:pt x="53444" y="9496"/>
                  <a:pt x="175884" y="0"/>
                </a:cubicBezTo>
                <a:cubicBezTo>
                  <a:pt x="255330" y="-10490"/>
                  <a:pt x="403339" y="41127"/>
                  <a:pt x="550871" y="0"/>
                </a:cubicBezTo>
                <a:cubicBezTo>
                  <a:pt x="698403" y="-41127"/>
                  <a:pt x="735356" y="16285"/>
                  <a:pt x="897012" y="0"/>
                </a:cubicBezTo>
                <a:cubicBezTo>
                  <a:pt x="980979" y="-7206"/>
                  <a:pt x="1075562" y="80020"/>
                  <a:pt x="1072896" y="175884"/>
                </a:cubicBezTo>
                <a:cubicBezTo>
                  <a:pt x="1078246" y="315838"/>
                  <a:pt x="1040234" y="428650"/>
                  <a:pt x="1072896" y="513571"/>
                </a:cubicBezTo>
                <a:cubicBezTo>
                  <a:pt x="1105558" y="598492"/>
                  <a:pt x="1062554" y="755315"/>
                  <a:pt x="1072896" y="879399"/>
                </a:cubicBezTo>
                <a:cubicBezTo>
                  <a:pt x="1072346" y="971295"/>
                  <a:pt x="979561" y="1075557"/>
                  <a:pt x="897012" y="1055283"/>
                </a:cubicBezTo>
                <a:cubicBezTo>
                  <a:pt x="820500" y="1057031"/>
                  <a:pt x="690354" y="1014680"/>
                  <a:pt x="550871" y="1055283"/>
                </a:cubicBezTo>
                <a:cubicBezTo>
                  <a:pt x="411388" y="1095886"/>
                  <a:pt x="338123" y="1034859"/>
                  <a:pt x="175884" y="1055283"/>
                </a:cubicBezTo>
                <a:cubicBezTo>
                  <a:pt x="88993" y="1070537"/>
                  <a:pt x="2742" y="1004937"/>
                  <a:pt x="0" y="879399"/>
                </a:cubicBezTo>
                <a:cubicBezTo>
                  <a:pt x="-38954" y="796374"/>
                  <a:pt x="8370" y="681465"/>
                  <a:pt x="0" y="548747"/>
                </a:cubicBezTo>
                <a:cubicBezTo>
                  <a:pt x="-8370" y="416029"/>
                  <a:pt x="41814" y="262173"/>
                  <a:pt x="0" y="1758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6406B-ABFF-A560-D5BA-71638309E051}"/>
              </a:ext>
            </a:extLst>
          </p:cNvPr>
          <p:cNvSpPr/>
          <p:nvPr/>
        </p:nvSpPr>
        <p:spPr>
          <a:xfrm>
            <a:off x="390142" y="1546877"/>
            <a:ext cx="2136268" cy="165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C5FB0-78E5-7797-8667-142789A12440}"/>
              </a:ext>
            </a:extLst>
          </p:cNvPr>
          <p:cNvSpPr txBox="1"/>
          <p:nvPr/>
        </p:nvSpPr>
        <p:spPr>
          <a:xfrm>
            <a:off x="390142" y="1582581"/>
            <a:ext cx="2018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Mortality (Jane)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33D398-B587-6601-44C4-1EF9EFBA74D5}"/>
              </a:ext>
            </a:extLst>
          </p:cNvPr>
          <p:cNvCxnSpPr>
            <a:cxnSpLocks/>
          </p:cNvCxnSpPr>
          <p:nvPr/>
        </p:nvCxnSpPr>
        <p:spPr>
          <a:xfrm>
            <a:off x="854772" y="4106298"/>
            <a:ext cx="32967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37C72C5-33A3-403F-57A2-846E0491B64F}"/>
              </a:ext>
            </a:extLst>
          </p:cNvPr>
          <p:cNvSpPr/>
          <p:nvPr/>
        </p:nvSpPr>
        <p:spPr>
          <a:xfrm>
            <a:off x="555434" y="3898124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752A03-87A1-98E5-F29F-8DA2BE4719D5}"/>
              </a:ext>
            </a:extLst>
          </p:cNvPr>
          <p:cNvSpPr/>
          <p:nvPr/>
        </p:nvSpPr>
        <p:spPr>
          <a:xfrm>
            <a:off x="567906" y="3662279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EDA05AC-87D3-DCCB-495F-4F1A7403D3D8}"/>
              </a:ext>
            </a:extLst>
          </p:cNvPr>
          <p:cNvSpPr/>
          <p:nvPr/>
        </p:nvSpPr>
        <p:spPr>
          <a:xfrm>
            <a:off x="555434" y="4174408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4008F41A-FBAF-23F7-63E9-468F89B41CDF}"/>
              </a:ext>
            </a:extLst>
          </p:cNvPr>
          <p:cNvSpPr/>
          <p:nvPr/>
        </p:nvSpPr>
        <p:spPr>
          <a:xfrm>
            <a:off x="549198" y="4447080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F56C7CFA-8A44-5B92-B327-AF319AC742EC}"/>
              </a:ext>
            </a:extLst>
          </p:cNvPr>
          <p:cNvSpPr/>
          <p:nvPr/>
        </p:nvSpPr>
        <p:spPr>
          <a:xfrm>
            <a:off x="1426592" y="426085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357CF9F9-BB53-C01E-07CD-970B4A393214}"/>
              </a:ext>
            </a:extLst>
          </p:cNvPr>
          <p:cNvSpPr/>
          <p:nvPr/>
        </p:nvSpPr>
        <p:spPr>
          <a:xfrm>
            <a:off x="1865161" y="426085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21EBD5B7-6D1F-5C62-346D-EE824E29A79F}"/>
              </a:ext>
            </a:extLst>
          </p:cNvPr>
          <p:cNvSpPr/>
          <p:nvPr/>
        </p:nvSpPr>
        <p:spPr>
          <a:xfrm>
            <a:off x="1865161" y="387415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9B4CF629-29D7-39CF-DB7A-317B79650099}"/>
              </a:ext>
            </a:extLst>
          </p:cNvPr>
          <p:cNvSpPr/>
          <p:nvPr/>
        </p:nvSpPr>
        <p:spPr>
          <a:xfrm>
            <a:off x="1433165" y="3874156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F33754-6338-7F88-C9EE-1B24278A69D0}"/>
              </a:ext>
            </a:extLst>
          </p:cNvPr>
          <p:cNvSpPr/>
          <p:nvPr/>
        </p:nvSpPr>
        <p:spPr>
          <a:xfrm>
            <a:off x="390142" y="3277650"/>
            <a:ext cx="2136268" cy="1497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1450A5-C82B-3D85-94D1-1371A974AEFC}"/>
              </a:ext>
            </a:extLst>
          </p:cNvPr>
          <p:cNvSpPr txBox="1"/>
          <p:nvPr/>
        </p:nvSpPr>
        <p:spPr>
          <a:xfrm>
            <a:off x="564850" y="3244863"/>
            <a:ext cx="185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Income (Jeff)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490EA1-8ED2-8A76-3484-4ADE59298D11}"/>
              </a:ext>
            </a:extLst>
          </p:cNvPr>
          <p:cNvCxnSpPr>
            <a:cxnSpLocks/>
          </p:cNvCxnSpPr>
          <p:nvPr/>
        </p:nvCxnSpPr>
        <p:spPr>
          <a:xfrm>
            <a:off x="882318" y="5823663"/>
            <a:ext cx="329678" cy="0"/>
          </a:xfrm>
          <a:prstGeom prst="straightConnector1">
            <a:avLst/>
          </a:prstGeom>
          <a:ln w="50800">
            <a:solidFill>
              <a:schemeClr val="tx1"/>
            </a:solidFill>
            <a:bevel/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2976CE2-1A54-3F70-CC72-E8709EA4F4AE}"/>
              </a:ext>
            </a:extLst>
          </p:cNvPr>
          <p:cNvSpPr/>
          <p:nvPr/>
        </p:nvSpPr>
        <p:spPr>
          <a:xfrm>
            <a:off x="582980" y="5615489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A17C29-4EED-E231-BEBA-C98261E678DD}"/>
              </a:ext>
            </a:extLst>
          </p:cNvPr>
          <p:cNvSpPr/>
          <p:nvPr/>
        </p:nvSpPr>
        <p:spPr>
          <a:xfrm>
            <a:off x="595452" y="5379644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73F53F2-EFD5-9E2C-F776-E00393022F4C}"/>
              </a:ext>
            </a:extLst>
          </p:cNvPr>
          <p:cNvSpPr/>
          <p:nvPr/>
        </p:nvSpPr>
        <p:spPr>
          <a:xfrm>
            <a:off x="582980" y="5891773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36E95D9E-72A2-3FEB-9DBA-693CE422977C}"/>
              </a:ext>
            </a:extLst>
          </p:cNvPr>
          <p:cNvSpPr/>
          <p:nvPr/>
        </p:nvSpPr>
        <p:spPr>
          <a:xfrm>
            <a:off x="576744" y="6164445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1FCFA592-9AD4-9899-C652-8D403E452DF9}"/>
              </a:ext>
            </a:extLst>
          </p:cNvPr>
          <p:cNvSpPr/>
          <p:nvPr/>
        </p:nvSpPr>
        <p:spPr>
          <a:xfrm>
            <a:off x="1454138" y="5978216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44CFA5E6-849E-EAA3-EC72-C52BCBE2340E}"/>
              </a:ext>
            </a:extLst>
          </p:cNvPr>
          <p:cNvSpPr/>
          <p:nvPr/>
        </p:nvSpPr>
        <p:spPr>
          <a:xfrm>
            <a:off x="1892707" y="5978215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52BB24F-99FB-C326-53BB-482E175AD195}"/>
              </a:ext>
            </a:extLst>
          </p:cNvPr>
          <p:cNvSpPr/>
          <p:nvPr/>
        </p:nvSpPr>
        <p:spPr>
          <a:xfrm>
            <a:off x="1892707" y="5591522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4DA58CA7-3DF5-5E37-5509-2047466B6414}"/>
              </a:ext>
            </a:extLst>
          </p:cNvPr>
          <p:cNvSpPr/>
          <p:nvPr/>
        </p:nvSpPr>
        <p:spPr>
          <a:xfrm>
            <a:off x="1460711" y="559152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FAF697-395B-7D07-CE85-4D069D42CD72}"/>
              </a:ext>
            </a:extLst>
          </p:cNvPr>
          <p:cNvSpPr/>
          <p:nvPr/>
        </p:nvSpPr>
        <p:spPr>
          <a:xfrm>
            <a:off x="417688" y="4841262"/>
            <a:ext cx="2136268" cy="165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31B758-7F4B-971A-6C37-28DC8466F7A3}"/>
              </a:ext>
            </a:extLst>
          </p:cNvPr>
          <p:cNvSpPr txBox="1"/>
          <p:nvPr/>
        </p:nvSpPr>
        <p:spPr>
          <a:xfrm>
            <a:off x="248236" y="4906397"/>
            <a:ext cx="2305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Health (James)</a:t>
            </a: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EC968FC7-76F7-CF9C-21DD-E32BE1C7B433}"/>
              </a:ext>
            </a:extLst>
          </p:cNvPr>
          <p:cNvSpPr/>
          <p:nvPr/>
        </p:nvSpPr>
        <p:spPr>
          <a:xfrm>
            <a:off x="1184450" y="3656594"/>
            <a:ext cx="1190074" cy="1020002"/>
          </a:xfrm>
          <a:custGeom>
            <a:avLst/>
            <a:gdLst>
              <a:gd name="connsiteX0" fmla="*/ 0 w 1190074"/>
              <a:gd name="connsiteY0" fmla="*/ 510001 h 1020002"/>
              <a:gd name="connsiteX1" fmla="*/ 255001 w 1190074"/>
              <a:gd name="connsiteY1" fmla="*/ 0 h 1020002"/>
              <a:gd name="connsiteX2" fmla="*/ 574635 w 1190074"/>
              <a:gd name="connsiteY2" fmla="*/ 0 h 1020002"/>
              <a:gd name="connsiteX3" fmla="*/ 935074 w 1190074"/>
              <a:gd name="connsiteY3" fmla="*/ 0 h 1020002"/>
              <a:gd name="connsiteX4" fmla="*/ 1190074 w 1190074"/>
              <a:gd name="connsiteY4" fmla="*/ 510001 h 1020002"/>
              <a:gd name="connsiteX5" fmla="*/ 935074 w 1190074"/>
              <a:gd name="connsiteY5" fmla="*/ 1020002 h 1020002"/>
              <a:gd name="connsiteX6" fmla="*/ 581436 w 1190074"/>
              <a:gd name="connsiteY6" fmla="*/ 1020002 h 1020002"/>
              <a:gd name="connsiteX7" fmla="*/ 255001 w 1190074"/>
              <a:gd name="connsiteY7" fmla="*/ 1020002 h 1020002"/>
              <a:gd name="connsiteX8" fmla="*/ 0 w 1190074"/>
              <a:gd name="connsiteY8" fmla="*/ 510001 h 102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074" h="1020002" extrusionOk="0">
                <a:moveTo>
                  <a:pt x="0" y="510001"/>
                </a:moveTo>
                <a:cubicBezTo>
                  <a:pt x="26484" y="359285"/>
                  <a:pt x="226473" y="178473"/>
                  <a:pt x="255001" y="0"/>
                </a:cubicBezTo>
                <a:cubicBezTo>
                  <a:pt x="334215" y="-21708"/>
                  <a:pt x="441109" y="959"/>
                  <a:pt x="574635" y="0"/>
                </a:cubicBezTo>
                <a:cubicBezTo>
                  <a:pt x="708161" y="-959"/>
                  <a:pt x="805855" y="40046"/>
                  <a:pt x="935074" y="0"/>
                </a:cubicBezTo>
                <a:cubicBezTo>
                  <a:pt x="1037679" y="87193"/>
                  <a:pt x="1074432" y="414779"/>
                  <a:pt x="1190074" y="510001"/>
                </a:cubicBezTo>
                <a:cubicBezTo>
                  <a:pt x="1182551" y="663179"/>
                  <a:pt x="982961" y="826498"/>
                  <a:pt x="935074" y="1020002"/>
                </a:cubicBezTo>
                <a:cubicBezTo>
                  <a:pt x="853336" y="1043507"/>
                  <a:pt x="705609" y="1007817"/>
                  <a:pt x="581436" y="1020002"/>
                </a:cubicBezTo>
                <a:cubicBezTo>
                  <a:pt x="457263" y="1032187"/>
                  <a:pt x="409446" y="1019952"/>
                  <a:pt x="255001" y="1020002"/>
                </a:cubicBezTo>
                <a:cubicBezTo>
                  <a:pt x="130323" y="900160"/>
                  <a:pt x="144187" y="663303"/>
                  <a:pt x="0" y="510001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6E2A124-CB6F-B773-41B0-7CADF9B15612}"/>
              </a:ext>
            </a:extLst>
          </p:cNvPr>
          <p:cNvSpPr/>
          <p:nvPr/>
        </p:nvSpPr>
        <p:spPr>
          <a:xfrm>
            <a:off x="1266068" y="5326532"/>
            <a:ext cx="1106723" cy="1087635"/>
          </a:xfrm>
          <a:custGeom>
            <a:avLst/>
            <a:gdLst>
              <a:gd name="connsiteX0" fmla="*/ 0 w 1106723"/>
              <a:gd name="connsiteY0" fmla="*/ 543818 h 1087635"/>
              <a:gd name="connsiteX1" fmla="*/ 553362 w 1106723"/>
              <a:gd name="connsiteY1" fmla="*/ 0 h 1087635"/>
              <a:gd name="connsiteX2" fmla="*/ 1106724 w 1106723"/>
              <a:gd name="connsiteY2" fmla="*/ 543818 h 1087635"/>
              <a:gd name="connsiteX3" fmla="*/ 553362 w 1106723"/>
              <a:gd name="connsiteY3" fmla="*/ 1087636 h 1087635"/>
              <a:gd name="connsiteX4" fmla="*/ 0 w 1106723"/>
              <a:gd name="connsiteY4" fmla="*/ 543818 h 108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723" h="1087635" extrusionOk="0">
                <a:moveTo>
                  <a:pt x="0" y="543818"/>
                </a:moveTo>
                <a:cubicBezTo>
                  <a:pt x="-26415" y="227183"/>
                  <a:pt x="162768" y="31895"/>
                  <a:pt x="553362" y="0"/>
                </a:cubicBezTo>
                <a:cubicBezTo>
                  <a:pt x="918705" y="12575"/>
                  <a:pt x="1089783" y="244015"/>
                  <a:pt x="1106724" y="543818"/>
                </a:cubicBezTo>
                <a:cubicBezTo>
                  <a:pt x="1065591" y="884329"/>
                  <a:pt x="847769" y="1149576"/>
                  <a:pt x="553362" y="1087636"/>
                </a:cubicBezTo>
                <a:cubicBezTo>
                  <a:pt x="242066" y="1084527"/>
                  <a:pt x="11546" y="849677"/>
                  <a:pt x="0" y="54381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1AE2B80D-3E26-1FD3-B85A-0AD86CF3C53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SALURBAL: What we did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60AA7F3-FD91-29B8-9A37-554DFA71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67" y="2925934"/>
            <a:ext cx="2406051" cy="2541546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5AF705C-F70E-BB69-FB54-8B334FED6C10}"/>
              </a:ext>
            </a:extLst>
          </p:cNvPr>
          <p:cNvCxnSpPr>
            <a:cxnSpLocks/>
          </p:cNvCxnSpPr>
          <p:nvPr/>
        </p:nvCxnSpPr>
        <p:spPr>
          <a:xfrm>
            <a:off x="2644210" y="2057716"/>
            <a:ext cx="710739" cy="643435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CE34F3A-99B8-EB07-A33F-48108B7439B2}"/>
              </a:ext>
            </a:extLst>
          </p:cNvPr>
          <p:cNvCxnSpPr>
            <a:cxnSpLocks/>
          </p:cNvCxnSpPr>
          <p:nvPr/>
        </p:nvCxnSpPr>
        <p:spPr>
          <a:xfrm flipV="1">
            <a:off x="2644210" y="5281616"/>
            <a:ext cx="404450" cy="588733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8E19739-2FA0-20BE-77D0-D871F99F346A}"/>
              </a:ext>
            </a:extLst>
          </p:cNvPr>
          <p:cNvCxnSpPr>
            <a:cxnSpLocks/>
          </p:cNvCxnSpPr>
          <p:nvPr/>
        </p:nvCxnSpPr>
        <p:spPr>
          <a:xfrm>
            <a:off x="2622761" y="4161997"/>
            <a:ext cx="425899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0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>
            <a:extLst>
              <a:ext uri="{FF2B5EF4-FFF2-40B4-BE49-F238E27FC236}">
                <a16:creationId xmlns:a16="http://schemas.microsoft.com/office/drawing/2014/main" id="{1AE2B80D-3E26-1FD3-B85A-0AD86CF3C53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24292F"/>
                </a:solidFill>
                <a:effectLst/>
                <a:latin typeface="Apple Color Emoji"/>
              </a:rPr>
              <a:t>🤕</a:t>
            </a:r>
            <a:r>
              <a:rPr lang="en-US" dirty="0"/>
              <a:t> #1 </a:t>
            </a:r>
            <a:r>
              <a:rPr lang="en-US" b="1" dirty="0"/>
              <a:t>Lack of transparency to data available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60AA7F3-FD91-29B8-9A37-554DFA71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67" y="2925934"/>
            <a:ext cx="2406051" cy="2541546"/>
          </a:xfrm>
          <a:prstGeom prst="rect">
            <a:avLst/>
          </a:prstGeom>
        </p:spPr>
      </p:pic>
      <p:pic>
        <p:nvPicPr>
          <p:cNvPr id="47" name="Graphic 46" descr="User outline">
            <a:extLst>
              <a:ext uri="{FF2B5EF4-FFF2-40B4-BE49-F238E27FC236}">
                <a16:creationId xmlns:a16="http://schemas.microsoft.com/office/drawing/2014/main" id="{5131E108-040C-3252-9F0C-8ED39543F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5116" y="4224851"/>
            <a:ext cx="1122774" cy="1122774"/>
          </a:xfrm>
          <a:prstGeom prst="rect">
            <a:avLst/>
          </a:prstGeom>
        </p:spPr>
      </p:pic>
      <p:sp>
        <p:nvSpPr>
          <p:cNvPr id="58" name="Speech Bubble: Oval 57">
            <a:extLst>
              <a:ext uri="{FF2B5EF4-FFF2-40B4-BE49-F238E27FC236}">
                <a16:creationId xmlns:a16="http://schemas.microsoft.com/office/drawing/2014/main" id="{816F0BE3-4A21-DCED-98E5-BF76AFF4C374}"/>
              </a:ext>
            </a:extLst>
          </p:cNvPr>
          <p:cNvSpPr/>
          <p:nvPr/>
        </p:nvSpPr>
        <p:spPr>
          <a:xfrm flipH="1">
            <a:off x="6214332" y="1898331"/>
            <a:ext cx="5444267" cy="2118877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data is available?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Do I have to click every folder individually and check every data file?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5153A7F5-EE2E-6A33-9471-272B78154491}"/>
              </a:ext>
            </a:extLst>
          </p:cNvPr>
          <p:cNvSpPr txBox="1">
            <a:spLocks/>
          </p:cNvSpPr>
          <p:nvPr/>
        </p:nvSpPr>
        <p:spPr>
          <a:xfrm>
            <a:off x="9176507" y="5303125"/>
            <a:ext cx="1699993" cy="87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Users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(researchers)</a:t>
            </a:r>
          </a:p>
        </p:txBody>
      </p:sp>
    </p:spTree>
    <p:extLst>
      <p:ext uri="{BB962C8B-B14F-4D97-AF65-F5344CB8AC3E}">
        <p14:creationId xmlns:p14="http://schemas.microsoft.com/office/powerpoint/2010/main" val="244029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E20C0-1291-8C79-E283-31998CEB4E4B}"/>
              </a:ext>
            </a:extLst>
          </p:cNvPr>
          <p:cNvCxnSpPr>
            <a:cxnSpLocks/>
          </p:cNvCxnSpPr>
          <p:nvPr/>
        </p:nvCxnSpPr>
        <p:spPr>
          <a:xfrm>
            <a:off x="854772" y="2528544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DEFB5B-3CDD-98E8-19DF-C0D12D9322FA}"/>
              </a:ext>
            </a:extLst>
          </p:cNvPr>
          <p:cNvSpPr/>
          <p:nvPr/>
        </p:nvSpPr>
        <p:spPr>
          <a:xfrm>
            <a:off x="555434" y="2320370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5CFDF-CDA2-ABAF-E753-0F4C4C331FCC}"/>
              </a:ext>
            </a:extLst>
          </p:cNvPr>
          <p:cNvSpPr/>
          <p:nvPr/>
        </p:nvSpPr>
        <p:spPr>
          <a:xfrm>
            <a:off x="567906" y="2084525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0F8717D-1079-0EA5-9263-5104758F8482}"/>
              </a:ext>
            </a:extLst>
          </p:cNvPr>
          <p:cNvSpPr/>
          <p:nvPr/>
        </p:nvSpPr>
        <p:spPr>
          <a:xfrm>
            <a:off x="555434" y="2596654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8BB0E44-4597-0540-F518-B1D1B3D179DC}"/>
              </a:ext>
            </a:extLst>
          </p:cNvPr>
          <p:cNvSpPr/>
          <p:nvPr/>
        </p:nvSpPr>
        <p:spPr>
          <a:xfrm>
            <a:off x="549198" y="2869326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93DA0BD1-12E7-AE73-450D-9124C566D02B}"/>
              </a:ext>
            </a:extLst>
          </p:cNvPr>
          <p:cNvSpPr/>
          <p:nvPr/>
        </p:nvSpPr>
        <p:spPr>
          <a:xfrm>
            <a:off x="1426592" y="268309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585EF3B6-B31D-63A5-F8E0-209E22E8629D}"/>
              </a:ext>
            </a:extLst>
          </p:cNvPr>
          <p:cNvSpPr/>
          <p:nvPr/>
        </p:nvSpPr>
        <p:spPr>
          <a:xfrm>
            <a:off x="1865161" y="268309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38D1F51-5CA2-3966-E601-F422EF550210}"/>
              </a:ext>
            </a:extLst>
          </p:cNvPr>
          <p:cNvSpPr/>
          <p:nvPr/>
        </p:nvSpPr>
        <p:spPr>
          <a:xfrm>
            <a:off x="1865161" y="2296403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25C49B32-D3D6-27A0-0951-C02319347EA4}"/>
              </a:ext>
            </a:extLst>
          </p:cNvPr>
          <p:cNvSpPr/>
          <p:nvPr/>
        </p:nvSpPr>
        <p:spPr>
          <a:xfrm>
            <a:off x="1433165" y="2296402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80D7D4-1FAE-0AA6-B7A4-CA17E8959B81}"/>
              </a:ext>
            </a:extLst>
          </p:cNvPr>
          <p:cNvSpPr/>
          <p:nvPr/>
        </p:nvSpPr>
        <p:spPr>
          <a:xfrm>
            <a:off x="1255888" y="2045260"/>
            <a:ext cx="1072896" cy="1055283"/>
          </a:xfrm>
          <a:custGeom>
            <a:avLst/>
            <a:gdLst>
              <a:gd name="connsiteX0" fmla="*/ 0 w 1072896"/>
              <a:gd name="connsiteY0" fmla="*/ 175884 h 1055283"/>
              <a:gd name="connsiteX1" fmla="*/ 175884 w 1072896"/>
              <a:gd name="connsiteY1" fmla="*/ 0 h 1055283"/>
              <a:gd name="connsiteX2" fmla="*/ 550871 w 1072896"/>
              <a:gd name="connsiteY2" fmla="*/ 0 h 1055283"/>
              <a:gd name="connsiteX3" fmla="*/ 897012 w 1072896"/>
              <a:gd name="connsiteY3" fmla="*/ 0 h 1055283"/>
              <a:gd name="connsiteX4" fmla="*/ 1072896 w 1072896"/>
              <a:gd name="connsiteY4" fmla="*/ 175884 h 1055283"/>
              <a:gd name="connsiteX5" fmla="*/ 1072896 w 1072896"/>
              <a:gd name="connsiteY5" fmla="*/ 513571 h 1055283"/>
              <a:gd name="connsiteX6" fmla="*/ 1072896 w 1072896"/>
              <a:gd name="connsiteY6" fmla="*/ 879399 h 1055283"/>
              <a:gd name="connsiteX7" fmla="*/ 897012 w 1072896"/>
              <a:gd name="connsiteY7" fmla="*/ 1055283 h 1055283"/>
              <a:gd name="connsiteX8" fmla="*/ 550871 w 1072896"/>
              <a:gd name="connsiteY8" fmla="*/ 1055283 h 1055283"/>
              <a:gd name="connsiteX9" fmla="*/ 175884 w 1072896"/>
              <a:gd name="connsiteY9" fmla="*/ 1055283 h 1055283"/>
              <a:gd name="connsiteX10" fmla="*/ 0 w 1072896"/>
              <a:gd name="connsiteY10" fmla="*/ 879399 h 1055283"/>
              <a:gd name="connsiteX11" fmla="*/ 0 w 1072896"/>
              <a:gd name="connsiteY11" fmla="*/ 548747 h 1055283"/>
              <a:gd name="connsiteX12" fmla="*/ 0 w 1072896"/>
              <a:gd name="connsiteY12" fmla="*/ 175884 h 105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2896" h="1055283" extrusionOk="0">
                <a:moveTo>
                  <a:pt x="0" y="175884"/>
                </a:moveTo>
                <a:cubicBezTo>
                  <a:pt x="-19390" y="66786"/>
                  <a:pt x="53444" y="9496"/>
                  <a:pt x="175884" y="0"/>
                </a:cubicBezTo>
                <a:cubicBezTo>
                  <a:pt x="255330" y="-10490"/>
                  <a:pt x="403339" y="41127"/>
                  <a:pt x="550871" y="0"/>
                </a:cubicBezTo>
                <a:cubicBezTo>
                  <a:pt x="698403" y="-41127"/>
                  <a:pt x="735356" y="16285"/>
                  <a:pt x="897012" y="0"/>
                </a:cubicBezTo>
                <a:cubicBezTo>
                  <a:pt x="980979" y="-7206"/>
                  <a:pt x="1075562" y="80020"/>
                  <a:pt x="1072896" y="175884"/>
                </a:cubicBezTo>
                <a:cubicBezTo>
                  <a:pt x="1078246" y="315838"/>
                  <a:pt x="1040234" y="428650"/>
                  <a:pt x="1072896" y="513571"/>
                </a:cubicBezTo>
                <a:cubicBezTo>
                  <a:pt x="1105558" y="598492"/>
                  <a:pt x="1062554" y="755315"/>
                  <a:pt x="1072896" y="879399"/>
                </a:cubicBezTo>
                <a:cubicBezTo>
                  <a:pt x="1072346" y="971295"/>
                  <a:pt x="979561" y="1075557"/>
                  <a:pt x="897012" y="1055283"/>
                </a:cubicBezTo>
                <a:cubicBezTo>
                  <a:pt x="820500" y="1057031"/>
                  <a:pt x="690354" y="1014680"/>
                  <a:pt x="550871" y="1055283"/>
                </a:cubicBezTo>
                <a:cubicBezTo>
                  <a:pt x="411388" y="1095886"/>
                  <a:pt x="338123" y="1034859"/>
                  <a:pt x="175884" y="1055283"/>
                </a:cubicBezTo>
                <a:cubicBezTo>
                  <a:pt x="88993" y="1070537"/>
                  <a:pt x="2742" y="1004937"/>
                  <a:pt x="0" y="879399"/>
                </a:cubicBezTo>
                <a:cubicBezTo>
                  <a:pt x="-38954" y="796374"/>
                  <a:pt x="8370" y="681465"/>
                  <a:pt x="0" y="548747"/>
                </a:cubicBezTo>
                <a:cubicBezTo>
                  <a:pt x="-8370" y="416029"/>
                  <a:pt x="41814" y="262173"/>
                  <a:pt x="0" y="1758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6406B-ABFF-A560-D5BA-71638309E051}"/>
              </a:ext>
            </a:extLst>
          </p:cNvPr>
          <p:cNvSpPr/>
          <p:nvPr/>
        </p:nvSpPr>
        <p:spPr>
          <a:xfrm>
            <a:off x="390142" y="1546877"/>
            <a:ext cx="2136268" cy="165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C5FB0-78E5-7797-8667-142789A12440}"/>
              </a:ext>
            </a:extLst>
          </p:cNvPr>
          <p:cNvSpPr txBox="1"/>
          <p:nvPr/>
        </p:nvSpPr>
        <p:spPr>
          <a:xfrm>
            <a:off x="390142" y="1582581"/>
            <a:ext cx="2018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Mortality (Jane)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33D398-B587-6601-44C4-1EF9EFBA74D5}"/>
              </a:ext>
            </a:extLst>
          </p:cNvPr>
          <p:cNvCxnSpPr>
            <a:cxnSpLocks/>
          </p:cNvCxnSpPr>
          <p:nvPr/>
        </p:nvCxnSpPr>
        <p:spPr>
          <a:xfrm>
            <a:off x="854772" y="4106298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37C72C5-33A3-403F-57A2-846E0491B64F}"/>
              </a:ext>
            </a:extLst>
          </p:cNvPr>
          <p:cNvSpPr/>
          <p:nvPr/>
        </p:nvSpPr>
        <p:spPr>
          <a:xfrm>
            <a:off x="555434" y="3898124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752A03-87A1-98E5-F29F-8DA2BE4719D5}"/>
              </a:ext>
            </a:extLst>
          </p:cNvPr>
          <p:cNvSpPr/>
          <p:nvPr/>
        </p:nvSpPr>
        <p:spPr>
          <a:xfrm>
            <a:off x="567906" y="3662279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EDA05AC-87D3-DCCB-495F-4F1A7403D3D8}"/>
              </a:ext>
            </a:extLst>
          </p:cNvPr>
          <p:cNvSpPr/>
          <p:nvPr/>
        </p:nvSpPr>
        <p:spPr>
          <a:xfrm>
            <a:off x="555434" y="4174408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4008F41A-FBAF-23F7-63E9-468F89B41CDF}"/>
              </a:ext>
            </a:extLst>
          </p:cNvPr>
          <p:cNvSpPr/>
          <p:nvPr/>
        </p:nvSpPr>
        <p:spPr>
          <a:xfrm>
            <a:off x="549198" y="4447080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F56C7CFA-8A44-5B92-B327-AF319AC742EC}"/>
              </a:ext>
            </a:extLst>
          </p:cNvPr>
          <p:cNvSpPr/>
          <p:nvPr/>
        </p:nvSpPr>
        <p:spPr>
          <a:xfrm>
            <a:off x="1426592" y="426085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357CF9F9-BB53-C01E-07CD-970B4A393214}"/>
              </a:ext>
            </a:extLst>
          </p:cNvPr>
          <p:cNvSpPr/>
          <p:nvPr/>
        </p:nvSpPr>
        <p:spPr>
          <a:xfrm>
            <a:off x="1865161" y="426085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21EBD5B7-6D1F-5C62-346D-EE824E29A79F}"/>
              </a:ext>
            </a:extLst>
          </p:cNvPr>
          <p:cNvSpPr/>
          <p:nvPr/>
        </p:nvSpPr>
        <p:spPr>
          <a:xfrm>
            <a:off x="1865161" y="387415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9B4CF629-29D7-39CF-DB7A-317B79650099}"/>
              </a:ext>
            </a:extLst>
          </p:cNvPr>
          <p:cNvSpPr/>
          <p:nvPr/>
        </p:nvSpPr>
        <p:spPr>
          <a:xfrm>
            <a:off x="1433165" y="3874156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F33754-6338-7F88-C9EE-1B24278A69D0}"/>
              </a:ext>
            </a:extLst>
          </p:cNvPr>
          <p:cNvSpPr/>
          <p:nvPr/>
        </p:nvSpPr>
        <p:spPr>
          <a:xfrm>
            <a:off x="390142" y="3277650"/>
            <a:ext cx="2136268" cy="1497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1450A5-C82B-3D85-94D1-1371A974AEFC}"/>
              </a:ext>
            </a:extLst>
          </p:cNvPr>
          <p:cNvSpPr txBox="1"/>
          <p:nvPr/>
        </p:nvSpPr>
        <p:spPr>
          <a:xfrm>
            <a:off x="564850" y="3244863"/>
            <a:ext cx="185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Income (Jeff)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490EA1-8ED2-8A76-3484-4ADE59298D11}"/>
              </a:ext>
            </a:extLst>
          </p:cNvPr>
          <p:cNvCxnSpPr>
            <a:cxnSpLocks/>
          </p:cNvCxnSpPr>
          <p:nvPr/>
        </p:nvCxnSpPr>
        <p:spPr>
          <a:xfrm>
            <a:off x="882318" y="5823663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bevel/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2976CE2-1A54-3F70-CC72-E8709EA4F4AE}"/>
              </a:ext>
            </a:extLst>
          </p:cNvPr>
          <p:cNvSpPr/>
          <p:nvPr/>
        </p:nvSpPr>
        <p:spPr>
          <a:xfrm>
            <a:off x="582980" y="5615489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A17C29-4EED-E231-BEBA-C98261E678DD}"/>
              </a:ext>
            </a:extLst>
          </p:cNvPr>
          <p:cNvSpPr/>
          <p:nvPr/>
        </p:nvSpPr>
        <p:spPr>
          <a:xfrm>
            <a:off x="595452" y="5379644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73F53F2-EFD5-9E2C-F776-E00393022F4C}"/>
              </a:ext>
            </a:extLst>
          </p:cNvPr>
          <p:cNvSpPr/>
          <p:nvPr/>
        </p:nvSpPr>
        <p:spPr>
          <a:xfrm>
            <a:off x="582980" y="5891773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36E95D9E-72A2-3FEB-9DBA-693CE422977C}"/>
              </a:ext>
            </a:extLst>
          </p:cNvPr>
          <p:cNvSpPr/>
          <p:nvPr/>
        </p:nvSpPr>
        <p:spPr>
          <a:xfrm>
            <a:off x="576744" y="6164445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1FCFA592-9AD4-9899-C652-8D403E452DF9}"/>
              </a:ext>
            </a:extLst>
          </p:cNvPr>
          <p:cNvSpPr/>
          <p:nvPr/>
        </p:nvSpPr>
        <p:spPr>
          <a:xfrm>
            <a:off x="1454138" y="5978216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44CFA5E6-849E-EAA3-EC72-C52BCBE2340E}"/>
              </a:ext>
            </a:extLst>
          </p:cNvPr>
          <p:cNvSpPr/>
          <p:nvPr/>
        </p:nvSpPr>
        <p:spPr>
          <a:xfrm>
            <a:off x="1892707" y="5978215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52BB24F-99FB-C326-53BB-482E175AD195}"/>
              </a:ext>
            </a:extLst>
          </p:cNvPr>
          <p:cNvSpPr/>
          <p:nvPr/>
        </p:nvSpPr>
        <p:spPr>
          <a:xfrm>
            <a:off x="1892707" y="5591522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4DA58CA7-3DF5-5E37-5509-2047466B6414}"/>
              </a:ext>
            </a:extLst>
          </p:cNvPr>
          <p:cNvSpPr/>
          <p:nvPr/>
        </p:nvSpPr>
        <p:spPr>
          <a:xfrm>
            <a:off x="1460711" y="559152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FAF697-395B-7D07-CE85-4D069D42CD72}"/>
              </a:ext>
            </a:extLst>
          </p:cNvPr>
          <p:cNvSpPr/>
          <p:nvPr/>
        </p:nvSpPr>
        <p:spPr>
          <a:xfrm>
            <a:off x="417688" y="4841262"/>
            <a:ext cx="2136268" cy="165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31B758-7F4B-971A-6C37-28DC8466F7A3}"/>
              </a:ext>
            </a:extLst>
          </p:cNvPr>
          <p:cNvSpPr txBox="1"/>
          <p:nvPr/>
        </p:nvSpPr>
        <p:spPr>
          <a:xfrm>
            <a:off x="248236" y="4906397"/>
            <a:ext cx="2305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Health (James)</a:t>
            </a: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EC968FC7-76F7-CF9C-21DD-E32BE1C7B433}"/>
              </a:ext>
            </a:extLst>
          </p:cNvPr>
          <p:cNvSpPr/>
          <p:nvPr/>
        </p:nvSpPr>
        <p:spPr>
          <a:xfrm>
            <a:off x="1184450" y="3656594"/>
            <a:ext cx="1190074" cy="1020002"/>
          </a:xfrm>
          <a:custGeom>
            <a:avLst/>
            <a:gdLst>
              <a:gd name="connsiteX0" fmla="*/ 0 w 1190074"/>
              <a:gd name="connsiteY0" fmla="*/ 510001 h 1020002"/>
              <a:gd name="connsiteX1" fmla="*/ 255001 w 1190074"/>
              <a:gd name="connsiteY1" fmla="*/ 0 h 1020002"/>
              <a:gd name="connsiteX2" fmla="*/ 574635 w 1190074"/>
              <a:gd name="connsiteY2" fmla="*/ 0 h 1020002"/>
              <a:gd name="connsiteX3" fmla="*/ 935074 w 1190074"/>
              <a:gd name="connsiteY3" fmla="*/ 0 h 1020002"/>
              <a:gd name="connsiteX4" fmla="*/ 1190074 w 1190074"/>
              <a:gd name="connsiteY4" fmla="*/ 510001 h 1020002"/>
              <a:gd name="connsiteX5" fmla="*/ 935074 w 1190074"/>
              <a:gd name="connsiteY5" fmla="*/ 1020002 h 1020002"/>
              <a:gd name="connsiteX6" fmla="*/ 581436 w 1190074"/>
              <a:gd name="connsiteY6" fmla="*/ 1020002 h 1020002"/>
              <a:gd name="connsiteX7" fmla="*/ 255001 w 1190074"/>
              <a:gd name="connsiteY7" fmla="*/ 1020002 h 1020002"/>
              <a:gd name="connsiteX8" fmla="*/ 0 w 1190074"/>
              <a:gd name="connsiteY8" fmla="*/ 510001 h 102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074" h="1020002" extrusionOk="0">
                <a:moveTo>
                  <a:pt x="0" y="510001"/>
                </a:moveTo>
                <a:cubicBezTo>
                  <a:pt x="26484" y="359285"/>
                  <a:pt x="226473" y="178473"/>
                  <a:pt x="255001" y="0"/>
                </a:cubicBezTo>
                <a:cubicBezTo>
                  <a:pt x="334215" y="-21708"/>
                  <a:pt x="441109" y="959"/>
                  <a:pt x="574635" y="0"/>
                </a:cubicBezTo>
                <a:cubicBezTo>
                  <a:pt x="708161" y="-959"/>
                  <a:pt x="805855" y="40046"/>
                  <a:pt x="935074" y="0"/>
                </a:cubicBezTo>
                <a:cubicBezTo>
                  <a:pt x="1037679" y="87193"/>
                  <a:pt x="1074432" y="414779"/>
                  <a:pt x="1190074" y="510001"/>
                </a:cubicBezTo>
                <a:cubicBezTo>
                  <a:pt x="1182551" y="663179"/>
                  <a:pt x="982961" y="826498"/>
                  <a:pt x="935074" y="1020002"/>
                </a:cubicBezTo>
                <a:cubicBezTo>
                  <a:pt x="853336" y="1043507"/>
                  <a:pt x="705609" y="1007817"/>
                  <a:pt x="581436" y="1020002"/>
                </a:cubicBezTo>
                <a:cubicBezTo>
                  <a:pt x="457263" y="1032187"/>
                  <a:pt x="409446" y="1019952"/>
                  <a:pt x="255001" y="1020002"/>
                </a:cubicBezTo>
                <a:cubicBezTo>
                  <a:pt x="130323" y="900160"/>
                  <a:pt x="144187" y="663303"/>
                  <a:pt x="0" y="510001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6E2A124-CB6F-B773-41B0-7CADF9B15612}"/>
              </a:ext>
            </a:extLst>
          </p:cNvPr>
          <p:cNvSpPr/>
          <p:nvPr/>
        </p:nvSpPr>
        <p:spPr>
          <a:xfrm>
            <a:off x="1266068" y="5326532"/>
            <a:ext cx="1106723" cy="1087635"/>
          </a:xfrm>
          <a:custGeom>
            <a:avLst/>
            <a:gdLst>
              <a:gd name="connsiteX0" fmla="*/ 0 w 1106723"/>
              <a:gd name="connsiteY0" fmla="*/ 543818 h 1087635"/>
              <a:gd name="connsiteX1" fmla="*/ 553362 w 1106723"/>
              <a:gd name="connsiteY1" fmla="*/ 0 h 1087635"/>
              <a:gd name="connsiteX2" fmla="*/ 1106724 w 1106723"/>
              <a:gd name="connsiteY2" fmla="*/ 543818 h 1087635"/>
              <a:gd name="connsiteX3" fmla="*/ 553362 w 1106723"/>
              <a:gd name="connsiteY3" fmla="*/ 1087636 h 1087635"/>
              <a:gd name="connsiteX4" fmla="*/ 0 w 1106723"/>
              <a:gd name="connsiteY4" fmla="*/ 543818 h 108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723" h="1087635" extrusionOk="0">
                <a:moveTo>
                  <a:pt x="0" y="543818"/>
                </a:moveTo>
                <a:cubicBezTo>
                  <a:pt x="-26415" y="227183"/>
                  <a:pt x="162768" y="31895"/>
                  <a:pt x="553362" y="0"/>
                </a:cubicBezTo>
                <a:cubicBezTo>
                  <a:pt x="918705" y="12575"/>
                  <a:pt x="1089783" y="244015"/>
                  <a:pt x="1106724" y="543818"/>
                </a:cubicBezTo>
                <a:cubicBezTo>
                  <a:pt x="1065591" y="884329"/>
                  <a:pt x="847769" y="1149576"/>
                  <a:pt x="553362" y="1087636"/>
                </a:cubicBezTo>
                <a:cubicBezTo>
                  <a:pt x="242066" y="1084527"/>
                  <a:pt x="11546" y="849677"/>
                  <a:pt x="0" y="54381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1AE2B80D-3E26-1FD3-B85A-0AD86CF3C53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24292F"/>
                </a:solidFill>
                <a:effectLst/>
                <a:latin typeface="Apple Color Emoji"/>
              </a:rPr>
              <a:t>🤕</a:t>
            </a:r>
            <a:r>
              <a:rPr lang="en-US" dirty="0"/>
              <a:t> #2 </a:t>
            </a:r>
            <a:r>
              <a:rPr lang="en-US" b="1" dirty="0"/>
              <a:t>Data access is human intensive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60AA7F3-FD91-29B8-9A37-554DFA71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67" y="2925934"/>
            <a:ext cx="2406051" cy="2541546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5AF705C-F70E-BB69-FB54-8B334FED6C10}"/>
              </a:ext>
            </a:extLst>
          </p:cNvPr>
          <p:cNvCxnSpPr>
            <a:cxnSpLocks/>
          </p:cNvCxnSpPr>
          <p:nvPr/>
        </p:nvCxnSpPr>
        <p:spPr>
          <a:xfrm>
            <a:off x="2644210" y="2057716"/>
            <a:ext cx="710739" cy="643435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CE34F3A-99B8-EB07-A33F-48108B7439B2}"/>
              </a:ext>
            </a:extLst>
          </p:cNvPr>
          <p:cNvCxnSpPr>
            <a:cxnSpLocks/>
          </p:cNvCxnSpPr>
          <p:nvPr/>
        </p:nvCxnSpPr>
        <p:spPr>
          <a:xfrm flipV="1">
            <a:off x="2644210" y="5281616"/>
            <a:ext cx="404450" cy="588733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8E19739-2FA0-20BE-77D0-D871F99F346A}"/>
              </a:ext>
            </a:extLst>
          </p:cNvPr>
          <p:cNvCxnSpPr>
            <a:cxnSpLocks/>
          </p:cNvCxnSpPr>
          <p:nvPr/>
        </p:nvCxnSpPr>
        <p:spPr>
          <a:xfrm>
            <a:off x="2622761" y="4161997"/>
            <a:ext cx="4258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Construction worker female outline">
            <a:extLst>
              <a:ext uri="{FF2B5EF4-FFF2-40B4-BE49-F238E27FC236}">
                <a16:creationId xmlns:a16="http://schemas.microsoft.com/office/drawing/2014/main" id="{C7091E14-A20E-8497-CE56-803575FC0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6528" y="4302267"/>
            <a:ext cx="1045358" cy="1045358"/>
          </a:xfrm>
          <a:prstGeom prst="rect">
            <a:avLst/>
          </a:prstGeom>
        </p:spPr>
      </p:pic>
      <p:pic>
        <p:nvPicPr>
          <p:cNvPr id="47" name="Graphic 46" descr="User outline">
            <a:extLst>
              <a:ext uri="{FF2B5EF4-FFF2-40B4-BE49-F238E27FC236}">
                <a16:creationId xmlns:a16="http://schemas.microsoft.com/office/drawing/2014/main" id="{5131E108-040C-3252-9F0C-8ED39543F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5116" y="4224851"/>
            <a:ext cx="1122774" cy="1122774"/>
          </a:xfrm>
          <a:prstGeom prst="rect">
            <a:avLst/>
          </a:prstGeom>
        </p:spPr>
      </p:pic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CE758AA3-37DC-E229-62F1-EB00C6E539A3}"/>
              </a:ext>
            </a:extLst>
          </p:cNvPr>
          <p:cNvSpPr txBox="1">
            <a:spLocks/>
          </p:cNvSpPr>
          <p:nvPr/>
        </p:nvSpPr>
        <p:spPr>
          <a:xfrm>
            <a:off x="6770822" y="5347625"/>
            <a:ext cx="1699993" cy="87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SALURBAL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(staff)</a:t>
            </a:r>
          </a:p>
        </p:txBody>
      </p:sp>
      <p:sp>
        <p:nvSpPr>
          <p:cNvPr id="58" name="Speech Bubble: Oval 57">
            <a:extLst>
              <a:ext uri="{FF2B5EF4-FFF2-40B4-BE49-F238E27FC236}">
                <a16:creationId xmlns:a16="http://schemas.microsoft.com/office/drawing/2014/main" id="{816F0BE3-4A21-DCED-98E5-BF76AFF4C374}"/>
              </a:ext>
            </a:extLst>
          </p:cNvPr>
          <p:cNvSpPr/>
          <p:nvPr/>
        </p:nvSpPr>
        <p:spPr>
          <a:xfrm>
            <a:off x="9066919" y="1612471"/>
            <a:ext cx="2595713" cy="220157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I have income and mortality data?</a:t>
            </a:r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5153A7F5-EE2E-6A33-9471-272B78154491}"/>
              </a:ext>
            </a:extLst>
          </p:cNvPr>
          <p:cNvSpPr txBox="1">
            <a:spLocks/>
          </p:cNvSpPr>
          <p:nvPr/>
        </p:nvSpPr>
        <p:spPr>
          <a:xfrm>
            <a:off x="9176507" y="5303125"/>
            <a:ext cx="1699993" cy="87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Users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(researchers)</a:t>
            </a:r>
          </a:p>
        </p:txBody>
      </p:sp>
    </p:spTree>
    <p:extLst>
      <p:ext uri="{BB962C8B-B14F-4D97-AF65-F5344CB8AC3E}">
        <p14:creationId xmlns:p14="http://schemas.microsoft.com/office/powerpoint/2010/main" val="378174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E20C0-1291-8C79-E283-31998CEB4E4B}"/>
              </a:ext>
            </a:extLst>
          </p:cNvPr>
          <p:cNvCxnSpPr>
            <a:cxnSpLocks/>
          </p:cNvCxnSpPr>
          <p:nvPr/>
        </p:nvCxnSpPr>
        <p:spPr>
          <a:xfrm>
            <a:off x="854772" y="2528544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DEFB5B-3CDD-98E8-19DF-C0D12D9322FA}"/>
              </a:ext>
            </a:extLst>
          </p:cNvPr>
          <p:cNvSpPr/>
          <p:nvPr/>
        </p:nvSpPr>
        <p:spPr>
          <a:xfrm>
            <a:off x="555434" y="2320370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5CFDF-CDA2-ABAF-E753-0F4C4C331FCC}"/>
              </a:ext>
            </a:extLst>
          </p:cNvPr>
          <p:cNvSpPr/>
          <p:nvPr/>
        </p:nvSpPr>
        <p:spPr>
          <a:xfrm>
            <a:off x="567906" y="2084525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0F8717D-1079-0EA5-9263-5104758F8482}"/>
              </a:ext>
            </a:extLst>
          </p:cNvPr>
          <p:cNvSpPr/>
          <p:nvPr/>
        </p:nvSpPr>
        <p:spPr>
          <a:xfrm>
            <a:off x="555434" y="2596654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8BB0E44-4597-0540-F518-B1D1B3D179DC}"/>
              </a:ext>
            </a:extLst>
          </p:cNvPr>
          <p:cNvSpPr/>
          <p:nvPr/>
        </p:nvSpPr>
        <p:spPr>
          <a:xfrm>
            <a:off x="549198" y="2869326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93DA0BD1-12E7-AE73-450D-9124C566D02B}"/>
              </a:ext>
            </a:extLst>
          </p:cNvPr>
          <p:cNvSpPr/>
          <p:nvPr/>
        </p:nvSpPr>
        <p:spPr>
          <a:xfrm>
            <a:off x="1426592" y="268309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585EF3B6-B31D-63A5-F8E0-209E22E8629D}"/>
              </a:ext>
            </a:extLst>
          </p:cNvPr>
          <p:cNvSpPr/>
          <p:nvPr/>
        </p:nvSpPr>
        <p:spPr>
          <a:xfrm>
            <a:off x="1865161" y="268309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38D1F51-5CA2-3966-E601-F422EF550210}"/>
              </a:ext>
            </a:extLst>
          </p:cNvPr>
          <p:cNvSpPr/>
          <p:nvPr/>
        </p:nvSpPr>
        <p:spPr>
          <a:xfrm>
            <a:off x="1865161" y="2296403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25C49B32-D3D6-27A0-0951-C02319347EA4}"/>
              </a:ext>
            </a:extLst>
          </p:cNvPr>
          <p:cNvSpPr/>
          <p:nvPr/>
        </p:nvSpPr>
        <p:spPr>
          <a:xfrm>
            <a:off x="1433165" y="2296402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80D7D4-1FAE-0AA6-B7A4-CA17E8959B81}"/>
              </a:ext>
            </a:extLst>
          </p:cNvPr>
          <p:cNvSpPr/>
          <p:nvPr/>
        </p:nvSpPr>
        <p:spPr>
          <a:xfrm>
            <a:off x="1255888" y="2045260"/>
            <a:ext cx="1072896" cy="1055283"/>
          </a:xfrm>
          <a:custGeom>
            <a:avLst/>
            <a:gdLst>
              <a:gd name="connsiteX0" fmla="*/ 0 w 1072896"/>
              <a:gd name="connsiteY0" fmla="*/ 175884 h 1055283"/>
              <a:gd name="connsiteX1" fmla="*/ 175884 w 1072896"/>
              <a:gd name="connsiteY1" fmla="*/ 0 h 1055283"/>
              <a:gd name="connsiteX2" fmla="*/ 550871 w 1072896"/>
              <a:gd name="connsiteY2" fmla="*/ 0 h 1055283"/>
              <a:gd name="connsiteX3" fmla="*/ 897012 w 1072896"/>
              <a:gd name="connsiteY3" fmla="*/ 0 h 1055283"/>
              <a:gd name="connsiteX4" fmla="*/ 1072896 w 1072896"/>
              <a:gd name="connsiteY4" fmla="*/ 175884 h 1055283"/>
              <a:gd name="connsiteX5" fmla="*/ 1072896 w 1072896"/>
              <a:gd name="connsiteY5" fmla="*/ 513571 h 1055283"/>
              <a:gd name="connsiteX6" fmla="*/ 1072896 w 1072896"/>
              <a:gd name="connsiteY6" fmla="*/ 879399 h 1055283"/>
              <a:gd name="connsiteX7" fmla="*/ 897012 w 1072896"/>
              <a:gd name="connsiteY7" fmla="*/ 1055283 h 1055283"/>
              <a:gd name="connsiteX8" fmla="*/ 550871 w 1072896"/>
              <a:gd name="connsiteY8" fmla="*/ 1055283 h 1055283"/>
              <a:gd name="connsiteX9" fmla="*/ 175884 w 1072896"/>
              <a:gd name="connsiteY9" fmla="*/ 1055283 h 1055283"/>
              <a:gd name="connsiteX10" fmla="*/ 0 w 1072896"/>
              <a:gd name="connsiteY10" fmla="*/ 879399 h 1055283"/>
              <a:gd name="connsiteX11" fmla="*/ 0 w 1072896"/>
              <a:gd name="connsiteY11" fmla="*/ 548747 h 1055283"/>
              <a:gd name="connsiteX12" fmla="*/ 0 w 1072896"/>
              <a:gd name="connsiteY12" fmla="*/ 175884 h 105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2896" h="1055283" extrusionOk="0">
                <a:moveTo>
                  <a:pt x="0" y="175884"/>
                </a:moveTo>
                <a:cubicBezTo>
                  <a:pt x="-19390" y="66786"/>
                  <a:pt x="53444" y="9496"/>
                  <a:pt x="175884" y="0"/>
                </a:cubicBezTo>
                <a:cubicBezTo>
                  <a:pt x="255330" y="-10490"/>
                  <a:pt x="403339" y="41127"/>
                  <a:pt x="550871" y="0"/>
                </a:cubicBezTo>
                <a:cubicBezTo>
                  <a:pt x="698403" y="-41127"/>
                  <a:pt x="735356" y="16285"/>
                  <a:pt x="897012" y="0"/>
                </a:cubicBezTo>
                <a:cubicBezTo>
                  <a:pt x="980979" y="-7206"/>
                  <a:pt x="1075562" y="80020"/>
                  <a:pt x="1072896" y="175884"/>
                </a:cubicBezTo>
                <a:cubicBezTo>
                  <a:pt x="1078246" y="315838"/>
                  <a:pt x="1040234" y="428650"/>
                  <a:pt x="1072896" y="513571"/>
                </a:cubicBezTo>
                <a:cubicBezTo>
                  <a:pt x="1105558" y="598492"/>
                  <a:pt x="1062554" y="755315"/>
                  <a:pt x="1072896" y="879399"/>
                </a:cubicBezTo>
                <a:cubicBezTo>
                  <a:pt x="1072346" y="971295"/>
                  <a:pt x="979561" y="1075557"/>
                  <a:pt x="897012" y="1055283"/>
                </a:cubicBezTo>
                <a:cubicBezTo>
                  <a:pt x="820500" y="1057031"/>
                  <a:pt x="690354" y="1014680"/>
                  <a:pt x="550871" y="1055283"/>
                </a:cubicBezTo>
                <a:cubicBezTo>
                  <a:pt x="411388" y="1095886"/>
                  <a:pt x="338123" y="1034859"/>
                  <a:pt x="175884" y="1055283"/>
                </a:cubicBezTo>
                <a:cubicBezTo>
                  <a:pt x="88993" y="1070537"/>
                  <a:pt x="2742" y="1004937"/>
                  <a:pt x="0" y="879399"/>
                </a:cubicBezTo>
                <a:cubicBezTo>
                  <a:pt x="-38954" y="796374"/>
                  <a:pt x="8370" y="681465"/>
                  <a:pt x="0" y="548747"/>
                </a:cubicBezTo>
                <a:cubicBezTo>
                  <a:pt x="-8370" y="416029"/>
                  <a:pt x="41814" y="262173"/>
                  <a:pt x="0" y="1758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6406B-ABFF-A560-D5BA-71638309E051}"/>
              </a:ext>
            </a:extLst>
          </p:cNvPr>
          <p:cNvSpPr/>
          <p:nvPr/>
        </p:nvSpPr>
        <p:spPr>
          <a:xfrm>
            <a:off x="390142" y="1546877"/>
            <a:ext cx="2136268" cy="165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C5FB0-78E5-7797-8667-142789A12440}"/>
              </a:ext>
            </a:extLst>
          </p:cNvPr>
          <p:cNvSpPr txBox="1"/>
          <p:nvPr/>
        </p:nvSpPr>
        <p:spPr>
          <a:xfrm>
            <a:off x="390142" y="1582581"/>
            <a:ext cx="2018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Mortality (Jane)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33D398-B587-6601-44C4-1EF9EFBA74D5}"/>
              </a:ext>
            </a:extLst>
          </p:cNvPr>
          <p:cNvCxnSpPr>
            <a:cxnSpLocks/>
          </p:cNvCxnSpPr>
          <p:nvPr/>
        </p:nvCxnSpPr>
        <p:spPr>
          <a:xfrm>
            <a:off x="854772" y="4106298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37C72C5-33A3-403F-57A2-846E0491B64F}"/>
              </a:ext>
            </a:extLst>
          </p:cNvPr>
          <p:cNvSpPr/>
          <p:nvPr/>
        </p:nvSpPr>
        <p:spPr>
          <a:xfrm>
            <a:off x="555434" y="3898124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752A03-87A1-98E5-F29F-8DA2BE4719D5}"/>
              </a:ext>
            </a:extLst>
          </p:cNvPr>
          <p:cNvSpPr/>
          <p:nvPr/>
        </p:nvSpPr>
        <p:spPr>
          <a:xfrm>
            <a:off x="567906" y="3662279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EDA05AC-87D3-DCCB-495F-4F1A7403D3D8}"/>
              </a:ext>
            </a:extLst>
          </p:cNvPr>
          <p:cNvSpPr/>
          <p:nvPr/>
        </p:nvSpPr>
        <p:spPr>
          <a:xfrm>
            <a:off x="555434" y="4174408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4008F41A-FBAF-23F7-63E9-468F89B41CDF}"/>
              </a:ext>
            </a:extLst>
          </p:cNvPr>
          <p:cNvSpPr/>
          <p:nvPr/>
        </p:nvSpPr>
        <p:spPr>
          <a:xfrm>
            <a:off x="549198" y="4447080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F56C7CFA-8A44-5B92-B327-AF319AC742EC}"/>
              </a:ext>
            </a:extLst>
          </p:cNvPr>
          <p:cNvSpPr/>
          <p:nvPr/>
        </p:nvSpPr>
        <p:spPr>
          <a:xfrm>
            <a:off x="1426592" y="426085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357CF9F9-BB53-C01E-07CD-970B4A393214}"/>
              </a:ext>
            </a:extLst>
          </p:cNvPr>
          <p:cNvSpPr/>
          <p:nvPr/>
        </p:nvSpPr>
        <p:spPr>
          <a:xfrm>
            <a:off x="1865161" y="426085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21EBD5B7-6D1F-5C62-346D-EE824E29A79F}"/>
              </a:ext>
            </a:extLst>
          </p:cNvPr>
          <p:cNvSpPr/>
          <p:nvPr/>
        </p:nvSpPr>
        <p:spPr>
          <a:xfrm>
            <a:off x="1865161" y="387415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9B4CF629-29D7-39CF-DB7A-317B79650099}"/>
              </a:ext>
            </a:extLst>
          </p:cNvPr>
          <p:cNvSpPr/>
          <p:nvPr/>
        </p:nvSpPr>
        <p:spPr>
          <a:xfrm>
            <a:off x="1433165" y="3874156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F33754-6338-7F88-C9EE-1B24278A69D0}"/>
              </a:ext>
            </a:extLst>
          </p:cNvPr>
          <p:cNvSpPr/>
          <p:nvPr/>
        </p:nvSpPr>
        <p:spPr>
          <a:xfrm>
            <a:off x="390142" y="3277650"/>
            <a:ext cx="2136268" cy="1497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1450A5-C82B-3D85-94D1-1371A974AEFC}"/>
              </a:ext>
            </a:extLst>
          </p:cNvPr>
          <p:cNvSpPr txBox="1"/>
          <p:nvPr/>
        </p:nvSpPr>
        <p:spPr>
          <a:xfrm>
            <a:off x="564850" y="3244863"/>
            <a:ext cx="185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Income (Jeff)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490EA1-8ED2-8A76-3484-4ADE59298D11}"/>
              </a:ext>
            </a:extLst>
          </p:cNvPr>
          <p:cNvCxnSpPr>
            <a:cxnSpLocks/>
          </p:cNvCxnSpPr>
          <p:nvPr/>
        </p:nvCxnSpPr>
        <p:spPr>
          <a:xfrm>
            <a:off x="882318" y="5823663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bevel/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2976CE2-1A54-3F70-CC72-E8709EA4F4AE}"/>
              </a:ext>
            </a:extLst>
          </p:cNvPr>
          <p:cNvSpPr/>
          <p:nvPr/>
        </p:nvSpPr>
        <p:spPr>
          <a:xfrm>
            <a:off x="582980" y="5615489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A17C29-4EED-E231-BEBA-C98261E678DD}"/>
              </a:ext>
            </a:extLst>
          </p:cNvPr>
          <p:cNvSpPr/>
          <p:nvPr/>
        </p:nvSpPr>
        <p:spPr>
          <a:xfrm>
            <a:off x="595452" y="5379644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73F53F2-EFD5-9E2C-F776-E00393022F4C}"/>
              </a:ext>
            </a:extLst>
          </p:cNvPr>
          <p:cNvSpPr/>
          <p:nvPr/>
        </p:nvSpPr>
        <p:spPr>
          <a:xfrm>
            <a:off x="582980" y="5891773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36E95D9E-72A2-3FEB-9DBA-693CE422977C}"/>
              </a:ext>
            </a:extLst>
          </p:cNvPr>
          <p:cNvSpPr/>
          <p:nvPr/>
        </p:nvSpPr>
        <p:spPr>
          <a:xfrm>
            <a:off x="576744" y="6164445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1FCFA592-9AD4-9899-C652-8D403E452DF9}"/>
              </a:ext>
            </a:extLst>
          </p:cNvPr>
          <p:cNvSpPr/>
          <p:nvPr/>
        </p:nvSpPr>
        <p:spPr>
          <a:xfrm>
            <a:off x="1454138" y="5978216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44CFA5E6-849E-EAA3-EC72-C52BCBE2340E}"/>
              </a:ext>
            </a:extLst>
          </p:cNvPr>
          <p:cNvSpPr/>
          <p:nvPr/>
        </p:nvSpPr>
        <p:spPr>
          <a:xfrm>
            <a:off x="1892707" y="5978215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52BB24F-99FB-C326-53BB-482E175AD195}"/>
              </a:ext>
            </a:extLst>
          </p:cNvPr>
          <p:cNvSpPr/>
          <p:nvPr/>
        </p:nvSpPr>
        <p:spPr>
          <a:xfrm>
            <a:off x="1892707" y="5591522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4DA58CA7-3DF5-5E37-5509-2047466B6414}"/>
              </a:ext>
            </a:extLst>
          </p:cNvPr>
          <p:cNvSpPr/>
          <p:nvPr/>
        </p:nvSpPr>
        <p:spPr>
          <a:xfrm>
            <a:off x="1460711" y="559152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FAF697-395B-7D07-CE85-4D069D42CD72}"/>
              </a:ext>
            </a:extLst>
          </p:cNvPr>
          <p:cNvSpPr/>
          <p:nvPr/>
        </p:nvSpPr>
        <p:spPr>
          <a:xfrm>
            <a:off x="417688" y="4841262"/>
            <a:ext cx="2136268" cy="165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31B758-7F4B-971A-6C37-28DC8466F7A3}"/>
              </a:ext>
            </a:extLst>
          </p:cNvPr>
          <p:cNvSpPr txBox="1"/>
          <p:nvPr/>
        </p:nvSpPr>
        <p:spPr>
          <a:xfrm>
            <a:off x="248236" y="4906397"/>
            <a:ext cx="2305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Health (James)</a:t>
            </a: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EC968FC7-76F7-CF9C-21DD-E32BE1C7B433}"/>
              </a:ext>
            </a:extLst>
          </p:cNvPr>
          <p:cNvSpPr/>
          <p:nvPr/>
        </p:nvSpPr>
        <p:spPr>
          <a:xfrm>
            <a:off x="1184450" y="3656594"/>
            <a:ext cx="1190074" cy="1020002"/>
          </a:xfrm>
          <a:custGeom>
            <a:avLst/>
            <a:gdLst>
              <a:gd name="connsiteX0" fmla="*/ 0 w 1190074"/>
              <a:gd name="connsiteY0" fmla="*/ 510001 h 1020002"/>
              <a:gd name="connsiteX1" fmla="*/ 255001 w 1190074"/>
              <a:gd name="connsiteY1" fmla="*/ 0 h 1020002"/>
              <a:gd name="connsiteX2" fmla="*/ 574635 w 1190074"/>
              <a:gd name="connsiteY2" fmla="*/ 0 h 1020002"/>
              <a:gd name="connsiteX3" fmla="*/ 935074 w 1190074"/>
              <a:gd name="connsiteY3" fmla="*/ 0 h 1020002"/>
              <a:gd name="connsiteX4" fmla="*/ 1190074 w 1190074"/>
              <a:gd name="connsiteY4" fmla="*/ 510001 h 1020002"/>
              <a:gd name="connsiteX5" fmla="*/ 935074 w 1190074"/>
              <a:gd name="connsiteY5" fmla="*/ 1020002 h 1020002"/>
              <a:gd name="connsiteX6" fmla="*/ 581436 w 1190074"/>
              <a:gd name="connsiteY6" fmla="*/ 1020002 h 1020002"/>
              <a:gd name="connsiteX7" fmla="*/ 255001 w 1190074"/>
              <a:gd name="connsiteY7" fmla="*/ 1020002 h 1020002"/>
              <a:gd name="connsiteX8" fmla="*/ 0 w 1190074"/>
              <a:gd name="connsiteY8" fmla="*/ 510001 h 102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074" h="1020002" extrusionOk="0">
                <a:moveTo>
                  <a:pt x="0" y="510001"/>
                </a:moveTo>
                <a:cubicBezTo>
                  <a:pt x="26484" y="359285"/>
                  <a:pt x="226473" y="178473"/>
                  <a:pt x="255001" y="0"/>
                </a:cubicBezTo>
                <a:cubicBezTo>
                  <a:pt x="334215" y="-21708"/>
                  <a:pt x="441109" y="959"/>
                  <a:pt x="574635" y="0"/>
                </a:cubicBezTo>
                <a:cubicBezTo>
                  <a:pt x="708161" y="-959"/>
                  <a:pt x="805855" y="40046"/>
                  <a:pt x="935074" y="0"/>
                </a:cubicBezTo>
                <a:cubicBezTo>
                  <a:pt x="1037679" y="87193"/>
                  <a:pt x="1074432" y="414779"/>
                  <a:pt x="1190074" y="510001"/>
                </a:cubicBezTo>
                <a:cubicBezTo>
                  <a:pt x="1182551" y="663179"/>
                  <a:pt x="982961" y="826498"/>
                  <a:pt x="935074" y="1020002"/>
                </a:cubicBezTo>
                <a:cubicBezTo>
                  <a:pt x="853336" y="1043507"/>
                  <a:pt x="705609" y="1007817"/>
                  <a:pt x="581436" y="1020002"/>
                </a:cubicBezTo>
                <a:cubicBezTo>
                  <a:pt x="457263" y="1032187"/>
                  <a:pt x="409446" y="1019952"/>
                  <a:pt x="255001" y="1020002"/>
                </a:cubicBezTo>
                <a:cubicBezTo>
                  <a:pt x="130323" y="900160"/>
                  <a:pt x="144187" y="663303"/>
                  <a:pt x="0" y="510001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6E2A124-CB6F-B773-41B0-7CADF9B15612}"/>
              </a:ext>
            </a:extLst>
          </p:cNvPr>
          <p:cNvSpPr/>
          <p:nvPr/>
        </p:nvSpPr>
        <p:spPr>
          <a:xfrm>
            <a:off x="1266068" y="5326532"/>
            <a:ext cx="1106723" cy="1087635"/>
          </a:xfrm>
          <a:custGeom>
            <a:avLst/>
            <a:gdLst>
              <a:gd name="connsiteX0" fmla="*/ 0 w 1106723"/>
              <a:gd name="connsiteY0" fmla="*/ 543818 h 1087635"/>
              <a:gd name="connsiteX1" fmla="*/ 553362 w 1106723"/>
              <a:gd name="connsiteY1" fmla="*/ 0 h 1087635"/>
              <a:gd name="connsiteX2" fmla="*/ 1106724 w 1106723"/>
              <a:gd name="connsiteY2" fmla="*/ 543818 h 1087635"/>
              <a:gd name="connsiteX3" fmla="*/ 553362 w 1106723"/>
              <a:gd name="connsiteY3" fmla="*/ 1087636 h 1087635"/>
              <a:gd name="connsiteX4" fmla="*/ 0 w 1106723"/>
              <a:gd name="connsiteY4" fmla="*/ 543818 h 108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723" h="1087635" extrusionOk="0">
                <a:moveTo>
                  <a:pt x="0" y="543818"/>
                </a:moveTo>
                <a:cubicBezTo>
                  <a:pt x="-26415" y="227183"/>
                  <a:pt x="162768" y="31895"/>
                  <a:pt x="553362" y="0"/>
                </a:cubicBezTo>
                <a:cubicBezTo>
                  <a:pt x="918705" y="12575"/>
                  <a:pt x="1089783" y="244015"/>
                  <a:pt x="1106724" y="543818"/>
                </a:cubicBezTo>
                <a:cubicBezTo>
                  <a:pt x="1065591" y="884329"/>
                  <a:pt x="847769" y="1149576"/>
                  <a:pt x="553362" y="1087636"/>
                </a:cubicBezTo>
                <a:cubicBezTo>
                  <a:pt x="242066" y="1084527"/>
                  <a:pt x="11546" y="849677"/>
                  <a:pt x="0" y="54381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1AE2B80D-3E26-1FD3-B85A-0AD86CF3C53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24292F"/>
                </a:solidFill>
                <a:effectLst/>
                <a:latin typeface="Apple Color Emoji"/>
              </a:rPr>
              <a:t>🤕</a:t>
            </a:r>
            <a:r>
              <a:rPr lang="en-US" dirty="0"/>
              <a:t> #2 </a:t>
            </a:r>
            <a:r>
              <a:rPr lang="en-US" b="1" dirty="0"/>
              <a:t>Data access is human intensive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60AA7F3-FD91-29B8-9A37-554DFA71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67" y="2925934"/>
            <a:ext cx="2406051" cy="2541546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5AF705C-F70E-BB69-FB54-8B334FED6C10}"/>
              </a:ext>
            </a:extLst>
          </p:cNvPr>
          <p:cNvCxnSpPr>
            <a:cxnSpLocks/>
          </p:cNvCxnSpPr>
          <p:nvPr/>
        </p:nvCxnSpPr>
        <p:spPr>
          <a:xfrm>
            <a:off x="2644210" y="2057716"/>
            <a:ext cx="710739" cy="643435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CE34F3A-99B8-EB07-A33F-48108B7439B2}"/>
              </a:ext>
            </a:extLst>
          </p:cNvPr>
          <p:cNvCxnSpPr>
            <a:cxnSpLocks/>
          </p:cNvCxnSpPr>
          <p:nvPr/>
        </p:nvCxnSpPr>
        <p:spPr>
          <a:xfrm flipV="1">
            <a:off x="2644210" y="5281616"/>
            <a:ext cx="404450" cy="588733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8E19739-2FA0-20BE-77D0-D871F99F346A}"/>
              </a:ext>
            </a:extLst>
          </p:cNvPr>
          <p:cNvCxnSpPr>
            <a:cxnSpLocks/>
          </p:cNvCxnSpPr>
          <p:nvPr/>
        </p:nvCxnSpPr>
        <p:spPr>
          <a:xfrm>
            <a:off x="2622761" y="4161997"/>
            <a:ext cx="4258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Construction worker female outline">
            <a:extLst>
              <a:ext uri="{FF2B5EF4-FFF2-40B4-BE49-F238E27FC236}">
                <a16:creationId xmlns:a16="http://schemas.microsoft.com/office/drawing/2014/main" id="{C7091E14-A20E-8497-CE56-803575FC0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6528" y="4302267"/>
            <a:ext cx="1045358" cy="1045358"/>
          </a:xfrm>
          <a:prstGeom prst="rect">
            <a:avLst/>
          </a:prstGeom>
        </p:spPr>
      </p:pic>
      <p:pic>
        <p:nvPicPr>
          <p:cNvPr id="47" name="Graphic 46" descr="User outline">
            <a:extLst>
              <a:ext uri="{FF2B5EF4-FFF2-40B4-BE49-F238E27FC236}">
                <a16:creationId xmlns:a16="http://schemas.microsoft.com/office/drawing/2014/main" id="{5131E108-040C-3252-9F0C-8ED39543F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5116" y="4224851"/>
            <a:ext cx="1122774" cy="1122774"/>
          </a:xfrm>
          <a:prstGeom prst="rect">
            <a:avLst/>
          </a:prstGeom>
        </p:spPr>
      </p:pic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CE758AA3-37DC-E229-62F1-EB00C6E539A3}"/>
              </a:ext>
            </a:extLst>
          </p:cNvPr>
          <p:cNvSpPr txBox="1">
            <a:spLocks/>
          </p:cNvSpPr>
          <p:nvPr/>
        </p:nvSpPr>
        <p:spPr>
          <a:xfrm>
            <a:off x="6770822" y="5347625"/>
            <a:ext cx="1699993" cy="87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SALURBAL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(staff)</a:t>
            </a:r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5153A7F5-EE2E-6A33-9471-272B78154491}"/>
              </a:ext>
            </a:extLst>
          </p:cNvPr>
          <p:cNvSpPr txBox="1">
            <a:spLocks/>
          </p:cNvSpPr>
          <p:nvPr/>
        </p:nvSpPr>
        <p:spPr>
          <a:xfrm>
            <a:off x="9176507" y="5303125"/>
            <a:ext cx="1699993" cy="87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Users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(researchers)</a:t>
            </a:r>
          </a:p>
        </p:txBody>
      </p: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ED9D6F1C-37E2-D3B9-6125-CDE336C24E72}"/>
              </a:ext>
            </a:extLst>
          </p:cNvPr>
          <p:cNvSpPr/>
          <p:nvPr/>
        </p:nvSpPr>
        <p:spPr>
          <a:xfrm>
            <a:off x="5994831" y="1458493"/>
            <a:ext cx="3168751" cy="2610826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Manually</a:t>
            </a:r>
            <a:r>
              <a:rPr lang="en-US" sz="1400" dirty="0">
                <a:solidFill>
                  <a:schemeClr val="tx1"/>
                </a:solidFill>
              </a:rPr>
              <a:t> pull income data</a:t>
            </a:r>
          </a:p>
          <a:p>
            <a:pPr marL="342900" indent="-342900">
              <a:buFontTx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Manually</a:t>
            </a:r>
            <a:r>
              <a:rPr lang="en-US" sz="1400" dirty="0">
                <a:solidFill>
                  <a:schemeClr val="tx1"/>
                </a:solidFill>
              </a:rPr>
              <a:t> pull mortality data</a:t>
            </a:r>
          </a:p>
          <a:p>
            <a:pPr marL="342900" indent="-342900">
              <a:buFontTx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Manually</a:t>
            </a:r>
            <a:r>
              <a:rPr lang="en-US" sz="1400" dirty="0">
                <a:solidFill>
                  <a:schemeClr val="tx1"/>
                </a:solidFill>
              </a:rPr>
              <a:t> pull income metadata</a:t>
            </a:r>
          </a:p>
          <a:p>
            <a:pPr marL="342900" indent="-342900">
              <a:buFontTx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Manually</a:t>
            </a:r>
            <a:r>
              <a:rPr lang="en-US" sz="1400" dirty="0">
                <a:solidFill>
                  <a:schemeClr val="tx1"/>
                </a:solidFill>
              </a:rPr>
              <a:t> pull mortality metadata</a:t>
            </a:r>
          </a:p>
          <a:p>
            <a:pPr marL="342900" indent="-342900">
              <a:buFontTx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Manually </a:t>
            </a:r>
            <a:r>
              <a:rPr lang="en-US" sz="1400" dirty="0">
                <a:solidFill>
                  <a:schemeClr val="tx1"/>
                </a:solidFill>
              </a:rPr>
              <a:t>wrangle and merge data</a:t>
            </a:r>
          </a:p>
          <a:p>
            <a:pPr marL="342900" indent="-342900">
              <a:buFontTx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Manually </a:t>
            </a:r>
            <a:r>
              <a:rPr lang="en-US" sz="1400" dirty="0">
                <a:solidFill>
                  <a:schemeClr val="tx1"/>
                </a:solidFill>
              </a:rPr>
              <a:t>wrangle and metadata</a:t>
            </a:r>
          </a:p>
          <a:p>
            <a:pPr marL="342900" indent="-342900">
              <a:buFontTx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Manually</a:t>
            </a:r>
            <a:r>
              <a:rPr lang="en-US" sz="1400" dirty="0">
                <a:solidFill>
                  <a:schemeClr val="tx1"/>
                </a:solidFill>
              </a:rPr>
              <a:t> QC</a:t>
            </a:r>
          </a:p>
          <a:p>
            <a:pPr marL="342900" indent="-342900">
              <a:buFontTx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Manually</a:t>
            </a:r>
            <a:r>
              <a:rPr lang="en-US" sz="1400" dirty="0">
                <a:solidFill>
                  <a:schemeClr val="tx1"/>
                </a:solidFill>
              </a:rPr>
              <a:t> send merged data to user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1624DB-A5B0-EE38-B4DE-8B511B28EB85}"/>
              </a:ext>
            </a:extLst>
          </p:cNvPr>
          <p:cNvCxnSpPr>
            <a:cxnSpLocks/>
          </p:cNvCxnSpPr>
          <p:nvPr/>
        </p:nvCxnSpPr>
        <p:spPr>
          <a:xfrm>
            <a:off x="6096000" y="4752849"/>
            <a:ext cx="425899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0745C5-6A10-299E-1C64-A354858B0532}"/>
              </a:ext>
            </a:extLst>
          </p:cNvPr>
          <p:cNvCxnSpPr>
            <a:cxnSpLocks/>
          </p:cNvCxnSpPr>
          <p:nvPr/>
        </p:nvCxnSpPr>
        <p:spPr>
          <a:xfrm>
            <a:off x="8620125" y="4775510"/>
            <a:ext cx="425899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E20C0-1291-8C79-E283-31998CEB4E4B}"/>
              </a:ext>
            </a:extLst>
          </p:cNvPr>
          <p:cNvCxnSpPr>
            <a:cxnSpLocks/>
          </p:cNvCxnSpPr>
          <p:nvPr/>
        </p:nvCxnSpPr>
        <p:spPr>
          <a:xfrm>
            <a:off x="854772" y="2528544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DEFB5B-3CDD-98E8-19DF-C0D12D9322FA}"/>
              </a:ext>
            </a:extLst>
          </p:cNvPr>
          <p:cNvSpPr/>
          <p:nvPr/>
        </p:nvSpPr>
        <p:spPr>
          <a:xfrm>
            <a:off x="555434" y="2320370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5CFDF-CDA2-ABAF-E753-0F4C4C331FCC}"/>
              </a:ext>
            </a:extLst>
          </p:cNvPr>
          <p:cNvSpPr/>
          <p:nvPr/>
        </p:nvSpPr>
        <p:spPr>
          <a:xfrm>
            <a:off x="567906" y="2084525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0F8717D-1079-0EA5-9263-5104758F8482}"/>
              </a:ext>
            </a:extLst>
          </p:cNvPr>
          <p:cNvSpPr/>
          <p:nvPr/>
        </p:nvSpPr>
        <p:spPr>
          <a:xfrm>
            <a:off x="555434" y="2596654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8BB0E44-4597-0540-F518-B1D1B3D179DC}"/>
              </a:ext>
            </a:extLst>
          </p:cNvPr>
          <p:cNvSpPr/>
          <p:nvPr/>
        </p:nvSpPr>
        <p:spPr>
          <a:xfrm>
            <a:off x="549198" y="2869326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93DA0BD1-12E7-AE73-450D-9124C566D02B}"/>
              </a:ext>
            </a:extLst>
          </p:cNvPr>
          <p:cNvSpPr/>
          <p:nvPr/>
        </p:nvSpPr>
        <p:spPr>
          <a:xfrm>
            <a:off x="1426592" y="268309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585EF3B6-B31D-63A5-F8E0-209E22E8629D}"/>
              </a:ext>
            </a:extLst>
          </p:cNvPr>
          <p:cNvSpPr/>
          <p:nvPr/>
        </p:nvSpPr>
        <p:spPr>
          <a:xfrm>
            <a:off x="1865161" y="268309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38D1F51-5CA2-3966-E601-F422EF550210}"/>
              </a:ext>
            </a:extLst>
          </p:cNvPr>
          <p:cNvSpPr/>
          <p:nvPr/>
        </p:nvSpPr>
        <p:spPr>
          <a:xfrm>
            <a:off x="1865161" y="2296403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25C49B32-D3D6-27A0-0951-C02319347EA4}"/>
              </a:ext>
            </a:extLst>
          </p:cNvPr>
          <p:cNvSpPr/>
          <p:nvPr/>
        </p:nvSpPr>
        <p:spPr>
          <a:xfrm>
            <a:off x="1433165" y="2296402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80D7D4-1FAE-0AA6-B7A4-CA17E8959B81}"/>
              </a:ext>
            </a:extLst>
          </p:cNvPr>
          <p:cNvSpPr/>
          <p:nvPr/>
        </p:nvSpPr>
        <p:spPr>
          <a:xfrm>
            <a:off x="1255888" y="2045260"/>
            <a:ext cx="1072896" cy="1055283"/>
          </a:xfrm>
          <a:custGeom>
            <a:avLst/>
            <a:gdLst>
              <a:gd name="connsiteX0" fmla="*/ 0 w 1072896"/>
              <a:gd name="connsiteY0" fmla="*/ 175884 h 1055283"/>
              <a:gd name="connsiteX1" fmla="*/ 175884 w 1072896"/>
              <a:gd name="connsiteY1" fmla="*/ 0 h 1055283"/>
              <a:gd name="connsiteX2" fmla="*/ 550871 w 1072896"/>
              <a:gd name="connsiteY2" fmla="*/ 0 h 1055283"/>
              <a:gd name="connsiteX3" fmla="*/ 897012 w 1072896"/>
              <a:gd name="connsiteY3" fmla="*/ 0 h 1055283"/>
              <a:gd name="connsiteX4" fmla="*/ 1072896 w 1072896"/>
              <a:gd name="connsiteY4" fmla="*/ 175884 h 1055283"/>
              <a:gd name="connsiteX5" fmla="*/ 1072896 w 1072896"/>
              <a:gd name="connsiteY5" fmla="*/ 513571 h 1055283"/>
              <a:gd name="connsiteX6" fmla="*/ 1072896 w 1072896"/>
              <a:gd name="connsiteY6" fmla="*/ 879399 h 1055283"/>
              <a:gd name="connsiteX7" fmla="*/ 897012 w 1072896"/>
              <a:gd name="connsiteY7" fmla="*/ 1055283 h 1055283"/>
              <a:gd name="connsiteX8" fmla="*/ 550871 w 1072896"/>
              <a:gd name="connsiteY8" fmla="*/ 1055283 h 1055283"/>
              <a:gd name="connsiteX9" fmla="*/ 175884 w 1072896"/>
              <a:gd name="connsiteY9" fmla="*/ 1055283 h 1055283"/>
              <a:gd name="connsiteX10" fmla="*/ 0 w 1072896"/>
              <a:gd name="connsiteY10" fmla="*/ 879399 h 1055283"/>
              <a:gd name="connsiteX11" fmla="*/ 0 w 1072896"/>
              <a:gd name="connsiteY11" fmla="*/ 548747 h 1055283"/>
              <a:gd name="connsiteX12" fmla="*/ 0 w 1072896"/>
              <a:gd name="connsiteY12" fmla="*/ 175884 h 105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2896" h="1055283" extrusionOk="0">
                <a:moveTo>
                  <a:pt x="0" y="175884"/>
                </a:moveTo>
                <a:cubicBezTo>
                  <a:pt x="-19390" y="66786"/>
                  <a:pt x="53444" y="9496"/>
                  <a:pt x="175884" y="0"/>
                </a:cubicBezTo>
                <a:cubicBezTo>
                  <a:pt x="255330" y="-10490"/>
                  <a:pt x="403339" y="41127"/>
                  <a:pt x="550871" y="0"/>
                </a:cubicBezTo>
                <a:cubicBezTo>
                  <a:pt x="698403" y="-41127"/>
                  <a:pt x="735356" y="16285"/>
                  <a:pt x="897012" y="0"/>
                </a:cubicBezTo>
                <a:cubicBezTo>
                  <a:pt x="980979" y="-7206"/>
                  <a:pt x="1075562" y="80020"/>
                  <a:pt x="1072896" y="175884"/>
                </a:cubicBezTo>
                <a:cubicBezTo>
                  <a:pt x="1078246" y="315838"/>
                  <a:pt x="1040234" y="428650"/>
                  <a:pt x="1072896" y="513571"/>
                </a:cubicBezTo>
                <a:cubicBezTo>
                  <a:pt x="1105558" y="598492"/>
                  <a:pt x="1062554" y="755315"/>
                  <a:pt x="1072896" y="879399"/>
                </a:cubicBezTo>
                <a:cubicBezTo>
                  <a:pt x="1072346" y="971295"/>
                  <a:pt x="979561" y="1075557"/>
                  <a:pt x="897012" y="1055283"/>
                </a:cubicBezTo>
                <a:cubicBezTo>
                  <a:pt x="820500" y="1057031"/>
                  <a:pt x="690354" y="1014680"/>
                  <a:pt x="550871" y="1055283"/>
                </a:cubicBezTo>
                <a:cubicBezTo>
                  <a:pt x="411388" y="1095886"/>
                  <a:pt x="338123" y="1034859"/>
                  <a:pt x="175884" y="1055283"/>
                </a:cubicBezTo>
                <a:cubicBezTo>
                  <a:pt x="88993" y="1070537"/>
                  <a:pt x="2742" y="1004937"/>
                  <a:pt x="0" y="879399"/>
                </a:cubicBezTo>
                <a:cubicBezTo>
                  <a:pt x="-38954" y="796374"/>
                  <a:pt x="8370" y="681465"/>
                  <a:pt x="0" y="548747"/>
                </a:cubicBezTo>
                <a:cubicBezTo>
                  <a:pt x="-8370" y="416029"/>
                  <a:pt x="41814" y="262173"/>
                  <a:pt x="0" y="1758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B6406B-ABFF-A560-D5BA-71638309E051}"/>
              </a:ext>
            </a:extLst>
          </p:cNvPr>
          <p:cNvSpPr/>
          <p:nvPr/>
        </p:nvSpPr>
        <p:spPr>
          <a:xfrm>
            <a:off x="390142" y="1546877"/>
            <a:ext cx="2136268" cy="165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C5FB0-78E5-7797-8667-142789A12440}"/>
              </a:ext>
            </a:extLst>
          </p:cNvPr>
          <p:cNvSpPr txBox="1"/>
          <p:nvPr/>
        </p:nvSpPr>
        <p:spPr>
          <a:xfrm>
            <a:off x="390142" y="1582581"/>
            <a:ext cx="2018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Mortality (Jane)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33D398-B587-6601-44C4-1EF9EFBA74D5}"/>
              </a:ext>
            </a:extLst>
          </p:cNvPr>
          <p:cNvCxnSpPr>
            <a:cxnSpLocks/>
          </p:cNvCxnSpPr>
          <p:nvPr/>
        </p:nvCxnSpPr>
        <p:spPr>
          <a:xfrm>
            <a:off x="854772" y="4106298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37C72C5-33A3-403F-57A2-846E0491B64F}"/>
              </a:ext>
            </a:extLst>
          </p:cNvPr>
          <p:cNvSpPr/>
          <p:nvPr/>
        </p:nvSpPr>
        <p:spPr>
          <a:xfrm>
            <a:off x="555434" y="3898124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752A03-87A1-98E5-F29F-8DA2BE4719D5}"/>
              </a:ext>
            </a:extLst>
          </p:cNvPr>
          <p:cNvSpPr/>
          <p:nvPr/>
        </p:nvSpPr>
        <p:spPr>
          <a:xfrm>
            <a:off x="567906" y="3662279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EDA05AC-87D3-DCCB-495F-4F1A7403D3D8}"/>
              </a:ext>
            </a:extLst>
          </p:cNvPr>
          <p:cNvSpPr/>
          <p:nvPr/>
        </p:nvSpPr>
        <p:spPr>
          <a:xfrm>
            <a:off x="555434" y="4174408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4008F41A-FBAF-23F7-63E9-468F89B41CDF}"/>
              </a:ext>
            </a:extLst>
          </p:cNvPr>
          <p:cNvSpPr/>
          <p:nvPr/>
        </p:nvSpPr>
        <p:spPr>
          <a:xfrm>
            <a:off x="549198" y="4447080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F56C7CFA-8A44-5B92-B327-AF319AC742EC}"/>
              </a:ext>
            </a:extLst>
          </p:cNvPr>
          <p:cNvSpPr/>
          <p:nvPr/>
        </p:nvSpPr>
        <p:spPr>
          <a:xfrm>
            <a:off x="1426592" y="426085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357CF9F9-BB53-C01E-07CD-970B4A393214}"/>
              </a:ext>
            </a:extLst>
          </p:cNvPr>
          <p:cNvSpPr/>
          <p:nvPr/>
        </p:nvSpPr>
        <p:spPr>
          <a:xfrm>
            <a:off x="1865161" y="426085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21EBD5B7-6D1F-5C62-346D-EE824E29A79F}"/>
              </a:ext>
            </a:extLst>
          </p:cNvPr>
          <p:cNvSpPr/>
          <p:nvPr/>
        </p:nvSpPr>
        <p:spPr>
          <a:xfrm>
            <a:off x="1865161" y="3874157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9B4CF629-29D7-39CF-DB7A-317B79650099}"/>
              </a:ext>
            </a:extLst>
          </p:cNvPr>
          <p:cNvSpPr/>
          <p:nvPr/>
        </p:nvSpPr>
        <p:spPr>
          <a:xfrm>
            <a:off x="1433165" y="3874156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solidDmnd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F33754-6338-7F88-C9EE-1B24278A69D0}"/>
              </a:ext>
            </a:extLst>
          </p:cNvPr>
          <p:cNvSpPr/>
          <p:nvPr/>
        </p:nvSpPr>
        <p:spPr>
          <a:xfrm>
            <a:off x="390142" y="3277650"/>
            <a:ext cx="2136268" cy="1497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1450A5-C82B-3D85-94D1-1371A974AEFC}"/>
              </a:ext>
            </a:extLst>
          </p:cNvPr>
          <p:cNvSpPr txBox="1"/>
          <p:nvPr/>
        </p:nvSpPr>
        <p:spPr>
          <a:xfrm>
            <a:off x="564850" y="3244863"/>
            <a:ext cx="185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Income (Jeff)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490EA1-8ED2-8A76-3484-4ADE59298D11}"/>
              </a:ext>
            </a:extLst>
          </p:cNvPr>
          <p:cNvCxnSpPr>
            <a:cxnSpLocks/>
          </p:cNvCxnSpPr>
          <p:nvPr/>
        </p:nvCxnSpPr>
        <p:spPr>
          <a:xfrm>
            <a:off x="882318" y="5823663"/>
            <a:ext cx="329678" cy="0"/>
          </a:xfrm>
          <a:prstGeom prst="straightConnector1">
            <a:avLst/>
          </a:prstGeom>
          <a:ln w="6350">
            <a:solidFill>
              <a:schemeClr val="tx1"/>
            </a:solidFill>
            <a:bevel/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2976CE2-1A54-3F70-CC72-E8709EA4F4AE}"/>
              </a:ext>
            </a:extLst>
          </p:cNvPr>
          <p:cNvSpPr/>
          <p:nvPr/>
        </p:nvSpPr>
        <p:spPr>
          <a:xfrm>
            <a:off x="582980" y="5615489"/>
            <a:ext cx="133338" cy="165438"/>
          </a:xfrm>
          <a:custGeom>
            <a:avLst/>
            <a:gdLst>
              <a:gd name="connsiteX0" fmla="*/ 0 w 133338"/>
              <a:gd name="connsiteY0" fmla="*/ 82719 h 165438"/>
              <a:gd name="connsiteX1" fmla="*/ 66669 w 133338"/>
              <a:gd name="connsiteY1" fmla="*/ 0 h 165438"/>
              <a:gd name="connsiteX2" fmla="*/ 133338 w 133338"/>
              <a:gd name="connsiteY2" fmla="*/ 82719 h 165438"/>
              <a:gd name="connsiteX3" fmla="*/ 66669 w 133338"/>
              <a:gd name="connsiteY3" fmla="*/ 165438 h 165438"/>
              <a:gd name="connsiteX4" fmla="*/ 0 w 133338"/>
              <a:gd name="connsiteY4" fmla="*/ 82719 h 16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65438" fill="none" extrusionOk="0">
                <a:moveTo>
                  <a:pt x="0" y="82719"/>
                </a:moveTo>
                <a:cubicBezTo>
                  <a:pt x="1252" y="37184"/>
                  <a:pt x="31709" y="-3828"/>
                  <a:pt x="66669" y="0"/>
                </a:cubicBezTo>
                <a:cubicBezTo>
                  <a:pt x="90316" y="-2017"/>
                  <a:pt x="127273" y="42745"/>
                  <a:pt x="133338" y="82719"/>
                </a:cubicBezTo>
                <a:cubicBezTo>
                  <a:pt x="132964" y="124837"/>
                  <a:pt x="99946" y="170362"/>
                  <a:pt x="66669" y="165438"/>
                </a:cubicBezTo>
                <a:cubicBezTo>
                  <a:pt x="34697" y="168152"/>
                  <a:pt x="4841" y="129567"/>
                  <a:pt x="0" y="82719"/>
                </a:cubicBezTo>
                <a:close/>
              </a:path>
              <a:path w="133338" h="165438" stroke="0" extrusionOk="0">
                <a:moveTo>
                  <a:pt x="0" y="82719"/>
                </a:moveTo>
                <a:cubicBezTo>
                  <a:pt x="-4521" y="34246"/>
                  <a:pt x="20018" y="3690"/>
                  <a:pt x="66669" y="0"/>
                </a:cubicBezTo>
                <a:cubicBezTo>
                  <a:pt x="112130" y="1819"/>
                  <a:pt x="121998" y="37396"/>
                  <a:pt x="133338" y="82719"/>
                </a:cubicBezTo>
                <a:cubicBezTo>
                  <a:pt x="131411" y="130285"/>
                  <a:pt x="102875" y="168834"/>
                  <a:pt x="66669" y="165438"/>
                </a:cubicBezTo>
                <a:cubicBezTo>
                  <a:pt x="27253" y="164018"/>
                  <a:pt x="5649" y="131102"/>
                  <a:pt x="0" y="82719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A17C29-4EED-E231-BEBA-C98261E678DD}"/>
              </a:ext>
            </a:extLst>
          </p:cNvPr>
          <p:cNvSpPr/>
          <p:nvPr/>
        </p:nvSpPr>
        <p:spPr>
          <a:xfrm>
            <a:off x="595452" y="5379644"/>
            <a:ext cx="133338" cy="159752"/>
          </a:xfrm>
          <a:custGeom>
            <a:avLst/>
            <a:gdLst>
              <a:gd name="connsiteX0" fmla="*/ 0 w 133338"/>
              <a:gd name="connsiteY0" fmla="*/ 0 h 159752"/>
              <a:gd name="connsiteX1" fmla="*/ 133338 w 133338"/>
              <a:gd name="connsiteY1" fmla="*/ 0 h 159752"/>
              <a:gd name="connsiteX2" fmla="*/ 133338 w 133338"/>
              <a:gd name="connsiteY2" fmla="*/ 159752 h 159752"/>
              <a:gd name="connsiteX3" fmla="*/ 0 w 133338"/>
              <a:gd name="connsiteY3" fmla="*/ 159752 h 159752"/>
              <a:gd name="connsiteX4" fmla="*/ 0 w 133338"/>
              <a:gd name="connsiteY4" fmla="*/ 0 h 15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38" h="159752" fill="none" extrusionOk="0">
                <a:moveTo>
                  <a:pt x="0" y="0"/>
                </a:moveTo>
                <a:cubicBezTo>
                  <a:pt x="53681" y="-6805"/>
                  <a:pt x="72130" y="4369"/>
                  <a:pt x="133338" y="0"/>
                </a:cubicBezTo>
                <a:cubicBezTo>
                  <a:pt x="145513" y="68406"/>
                  <a:pt x="124705" y="114954"/>
                  <a:pt x="133338" y="159752"/>
                </a:cubicBezTo>
                <a:cubicBezTo>
                  <a:pt x="97065" y="172406"/>
                  <a:pt x="52958" y="146294"/>
                  <a:pt x="0" y="159752"/>
                </a:cubicBezTo>
                <a:cubicBezTo>
                  <a:pt x="-783" y="86947"/>
                  <a:pt x="11880" y="55065"/>
                  <a:pt x="0" y="0"/>
                </a:cubicBezTo>
                <a:close/>
              </a:path>
              <a:path w="133338" h="159752" stroke="0" extrusionOk="0">
                <a:moveTo>
                  <a:pt x="0" y="0"/>
                </a:moveTo>
                <a:cubicBezTo>
                  <a:pt x="60454" y="-14572"/>
                  <a:pt x="75587" y="12170"/>
                  <a:pt x="133338" y="0"/>
                </a:cubicBezTo>
                <a:cubicBezTo>
                  <a:pt x="142481" y="69586"/>
                  <a:pt x="123262" y="82263"/>
                  <a:pt x="133338" y="159752"/>
                </a:cubicBezTo>
                <a:cubicBezTo>
                  <a:pt x="78934" y="174999"/>
                  <a:pt x="57497" y="156233"/>
                  <a:pt x="0" y="159752"/>
                </a:cubicBezTo>
                <a:cubicBezTo>
                  <a:pt x="-13112" y="108009"/>
                  <a:pt x="10330" y="572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73F53F2-EFD5-9E2C-F776-E00393022F4C}"/>
              </a:ext>
            </a:extLst>
          </p:cNvPr>
          <p:cNvSpPr/>
          <p:nvPr/>
        </p:nvSpPr>
        <p:spPr>
          <a:xfrm>
            <a:off x="582980" y="5891773"/>
            <a:ext cx="145810" cy="178459"/>
          </a:xfrm>
          <a:custGeom>
            <a:avLst/>
            <a:gdLst>
              <a:gd name="connsiteX0" fmla="*/ 0 w 145810"/>
              <a:gd name="connsiteY0" fmla="*/ 178459 h 178459"/>
              <a:gd name="connsiteX1" fmla="*/ 72905 w 145810"/>
              <a:gd name="connsiteY1" fmla="*/ 0 h 178459"/>
              <a:gd name="connsiteX2" fmla="*/ 145810 w 145810"/>
              <a:gd name="connsiteY2" fmla="*/ 178459 h 178459"/>
              <a:gd name="connsiteX3" fmla="*/ 0 w 145810"/>
              <a:gd name="connsiteY3" fmla="*/ 178459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10" h="178459" fill="none" extrusionOk="0">
                <a:moveTo>
                  <a:pt x="0" y="178459"/>
                </a:moveTo>
                <a:cubicBezTo>
                  <a:pt x="19853" y="100695"/>
                  <a:pt x="64848" y="78541"/>
                  <a:pt x="72905" y="0"/>
                </a:cubicBezTo>
                <a:cubicBezTo>
                  <a:pt x="104061" y="31473"/>
                  <a:pt x="115877" y="129681"/>
                  <a:pt x="145810" y="178459"/>
                </a:cubicBezTo>
                <a:cubicBezTo>
                  <a:pt x="96910" y="188075"/>
                  <a:pt x="36129" y="163089"/>
                  <a:pt x="0" y="178459"/>
                </a:cubicBezTo>
                <a:close/>
              </a:path>
              <a:path w="145810" h="178459" stroke="0" extrusionOk="0">
                <a:moveTo>
                  <a:pt x="0" y="178459"/>
                </a:moveTo>
                <a:cubicBezTo>
                  <a:pt x="9488" y="123122"/>
                  <a:pt x="56357" y="72709"/>
                  <a:pt x="72905" y="0"/>
                </a:cubicBezTo>
                <a:cubicBezTo>
                  <a:pt x="99879" y="50303"/>
                  <a:pt x="106386" y="124608"/>
                  <a:pt x="145810" y="178459"/>
                </a:cubicBezTo>
                <a:cubicBezTo>
                  <a:pt x="112962" y="187922"/>
                  <a:pt x="60192" y="171821"/>
                  <a:pt x="0" y="178459"/>
                </a:cubicBezTo>
                <a:close/>
              </a:path>
            </a:pathLst>
          </a:custGeom>
          <a:solidFill>
            <a:srgbClr val="FFC000"/>
          </a:solidFill>
          <a:ln>
            <a:extLst>
              <a:ext uri="{C807C97D-BFC1-408E-A445-0C87EB9F89A2}">
                <ask:lineSketchStyleProps xmlns:ask="http://schemas.microsoft.com/office/drawing/2018/sketchyshapes" sd="3705000160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36E95D9E-72A2-3FEB-9DBA-693CE422977C}"/>
              </a:ext>
            </a:extLst>
          </p:cNvPr>
          <p:cNvSpPr/>
          <p:nvPr/>
        </p:nvSpPr>
        <p:spPr>
          <a:xfrm>
            <a:off x="576744" y="6164445"/>
            <a:ext cx="145810" cy="178459"/>
          </a:xfrm>
          <a:custGeom>
            <a:avLst/>
            <a:gdLst>
              <a:gd name="connsiteX0" fmla="*/ 0 w 145810"/>
              <a:gd name="connsiteY0" fmla="*/ 89230 h 178459"/>
              <a:gd name="connsiteX1" fmla="*/ 36453 w 145810"/>
              <a:gd name="connsiteY1" fmla="*/ 0 h 178459"/>
              <a:gd name="connsiteX2" fmla="*/ 109358 w 145810"/>
              <a:gd name="connsiteY2" fmla="*/ 0 h 178459"/>
              <a:gd name="connsiteX3" fmla="*/ 145810 w 145810"/>
              <a:gd name="connsiteY3" fmla="*/ 89230 h 178459"/>
              <a:gd name="connsiteX4" fmla="*/ 109358 w 145810"/>
              <a:gd name="connsiteY4" fmla="*/ 178459 h 178459"/>
              <a:gd name="connsiteX5" fmla="*/ 36453 w 145810"/>
              <a:gd name="connsiteY5" fmla="*/ 178459 h 178459"/>
              <a:gd name="connsiteX6" fmla="*/ 0 w 145810"/>
              <a:gd name="connsiteY6" fmla="*/ 89230 h 17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10" h="178459" fill="none" extrusionOk="0">
                <a:moveTo>
                  <a:pt x="0" y="89230"/>
                </a:moveTo>
                <a:cubicBezTo>
                  <a:pt x="-437" y="62909"/>
                  <a:pt x="21164" y="41829"/>
                  <a:pt x="36453" y="0"/>
                </a:cubicBezTo>
                <a:cubicBezTo>
                  <a:pt x="64142" y="-2415"/>
                  <a:pt x="92948" y="267"/>
                  <a:pt x="109358" y="0"/>
                </a:cubicBezTo>
                <a:cubicBezTo>
                  <a:pt x="129878" y="28828"/>
                  <a:pt x="137242" y="69006"/>
                  <a:pt x="145810" y="89230"/>
                </a:cubicBezTo>
                <a:cubicBezTo>
                  <a:pt x="128785" y="131842"/>
                  <a:pt x="118752" y="154292"/>
                  <a:pt x="109358" y="178459"/>
                </a:cubicBezTo>
                <a:cubicBezTo>
                  <a:pt x="73972" y="181015"/>
                  <a:pt x="69279" y="174533"/>
                  <a:pt x="36453" y="178459"/>
                </a:cubicBezTo>
                <a:cubicBezTo>
                  <a:pt x="10847" y="141355"/>
                  <a:pt x="9706" y="108889"/>
                  <a:pt x="0" y="89230"/>
                </a:cubicBezTo>
                <a:close/>
              </a:path>
              <a:path w="145810" h="178459" stroke="0" extrusionOk="0">
                <a:moveTo>
                  <a:pt x="0" y="89230"/>
                </a:moveTo>
                <a:cubicBezTo>
                  <a:pt x="1722" y="62002"/>
                  <a:pt x="21901" y="35808"/>
                  <a:pt x="36453" y="0"/>
                </a:cubicBezTo>
                <a:cubicBezTo>
                  <a:pt x="64832" y="-5143"/>
                  <a:pt x="92920" y="6335"/>
                  <a:pt x="109358" y="0"/>
                </a:cubicBezTo>
                <a:cubicBezTo>
                  <a:pt x="122378" y="17418"/>
                  <a:pt x="126782" y="52739"/>
                  <a:pt x="145810" y="89230"/>
                </a:cubicBezTo>
                <a:cubicBezTo>
                  <a:pt x="134476" y="131681"/>
                  <a:pt x="107808" y="152597"/>
                  <a:pt x="109358" y="178459"/>
                </a:cubicBezTo>
                <a:cubicBezTo>
                  <a:pt x="85536" y="183018"/>
                  <a:pt x="65352" y="177989"/>
                  <a:pt x="36453" y="178459"/>
                </a:cubicBezTo>
                <a:cubicBezTo>
                  <a:pt x="13077" y="143696"/>
                  <a:pt x="10381" y="113236"/>
                  <a:pt x="0" y="89230"/>
                </a:cubicBezTo>
                <a:close/>
              </a:path>
            </a:pathLst>
          </a:custGeom>
          <a:solidFill>
            <a:srgbClr val="7030A0"/>
          </a:solidFill>
          <a:ln>
            <a:extLst>
              <a:ext uri="{C807C97D-BFC1-408E-A445-0C87EB9F89A2}">
                <ask:lineSketchStyleProps xmlns:ask="http://schemas.microsoft.com/office/drawing/2018/sketchyshapes" sd="766162261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1FCFA592-9AD4-9899-C652-8D403E452DF9}"/>
              </a:ext>
            </a:extLst>
          </p:cNvPr>
          <p:cNvSpPr/>
          <p:nvPr/>
        </p:nvSpPr>
        <p:spPr>
          <a:xfrm>
            <a:off x="1454138" y="5978216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72" y="37127"/>
                  <a:pt x="116219" y="74062"/>
                  <a:pt x="173481" y="53343"/>
                </a:cubicBezTo>
                <a:cubicBezTo>
                  <a:pt x="189223" y="125355"/>
                  <a:pt x="158834" y="168739"/>
                  <a:pt x="173481" y="213371"/>
                </a:cubicBezTo>
                <a:cubicBezTo>
                  <a:pt x="115978" y="230536"/>
                  <a:pt x="49924" y="209114"/>
                  <a:pt x="0" y="213371"/>
                </a:cubicBezTo>
                <a:cubicBezTo>
                  <a:pt x="-16558" y="180499"/>
                  <a:pt x="12143" y="9739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6927" y="27109"/>
                  <a:pt x="214948" y="22819"/>
                  <a:pt x="226824" y="0"/>
                </a:cubicBezTo>
                <a:cubicBezTo>
                  <a:pt x="226937" y="52915"/>
                  <a:pt x="215239" y="96404"/>
                  <a:pt x="226824" y="160028"/>
                </a:cubicBezTo>
                <a:cubicBezTo>
                  <a:pt x="209765" y="188240"/>
                  <a:pt x="190195" y="191906"/>
                  <a:pt x="173481" y="213371"/>
                </a:cubicBezTo>
                <a:cubicBezTo>
                  <a:pt x="157859" y="162532"/>
                  <a:pt x="188954" y="8566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8162" y="32874"/>
                  <a:pt x="46336" y="16856"/>
                  <a:pt x="53343" y="0"/>
                </a:cubicBezTo>
                <a:cubicBezTo>
                  <a:pt x="118407" y="-2243"/>
                  <a:pt x="152085" y="6104"/>
                  <a:pt x="226824" y="0"/>
                </a:cubicBezTo>
                <a:cubicBezTo>
                  <a:pt x="203836" y="23592"/>
                  <a:pt x="188202" y="28972"/>
                  <a:pt x="173481" y="53343"/>
                </a:cubicBezTo>
                <a:cubicBezTo>
                  <a:pt x="96622" y="69945"/>
                  <a:pt x="76269" y="38191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8900" y="33146"/>
                  <a:pt x="47454" y="17688"/>
                  <a:pt x="53343" y="0"/>
                </a:cubicBezTo>
                <a:cubicBezTo>
                  <a:pt x="95962" y="-12547"/>
                  <a:pt x="145132" y="13803"/>
                  <a:pt x="226824" y="0"/>
                </a:cubicBezTo>
                <a:cubicBezTo>
                  <a:pt x="235570" y="76047"/>
                  <a:pt x="211323" y="124298"/>
                  <a:pt x="226824" y="160028"/>
                </a:cubicBezTo>
                <a:cubicBezTo>
                  <a:pt x="212609" y="178270"/>
                  <a:pt x="185188" y="198128"/>
                  <a:pt x="173481" y="213371"/>
                </a:cubicBezTo>
                <a:cubicBezTo>
                  <a:pt x="109561" y="216352"/>
                  <a:pt x="40908" y="203152"/>
                  <a:pt x="0" y="213371"/>
                </a:cubicBezTo>
                <a:cubicBezTo>
                  <a:pt x="-14956" y="141931"/>
                  <a:pt x="18426" y="126560"/>
                  <a:pt x="0" y="53343"/>
                </a:cubicBezTo>
                <a:close/>
                <a:moveTo>
                  <a:pt x="0" y="53343"/>
                </a:moveTo>
                <a:cubicBezTo>
                  <a:pt x="43098" y="51834"/>
                  <a:pt x="127794" y="65301"/>
                  <a:pt x="173481" y="53343"/>
                </a:cubicBezTo>
                <a:cubicBezTo>
                  <a:pt x="191657" y="23576"/>
                  <a:pt x="209975" y="22927"/>
                  <a:pt x="226824" y="0"/>
                </a:cubicBezTo>
                <a:moveTo>
                  <a:pt x="173481" y="53343"/>
                </a:moveTo>
                <a:cubicBezTo>
                  <a:pt x="181457" y="129144"/>
                  <a:pt x="173229" y="149138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3952" y="34230"/>
                  <a:pt x="31013" y="26324"/>
                  <a:pt x="53343" y="0"/>
                </a:cubicBezTo>
                <a:cubicBezTo>
                  <a:pt x="107738" y="-2117"/>
                  <a:pt x="184741" y="14449"/>
                  <a:pt x="226824" y="0"/>
                </a:cubicBezTo>
                <a:cubicBezTo>
                  <a:pt x="227836" y="37536"/>
                  <a:pt x="216448" y="96290"/>
                  <a:pt x="226824" y="160028"/>
                </a:cubicBezTo>
                <a:cubicBezTo>
                  <a:pt x="219746" y="176094"/>
                  <a:pt x="197918" y="185769"/>
                  <a:pt x="173481" y="213371"/>
                </a:cubicBezTo>
                <a:cubicBezTo>
                  <a:pt x="124709" y="230757"/>
                  <a:pt x="84534" y="201603"/>
                  <a:pt x="0" y="213371"/>
                </a:cubicBezTo>
                <a:cubicBezTo>
                  <a:pt x="-14745" y="180753"/>
                  <a:pt x="18530" y="109091"/>
                  <a:pt x="0" y="53343"/>
                </a:cubicBezTo>
                <a:close/>
                <a:moveTo>
                  <a:pt x="0" y="53343"/>
                </a:moveTo>
                <a:cubicBezTo>
                  <a:pt x="65902" y="47353"/>
                  <a:pt x="135541" y="63173"/>
                  <a:pt x="173481" y="53343"/>
                </a:cubicBezTo>
                <a:cubicBezTo>
                  <a:pt x="194319" y="25552"/>
                  <a:pt x="211645" y="15612"/>
                  <a:pt x="226824" y="0"/>
                </a:cubicBezTo>
                <a:moveTo>
                  <a:pt x="173481" y="53343"/>
                </a:moveTo>
                <a:cubicBezTo>
                  <a:pt x="186923" y="93877"/>
                  <a:pt x="160254" y="151577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2498559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44CFA5E6-849E-EAA3-EC72-C52BCBE2340E}"/>
              </a:ext>
            </a:extLst>
          </p:cNvPr>
          <p:cNvSpPr/>
          <p:nvPr/>
        </p:nvSpPr>
        <p:spPr>
          <a:xfrm>
            <a:off x="1892707" y="5978215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86129" y="50281"/>
                  <a:pt x="89799" y="70318"/>
                  <a:pt x="173481" y="53343"/>
                </a:cubicBezTo>
                <a:cubicBezTo>
                  <a:pt x="191552" y="104380"/>
                  <a:pt x="161288" y="153229"/>
                  <a:pt x="173481" y="213371"/>
                </a:cubicBezTo>
                <a:cubicBezTo>
                  <a:pt x="112411" y="226624"/>
                  <a:pt x="75223" y="207778"/>
                  <a:pt x="0" y="213371"/>
                </a:cubicBezTo>
                <a:cubicBezTo>
                  <a:pt x="-17676" y="170554"/>
                  <a:pt x="14607" y="126465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3401" y="25546"/>
                  <a:pt x="203661" y="26072"/>
                  <a:pt x="226824" y="0"/>
                </a:cubicBezTo>
                <a:cubicBezTo>
                  <a:pt x="244851" y="61163"/>
                  <a:pt x="215057" y="110901"/>
                  <a:pt x="226824" y="160028"/>
                </a:cubicBezTo>
                <a:cubicBezTo>
                  <a:pt x="214446" y="181805"/>
                  <a:pt x="198590" y="185178"/>
                  <a:pt x="173481" y="213371"/>
                </a:cubicBezTo>
                <a:cubicBezTo>
                  <a:pt x="169149" y="159304"/>
                  <a:pt x="176747" y="127794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20401" y="28879"/>
                  <a:pt x="35168" y="22429"/>
                  <a:pt x="53343" y="0"/>
                </a:cubicBezTo>
                <a:cubicBezTo>
                  <a:pt x="133021" y="-637"/>
                  <a:pt x="140818" y="17743"/>
                  <a:pt x="226824" y="0"/>
                </a:cubicBezTo>
                <a:cubicBezTo>
                  <a:pt x="212747" y="19361"/>
                  <a:pt x="188146" y="37525"/>
                  <a:pt x="173481" y="53343"/>
                </a:cubicBezTo>
                <a:cubicBezTo>
                  <a:pt x="135191" y="58621"/>
                  <a:pt x="77716" y="33197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5190" y="35724"/>
                  <a:pt x="42776" y="16372"/>
                  <a:pt x="53343" y="0"/>
                </a:cubicBezTo>
                <a:cubicBezTo>
                  <a:pt x="133806" y="-6091"/>
                  <a:pt x="189780" y="9748"/>
                  <a:pt x="226824" y="0"/>
                </a:cubicBezTo>
                <a:cubicBezTo>
                  <a:pt x="243046" y="66905"/>
                  <a:pt x="211510" y="106243"/>
                  <a:pt x="226824" y="160028"/>
                </a:cubicBezTo>
                <a:cubicBezTo>
                  <a:pt x="213427" y="181185"/>
                  <a:pt x="184430" y="198649"/>
                  <a:pt x="173481" y="213371"/>
                </a:cubicBezTo>
                <a:cubicBezTo>
                  <a:pt x="130849" y="224326"/>
                  <a:pt x="37695" y="204935"/>
                  <a:pt x="0" y="213371"/>
                </a:cubicBezTo>
                <a:cubicBezTo>
                  <a:pt x="-888" y="140572"/>
                  <a:pt x="5911" y="120281"/>
                  <a:pt x="0" y="53343"/>
                </a:cubicBezTo>
                <a:close/>
                <a:moveTo>
                  <a:pt x="0" y="53343"/>
                </a:moveTo>
                <a:cubicBezTo>
                  <a:pt x="81631" y="50079"/>
                  <a:pt x="112931" y="71621"/>
                  <a:pt x="173481" y="53343"/>
                </a:cubicBezTo>
                <a:cubicBezTo>
                  <a:pt x="198779" y="25388"/>
                  <a:pt x="212542" y="20128"/>
                  <a:pt x="226824" y="0"/>
                </a:cubicBezTo>
                <a:moveTo>
                  <a:pt x="173481" y="53343"/>
                </a:moveTo>
                <a:cubicBezTo>
                  <a:pt x="184457" y="96642"/>
                  <a:pt x="166334" y="13498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6357" y="35134"/>
                  <a:pt x="33510" y="31280"/>
                  <a:pt x="53343" y="0"/>
                </a:cubicBezTo>
                <a:cubicBezTo>
                  <a:pt x="101071" y="-9391"/>
                  <a:pt x="170684" y="1198"/>
                  <a:pt x="226824" y="0"/>
                </a:cubicBezTo>
                <a:cubicBezTo>
                  <a:pt x="242076" y="66711"/>
                  <a:pt x="224836" y="88520"/>
                  <a:pt x="226824" y="160028"/>
                </a:cubicBezTo>
                <a:cubicBezTo>
                  <a:pt x="206078" y="185791"/>
                  <a:pt x="185963" y="197664"/>
                  <a:pt x="173481" y="213371"/>
                </a:cubicBezTo>
                <a:cubicBezTo>
                  <a:pt x="137011" y="227043"/>
                  <a:pt x="65001" y="194808"/>
                  <a:pt x="0" y="213371"/>
                </a:cubicBezTo>
                <a:cubicBezTo>
                  <a:pt x="-10365" y="141457"/>
                  <a:pt x="17517" y="124878"/>
                  <a:pt x="0" y="53343"/>
                </a:cubicBezTo>
                <a:close/>
                <a:moveTo>
                  <a:pt x="0" y="53343"/>
                </a:moveTo>
                <a:cubicBezTo>
                  <a:pt x="60370" y="34215"/>
                  <a:pt x="106045" y="64872"/>
                  <a:pt x="173481" y="53343"/>
                </a:cubicBezTo>
                <a:cubicBezTo>
                  <a:pt x="192295" y="26942"/>
                  <a:pt x="205500" y="30432"/>
                  <a:pt x="226824" y="0"/>
                </a:cubicBezTo>
                <a:moveTo>
                  <a:pt x="173481" y="53343"/>
                </a:moveTo>
                <a:cubicBezTo>
                  <a:pt x="175896" y="117198"/>
                  <a:pt x="169934" y="146109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3995043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52BB24F-99FB-C326-53BB-482E175AD195}"/>
              </a:ext>
            </a:extLst>
          </p:cNvPr>
          <p:cNvSpPr/>
          <p:nvPr/>
        </p:nvSpPr>
        <p:spPr>
          <a:xfrm>
            <a:off x="1892707" y="5591522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49319" y="52519"/>
                  <a:pt x="136194" y="72829"/>
                  <a:pt x="173481" y="53343"/>
                </a:cubicBezTo>
                <a:cubicBezTo>
                  <a:pt x="191308" y="114184"/>
                  <a:pt x="157907" y="175688"/>
                  <a:pt x="173481" y="213371"/>
                </a:cubicBezTo>
                <a:cubicBezTo>
                  <a:pt x="98191" y="224430"/>
                  <a:pt x="66214" y="202531"/>
                  <a:pt x="0" y="213371"/>
                </a:cubicBezTo>
                <a:cubicBezTo>
                  <a:pt x="-6609" y="179271"/>
                  <a:pt x="2959" y="117512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85344" y="30342"/>
                  <a:pt x="208418" y="24385"/>
                  <a:pt x="226824" y="0"/>
                </a:cubicBezTo>
                <a:cubicBezTo>
                  <a:pt x="245863" y="49471"/>
                  <a:pt x="223961" y="85026"/>
                  <a:pt x="226824" y="160028"/>
                </a:cubicBezTo>
                <a:cubicBezTo>
                  <a:pt x="216144" y="181539"/>
                  <a:pt x="191645" y="188096"/>
                  <a:pt x="173481" y="213371"/>
                </a:cubicBezTo>
                <a:cubicBezTo>
                  <a:pt x="159006" y="180678"/>
                  <a:pt x="181404" y="11841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6869" y="33923"/>
                  <a:pt x="33781" y="23852"/>
                  <a:pt x="53343" y="0"/>
                </a:cubicBezTo>
                <a:cubicBezTo>
                  <a:pt x="97348" y="-10199"/>
                  <a:pt x="165473" y="11630"/>
                  <a:pt x="226824" y="0"/>
                </a:cubicBezTo>
                <a:cubicBezTo>
                  <a:pt x="215626" y="19241"/>
                  <a:pt x="184970" y="41259"/>
                  <a:pt x="173481" y="53343"/>
                </a:cubicBezTo>
                <a:cubicBezTo>
                  <a:pt x="97951" y="56487"/>
                  <a:pt x="63873" y="39828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16361" y="31841"/>
                  <a:pt x="36640" y="20377"/>
                  <a:pt x="53343" y="0"/>
                </a:cubicBezTo>
                <a:cubicBezTo>
                  <a:pt x="114578" y="-16203"/>
                  <a:pt x="157419" y="17439"/>
                  <a:pt x="226824" y="0"/>
                </a:cubicBezTo>
                <a:cubicBezTo>
                  <a:pt x="240660" y="34235"/>
                  <a:pt x="216048" y="86573"/>
                  <a:pt x="226824" y="160028"/>
                </a:cubicBezTo>
                <a:cubicBezTo>
                  <a:pt x="207783" y="189827"/>
                  <a:pt x="183875" y="196165"/>
                  <a:pt x="173481" y="213371"/>
                </a:cubicBezTo>
                <a:cubicBezTo>
                  <a:pt x="98361" y="223033"/>
                  <a:pt x="78730" y="200079"/>
                  <a:pt x="0" y="213371"/>
                </a:cubicBezTo>
                <a:cubicBezTo>
                  <a:pt x="-16793" y="152627"/>
                  <a:pt x="18662" y="108913"/>
                  <a:pt x="0" y="53343"/>
                </a:cubicBezTo>
                <a:close/>
                <a:moveTo>
                  <a:pt x="0" y="53343"/>
                </a:moveTo>
                <a:cubicBezTo>
                  <a:pt x="50534" y="52159"/>
                  <a:pt x="100394" y="68508"/>
                  <a:pt x="173481" y="53343"/>
                </a:cubicBezTo>
                <a:cubicBezTo>
                  <a:pt x="195828" y="24485"/>
                  <a:pt x="214752" y="18518"/>
                  <a:pt x="226824" y="0"/>
                </a:cubicBezTo>
                <a:moveTo>
                  <a:pt x="173481" y="53343"/>
                </a:moveTo>
                <a:cubicBezTo>
                  <a:pt x="178121" y="101564"/>
                  <a:pt x="169768" y="141876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6680" y="34750"/>
                  <a:pt x="35574" y="29869"/>
                  <a:pt x="53343" y="0"/>
                </a:cubicBezTo>
                <a:cubicBezTo>
                  <a:pt x="119733" y="-15774"/>
                  <a:pt x="145667" y="6272"/>
                  <a:pt x="226824" y="0"/>
                </a:cubicBezTo>
                <a:cubicBezTo>
                  <a:pt x="231641" y="49104"/>
                  <a:pt x="220698" y="94722"/>
                  <a:pt x="226824" y="160028"/>
                </a:cubicBezTo>
                <a:cubicBezTo>
                  <a:pt x="216413" y="173630"/>
                  <a:pt x="190872" y="186613"/>
                  <a:pt x="173481" y="213371"/>
                </a:cubicBezTo>
                <a:cubicBezTo>
                  <a:pt x="117855" y="233867"/>
                  <a:pt x="67076" y="209225"/>
                  <a:pt x="0" y="213371"/>
                </a:cubicBezTo>
                <a:cubicBezTo>
                  <a:pt x="-4981" y="167551"/>
                  <a:pt x="17116" y="98195"/>
                  <a:pt x="0" y="53343"/>
                </a:cubicBezTo>
                <a:close/>
                <a:moveTo>
                  <a:pt x="0" y="53343"/>
                </a:moveTo>
                <a:cubicBezTo>
                  <a:pt x="71597" y="45566"/>
                  <a:pt x="90168" y="71366"/>
                  <a:pt x="173481" y="53343"/>
                </a:cubicBezTo>
                <a:cubicBezTo>
                  <a:pt x="190301" y="26229"/>
                  <a:pt x="210135" y="24868"/>
                  <a:pt x="226824" y="0"/>
                </a:cubicBezTo>
                <a:moveTo>
                  <a:pt x="173481" y="53343"/>
                </a:moveTo>
                <a:cubicBezTo>
                  <a:pt x="187028" y="85380"/>
                  <a:pt x="168302" y="144425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4DA58CA7-3DF5-5E37-5509-2047466B6414}"/>
              </a:ext>
            </a:extLst>
          </p:cNvPr>
          <p:cNvSpPr/>
          <p:nvPr/>
        </p:nvSpPr>
        <p:spPr>
          <a:xfrm>
            <a:off x="1460711" y="5591521"/>
            <a:ext cx="226824" cy="213371"/>
          </a:xfrm>
          <a:custGeom>
            <a:avLst/>
            <a:gdLst>
              <a:gd name="connsiteX0" fmla="*/ 0 w 226824"/>
              <a:gd name="connsiteY0" fmla="*/ 53343 h 213371"/>
              <a:gd name="connsiteX1" fmla="*/ 173481 w 226824"/>
              <a:gd name="connsiteY1" fmla="*/ 53343 h 213371"/>
              <a:gd name="connsiteX2" fmla="*/ 173481 w 226824"/>
              <a:gd name="connsiteY2" fmla="*/ 213371 h 213371"/>
              <a:gd name="connsiteX3" fmla="*/ 0 w 226824"/>
              <a:gd name="connsiteY3" fmla="*/ 213371 h 213371"/>
              <a:gd name="connsiteX4" fmla="*/ 0 w 226824"/>
              <a:gd name="connsiteY4" fmla="*/ 53343 h 213371"/>
              <a:gd name="connsiteX0" fmla="*/ 173481 w 226824"/>
              <a:gd name="connsiteY0" fmla="*/ 53343 h 213371"/>
              <a:gd name="connsiteX1" fmla="*/ 226824 w 226824"/>
              <a:gd name="connsiteY1" fmla="*/ 0 h 213371"/>
              <a:gd name="connsiteX2" fmla="*/ 226824 w 226824"/>
              <a:gd name="connsiteY2" fmla="*/ 160028 h 213371"/>
              <a:gd name="connsiteX3" fmla="*/ 173481 w 226824"/>
              <a:gd name="connsiteY3" fmla="*/ 213371 h 213371"/>
              <a:gd name="connsiteX4" fmla="*/ 173481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173481 w 226824"/>
              <a:gd name="connsiteY3" fmla="*/ 53343 h 213371"/>
              <a:gd name="connsiteX4" fmla="*/ 0 w 226824"/>
              <a:gd name="connsiteY4" fmla="*/ 53343 h 213371"/>
              <a:gd name="connsiteX0" fmla="*/ 0 w 226824"/>
              <a:gd name="connsiteY0" fmla="*/ 53343 h 213371"/>
              <a:gd name="connsiteX1" fmla="*/ 53343 w 226824"/>
              <a:gd name="connsiteY1" fmla="*/ 0 h 213371"/>
              <a:gd name="connsiteX2" fmla="*/ 226824 w 226824"/>
              <a:gd name="connsiteY2" fmla="*/ 0 h 213371"/>
              <a:gd name="connsiteX3" fmla="*/ 226824 w 226824"/>
              <a:gd name="connsiteY3" fmla="*/ 160028 h 213371"/>
              <a:gd name="connsiteX4" fmla="*/ 173481 w 226824"/>
              <a:gd name="connsiteY4" fmla="*/ 213371 h 213371"/>
              <a:gd name="connsiteX5" fmla="*/ 0 w 226824"/>
              <a:gd name="connsiteY5" fmla="*/ 213371 h 213371"/>
              <a:gd name="connsiteX6" fmla="*/ 0 w 226824"/>
              <a:gd name="connsiteY6" fmla="*/ 53343 h 213371"/>
              <a:gd name="connsiteX7" fmla="*/ 0 w 226824"/>
              <a:gd name="connsiteY7" fmla="*/ 53343 h 213371"/>
              <a:gd name="connsiteX8" fmla="*/ 173481 w 226824"/>
              <a:gd name="connsiteY8" fmla="*/ 53343 h 213371"/>
              <a:gd name="connsiteX9" fmla="*/ 226824 w 226824"/>
              <a:gd name="connsiteY9" fmla="*/ 0 h 213371"/>
              <a:gd name="connsiteX10" fmla="*/ 173481 w 226824"/>
              <a:gd name="connsiteY10" fmla="*/ 53343 h 213371"/>
              <a:gd name="connsiteX11" fmla="*/ 173481 w 226824"/>
              <a:gd name="connsiteY11" fmla="*/ 213371 h 21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824" h="213371" stroke="0" extrusionOk="0">
                <a:moveTo>
                  <a:pt x="0" y="53343"/>
                </a:moveTo>
                <a:cubicBezTo>
                  <a:pt x="73841" y="41922"/>
                  <a:pt x="134732" y="60014"/>
                  <a:pt x="173481" y="53343"/>
                </a:cubicBezTo>
                <a:cubicBezTo>
                  <a:pt x="183355" y="127127"/>
                  <a:pt x="157791" y="145855"/>
                  <a:pt x="173481" y="213371"/>
                </a:cubicBezTo>
                <a:cubicBezTo>
                  <a:pt x="127713" y="213382"/>
                  <a:pt x="83238" y="213359"/>
                  <a:pt x="0" y="213371"/>
                </a:cubicBezTo>
                <a:cubicBezTo>
                  <a:pt x="-15739" y="142115"/>
                  <a:pt x="5878" y="111348"/>
                  <a:pt x="0" y="53343"/>
                </a:cubicBezTo>
                <a:close/>
              </a:path>
              <a:path w="226824" h="213371" fill="darkenLess" stroke="0" extrusionOk="0">
                <a:moveTo>
                  <a:pt x="173481" y="53343"/>
                </a:moveTo>
                <a:cubicBezTo>
                  <a:pt x="191187" y="31389"/>
                  <a:pt x="205251" y="28680"/>
                  <a:pt x="226824" y="0"/>
                </a:cubicBezTo>
                <a:cubicBezTo>
                  <a:pt x="235150" y="62669"/>
                  <a:pt x="212120" y="120791"/>
                  <a:pt x="226824" y="160028"/>
                </a:cubicBezTo>
                <a:cubicBezTo>
                  <a:pt x="212534" y="185730"/>
                  <a:pt x="193947" y="187433"/>
                  <a:pt x="173481" y="213371"/>
                </a:cubicBezTo>
                <a:cubicBezTo>
                  <a:pt x="172878" y="141857"/>
                  <a:pt x="182888" y="90798"/>
                  <a:pt x="173481" y="53343"/>
                </a:cubicBezTo>
                <a:close/>
              </a:path>
              <a:path w="226824" h="213371" fill="lightenLess" stroke="0" extrusionOk="0">
                <a:moveTo>
                  <a:pt x="0" y="53343"/>
                </a:moveTo>
                <a:cubicBezTo>
                  <a:pt x="12416" y="38231"/>
                  <a:pt x="28781" y="28055"/>
                  <a:pt x="53343" y="0"/>
                </a:cubicBezTo>
                <a:cubicBezTo>
                  <a:pt x="132455" y="-9780"/>
                  <a:pt x="142070" y="16095"/>
                  <a:pt x="226824" y="0"/>
                </a:cubicBezTo>
                <a:cubicBezTo>
                  <a:pt x="213209" y="22467"/>
                  <a:pt x="186234" y="29270"/>
                  <a:pt x="173481" y="53343"/>
                </a:cubicBezTo>
                <a:cubicBezTo>
                  <a:pt x="134702" y="67973"/>
                  <a:pt x="40264" y="45702"/>
                  <a:pt x="0" y="53343"/>
                </a:cubicBezTo>
                <a:close/>
              </a:path>
              <a:path w="226824" h="213371" fill="none" extrusionOk="0">
                <a:moveTo>
                  <a:pt x="0" y="53343"/>
                </a:moveTo>
                <a:cubicBezTo>
                  <a:pt x="21004" y="29353"/>
                  <a:pt x="43848" y="20802"/>
                  <a:pt x="53343" y="0"/>
                </a:cubicBezTo>
                <a:cubicBezTo>
                  <a:pt x="129702" y="-18777"/>
                  <a:pt x="179774" y="2082"/>
                  <a:pt x="226824" y="0"/>
                </a:cubicBezTo>
                <a:cubicBezTo>
                  <a:pt x="241825" y="34752"/>
                  <a:pt x="214758" y="116287"/>
                  <a:pt x="226824" y="160028"/>
                </a:cubicBezTo>
                <a:cubicBezTo>
                  <a:pt x="204785" y="188371"/>
                  <a:pt x="179160" y="197707"/>
                  <a:pt x="173481" y="213371"/>
                </a:cubicBezTo>
                <a:cubicBezTo>
                  <a:pt x="88687" y="218539"/>
                  <a:pt x="71732" y="200530"/>
                  <a:pt x="0" y="213371"/>
                </a:cubicBezTo>
                <a:cubicBezTo>
                  <a:pt x="-5748" y="142394"/>
                  <a:pt x="16677" y="126297"/>
                  <a:pt x="0" y="53343"/>
                </a:cubicBezTo>
                <a:close/>
                <a:moveTo>
                  <a:pt x="0" y="53343"/>
                </a:moveTo>
                <a:cubicBezTo>
                  <a:pt x="49610" y="47366"/>
                  <a:pt x="105197" y="67824"/>
                  <a:pt x="173481" y="53343"/>
                </a:cubicBezTo>
                <a:cubicBezTo>
                  <a:pt x="186387" y="33975"/>
                  <a:pt x="215671" y="15532"/>
                  <a:pt x="226824" y="0"/>
                </a:cubicBezTo>
                <a:moveTo>
                  <a:pt x="173481" y="53343"/>
                </a:moveTo>
                <a:cubicBezTo>
                  <a:pt x="188514" y="123208"/>
                  <a:pt x="155067" y="133411"/>
                  <a:pt x="173481" y="213371"/>
                </a:cubicBezTo>
              </a:path>
              <a:path w="226824" h="213371" fill="none" stroke="0" extrusionOk="0">
                <a:moveTo>
                  <a:pt x="0" y="53343"/>
                </a:moveTo>
                <a:cubicBezTo>
                  <a:pt x="12387" y="37136"/>
                  <a:pt x="37696" y="28430"/>
                  <a:pt x="53343" y="0"/>
                </a:cubicBezTo>
                <a:cubicBezTo>
                  <a:pt x="93680" y="-8922"/>
                  <a:pt x="168881" y="1554"/>
                  <a:pt x="226824" y="0"/>
                </a:cubicBezTo>
                <a:cubicBezTo>
                  <a:pt x="234023" y="63049"/>
                  <a:pt x="223867" y="82823"/>
                  <a:pt x="226824" y="160028"/>
                </a:cubicBezTo>
                <a:cubicBezTo>
                  <a:pt x="218010" y="179130"/>
                  <a:pt x="197190" y="185416"/>
                  <a:pt x="173481" y="213371"/>
                </a:cubicBezTo>
                <a:cubicBezTo>
                  <a:pt x="124798" y="219927"/>
                  <a:pt x="69134" y="200957"/>
                  <a:pt x="0" y="213371"/>
                </a:cubicBezTo>
                <a:cubicBezTo>
                  <a:pt x="-17382" y="149217"/>
                  <a:pt x="16936" y="108315"/>
                  <a:pt x="0" y="53343"/>
                </a:cubicBezTo>
                <a:close/>
                <a:moveTo>
                  <a:pt x="0" y="53343"/>
                </a:moveTo>
                <a:cubicBezTo>
                  <a:pt x="38752" y="45203"/>
                  <a:pt x="89906" y="64555"/>
                  <a:pt x="173481" y="53343"/>
                </a:cubicBezTo>
                <a:cubicBezTo>
                  <a:pt x="182096" y="38082"/>
                  <a:pt x="211326" y="22373"/>
                  <a:pt x="226824" y="0"/>
                </a:cubicBezTo>
                <a:moveTo>
                  <a:pt x="173481" y="53343"/>
                </a:moveTo>
                <a:cubicBezTo>
                  <a:pt x="184195" y="121242"/>
                  <a:pt x="159731" y="149691"/>
                  <a:pt x="173481" y="213371"/>
                </a:cubicBezTo>
              </a:path>
            </a:pathLst>
          </a:custGeom>
          <a:pattFill prst="dkVert">
            <a:fgClr>
              <a:schemeClr val="accent1"/>
            </a:fgClr>
            <a:bgClr>
              <a:schemeClr val="accent1">
                <a:lumMod val="5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7332901">
                  <a:prstGeom prst="cub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FAF697-395B-7D07-CE85-4D069D42CD72}"/>
              </a:ext>
            </a:extLst>
          </p:cNvPr>
          <p:cNvSpPr/>
          <p:nvPr/>
        </p:nvSpPr>
        <p:spPr>
          <a:xfrm>
            <a:off x="417688" y="4841262"/>
            <a:ext cx="2136268" cy="165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31B758-7F4B-971A-6C37-28DC8466F7A3}"/>
              </a:ext>
            </a:extLst>
          </p:cNvPr>
          <p:cNvSpPr txBox="1"/>
          <p:nvPr/>
        </p:nvSpPr>
        <p:spPr>
          <a:xfrm>
            <a:off x="248236" y="4906397"/>
            <a:ext cx="2305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Health (James)</a:t>
            </a: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EC968FC7-76F7-CF9C-21DD-E32BE1C7B433}"/>
              </a:ext>
            </a:extLst>
          </p:cNvPr>
          <p:cNvSpPr/>
          <p:nvPr/>
        </p:nvSpPr>
        <p:spPr>
          <a:xfrm>
            <a:off x="1184450" y="3656594"/>
            <a:ext cx="1190074" cy="1020002"/>
          </a:xfrm>
          <a:custGeom>
            <a:avLst/>
            <a:gdLst>
              <a:gd name="connsiteX0" fmla="*/ 0 w 1190074"/>
              <a:gd name="connsiteY0" fmla="*/ 510001 h 1020002"/>
              <a:gd name="connsiteX1" fmla="*/ 255001 w 1190074"/>
              <a:gd name="connsiteY1" fmla="*/ 0 h 1020002"/>
              <a:gd name="connsiteX2" fmla="*/ 574635 w 1190074"/>
              <a:gd name="connsiteY2" fmla="*/ 0 h 1020002"/>
              <a:gd name="connsiteX3" fmla="*/ 935074 w 1190074"/>
              <a:gd name="connsiteY3" fmla="*/ 0 h 1020002"/>
              <a:gd name="connsiteX4" fmla="*/ 1190074 w 1190074"/>
              <a:gd name="connsiteY4" fmla="*/ 510001 h 1020002"/>
              <a:gd name="connsiteX5" fmla="*/ 935074 w 1190074"/>
              <a:gd name="connsiteY5" fmla="*/ 1020002 h 1020002"/>
              <a:gd name="connsiteX6" fmla="*/ 581436 w 1190074"/>
              <a:gd name="connsiteY6" fmla="*/ 1020002 h 1020002"/>
              <a:gd name="connsiteX7" fmla="*/ 255001 w 1190074"/>
              <a:gd name="connsiteY7" fmla="*/ 1020002 h 1020002"/>
              <a:gd name="connsiteX8" fmla="*/ 0 w 1190074"/>
              <a:gd name="connsiteY8" fmla="*/ 510001 h 102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074" h="1020002" extrusionOk="0">
                <a:moveTo>
                  <a:pt x="0" y="510001"/>
                </a:moveTo>
                <a:cubicBezTo>
                  <a:pt x="26484" y="359285"/>
                  <a:pt x="226473" y="178473"/>
                  <a:pt x="255001" y="0"/>
                </a:cubicBezTo>
                <a:cubicBezTo>
                  <a:pt x="334215" y="-21708"/>
                  <a:pt x="441109" y="959"/>
                  <a:pt x="574635" y="0"/>
                </a:cubicBezTo>
                <a:cubicBezTo>
                  <a:pt x="708161" y="-959"/>
                  <a:pt x="805855" y="40046"/>
                  <a:pt x="935074" y="0"/>
                </a:cubicBezTo>
                <a:cubicBezTo>
                  <a:pt x="1037679" y="87193"/>
                  <a:pt x="1074432" y="414779"/>
                  <a:pt x="1190074" y="510001"/>
                </a:cubicBezTo>
                <a:cubicBezTo>
                  <a:pt x="1182551" y="663179"/>
                  <a:pt x="982961" y="826498"/>
                  <a:pt x="935074" y="1020002"/>
                </a:cubicBezTo>
                <a:cubicBezTo>
                  <a:pt x="853336" y="1043507"/>
                  <a:pt x="705609" y="1007817"/>
                  <a:pt x="581436" y="1020002"/>
                </a:cubicBezTo>
                <a:cubicBezTo>
                  <a:pt x="457263" y="1032187"/>
                  <a:pt x="409446" y="1019952"/>
                  <a:pt x="255001" y="1020002"/>
                </a:cubicBezTo>
                <a:cubicBezTo>
                  <a:pt x="130323" y="900160"/>
                  <a:pt x="144187" y="663303"/>
                  <a:pt x="0" y="510001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6E2A124-CB6F-B773-41B0-7CADF9B15612}"/>
              </a:ext>
            </a:extLst>
          </p:cNvPr>
          <p:cNvSpPr/>
          <p:nvPr/>
        </p:nvSpPr>
        <p:spPr>
          <a:xfrm>
            <a:off x="1266068" y="5326532"/>
            <a:ext cx="1106723" cy="1087635"/>
          </a:xfrm>
          <a:custGeom>
            <a:avLst/>
            <a:gdLst>
              <a:gd name="connsiteX0" fmla="*/ 0 w 1106723"/>
              <a:gd name="connsiteY0" fmla="*/ 543818 h 1087635"/>
              <a:gd name="connsiteX1" fmla="*/ 553362 w 1106723"/>
              <a:gd name="connsiteY1" fmla="*/ 0 h 1087635"/>
              <a:gd name="connsiteX2" fmla="*/ 1106724 w 1106723"/>
              <a:gd name="connsiteY2" fmla="*/ 543818 h 1087635"/>
              <a:gd name="connsiteX3" fmla="*/ 553362 w 1106723"/>
              <a:gd name="connsiteY3" fmla="*/ 1087636 h 1087635"/>
              <a:gd name="connsiteX4" fmla="*/ 0 w 1106723"/>
              <a:gd name="connsiteY4" fmla="*/ 543818 h 108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723" h="1087635" extrusionOk="0">
                <a:moveTo>
                  <a:pt x="0" y="543818"/>
                </a:moveTo>
                <a:cubicBezTo>
                  <a:pt x="-26415" y="227183"/>
                  <a:pt x="162768" y="31895"/>
                  <a:pt x="553362" y="0"/>
                </a:cubicBezTo>
                <a:cubicBezTo>
                  <a:pt x="918705" y="12575"/>
                  <a:pt x="1089783" y="244015"/>
                  <a:pt x="1106724" y="543818"/>
                </a:cubicBezTo>
                <a:cubicBezTo>
                  <a:pt x="1065591" y="884329"/>
                  <a:pt x="847769" y="1149576"/>
                  <a:pt x="553362" y="1087636"/>
                </a:cubicBezTo>
                <a:cubicBezTo>
                  <a:pt x="242066" y="1084527"/>
                  <a:pt x="11546" y="849677"/>
                  <a:pt x="0" y="54381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1AE2B80D-3E26-1FD3-B85A-0AD86CF3C53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dirty="0">
                <a:solidFill>
                  <a:srgbClr val="24292F"/>
                </a:solidFill>
                <a:effectLst/>
                <a:latin typeface="Apple Color Emoji"/>
              </a:rPr>
              <a:t>🤕</a:t>
            </a:r>
            <a:r>
              <a:rPr lang="en-US" dirty="0"/>
              <a:t> #3 </a:t>
            </a:r>
            <a:r>
              <a:rPr lang="en-US" b="1" dirty="0"/>
              <a:t>No big picture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60AA7F3-FD91-29B8-9A37-554DFA71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67" y="2925934"/>
            <a:ext cx="2406051" cy="2541546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5AF705C-F70E-BB69-FB54-8B334FED6C10}"/>
              </a:ext>
            </a:extLst>
          </p:cNvPr>
          <p:cNvCxnSpPr>
            <a:cxnSpLocks/>
          </p:cNvCxnSpPr>
          <p:nvPr/>
        </p:nvCxnSpPr>
        <p:spPr>
          <a:xfrm>
            <a:off x="2644210" y="2057716"/>
            <a:ext cx="710739" cy="643435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CE34F3A-99B8-EB07-A33F-48108B7439B2}"/>
              </a:ext>
            </a:extLst>
          </p:cNvPr>
          <p:cNvCxnSpPr>
            <a:cxnSpLocks/>
          </p:cNvCxnSpPr>
          <p:nvPr/>
        </p:nvCxnSpPr>
        <p:spPr>
          <a:xfrm flipV="1">
            <a:off x="2644210" y="5281616"/>
            <a:ext cx="404450" cy="588733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8E19739-2FA0-20BE-77D0-D871F99F346A}"/>
              </a:ext>
            </a:extLst>
          </p:cNvPr>
          <p:cNvCxnSpPr>
            <a:cxnSpLocks/>
          </p:cNvCxnSpPr>
          <p:nvPr/>
        </p:nvCxnSpPr>
        <p:spPr>
          <a:xfrm>
            <a:off x="2622761" y="4161997"/>
            <a:ext cx="4258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lg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Construction worker female outline">
            <a:extLst>
              <a:ext uri="{FF2B5EF4-FFF2-40B4-BE49-F238E27FC236}">
                <a16:creationId xmlns:a16="http://schemas.microsoft.com/office/drawing/2014/main" id="{C7091E14-A20E-8497-CE56-803575FC0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6528" y="4302267"/>
            <a:ext cx="1045358" cy="1045358"/>
          </a:xfrm>
          <a:prstGeom prst="rect">
            <a:avLst/>
          </a:prstGeom>
        </p:spPr>
      </p:pic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CE758AA3-37DC-E229-62F1-EB00C6E539A3}"/>
              </a:ext>
            </a:extLst>
          </p:cNvPr>
          <p:cNvSpPr txBox="1">
            <a:spLocks/>
          </p:cNvSpPr>
          <p:nvPr/>
        </p:nvSpPr>
        <p:spPr>
          <a:xfrm>
            <a:off x="6770822" y="5347625"/>
            <a:ext cx="1699993" cy="87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SALURBAL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(staff)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A471C6B-0EDC-696B-3258-6A68BADBA315}"/>
              </a:ext>
            </a:extLst>
          </p:cNvPr>
          <p:cNvSpPr/>
          <p:nvPr/>
        </p:nvSpPr>
        <p:spPr>
          <a:xfrm>
            <a:off x="5784156" y="46471"/>
            <a:ext cx="6363078" cy="3695684"/>
          </a:xfrm>
          <a:prstGeom prst="cloud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If data was in one data structure… I could: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 enforcement of FAIR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Systematic QC checks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Automate data </a:t>
            </a:r>
            <a:r>
              <a:rPr lang="en-US" b="1" dirty="0"/>
              <a:t>distribution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Parameterized reports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392935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625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Apple Color Emoji</vt:lpstr>
      <vt:lpstr>Arial</vt:lpstr>
      <vt:lpstr>Calibri</vt:lpstr>
      <vt:lpstr>Calibri Light</vt:lpstr>
      <vt:lpstr>Office Theme</vt:lpstr>
      <vt:lpstr>Grant Issues: Informatics </vt:lpstr>
      <vt:lpstr>Overview</vt:lpstr>
      <vt:lpstr>SALURBAL: Goal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Grant Infrastructure Help </dc:title>
  <dc:creator>ranli627@outlook.com</dc:creator>
  <cp:lastModifiedBy>ranli627@outlook.com</cp:lastModifiedBy>
  <cp:revision>83</cp:revision>
  <dcterms:created xsi:type="dcterms:W3CDTF">2022-08-04T20:11:19Z</dcterms:created>
  <dcterms:modified xsi:type="dcterms:W3CDTF">2022-08-15T18:25:38Z</dcterms:modified>
</cp:coreProperties>
</file>