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300" r:id="rId5"/>
    <p:sldId id="301" r:id="rId6"/>
    <p:sldId id="302" r:id="rId7"/>
    <p:sldId id="303" r:id="rId8"/>
    <p:sldId id="304" r:id="rId9"/>
    <p:sldId id="306" r:id="rId10"/>
    <p:sldId id="305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5" autoAdjust="0"/>
    <p:restoredTop sz="71414" autoAdjust="0"/>
  </p:normalViewPr>
  <p:slideViewPr>
    <p:cSldViewPr>
      <p:cViewPr varScale="1">
        <p:scale>
          <a:sx n="54" d="100"/>
          <a:sy n="54" d="100"/>
        </p:scale>
        <p:origin x="1795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-5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1308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BF90A77-546A-45EF-870E-70679185197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2014D62-5998-4454-9FAE-F9E04132E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60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A97A4BD-A0E5-4A79-A893-E3C6C7181C63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E581CD-39FF-4B16-8A09-C0097E6F7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6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ymaps.arcgis.com/stories/1ac2678658a645fe9a2e2c03f1dce86c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Research &amp; Data Core Spatial Data Expertise</a:t>
            </a:r>
          </a:p>
          <a:p>
            <a:r>
              <a:rPr lang="en-US" dirty="0"/>
              <a:t>Steven Melly</a:t>
            </a:r>
          </a:p>
          <a:p>
            <a:r>
              <a:rPr lang="en-US" dirty="0"/>
              <a:t>Jorge Zambrana</a:t>
            </a:r>
          </a:p>
          <a:p>
            <a:r>
              <a:rPr lang="en-US" dirty="0"/>
              <a:t>GIS Research Assistants</a:t>
            </a:r>
          </a:p>
          <a:p>
            <a:r>
              <a:rPr lang="en-US" dirty="0"/>
              <a:t>Data Analysts with expertise in SAS,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581CD-39FF-4B16-8A09-C0097E6F7F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41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Spatial data prepared in </a:t>
            </a:r>
            <a:r>
              <a:rPr lang="en-US" dirty="0" err="1"/>
              <a:t>ArcGISPro</a:t>
            </a:r>
            <a:r>
              <a:rPr lang="en-US" dirty="0"/>
              <a:t> Desktop can be directly shared as a web layer</a:t>
            </a:r>
          </a:p>
          <a:p>
            <a:r>
              <a:rPr lang="en-US" dirty="0"/>
              <a:t>Groups can allow multiple users to edit web maps and layers</a:t>
            </a:r>
          </a:p>
          <a:p>
            <a:r>
              <a:rPr lang="en-US" dirty="0"/>
              <a:t>Groups can include people with non-Drexel ESRI accounts</a:t>
            </a:r>
          </a:p>
          <a:p>
            <a:r>
              <a:rPr lang="en-US" dirty="0"/>
              <a:t>ESRI accounts are free &amp; publicly available, but have limited functionality (can view maps interactively)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581CD-39FF-4B16-8A09-C0097E6F7F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9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focus has been or processing &amp; using spatial data for health research not outreach &amp; communication. These are some simple online products we have used in the course of our work.</a:t>
            </a:r>
          </a:p>
          <a:p>
            <a:r>
              <a:rPr lang="en-US" dirty="0"/>
              <a:t>Promise Neighborhood – can go back and forth between different neighborhood definitions, include areas specific to project – survey zones</a:t>
            </a:r>
          </a:p>
          <a:p>
            <a:r>
              <a:rPr lang="en-US" dirty="0" err="1"/>
              <a:t>Bikeability</a:t>
            </a:r>
            <a:r>
              <a:rPr lang="en-US" dirty="0"/>
              <a:t> in Philadelphia – tool to communicate with stakeholders – city staff; bicycle coalition</a:t>
            </a:r>
          </a:p>
          <a:p>
            <a:r>
              <a:rPr lang="en-US" dirty="0"/>
              <a:t>Rivers in History Class – Drexel undergraduates </a:t>
            </a:r>
            <a:r>
              <a:rPr lang="en-US" dirty="0">
                <a:hlinkClick r:id="rId3"/>
              </a:rPr>
              <a:t>Alternative example 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581CD-39FF-4B16-8A09-C0097E6F7F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13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581CD-39FF-4B16-8A09-C0097E6F7F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1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 &amp; Cons of each</a:t>
            </a:r>
          </a:p>
          <a:p>
            <a:r>
              <a:rPr lang="en-US" dirty="0"/>
              <a:t>When to use </a:t>
            </a:r>
          </a:p>
          <a:p>
            <a:r>
              <a:rPr lang="en-US" dirty="0"/>
              <a:t>Staffing, expertise needed</a:t>
            </a:r>
          </a:p>
          <a:p>
            <a:r>
              <a:rPr lang="en-US" dirty="0"/>
              <a:t>Templates that can be used for multiple projects?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581CD-39FF-4B16-8A09-C0097E6F7F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11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Drexel has software license for ArcGIS Enterprise</a:t>
            </a:r>
          </a:p>
          <a:p>
            <a:r>
              <a:rPr lang="en-US" dirty="0"/>
              <a:t>Original focus: data portal for non-spatial data </a:t>
            </a:r>
          </a:p>
          <a:p>
            <a:r>
              <a:rPr lang="en-US" dirty="0"/>
              <a:t>Lower priority ArcGIS Enterprise to host spatial data </a:t>
            </a:r>
          </a:p>
          <a:p>
            <a:r>
              <a:rPr lang="en-US" dirty="0"/>
              <a:t>Original plan – Dan Yaw implement ArcGIS Enterprise, Steven Melly provide back up support</a:t>
            </a:r>
          </a:p>
          <a:p>
            <a:r>
              <a:rPr lang="en-US" dirty="0"/>
              <a:t>Enterprise may also offer advantages in working with Big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581CD-39FF-4B16-8A09-C0097E6F7F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29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rgbClr val="FFC6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5320727"/>
            <a:ext cx="9144000" cy="1588"/>
          </a:xfrm>
          <a:prstGeom prst="line">
            <a:avLst/>
          </a:prstGeom>
          <a:ln w="38100" cap="flat" cmpd="sng" algn="ctr">
            <a:solidFill>
              <a:srgbClr val="FFC6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drexel.edu/%7E/media/Images/dornsife/ui/Dornsife-SPH-Primary-goldwhite-160.ashx?h=160&amp;w=664&amp;hash=3A04DE7C6D93E564877A28378B167838027DE3B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421085"/>
            <a:ext cx="5480636" cy="132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DDBD-A15F-4D5A-AA8F-AC373804A00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8A1F-59CF-4CFF-ADEE-0BD54209AA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228600"/>
            <a:ext cx="7772400" cy="586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F8A8C6D-FFD7-4328-90FC-C3994202BF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239379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FFC6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39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006337"/>
            <a:ext cx="9144000" cy="1588"/>
          </a:xfrm>
          <a:prstGeom prst="line">
            <a:avLst/>
          </a:prstGeom>
          <a:ln w="38100" cap="flat" cmpd="sng" algn="ctr">
            <a:solidFill>
              <a:srgbClr val="FFC6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://drexel.edu/%7E/media/Images/dornsife/ui/Dornsife-SPH-Primary-goldwhite-160.ashx?h=160&amp;w=664&amp;hash=3A04DE7C6D93E564877A28378B167838027DE3B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81485"/>
            <a:ext cx="2951111" cy="71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DDBD-A15F-4D5A-AA8F-AC373804A00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8A1F-59CF-4CFF-ADEE-0BD54209AA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DDBD-A15F-4D5A-AA8F-AC373804A00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8A1F-59CF-4CFF-ADEE-0BD54209AA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DDBD-A15F-4D5A-AA8F-AC373804A00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8A1F-59CF-4CFF-ADEE-0BD54209AA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DDBD-A15F-4D5A-AA8F-AC373804A00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8A1F-59CF-4CFF-ADEE-0BD54209AA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DDBD-A15F-4D5A-AA8F-AC373804A00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8A1F-59CF-4CFF-ADEE-0BD54209AA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DDBD-A15F-4D5A-AA8F-AC373804A00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8A1F-59CF-4CFF-ADEE-0BD54209AA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DDBD-A15F-4D5A-AA8F-AC373804A00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8A1F-59CF-4CFF-ADEE-0BD54209AA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4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CDDBD-A15F-4D5A-AA8F-AC373804A00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F8A1F-59CF-4CFF-ADEE-0BD54209AA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g.is/1T4jaL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orymaps.arcgis.com/stories/1ac2678658a645fe9a2e2c03f1dce86c" TargetMode="External"/><Relationship Id="rId5" Type="http://schemas.openxmlformats.org/officeDocument/2006/relationships/hyperlink" Target="https://arcg.is/0GLmL90" TargetMode="External"/><Relationship Id="rId4" Type="http://schemas.openxmlformats.org/officeDocument/2006/relationships/hyperlink" Target="http://arcg.is/0STHei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rexel-uhc.shinyapps.io/bchc_covid19/_w_0444d5bc/_w_bee169e4/" TargetMode="External"/><Relationship Id="rId3" Type="http://schemas.openxmlformats.org/officeDocument/2006/relationships/hyperlink" Target="https://drexel.edu/uhc/resources/coronavirus/vulnerability-indicators/" TargetMode="External"/><Relationship Id="rId7" Type="http://schemas.openxmlformats.org/officeDocument/2006/relationships/hyperlink" Target="https://bigcitieshealthdata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exel-uhc.shinyapps.io/salurbal_covid19/" TargetMode="External"/><Relationship Id="rId5" Type="http://schemas.openxmlformats.org/officeDocument/2006/relationships/hyperlink" Target="https://drexel-uhc.shinyapps.io/cancer_in_philadelphia_neighborhoods/" TargetMode="External"/><Relationship Id="rId4" Type="http://schemas.openxmlformats.org/officeDocument/2006/relationships/hyperlink" Target="https://www.nuavnow.org/asset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sri.com/en-us/arcgis/products/arcgis-dashboards/overview" TargetMode="External"/><Relationship Id="rId2" Type="http://schemas.openxmlformats.org/officeDocument/2006/relationships/hyperlink" Target="https://coronavirus-resources.esri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urvey123.arcgis.com/share/7e44b773c84f40369061546ffdd0a873" TargetMode="External"/><Relationship Id="rId4" Type="http://schemas.openxmlformats.org/officeDocument/2006/relationships/hyperlink" Target="https://vacantlots-bowmancreek-southbend.opendata.arcgis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0133B9-DDBD-6D43-87A1-82E644544E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rgbClr val="FFC6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Resources at Drexel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343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Educational Site License for ESRI products</a:t>
            </a:r>
          </a:p>
          <a:p>
            <a:pPr lvl="1"/>
            <a:r>
              <a:rPr lang="en-US" dirty="0"/>
              <a:t>Desktop: </a:t>
            </a:r>
            <a:r>
              <a:rPr lang="en-US" dirty="0" err="1"/>
              <a:t>ArcGISPro</a:t>
            </a:r>
            <a:endParaRPr lang="en-US" dirty="0"/>
          </a:p>
          <a:p>
            <a:pPr lvl="1"/>
            <a:r>
              <a:rPr lang="en-US" dirty="0"/>
              <a:t>ArcGIS Online: Web Maps, </a:t>
            </a:r>
            <a:r>
              <a:rPr lang="en-US" dirty="0" err="1"/>
              <a:t>StoryMaps</a:t>
            </a:r>
            <a:r>
              <a:rPr lang="en-US" dirty="0"/>
              <a:t>, Dashboard</a:t>
            </a:r>
          </a:p>
          <a:p>
            <a:pPr lvl="1"/>
            <a:r>
              <a:rPr lang="en-US" dirty="0"/>
              <a:t>Server: ArcGIS Enterprise – software available, not currently in use</a:t>
            </a:r>
          </a:p>
          <a:p>
            <a:pPr lvl="1"/>
            <a:r>
              <a:rPr lang="en-US" dirty="0"/>
              <a:t>Online training for Drexel affiliates</a:t>
            </a:r>
          </a:p>
          <a:p>
            <a:r>
              <a:rPr lang="en-US" dirty="0"/>
              <a:t>Urban Health Collaborative Research &amp; Data Core</a:t>
            </a:r>
          </a:p>
          <a:p>
            <a:pPr lvl="1"/>
            <a:r>
              <a:rPr lang="en-US" dirty="0"/>
              <a:t>Extensive experience with metropolitan Philadelphia spatial data (e.g. Pediatric Big Data)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6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E4EF-B95F-4554-AF3F-D2ACE742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ArcGIS online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D0E13-ADAF-4E86-96E6-2F0108932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Incorporate &amp; customize spatial data</a:t>
            </a:r>
          </a:p>
          <a:p>
            <a:pPr lvl="1"/>
            <a:r>
              <a:rPr lang="en-US" dirty="0"/>
              <a:t>From UHC</a:t>
            </a:r>
          </a:p>
          <a:p>
            <a:pPr lvl="1"/>
            <a:r>
              <a:rPr lang="en-US" dirty="0"/>
              <a:t>ESRI living atlas – demographics, environmental </a:t>
            </a:r>
          </a:p>
          <a:p>
            <a:pPr lvl="1"/>
            <a:r>
              <a:rPr lang="en-US" dirty="0"/>
              <a:t>Partners, Others</a:t>
            </a:r>
          </a:p>
          <a:p>
            <a:r>
              <a:rPr lang="en-US" dirty="0"/>
              <a:t>Can be viewed interactively by public</a:t>
            </a:r>
          </a:p>
          <a:p>
            <a:r>
              <a:rPr lang="en-US" dirty="0"/>
              <a:t>Edited, shared, customized by Drexel team</a:t>
            </a:r>
          </a:p>
          <a:p>
            <a:r>
              <a:rPr lang="en-US" dirty="0"/>
              <a:t>Embedded in other applications</a:t>
            </a:r>
          </a:p>
        </p:txBody>
      </p:sp>
    </p:spTree>
    <p:extLst>
      <p:ext uri="{BB962C8B-B14F-4D97-AF65-F5344CB8AC3E}">
        <p14:creationId xmlns:p14="http://schemas.microsoft.com/office/powerpoint/2010/main" val="393784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663A-1116-4662-B331-08F1619A4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Drexel ArcGIS Online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AA76-A244-48A1-AF37-A5CFCADB0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Promise Neighborhood Web Map </a:t>
            </a:r>
            <a:r>
              <a:rPr lang="en-US" dirty="0"/>
              <a:t>– Neighborhood, Tract, ZIP Boundaries, Survey Zones</a:t>
            </a:r>
          </a:p>
          <a:p>
            <a:r>
              <a:rPr lang="en-US" dirty="0">
                <a:hlinkClick r:id="rId4"/>
              </a:rPr>
              <a:t>SALURBAL</a:t>
            </a:r>
            <a:endParaRPr lang="en-US" dirty="0"/>
          </a:p>
          <a:p>
            <a:r>
              <a:rPr lang="en-US" dirty="0"/>
              <a:t>Story Maps</a:t>
            </a:r>
          </a:p>
          <a:p>
            <a:pPr lvl="1"/>
            <a:r>
              <a:rPr lang="en-US" dirty="0" err="1">
                <a:hlinkClick r:id="rId5"/>
              </a:rPr>
              <a:t>Bikeability</a:t>
            </a:r>
            <a:r>
              <a:rPr lang="en-US" dirty="0">
                <a:hlinkClick r:id="rId5"/>
              </a:rPr>
              <a:t> in Philadelphia</a:t>
            </a:r>
            <a:endParaRPr lang="en-US" dirty="0"/>
          </a:p>
          <a:p>
            <a:pPr lvl="1"/>
            <a:r>
              <a:rPr lang="en-US" dirty="0"/>
              <a:t>SALURBAL Preventable Deaths – in process not public</a:t>
            </a:r>
          </a:p>
          <a:p>
            <a:pPr lvl="1"/>
            <a:r>
              <a:rPr lang="en-US" dirty="0">
                <a:hlinkClick r:id="rId6"/>
              </a:rPr>
              <a:t>Rivers in History Class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9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9395-94C8-400A-A1AE-109C5733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Dornsife</a:t>
            </a:r>
            <a:r>
              <a:rPr lang="en-US" dirty="0"/>
              <a:t> interactive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EE45E-7414-4932-901A-E9B9F8F62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Promise Neighborhood COVID 19 </a:t>
            </a:r>
            <a:r>
              <a:rPr lang="en-US" dirty="0"/>
              <a:t>[Tableau]</a:t>
            </a:r>
          </a:p>
          <a:p>
            <a:r>
              <a:rPr lang="en-US" dirty="0">
                <a:hlinkClick r:id="rId4"/>
              </a:rPr>
              <a:t>Neighborhood United Against Violence </a:t>
            </a:r>
            <a:endParaRPr lang="en-US" dirty="0"/>
          </a:p>
          <a:p>
            <a:r>
              <a:rPr lang="en-US" dirty="0">
                <a:hlinkClick r:id="rId5"/>
              </a:rPr>
              <a:t>Philadelphia Cancer by Neighborhood </a:t>
            </a:r>
            <a:r>
              <a:rPr lang="en-US" dirty="0"/>
              <a:t>[</a:t>
            </a:r>
            <a:r>
              <a:rPr lang="en-US" dirty="0" err="1"/>
              <a:t>RShiny</a:t>
            </a:r>
            <a:r>
              <a:rPr lang="en-US" dirty="0"/>
              <a:t>]</a:t>
            </a:r>
          </a:p>
          <a:p>
            <a:r>
              <a:rPr lang="en-US" dirty="0">
                <a:hlinkClick r:id="rId6"/>
              </a:rPr>
              <a:t>Latin America COVID </a:t>
            </a:r>
            <a:r>
              <a:rPr lang="en-US" dirty="0"/>
              <a:t>Dashboard [R Shiny]</a:t>
            </a:r>
          </a:p>
          <a:p>
            <a:r>
              <a:rPr lang="en-US" dirty="0"/>
              <a:t>Latin America Other [R Shiny]</a:t>
            </a:r>
          </a:p>
          <a:p>
            <a:r>
              <a:rPr lang="en-US" dirty="0">
                <a:hlinkClick r:id="rId7"/>
              </a:rPr>
              <a:t>BCHC</a:t>
            </a:r>
            <a:r>
              <a:rPr lang="en-US" dirty="0"/>
              <a:t> – contracted to Lincoln Loop</a:t>
            </a:r>
          </a:p>
          <a:p>
            <a:r>
              <a:rPr lang="en-US" dirty="0">
                <a:hlinkClick r:id="rId8"/>
              </a:rPr>
              <a:t>BCHC COVID </a:t>
            </a:r>
            <a:r>
              <a:rPr lang="en-US" dirty="0"/>
              <a:t>[R Shiny]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8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9AFE-8A2E-458F-BC00-D24488FA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ESRI Dashboard,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4BD5-87FF-4FD7-BF5A-DD75702A9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Coronavirus Resources</a:t>
            </a:r>
            <a:endParaRPr lang="en-US" dirty="0"/>
          </a:p>
          <a:p>
            <a:r>
              <a:rPr lang="en-US" dirty="0">
                <a:hlinkClick r:id="rId3"/>
              </a:rPr>
              <a:t>Dashboards Overview</a:t>
            </a:r>
            <a:endParaRPr lang="en-US" dirty="0"/>
          </a:p>
          <a:p>
            <a:r>
              <a:rPr lang="en-US" dirty="0"/>
              <a:t>Hub for Public Engagement</a:t>
            </a:r>
          </a:p>
          <a:p>
            <a:pPr lvl="1"/>
            <a:r>
              <a:rPr lang="en-US" dirty="0">
                <a:hlinkClick r:id="rId4"/>
              </a:rPr>
              <a:t>South Bend Vacant Lots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Option to provide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79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5941-3D7A-4EA2-A32B-F89A456BB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Term UHC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5F285-A6CB-433C-9601-34766D2DC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 tools for communicating, disseminating, collaborating: </a:t>
            </a:r>
          </a:p>
          <a:p>
            <a:pPr lvl="1"/>
            <a:r>
              <a:rPr lang="en-US" dirty="0"/>
              <a:t>ESRI</a:t>
            </a:r>
          </a:p>
          <a:p>
            <a:pPr lvl="1"/>
            <a:r>
              <a:rPr lang="en-US" dirty="0"/>
              <a:t>Tableau</a:t>
            </a:r>
          </a:p>
          <a:p>
            <a:pPr lvl="1"/>
            <a:r>
              <a:rPr lang="en-US" dirty="0"/>
              <a:t>R Shiny</a:t>
            </a:r>
          </a:p>
          <a:p>
            <a:pPr lvl="1"/>
            <a:r>
              <a:rPr lang="en-US" dirty="0"/>
              <a:t>Other?</a:t>
            </a:r>
          </a:p>
        </p:txBody>
      </p:sp>
    </p:spTree>
    <p:extLst>
      <p:ext uri="{BB962C8B-B14F-4D97-AF65-F5344CB8AC3E}">
        <p14:creationId xmlns:p14="http://schemas.microsoft.com/office/powerpoint/2010/main" val="288111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F51E-3FAF-4E90-8652-16542462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Term Drexel/UHC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5676-E743-4303-9224-4FA3849EE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ArcGIS Enterprise (Server)</a:t>
            </a:r>
          </a:p>
          <a:p>
            <a:pPr lvl="1"/>
            <a:r>
              <a:rPr lang="en-US" dirty="0"/>
              <a:t>Serve up spatial data to be shared </a:t>
            </a:r>
          </a:p>
          <a:p>
            <a:pPr lvl="1"/>
            <a:r>
              <a:rPr lang="en-US" dirty="0"/>
              <a:t>Host ArcGIS Hub to collect data</a:t>
            </a:r>
          </a:p>
          <a:p>
            <a:pPr marL="514350" indent="-457200"/>
            <a:r>
              <a:rPr lang="en-US" dirty="0"/>
              <a:t>Collaboration across Drexel?</a:t>
            </a:r>
          </a:p>
          <a:p>
            <a:pPr marL="914400" lvl="1" indent="-457200"/>
            <a:r>
              <a:rPr lang="en-US" dirty="0"/>
              <a:t>CCI, Academy of Natural Sciences, Engineering, BEES, Library, IT …</a:t>
            </a:r>
          </a:p>
        </p:txBody>
      </p:sp>
    </p:spTree>
    <p:extLst>
      <p:ext uri="{BB962C8B-B14F-4D97-AF65-F5344CB8AC3E}">
        <p14:creationId xmlns:p14="http://schemas.microsoft.com/office/powerpoint/2010/main" val="3416327404"/>
      </p:ext>
    </p:extLst>
  </p:cSld>
  <p:clrMapOvr>
    <a:masterClrMapping/>
  </p:clrMapOvr>
</p:sld>
</file>

<file path=ppt/theme/theme1.xml><?xml version="1.0" encoding="utf-8"?>
<a:theme xmlns:a="http://schemas.openxmlformats.org/drawingml/2006/main" name="dornsif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AE16CAF9EB584283AF09A611FB42B2" ma:contentTypeVersion="11" ma:contentTypeDescription="Create a new document." ma:contentTypeScope="" ma:versionID="59148fd7fb87e3a9b4c74e568e941da7">
  <xsd:schema xmlns:xsd="http://www.w3.org/2001/XMLSchema" xmlns:xs="http://www.w3.org/2001/XMLSchema" xmlns:p="http://schemas.microsoft.com/office/2006/metadata/properties" xmlns:ns3="e84e0334-be02-4176-ac39-505700297499" xmlns:ns4="8320a63e-65e8-44ee-b3e1-a5f7eb607cc4" targetNamespace="http://schemas.microsoft.com/office/2006/metadata/properties" ma:root="true" ma:fieldsID="8f2e04aff3ee71c41294d791cd3b2fe3" ns3:_="" ns4:_="">
    <xsd:import namespace="e84e0334-be02-4176-ac39-505700297499"/>
    <xsd:import namespace="8320a63e-65e8-44ee-b3e1-a5f7eb607cc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4e0334-be02-4176-ac39-50570029749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0a63e-65e8-44ee-b3e1-a5f7eb607c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C0DD85-03AF-4DAF-9D54-DDCBF332C3E6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8320a63e-65e8-44ee-b3e1-a5f7eb607cc4"/>
    <ds:schemaRef ds:uri="http://schemas.openxmlformats.org/package/2006/metadata/core-properties"/>
    <ds:schemaRef ds:uri="e84e0334-be02-4176-ac39-505700297499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0CD3975-6342-4BAC-A598-132BD46CE5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4e0334-be02-4176-ac39-505700297499"/>
    <ds:schemaRef ds:uri="8320a63e-65e8-44ee-b3e1-a5f7eb607c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AFBA5A-0810-4E7C-83A3-FF84D85AAB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dornsife</Template>
  <TotalTime>2088</TotalTime>
  <Words>494</Words>
  <Application>Microsoft Office PowerPoint</Application>
  <PresentationFormat>On-screen Show (4:3)</PresentationFormat>
  <Paragraphs>82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dornsife</vt:lpstr>
      <vt:lpstr>PowerPoint Presentation</vt:lpstr>
      <vt:lpstr>ArcGIS online advantages</vt:lpstr>
      <vt:lpstr>Drexel ArcGIS Online Activities</vt:lpstr>
      <vt:lpstr>Dornsife interactive websites</vt:lpstr>
      <vt:lpstr>ESRI Dashboard, Hub</vt:lpstr>
      <vt:lpstr>Longer Term UHC Ideas</vt:lpstr>
      <vt:lpstr>Long Term Drexel/UHC Ideas</vt:lpstr>
    </vt:vector>
  </TitlesOfParts>
  <Company>Drexel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and Public Health</dc:title>
  <dc:creator>Steven Melly</dc:creator>
  <cp:lastModifiedBy>Melly,Steven</cp:lastModifiedBy>
  <cp:revision>87</cp:revision>
  <cp:lastPrinted>2019-01-14T14:43:22Z</cp:lastPrinted>
  <dcterms:created xsi:type="dcterms:W3CDTF">2015-11-30T20:57:55Z</dcterms:created>
  <dcterms:modified xsi:type="dcterms:W3CDTF">2021-07-13T12:55:42Z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0x0101000EAE16CAF9EB584283AF09A611FB42B2</vt:lpwstr>
  </property>
</Properties>
</file>