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4630400" cy="10972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747775"/>
          </p15:clr>
        </p15:guide>
        <p15:guide id="2" pos="460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5" y="67"/>
      </p:cViewPr>
      <p:guideLst>
        <p:guide orient="horz" pos="3456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6581a5579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6581a5579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6581a5579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6581a5579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6581a5579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6581a5579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6581a5579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6581a5579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581a557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581a557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581a5579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6581a5579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1EFEDDF4-CE8A-63C2-1587-F9B6CA81D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581a5579_1_38:notes">
            <a:extLst>
              <a:ext uri="{FF2B5EF4-FFF2-40B4-BE49-F238E27FC236}">
                <a16:creationId xmlns:a16="http://schemas.microsoft.com/office/drawing/2014/main" id="{8F3106C0-51AD-238A-0DA7-ED1353194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6581a5579_1_38:notes">
            <a:extLst>
              <a:ext uri="{FF2B5EF4-FFF2-40B4-BE49-F238E27FC236}">
                <a16:creationId xmlns:a16="http://schemas.microsoft.com/office/drawing/2014/main" id="{5DDABC86-4D7C-06AA-D531-B4BB9CF1A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818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581a557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581a557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581a5579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581a5579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6581a5579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6581a5579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6581a5579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6581a5579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6581a5579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16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6581a5579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98733" y="1588427"/>
            <a:ext cx="13632900" cy="4378800"/>
          </a:xfrm>
          <a:prstGeom prst="rect">
            <a:avLst/>
          </a:prstGeom>
        </p:spPr>
        <p:txBody>
          <a:bodyPr spcFirstLastPara="1" wrap="square" lIns="126625" tIns="126625" rIns="126625" bIns="1266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98720" y="6046133"/>
            <a:ext cx="13632900" cy="16908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98720" y="2359733"/>
            <a:ext cx="13632900" cy="4188900"/>
          </a:xfrm>
          <a:prstGeom prst="rect">
            <a:avLst/>
          </a:prstGeom>
        </p:spPr>
        <p:txBody>
          <a:bodyPr spcFirstLastPara="1" wrap="square" lIns="126625" tIns="126625" rIns="126625" bIns="1266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700"/>
              <a:buNone/>
              <a:defRPr sz="16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98720" y="6724747"/>
            <a:ext cx="13632900" cy="27753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marL="457200" lvl="0" indent="-393700" algn="ctr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ctr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98720" y="4588480"/>
            <a:ext cx="13632900" cy="17961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98720" y="949387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98720" y="2458613"/>
            <a:ext cx="13632900" cy="72885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98720" y="949387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98720" y="2458613"/>
            <a:ext cx="6399900" cy="72885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731840" y="2458613"/>
            <a:ext cx="6399900" cy="72885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98720" y="949387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98720" y="1185280"/>
            <a:ext cx="4492800" cy="1612200"/>
          </a:xfrm>
          <a:prstGeom prst="rect">
            <a:avLst/>
          </a:prstGeom>
        </p:spPr>
        <p:txBody>
          <a:bodyPr spcFirstLastPara="1" wrap="square" lIns="126625" tIns="126625" rIns="126625" bIns="1266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98720" y="2964480"/>
            <a:ext cx="4492800" cy="67827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84400" y="960320"/>
            <a:ext cx="10188600" cy="87270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315200" y="-267"/>
            <a:ext cx="73152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6625" tIns="126625" rIns="126625" bIns="126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24800" y="2630773"/>
            <a:ext cx="6472200" cy="3162300"/>
          </a:xfrm>
          <a:prstGeom prst="rect">
            <a:avLst/>
          </a:prstGeom>
        </p:spPr>
        <p:txBody>
          <a:bodyPr spcFirstLastPara="1" wrap="square" lIns="126625" tIns="126625" rIns="126625" bIns="1266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424800" y="5979893"/>
            <a:ext cx="6472200" cy="2634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903200" y="1544693"/>
            <a:ext cx="6139200" cy="78828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marL="457200" lvl="0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98720" y="9025227"/>
            <a:ext cx="9598200" cy="12909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99999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720" y="949387"/>
            <a:ext cx="136329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25" tIns="126625" rIns="126625" bIns="1266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720" y="2458613"/>
            <a:ext cx="13632900" cy="72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25" tIns="126625" rIns="126625" bIns="126625" anchor="t" anchorCtr="0">
            <a:normAutofit/>
          </a:bodyPr>
          <a:lstStyle>
            <a:lvl1pPr marL="457200" lvl="0" indent="-393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Char char="●"/>
              <a:defRPr sz="26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5933" y="9948196"/>
            <a:ext cx="8778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6625" tIns="126625" rIns="126625" bIns="126625" anchor="ctr" anchorCtr="0">
            <a:normAutofit/>
          </a:bodyPr>
          <a:lstStyle>
            <a:lvl1pPr lvl="0" algn="r">
              <a:buNone/>
              <a:defRPr sz="1400">
                <a:solidFill>
                  <a:schemeClr val="dk2"/>
                </a:solidFill>
              </a:defRPr>
            </a:lvl1pPr>
            <a:lvl2pPr lvl="1" algn="r">
              <a:buNone/>
              <a:defRPr sz="1400">
                <a:solidFill>
                  <a:schemeClr val="dk2"/>
                </a:solidFill>
              </a:defRPr>
            </a:lvl2pPr>
            <a:lvl3pPr lvl="2" algn="r">
              <a:buNone/>
              <a:defRPr sz="1400">
                <a:solidFill>
                  <a:schemeClr val="dk2"/>
                </a:solidFill>
              </a:defRPr>
            </a:lvl3pPr>
            <a:lvl4pPr lvl="3" algn="r">
              <a:buNone/>
              <a:defRPr sz="1400">
                <a:solidFill>
                  <a:schemeClr val="dk2"/>
                </a:solidFill>
              </a:defRPr>
            </a:lvl4pPr>
            <a:lvl5pPr lvl="4" algn="r">
              <a:buNone/>
              <a:defRPr sz="1400">
                <a:solidFill>
                  <a:schemeClr val="dk2"/>
                </a:solidFill>
              </a:defRPr>
            </a:lvl5pPr>
            <a:lvl6pPr lvl="5" algn="r">
              <a:buNone/>
              <a:defRPr sz="1400">
                <a:solidFill>
                  <a:schemeClr val="dk2"/>
                </a:solidFill>
              </a:defRPr>
            </a:lvl6pPr>
            <a:lvl7pPr lvl="6" algn="r">
              <a:buNone/>
              <a:defRPr sz="1400">
                <a:solidFill>
                  <a:schemeClr val="dk2"/>
                </a:solidFill>
              </a:defRPr>
            </a:lvl7pPr>
            <a:lvl8pPr lvl="7" algn="r">
              <a:buNone/>
              <a:defRPr sz="1400">
                <a:solidFill>
                  <a:schemeClr val="dk2"/>
                </a:solidFill>
              </a:defRPr>
            </a:lvl8pPr>
            <a:lvl9pPr lvl="8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 Insurance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l="15457" r="17973"/>
          <a:stretch/>
        </p:blipFill>
        <p:spPr>
          <a:xfrm>
            <a:off x="2156275" y="1222200"/>
            <a:ext cx="10527749" cy="922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Age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t="13743" b="13269"/>
          <a:stretch/>
        </p:blipFill>
        <p:spPr>
          <a:xfrm>
            <a:off x="298675" y="2342698"/>
            <a:ext cx="14033049" cy="628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 and Nonfatal Shootings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88" y="1065063"/>
            <a:ext cx="14405224" cy="884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 vs. Renter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 t="7781" b="9176"/>
          <a:stretch/>
        </p:blipFill>
        <p:spPr>
          <a:xfrm>
            <a:off x="224575" y="1259249"/>
            <a:ext cx="13904300" cy="84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Complete Kitchen/Plumbing</a:t>
            </a:r>
            <a:endParaRPr/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t="15094" b="16664"/>
          <a:stretch/>
        </p:blipFill>
        <p:spPr>
          <a:xfrm>
            <a:off x="728425" y="1742487"/>
            <a:ext cx="13173551" cy="748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 Vulnerability Index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12366" r="14244"/>
          <a:stretch/>
        </p:blipFill>
        <p:spPr>
          <a:xfrm>
            <a:off x="1808100" y="1165925"/>
            <a:ext cx="11224101" cy="9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Housing Code Violations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l="12139" r="13747"/>
          <a:stretch/>
        </p:blipFill>
        <p:spPr>
          <a:xfrm>
            <a:off x="1824400" y="1143713"/>
            <a:ext cx="10981599" cy="93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8DFBD884-935F-43D6-2998-3FCAA004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>
            <a:extLst>
              <a:ext uri="{FF2B5EF4-FFF2-40B4-BE49-F238E27FC236}">
                <a16:creationId xmlns:a16="http://schemas.microsoft.com/office/drawing/2014/main" id="{0F24FAE3-CFFF-111E-FCAE-44E7273CE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Race</a:t>
            </a:r>
            <a:endParaRPr dirty="0"/>
          </a:p>
        </p:txBody>
      </p:sp>
      <p:pic>
        <p:nvPicPr>
          <p:cNvPr id="3" name="Picture 2" descr="A group of maps of different colors&#10;&#10;AI-generated content may be incorrect.">
            <a:extLst>
              <a:ext uri="{FF2B5EF4-FFF2-40B4-BE49-F238E27FC236}">
                <a16:creationId xmlns:a16="http://schemas.microsoft.com/office/drawing/2014/main" id="{8D3AA39B-86D4-C578-DC49-265114FE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91" r="11042"/>
          <a:stretch/>
        </p:blipFill>
        <p:spPr>
          <a:xfrm>
            <a:off x="2375986" y="395072"/>
            <a:ext cx="11650719" cy="1018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Canopy Cover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l="11548" r="15771"/>
          <a:stretch/>
        </p:blipFill>
        <p:spPr>
          <a:xfrm>
            <a:off x="1820888" y="1020787"/>
            <a:ext cx="10988626" cy="954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Educational Attainment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l="19488" r="18484"/>
          <a:stretch/>
        </p:blipFill>
        <p:spPr>
          <a:xfrm>
            <a:off x="2400113" y="1023075"/>
            <a:ext cx="10040075" cy="97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 Crashes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 rotWithShape="1">
          <a:blip r:embed="rId3">
            <a:alphaModFix/>
          </a:blip>
          <a:srcRect l="13380" r="15145"/>
          <a:stretch/>
        </p:blipFill>
        <p:spPr>
          <a:xfrm>
            <a:off x="2260413" y="1091900"/>
            <a:ext cx="10109575" cy="960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Business Licenses (NO RENTAL SHOWN)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l="11909" r="12333"/>
          <a:stretch/>
        </p:blipFill>
        <p:spPr>
          <a:xfrm>
            <a:off x="2465388" y="1210063"/>
            <a:ext cx="9699625" cy="902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603695" y="223942"/>
            <a:ext cx="13632900" cy="1221900"/>
          </a:xfrm>
          <a:prstGeom prst="rect">
            <a:avLst/>
          </a:prstGeom>
        </p:spPr>
        <p:txBody>
          <a:bodyPr spcFirstLastPara="1" wrap="square" lIns="126625" tIns="126625" rIns="126625" bIns="1266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Business Licenses (Only RENTAL SHOWN)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l="12716" r="13352"/>
          <a:stretch/>
        </p:blipFill>
        <p:spPr>
          <a:xfrm>
            <a:off x="2493600" y="1234225"/>
            <a:ext cx="9643199" cy="91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Custom</PresentationFormat>
  <Paragraphs>13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Health Insurance</vt:lpstr>
      <vt:lpstr>Heat Vulnerability Index</vt:lpstr>
      <vt:lpstr>Housing Code Violations</vt:lpstr>
      <vt:lpstr>Race</vt:lpstr>
      <vt:lpstr>Tree Canopy Cover</vt:lpstr>
      <vt:lpstr>Educational Attainment</vt:lpstr>
      <vt:lpstr>Fatal Crashes</vt:lpstr>
      <vt:lpstr>Active Business Licenses (NO RENTAL SHOWN)</vt:lpstr>
      <vt:lpstr>Active Business Licenses (Only RENTAL SHOWN)</vt:lpstr>
      <vt:lpstr>Median Age</vt:lpstr>
      <vt:lpstr>Fatal and Nonfatal Shootings</vt:lpstr>
      <vt:lpstr>Owner vs. Renter</vt:lpstr>
      <vt:lpstr>Without Complete Kitchen/Plumbing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Amber Bolli</cp:lastModifiedBy>
  <cp:revision>1</cp:revision>
  <dcterms:modified xsi:type="dcterms:W3CDTF">2025-03-31T02:13:40Z</dcterms:modified>
</cp:coreProperties>
</file>