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9"/>
  </p:notesMasterIdLst>
  <p:sldIdLst>
    <p:sldId id="257" r:id="rId2"/>
    <p:sldId id="1112" r:id="rId3"/>
    <p:sldId id="1090" r:id="rId4"/>
    <p:sldId id="1131" r:id="rId5"/>
    <p:sldId id="1115" r:id="rId6"/>
    <p:sldId id="1133" r:id="rId7"/>
    <p:sldId id="1123" r:id="rId8"/>
    <p:sldId id="1125" r:id="rId9"/>
    <p:sldId id="1127" r:id="rId10"/>
    <p:sldId id="1128" r:id="rId11"/>
    <p:sldId id="1129" r:id="rId12"/>
    <p:sldId id="1132" r:id="rId13"/>
    <p:sldId id="1124" r:id="rId14"/>
    <p:sldId id="1092" r:id="rId15"/>
    <p:sldId id="1121" r:id="rId16"/>
    <p:sldId id="1122" r:id="rId17"/>
    <p:sldId id="10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70839" autoAdjust="0"/>
  </p:normalViewPr>
  <p:slideViewPr>
    <p:cSldViewPr snapToGrid="0">
      <p:cViewPr>
        <p:scale>
          <a:sx n="75" d="100"/>
          <a:sy n="75" d="100"/>
        </p:scale>
        <p:origin x="13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83C08-CB34-49E8-A67F-CC98151DA475}"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07EC5-3357-4180-BE1E-C5BB3F43FCFA}" type="slidenum">
              <a:rPr lang="en-US" smtClean="0"/>
              <a:t>‹#›</a:t>
            </a:fld>
            <a:endParaRPr lang="en-US"/>
          </a:p>
        </p:txBody>
      </p:sp>
    </p:spTree>
    <p:extLst>
      <p:ext uri="{BB962C8B-B14F-4D97-AF65-F5344CB8AC3E}">
        <p14:creationId xmlns:p14="http://schemas.microsoft.com/office/powerpoint/2010/main" val="136692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2</a:t>
            </a:fld>
            <a:endParaRPr lang="en-US"/>
          </a:p>
        </p:txBody>
      </p:sp>
    </p:spTree>
    <p:extLst>
      <p:ext uri="{BB962C8B-B14F-4D97-AF65-F5344CB8AC3E}">
        <p14:creationId xmlns:p14="http://schemas.microsoft.com/office/powerpoint/2010/main" val="2117728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b="0" i="0" dirty="0">
                <a:solidFill>
                  <a:srgbClr val="374151"/>
                </a:solidFill>
                <a:effectLst/>
                <a:latin typeface="Söhne"/>
              </a:rPr>
              <a:t>Based on RDF</a:t>
            </a:r>
          </a:p>
          <a:p>
            <a:pPr marL="171450" indent="-171450" algn="l">
              <a:buFontTx/>
              <a:buChar cha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11</a:t>
            </a:fld>
            <a:endParaRPr lang="en-US"/>
          </a:p>
        </p:txBody>
      </p:sp>
    </p:spTree>
    <p:extLst>
      <p:ext uri="{BB962C8B-B14F-4D97-AF65-F5344CB8AC3E}">
        <p14:creationId xmlns:p14="http://schemas.microsoft.com/office/powerpoint/2010/main" val="4207607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b="0" i="0" dirty="0">
                <a:solidFill>
                  <a:srgbClr val="374151"/>
                </a:solidFill>
                <a:effectLst/>
                <a:latin typeface="Söhne"/>
              </a:rPr>
              <a:t>When you put information (data in RDF format) and context (ontology) you get a `smart data` system. The computer can understand your data and act over it within the context of the ontology (concepts, relationships, rules) you define. It can validate new data, infer new knowledge (e.g. check if something isn't right).</a:t>
            </a:r>
          </a:p>
          <a:p>
            <a:pPr marL="171450" indent="-171450" algn="l">
              <a:buFontTx/>
              <a:buChar char="-"/>
            </a:pPr>
            <a:r>
              <a:rPr lang="en-US" b="1" i="0" dirty="0">
                <a:solidFill>
                  <a:srgbClr val="374151"/>
                </a:solidFill>
                <a:effectLst/>
                <a:latin typeface="Söhne"/>
              </a:rPr>
              <a:t>Why? </a:t>
            </a:r>
            <a:r>
              <a:rPr lang="en-US" b="0" i="0" dirty="0">
                <a:solidFill>
                  <a:srgbClr val="374151"/>
                </a:solidFill>
                <a:effectLst/>
                <a:latin typeface="Söhne"/>
              </a:rPr>
              <a:t>FAIR infrastructure scales with volume and complexity. </a:t>
            </a:r>
          </a:p>
          <a:p>
            <a:pPr marL="171450" indent="-171450" algn="l">
              <a:buFontTx/>
              <a:buChar char="-"/>
            </a:pPr>
            <a:r>
              <a:rPr lang="en-US" b="0" i="0" dirty="0">
                <a:solidFill>
                  <a:srgbClr val="374151"/>
                </a:solidFill>
                <a:effectLst/>
                <a:latin typeface="Söhne"/>
              </a:rPr>
              <a:t>Lets say you have a project that is just 2 people and lets say 5 different data sources . You can get away with not utilizing a 'smart data' system and handle all the (data, context, restrictions) manually. </a:t>
            </a:r>
          </a:p>
          <a:p>
            <a:pPr marL="171450" indent="-171450" algn="l">
              <a:buFontTx/>
              <a:buChar char="-"/>
            </a:pPr>
            <a:r>
              <a:rPr lang="en-US" b="0" i="0" dirty="0">
                <a:solidFill>
                  <a:srgbClr val="374151"/>
                </a:solidFill>
                <a:effectLst/>
                <a:latin typeface="Söhne"/>
              </a:rPr>
              <a:t>Two brains can roughly handle the amount of memory/computation needed... but  data and metadata there are so many anomalies and rules you have to keep in mind. So obviously this is not just  error-prone if done manually but also does not scale.</a:t>
            </a:r>
          </a:p>
          <a:p>
            <a:pPr marL="171450" indent="-171450" algn="l">
              <a:buFontTx/>
              <a:buChar char="-"/>
            </a:pPr>
            <a:r>
              <a:rPr lang="en-US" b="0" i="0" dirty="0">
                <a:solidFill>
                  <a:srgbClr val="374151"/>
                </a:solidFill>
                <a:effectLst/>
                <a:latin typeface="Söhne"/>
              </a:rPr>
              <a:t>Say the project scales to 50 people and 5000 data sources handling this manually just with people is not feasible. You have to then train people to interpret data, keep on the same page in terms of definitions, rules, restrictions, anomalies then ask them to infer context then generate new knowledge on a mountain of data. This is very difficult... if not impossible.</a:t>
            </a:r>
          </a:p>
          <a:p>
            <a:pPr marL="171450" indent="-171450" algn="l">
              <a:buFontTx/>
              <a:buChar char="-"/>
            </a:pPr>
            <a:r>
              <a:rPr lang="en-US" b="0" i="0" dirty="0">
                <a:solidFill>
                  <a:srgbClr val="374151"/>
                </a:solidFill>
                <a:effectLst/>
                <a:latin typeface="Söhne"/>
              </a:rPr>
              <a:t>However.. a FAIR system with data enriched metadata in (RDF format) and context (via OWL ontology)  captures all the concepts, relationships and rules  in a way that is understandable by a computer so we can automate the things we do as a person by the computer. So utilize a FAIR system, you could handle much more volume and complexity with much fewer people. So understanding at the core of FAIR is understanding some tasks are for machines. and we need to learn the tools to start conceptualizing our work in a way that is machine actionable or a way the machine can understand and thus automate and generate knowledge. </a:t>
            </a:r>
          </a:p>
        </p:txBody>
      </p:sp>
      <p:sp>
        <p:nvSpPr>
          <p:cNvPr id="4" name="Slide Number Placeholder 3"/>
          <p:cNvSpPr>
            <a:spLocks noGrp="1"/>
          </p:cNvSpPr>
          <p:nvPr>
            <p:ph type="sldNum" sz="quarter" idx="5"/>
          </p:nvPr>
        </p:nvSpPr>
        <p:spPr/>
        <p:txBody>
          <a:bodyPr/>
          <a:lstStyle/>
          <a:p>
            <a:fld id="{C3C07EC5-3357-4180-BE1E-C5BB3F43FCFA}" type="slidenum">
              <a:rPr lang="en-US" smtClean="0"/>
              <a:t>12</a:t>
            </a:fld>
            <a:endParaRPr lang="en-US"/>
          </a:p>
        </p:txBody>
      </p:sp>
    </p:spTree>
    <p:extLst>
      <p:ext uri="{BB962C8B-B14F-4D97-AF65-F5344CB8AC3E}">
        <p14:creationId xmlns:p14="http://schemas.microsoft.com/office/powerpoint/2010/main" val="1189943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Think of the FAIR implementation journey. We start with Data, which is just raw, unorganized facts. Using tools like RDF, we give this data a makeover, adding context and structure and turning it into useful Information that machines can understand. But we don't stop there. We then use ontologies, which introduce controlled vocabularies and relationships , to sort and connect this information, which helps us create Knowledge. </a:t>
            </a:r>
          </a:p>
          <a:p>
            <a:pPr algn="l">
              <a:buFont typeface="Arial" panose="020B0604020202020204" pitchFamily="34" charset="0"/>
              <a:buChar char="•"/>
            </a:pPr>
            <a:r>
              <a:rPr lang="en-US" b="0" i="0" dirty="0">
                <a:solidFill>
                  <a:srgbClr val="374151"/>
                </a:solidFill>
                <a:effectLst/>
                <a:latin typeface="Söhne"/>
              </a:rPr>
              <a:t> So this is foundation from which we build FAIR infrastructure. </a:t>
            </a:r>
          </a:p>
          <a:p>
            <a:pPr algn="l">
              <a:buFont typeface="Arial" panose="020B0604020202020204" pitchFamily="34" charset="0"/>
              <a:buChar char="•"/>
            </a:pPr>
            <a:r>
              <a:rPr lang="en-US" b="0" i="0" dirty="0">
                <a:solidFill>
                  <a:srgbClr val="374151"/>
                </a:solidFill>
                <a:effectLst/>
                <a:latin typeface="Söhne"/>
              </a:rPr>
              <a:t> In the context of Data Science and AI. The models we build rely on data with rich metadata. No matter how good your project’s statistics, data science, web development. Its all built on data and metadata. You cannot generate deliverables or </a:t>
            </a:r>
            <a:r>
              <a:rPr lang="en-US" b="0" i="0">
                <a:solidFill>
                  <a:srgbClr val="374151"/>
                </a:solidFill>
                <a:effectLst/>
                <a:latin typeface="Söhne"/>
              </a:rPr>
              <a:t>insight without FAIR data systems.</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13</a:t>
            </a:fld>
            <a:endParaRPr lang="en-US"/>
          </a:p>
        </p:txBody>
      </p:sp>
    </p:spTree>
    <p:extLst>
      <p:ext uri="{BB962C8B-B14F-4D97-AF65-F5344CB8AC3E}">
        <p14:creationId xmlns:p14="http://schemas.microsoft.com/office/powerpoint/2010/main" val="3031824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Difficult to formalize what are very connections between concepts that are by nature intuitive to humans</a:t>
            </a:r>
          </a:p>
          <a:p>
            <a:pPr marL="171450" indent="-171450">
              <a:buFontTx/>
              <a:buChar char="-"/>
            </a:pPr>
            <a:r>
              <a:rPr lang="en-US" dirty="0"/>
              <a:t>But This is one of the challenges but most important aspects of </a:t>
            </a:r>
          </a:p>
        </p:txBody>
      </p:sp>
      <p:sp>
        <p:nvSpPr>
          <p:cNvPr id="4" name="Slide Number Placeholder 3"/>
          <p:cNvSpPr>
            <a:spLocks noGrp="1"/>
          </p:cNvSpPr>
          <p:nvPr>
            <p:ph type="sldNum" sz="quarter" idx="5"/>
          </p:nvPr>
        </p:nvSpPr>
        <p:spPr/>
        <p:txBody>
          <a:bodyPr/>
          <a:lstStyle/>
          <a:p>
            <a:fld id="{C3C07EC5-3357-4180-BE1E-C5BB3F43FCFA}" type="slidenum">
              <a:rPr lang="en-US" smtClean="0"/>
              <a:t>14</a:t>
            </a:fld>
            <a:endParaRPr lang="en-US"/>
          </a:p>
        </p:txBody>
      </p:sp>
    </p:spTree>
    <p:extLst>
      <p:ext uri="{BB962C8B-B14F-4D97-AF65-F5344CB8AC3E}">
        <p14:creationId xmlns:p14="http://schemas.microsoft.com/office/powerpoint/2010/main" val="274998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goal is to expose domain-experts to the tools to start learning, building and sharing ontologies. These tools include:</a:t>
            </a:r>
          </a:p>
          <a:p>
            <a:r>
              <a:rPr lang="en-US" b="1" dirty="0"/>
              <a:t>Bioportal (Repository for ontologies)</a:t>
            </a:r>
          </a:p>
          <a:p>
            <a:pPr lvl="1"/>
            <a:r>
              <a:rPr lang="en-US" b="0" i="0" dirty="0" err="1">
                <a:solidFill>
                  <a:srgbClr val="374151"/>
                </a:solidFill>
                <a:effectLst/>
                <a:latin typeface="Söhne"/>
              </a:rPr>
              <a:t>BioPortal</a:t>
            </a:r>
            <a:r>
              <a:rPr lang="en-US" b="0" i="0" dirty="0">
                <a:solidFill>
                  <a:srgbClr val="374151"/>
                </a:solidFill>
                <a:effectLst/>
                <a:latin typeface="Söhne"/>
              </a:rPr>
              <a:t> is a powerful and widely utilized online platform for accessing and exploring biomedical ontologies and terminologies. Developed in Stanford and funded by both the NIH and NSF; this is the main repository for research currently. Started out as a biomedical ontology and that is its focus. Other domains such as public health don’t really have a robust ontology repository specific to this domain so for now most people just use </a:t>
            </a:r>
            <a:r>
              <a:rPr lang="en-US" b="0" i="0" dirty="0" err="1">
                <a:solidFill>
                  <a:srgbClr val="374151"/>
                </a:solidFill>
                <a:effectLst/>
                <a:latin typeface="Söhne"/>
              </a:rPr>
              <a:t>bioportal</a:t>
            </a:r>
            <a:endParaRPr lang="en-US" b="1" i="0" dirty="0">
              <a:solidFill>
                <a:srgbClr val="374151"/>
              </a:solidFill>
              <a:effectLst/>
              <a:latin typeface="Söhne"/>
            </a:endParaRPr>
          </a:p>
          <a:p>
            <a:pPr lvl="1"/>
            <a:endParaRPr lang="en-US" b="1" i="0" dirty="0">
              <a:solidFill>
                <a:srgbClr val="374151"/>
              </a:solidFill>
              <a:effectLst/>
              <a:latin typeface="Söhne"/>
            </a:endParaRPr>
          </a:p>
          <a:p>
            <a:pPr lvl="0"/>
            <a:r>
              <a:rPr lang="en-US" b="1" dirty="0"/>
              <a:t>Protégé (Software for working with ontologies)</a:t>
            </a:r>
          </a:p>
          <a:p>
            <a:pPr lvl="0"/>
            <a:r>
              <a:rPr lang="en-US" b="0" i="0" dirty="0">
                <a:solidFill>
                  <a:srgbClr val="374151"/>
                </a:solidFill>
                <a:effectLst/>
                <a:latin typeface="Söhne"/>
              </a:rPr>
              <a:t>	Protege is a popular open source software tool for working with ontologies, developed by the Stanford Center for Biomedical Informatics Research in collaboration with the Stanford University School of Medicine. The project has received funding and support from various organizations, including the National Institutes of Health (NIH), the National Science Foundation (NSF), and the European Union. It </a:t>
            </a:r>
            <a:r>
              <a:rPr lang="en-US" b="0" i="0" dirty="0" err="1">
                <a:solidFill>
                  <a:srgbClr val="374151"/>
                </a:solidFill>
                <a:effectLst/>
                <a:latin typeface="Söhne"/>
              </a:rPr>
              <a:t>contu</a:t>
            </a:r>
            <a:endParaRPr lang="en-US" b="1" dirty="0"/>
          </a:p>
          <a:p>
            <a:pPr lvl="1"/>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15</a:t>
            </a:fld>
            <a:endParaRPr lang="en-US"/>
          </a:p>
        </p:txBody>
      </p:sp>
    </p:spTree>
    <p:extLst>
      <p:ext uri="{BB962C8B-B14F-4D97-AF65-F5344CB8AC3E}">
        <p14:creationId xmlns:p14="http://schemas.microsoft.com/office/powerpoint/2010/main" val="2425929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16</a:t>
            </a:fld>
            <a:endParaRPr lang="en-US"/>
          </a:p>
        </p:txBody>
      </p:sp>
    </p:spTree>
    <p:extLst>
      <p:ext uri="{BB962C8B-B14F-4D97-AF65-F5344CB8AC3E}">
        <p14:creationId xmlns:p14="http://schemas.microsoft.com/office/powerpoint/2010/main" val="203756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3</a:t>
            </a:fld>
            <a:endParaRPr lang="en-US"/>
          </a:p>
        </p:txBody>
      </p:sp>
    </p:spTree>
    <p:extLst>
      <p:ext uri="{BB962C8B-B14F-4D97-AF65-F5344CB8AC3E}">
        <p14:creationId xmlns:p14="http://schemas.microsoft.com/office/powerpoint/2010/main" val="339853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day 2/3. The value of adding metadata to your data. </a:t>
            </a:r>
          </a:p>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4</a:t>
            </a:fld>
            <a:endParaRPr lang="en-US"/>
          </a:p>
        </p:txBody>
      </p:sp>
    </p:spTree>
    <p:extLst>
      <p:ext uri="{BB962C8B-B14F-4D97-AF65-F5344CB8AC3E}">
        <p14:creationId xmlns:p14="http://schemas.microsoft.com/office/powerpoint/2010/main" val="3519280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5</a:t>
            </a:fld>
            <a:endParaRPr lang="en-US"/>
          </a:p>
        </p:txBody>
      </p:sp>
    </p:spTree>
    <p:extLst>
      <p:ext uri="{BB962C8B-B14F-4D97-AF65-F5344CB8AC3E}">
        <p14:creationId xmlns:p14="http://schemas.microsoft.com/office/powerpoint/2010/main" val="2049996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 https://www.youtube.com/watch?v=ODh7j1H2zcQ&amp;ab_channel=ISCB</a:t>
            </a:r>
          </a:p>
        </p:txBody>
      </p:sp>
      <p:sp>
        <p:nvSpPr>
          <p:cNvPr id="4" name="Slide Number Placeholder 3"/>
          <p:cNvSpPr>
            <a:spLocks noGrp="1"/>
          </p:cNvSpPr>
          <p:nvPr>
            <p:ph type="sldNum" sz="quarter" idx="5"/>
          </p:nvPr>
        </p:nvSpPr>
        <p:spPr/>
        <p:txBody>
          <a:bodyPr/>
          <a:lstStyle/>
          <a:p>
            <a:fld id="{C3C07EC5-3357-4180-BE1E-C5BB3F43FCFA}" type="slidenum">
              <a:rPr lang="en-US" smtClean="0"/>
              <a:t>6</a:t>
            </a:fld>
            <a:endParaRPr lang="en-US"/>
          </a:p>
        </p:txBody>
      </p:sp>
    </p:spTree>
    <p:extLst>
      <p:ext uri="{BB962C8B-B14F-4D97-AF65-F5344CB8AC3E}">
        <p14:creationId xmlns:p14="http://schemas.microsoft.com/office/powerpoint/2010/main" val="206398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(Slide introduction) "Today, let’s introduce this model of data that will give us context for why defining FAIR metadata is important.."</a:t>
            </a:r>
          </a:p>
          <a:p>
            <a:pPr algn="l">
              <a:buFont typeface="Arial" panose="020B0604020202020204" pitchFamily="34" charset="0"/>
              <a:buChar char="•"/>
            </a:pPr>
            <a:r>
              <a:rPr lang="en-US" b="0" i="0" dirty="0">
                <a:solidFill>
                  <a:srgbClr val="374151"/>
                </a:solidFill>
                <a:effectLst/>
                <a:latin typeface="Söhne"/>
              </a:rPr>
              <a:t>(Point 1) "The DIKW Pyramid, standing for Data, Information, Knowledge, and Wisdom, illustrates the transformation of raw, unprocessed data into actionable wisdom."</a:t>
            </a:r>
          </a:p>
          <a:p>
            <a:pPr algn="l">
              <a:buFont typeface="Arial" panose="020B0604020202020204" pitchFamily="34" charset="0"/>
              <a:buChar char="•"/>
            </a:pPr>
            <a:r>
              <a:rPr lang="en-US" b="0" i="0" dirty="0">
                <a:solidFill>
                  <a:srgbClr val="374151"/>
                </a:solidFill>
                <a:effectLst/>
                <a:latin typeface="Söhne"/>
              </a:rPr>
              <a:t>(Point 2) "At the base of our DIKW pyramid, we have Data, which represents raw, unstructured facts. This Data is processed and organized into Information, adding meaning and context. This Information, when understood and applied, becomes Knowledge, allowing us to recognize patterns, relationships, and principles. At the top of the pyramid, we have Wisdom, where we distill our knowledge into guiding principles that facilitate informed decision-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374151"/>
                </a:solidFill>
                <a:latin typeface="Söhne"/>
              </a:rPr>
              <a:t>FAIR principles </a:t>
            </a:r>
            <a:r>
              <a:rPr lang="en-US" dirty="0">
                <a:solidFill>
                  <a:srgbClr val="374151"/>
                </a:solidFill>
                <a:latin typeface="Söhne"/>
              </a:rPr>
              <a:t>are a roadmap to transforming you data to valuable insight in manner that utilizes machines. Lets start with one key concept introduced </a:t>
            </a:r>
            <a:r>
              <a:rPr lang="en-US" dirty="0" err="1">
                <a:solidFill>
                  <a:srgbClr val="374151"/>
                </a:solidFill>
                <a:latin typeface="Söhne"/>
              </a:rPr>
              <a:t>yesturday</a:t>
            </a:r>
            <a:r>
              <a:rPr lang="en-US" dirty="0">
                <a:solidFill>
                  <a:srgbClr val="374151"/>
                </a:solidFill>
                <a:latin typeface="Söhne"/>
              </a:rPr>
              <a:t>: RDF format for capturing metadata.</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7</a:t>
            </a:fld>
            <a:endParaRPr lang="en-US"/>
          </a:p>
        </p:txBody>
      </p:sp>
    </p:spTree>
    <p:extLst>
      <p:ext uri="{BB962C8B-B14F-4D97-AF65-F5344CB8AC3E}">
        <p14:creationId xmlns:p14="http://schemas.microsoft.com/office/powerpoint/2010/main" val="328154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RDF is the research description framework. When we are talking with someone we are making sentences. we are talking about a subject predicate an object. its like a normal sentence. RDF allows us to define data Ina  similar way that is understandable by the machine. For example. Lets talk about JK </a:t>
            </a:r>
            <a:r>
              <a:rPr lang="en-US" b="0" i="0" dirty="0" err="1">
                <a:solidFill>
                  <a:srgbClr val="374151"/>
                </a:solidFill>
                <a:effectLst/>
                <a:latin typeface="Söhne"/>
              </a:rPr>
              <a:t>Rowlins</a:t>
            </a:r>
            <a:r>
              <a:rPr lang="en-US" b="0" i="0" dirty="0">
                <a:solidFill>
                  <a:srgbClr val="374151"/>
                </a:solidFill>
                <a:effectLst/>
                <a:latin typeface="Söhne"/>
              </a:rPr>
              <a:t> is the author of the book Harry Potter. So if I want this understandable by the machine, i can present it </a:t>
            </a:r>
            <a:r>
              <a:rPr lang="en-US" b="0" i="0" dirty="0" err="1">
                <a:solidFill>
                  <a:srgbClr val="374151"/>
                </a:solidFill>
                <a:effectLst/>
                <a:latin typeface="Söhne"/>
              </a:rPr>
              <a:t>prsent</a:t>
            </a:r>
            <a:r>
              <a:rPr lang="en-US" b="0" i="0" dirty="0">
                <a:solidFill>
                  <a:srgbClr val="374151"/>
                </a:solidFill>
                <a:effectLst/>
                <a:latin typeface="Söhne"/>
              </a:rPr>
              <a:t> very simple with these three things. </a:t>
            </a:r>
            <a:r>
              <a:rPr lang="en-US" b="0" i="0" dirty="0" err="1">
                <a:solidFill>
                  <a:srgbClr val="374151"/>
                </a:solidFill>
                <a:effectLst/>
                <a:latin typeface="Söhne"/>
              </a:rPr>
              <a:t>THe</a:t>
            </a:r>
            <a:r>
              <a:rPr lang="en-US" b="0" i="0" dirty="0">
                <a:solidFill>
                  <a:srgbClr val="374151"/>
                </a:solidFill>
                <a:effectLst/>
                <a:latin typeface="Söhne"/>
              </a:rPr>
              <a:t> subject is J.K. Rowling, the predicate 'is author of', </a:t>
            </a:r>
            <a:r>
              <a:rPr lang="en-US" b="0" i="0" dirty="0" err="1">
                <a:solidFill>
                  <a:srgbClr val="374151"/>
                </a:solidFill>
                <a:effectLst/>
                <a:latin typeface="Söhne"/>
              </a:rPr>
              <a:t>hte</a:t>
            </a:r>
            <a:r>
              <a:rPr lang="en-US" b="0" i="0" dirty="0">
                <a:solidFill>
                  <a:srgbClr val="374151"/>
                </a:solidFill>
                <a:effectLst/>
                <a:latin typeface="Söhne"/>
              </a:rPr>
              <a:t> object is 'harry potter'. Everything in terms of data is given a unique identifiers, whether is a object or the thing that represents the relationship between objects.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RDF can be used to capture </a:t>
            </a:r>
            <a:r>
              <a:rPr lang="en-US" b="0" i="0" dirty="0" err="1">
                <a:solidFill>
                  <a:srgbClr val="374151"/>
                </a:solidFill>
                <a:effectLst/>
                <a:latin typeface="Söhne"/>
              </a:rPr>
              <a:t>informatino</a:t>
            </a:r>
            <a:r>
              <a:rPr lang="en-US" b="0" i="0" dirty="0">
                <a:solidFill>
                  <a:srgbClr val="374151"/>
                </a:solidFill>
                <a:effectLst/>
                <a:latin typeface="Söhne"/>
              </a:rPr>
              <a:t> about any domain. For example in the domain or context of this course. Ran is an </a:t>
            </a:r>
            <a:r>
              <a:rPr lang="en-US" b="0" i="0" dirty="0" err="1">
                <a:solidFill>
                  <a:srgbClr val="374151"/>
                </a:solidFill>
                <a:effectLst/>
                <a:latin typeface="Söhne"/>
              </a:rPr>
              <a:t>isntructor</a:t>
            </a:r>
            <a:r>
              <a:rPr lang="en-US" b="0" i="0" dirty="0">
                <a:solidFill>
                  <a:srgbClr val="374151"/>
                </a:solidFill>
                <a:effectLst/>
                <a:latin typeface="Söhne"/>
              </a:rPr>
              <a:t>, Ana is an instructor, each of you are </a:t>
            </a:r>
            <a:r>
              <a:rPr lang="en-US" b="0" i="0" dirty="0" err="1">
                <a:solidFill>
                  <a:srgbClr val="374151"/>
                </a:solidFill>
                <a:effectLst/>
                <a:latin typeface="Söhne"/>
              </a:rPr>
              <a:t>students.RDF</a:t>
            </a:r>
            <a:r>
              <a:rPr lang="en-US" b="0" i="0" dirty="0">
                <a:solidFill>
                  <a:srgbClr val="374151"/>
                </a:solidFill>
                <a:effectLst/>
                <a:latin typeface="Söhne"/>
              </a:rPr>
              <a:t> is heart of linked </a:t>
            </a:r>
            <a:r>
              <a:rPr lang="en-US" b="0" i="0" dirty="0" err="1">
                <a:solidFill>
                  <a:srgbClr val="374151"/>
                </a:solidFill>
                <a:effectLst/>
                <a:latin typeface="Söhne"/>
              </a:rPr>
              <a:t>opendata</a:t>
            </a:r>
            <a:r>
              <a:rPr lang="en-US" b="0" i="0" dirty="0">
                <a:solidFill>
                  <a:srgbClr val="374151"/>
                </a:solidFill>
                <a:effectLst/>
                <a:latin typeface="Söhne"/>
              </a:rPr>
              <a:t>. So the idea </a:t>
            </a:r>
            <a:r>
              <a:rPr lang="en-US" b="0" i="0" dirty="0" err="1">
                <a:solidFill>
                  <a:srgbClr val="374151"/>
                </a:solidFill>
                <a:effectLst/>
                <a:latin typeface="Söhne"/>
              </a:rPr>
              <a:t>hta</a:t>
            </a:r>
            <a:r>
              <a:rPr lang="en-US" b="0" i="0" dirty="0">
                <a:solidFill>
                  <a:srgbClr val="374151"/>
                </a:solidFill>
                <a:effectLst/>
                <a:latin typeface="Söhne"/>
              </a:rPr>
              <a:t> </a:t>
            </a:r>
            <a:r>
              <a:rPr lang="en-US" b="0" i="0" dirty="0" err="1">
                <a:solidFill>
                  <a:srgbClr val="374151"/>
                </a:solidFill>
                <a:effectLst/>
                <a:latin typeface="Söhne"/>
              </a:rPr>
              <a:t>teveryone</a:t>
            </a:r>
            <a:r>
              <a:rPr lang="en-US" b="0" i="0" dirty="0">
                <a:solidFill>
                  <a:srgbClr val="374151"/>
                </a:solidFill>
                <a:effectLst/>
                <a:latin typeface="Söhne"/>
              </a:rPr>
              <a:t> would publish their data in the web and people can start linking it. So a lot of effort start in many different industry to build up a linked data that is published. For example Wikipedia is </a:t>
            </a:r>
            <a:r>
              <a:rPr lang="en-US" b="0" i="0" dirty="0" err="1">
                <a:solidFill>
                  <a:srgbClr val="374151"/>
                </a:solidFill>
                <a:effectLst/>
                <a:latin typeface="Söhne"/>
              </a:rPr>
              <a:t>is</a:t>
            </a:r>
            <a:r>
              <a:rPr lang="en-US" b="0" i="0" dirty="0">
                <a:solidFill>
                  <a:srgbClr val="374151"/>
                </a:solidFill>
                <a:effectLst/>
                <a:latin typeface="Söhne"/>
              </a:rPr>
              <a:t> knowledge base built on RDF.</a:t>
            </a:r>
          </a:p>
        </p:txBody>
      </p:sp>
      <p:sp>
        <p:nvSpPr>
          <p:cNvPr id="4" name="Slide Number Placeholder 3"/>
          <p:cNvSpPr>
            <a:spLocks noGrp="1"/>
          </p:cNvSpPr>
          <p:nvPr>
            <p:ph type="sldNum" sz="quarter" idx="5"/>
          </p:nvPr>
        </p:nvSpPr>
        <p:spPr/>
        <p:txBody>
          <a:bodyPr/>
          <a:lstStyle/>
          <a:p>
            <a:fld id="{C3C07EC5-3357-4180-BE1E-C5BB3F43FCFA}" type="slidenum">
              <a:rPr lang="en-US" smtClean="0"/>
              <a:t>8</a:t>
            </a:fld>
            <a:endParaRPr lang="en-US"/>
          </a:p>
        </p:txBody>
      </p:sp>
    </p:spTree>
    <p:extLst>
      <p:ext uri="{BB962C8B-B14F-4D97-AF65-F5344CB8AC3E}">
        <p14:creationId xmlns:p14="http://schemas.microsoft.com/office/powerpoint/2010/main" val="3187543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(Slide introduction) "The transformation from Data to Information in the DIKW Pyramid is critical. Let's examine this process and the role of the Resource Description Framework, or RDF."</a:t>
            </a:r>
          </a:p>
          <a:p>
            <a:pPr algn="l">
              <a:buFont typeface="Arial" panose="020B0604020202020204" pitchFamily="34" charset="0"/>
              <a:buChar char="•"/>
            </a:pPr>
            <a:r>
              <a:rPr lang="en-US" b="0" i="0" dirty="0">
                <a:solidFill>
                  <a:srgbClr val="374151"/>
                </a:solidFill>
                <a:effectLst/>
                <a:latin typeface="Söhne"/>
              </a:rPr>
              <a:t>(Point 1) "At the base of the pyramid is 'Data'. This represents raw, unprocessed facts and figures, often unstructured and without context or interpretation."</a:t>
            </a:r>
          </a:p>
          <a:p>
            <a:pPr algn="l">
              <a:buFont typeface="Arial" panose="020B0604020202020204" pitchFamily="34" charset="0"/>
              <a:buChar char="•"/>
            </a:pPr>
            <a:r>
              <a:rPr lang="en-US" b="0" i="0" dirty="0">
                <a:solidFill>
                  <a:srgbClr val="374151"/>
                </a:solidFill>
                <a:effectLst/>
                <a:latin typeface="Söhne"/>
              </a:rPr>
              <a:t>(Point 2) "Moving up the pyramid, we arrive at 'Information'. This is where raw data has been processed, structured, and given context. It's data that is meaningful and useful."</a:t>
            </a:r>
          </a:p>
          <a:p>
            <a:pPr algn="l">
              <a:buFont typeface="Arial" panose="020B0604020202020204" pitchFamily="34" charset="0"/>
              <a:buChar char="•"/>
            </a:pPr>
            <a:r>
              <a:rPr lang="en-US" b="0" i="0" dirty="0">
                <a:solidFill>
                  <a:srgbClr val="374151"/>
                </a:solidFill>
                <a:effectLst/>
                <a:latin typeface="Söhne"/>
              </a:rPr>
              <a:t>(Point 3) "RDF plays a pivotal role in this transformation. As a standard model for data interchange, RDF allows us to enrich raw data with additional information, or metadata, making it machine-readable. This enrichment adds structure and context to the data, effectively transitioning it from raw Data to useful Information. So, RDF is a tool that facilitates the transformation from Data to Information, aiding in making sense of and adding value to our raw data.“</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now move on to the concept we introduced </a:t>
            </a:r>
            <a:r>
              <a:rPr lang="en-US" b="0" i="0" dirty="0" err="1">
                <a:solidFill>
                  <a:srgbClr val="374151"/>
                </a:solidFill>
                <a:effectLst/>
                <a:latin typeface="Söhne"/>
              </a:rPr>
              <a:t>yesturday</a:t>
            </a:r>
            <a:r>
              <a:rPr lang="en-US" b="0" i="0" dirty="0">
                <a:solidFill>
                  <a:srgbClr val="374151"/>
                </a:solidFill>
                <a:effectLst/>
                <a:latin typeface="Söhne"/>
              </a:rPr>
              <a:t> which was </a:t>
            </a:r>
            <a:r>
              <a:rPr lang="en-US" b="0" i="0" dirty="0" err="1">
                <a:solidFill>
                  <a:srgbClr val="374151"/>
                </a:solidFill>
                <a:effectLst/>
                <a:latin typeface="Söhne"/>
              </a:rPr>
              <a:t>Onotlogies</a:t>
            </a:r>
            <a:r>
              <a:rPr lang="en-US" b="0" i="0" dirty="0">
                <a:solidFill>
                  <a:srgbClr val="374151"/>
                </a:solidFill>
                <a:effectLst/>
                <a:latin typeface="Söhne"/>
              </a:rPr>
              <a:t> and how this helps us move up the data value pyramid. </a:t>
            </a:r>
          </a:p>
        </p:txBody>
      </p:sp>
      <p:sp>
        <p:nvSpPr>
          <p:cNvPr id="4" name="Slide Number Placeholder 3"/>
          <p:cNvSpPr>
            <a:spLocks noGrp="1"/>
          </p:cNvSpPr>
          <p:nvPr>
            <p:ph type="sldNum" sz="quarter" idx="5"/>
          </p:nvPr>
        </p:nvSpPr>
        <p:spPr/>
        <p:txBody>
          <a:bodyPr/>
          <a:lstStyle/>
          <a:p>
            <a:fld id="{C3C07EC5-3357-4180-BE1E-C5BB3F43FCFA}" type="slidenum">
              <a:rPr lang="en-US" smtClean="0"/>
              <a:t>9</a:t>
            </a:fld>
            <a:endParaRPr lang="en-US"/>
          </a:p>
        </p:txBody>
      </p:sp>
    </p:spTree>
    <p:extLst>
      <p:ext uri="{BB962C8B-B14F-4D97-AF65-F5344CB8AC3E}">
        <p14:creationId xmlns:p14="http://schemas.microsoft.com/office/powerpoint/2010/main" val="3230863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b="0" i="0" dirty="0">
                <a:solidFill>
                  <a:srgbClr val="374151"/>
                </a:solidFill>
                <a:effectLst/>
                <a:latin typeface="Söhne"/>
              </a:rPr>
              <a:t>Ontology is extracts the knowledge in your head and model it in a way that is understandable by a computer so i can automate the things you do as a person by the computer. So what does Ontology mean. Ontology is actually something allows you to define the concepts in a domain and the relationships between them. </a:t>
            </a:r>
          </a:p>
          <a:p>
            <a:pPr marL="0" indent="0" algn="l">
              <a:buFontTx/>
              <a:buNone/>
            </a:pPr>
            <a:r>
              <a:rPr lang="en-US" b="1" i="0" dirty="0">
                <a:solidFill>
                  <a:srgbClr val="374151"/>
                </a:solidFill>
                <a:effectLst/>
                <a:latin typeface="Söhne"/>
              </a:rPr>
              <a:t>Why define concepts? Why is it useful and why we need it. </a:t>
            </a:r>
          </a:p>
          <a:p>
            <a:pPr marL="171450" indent="-171450" algn="l">
              <a:buFontTx/>
              <a:buChar char="-"/>
            </a:pPr>
            <a:r>
              <a:rPr lang="en-US" b="0" i="0" dirty="0">
                <a:solidFill>
                  <a:srgbClr val="374151"/>
                </a:solidFill>
                <a:effectLst/>
                <a:latin typeface="Söhne"/>
              </a:rPr>
              <a:t>One example is when working with banks. One says client one says customer. Sometimes its the same but sometimes it is not. one may think only someone with an account is a customer, others will think anyone that walks into my bank and does any type of transaction (e.g. cashing a check) is a customer. its a completely different definition to the same word being use. Therefore, its really important when your working in a domain with different teams to actually understand what are the concepts that we are using and what do they mean by these concepts. So we can  start interoperating with each other and then you can integrate the information together.  This applies well to big research organizations that have many teams and domains.</a:t>
            </a:r>
          </a:p>
          <a:p>
            <a:pPr marL="0" indent="0" algn="l">
              <a:buFontTx/>
              <a:buNone/>
            </a:pPr>
            <a:r>
              <a:rPr lang="en-US" b="1" i="0" dirty="0">
                <a:solidFill>
                  <a:srgbClr val="374151"/>
                </a:solidFill>
                <a:effectLst/>
                <a:latin typeface="Söhne"/>
              </a:rPr>
              <a:t>Why define relationships:</a:t>
            </a:r>
          </a:p>
          <a:p>
            <a:pPr marL="0" indent="0" algn="l">
              <a:buFontTx/>
              <a:buNone/>
            </a:pPr>
            <a:r>
              <a:rPr lang="en-US" b="0" i="0" dirty="0">
                <a:solidFill>
                  <a:srgbClr val="374151"/>
                </a:solidFill>
                <a:effectLst/>
                <a:latin typeface="Söhne"/>
              </a:rPr>
              <a:t>  Relationships give context to individual pieces as shown in the graph to the right.  Starting with the </a:t>
            </a:r>
            <a:r>
              <a:rPr lang="en-US" b="0" i="0" dirty="0" err="1">
                <a:solidFill>
                  <a:srgbClr val="374151"/>
                </a:solidFill>
                <a:effectLst/>
                <a:latin typeface="Söhne"/>
              </a:rPr>
              <a:t>pyrmid</a:t>
            </a:r>
            <a:r>
              <a:rPr lang="en-US" b="0" i="0" dirty="0">
                <a:solidFill>
                  <a:srgbClr val="374151"/>
                </a:solidFill>
                <a:effectLst/>
                <a:latin typeface="Söhne"/>
              </a:rPr>
              <a:t> base we have data on the bottom. </a:t>
            </a:r>
            <a:r>
              <a:rPr lang="en-US" b="0" i="0" dirty="0" err="1">
                <a:solidFill>
                  <a:srgbClr val="374151"/>
                </a:solidFill>
                <a:effectLst/>
                <a:latin typeface="Söhne"/>
              </a:rPr>
              <a:t>THe</a:t>
            </a:r>
            <a:r>
              <a:rPr lang="en-US" b="0" i="0" dirty="0">
                <a:solidFill>
                  <a:srgbClr val="374151"/>
                </a:solidFill>
                <a:effectLst/>
                <a:latin typeface="Söhne"/>
              </a:rPr>
              <a:t> </a:t>
            </a:r>
            <a:r>
              <a:rPr lang="en-US" b="0" i="0" dirty="0" err="1">
                <a:solidFill>
                  <a:srgbClr val="374151"/>
                </a:solidFill>
                <a:effectLst/>
                <a:latin typeface="Söhne"/>
              </a:rPr>
              <a:t>enxt</a:t>
            </a:r>
            <a:r>
              <a:rPr lang="en-US" b="0" i="0" dirty="0">
                <a:solidFill>
                  <a:srgbClr val="374151"/>
                </a:solidFill>
                <a:effectLst/>
                <a:latin typeface="Söhne"/>
              </a:rPr>
              <a:t> step is enriching your data with context and </a:t>
            </a:r>
            <a:r>
              <a:rPr lang="en-US" b="0" i="0" dirty="0" err="1">
                <a:solidFill>
                  <a:srgbClr val="374151"/>
                </a:solidFill>
                <a:effectLst/>
                <a:latin typeface="Söhne"/>
              </a:rPr>
              <a:t>histroy</a:t>
            </a:r>
            <a:r>
              <a:rPr lang="en-US" b="0" i="0" dirty="0">
                <a:solidFill>
                  <a:srgbClr val="374151"/>
                </a:solidFill>
                <a:effectLst/>
                <a:latin typeface="Söhne"/>
              </a:rPr>
              <a:t> and we talk about information. </a:t>
            </a:r>
            <a:r>
              <a:rPr lang="en-US" b="0" i="0" dirty="0" err="1">
                <a:solidFill>
                  <a:srgbClr val="374151"/>
                </a:solidFill>
                <a:effectLst/>
                <a:latin typeface="Söhne"/>
              </a:rPr>
              <a:t>THe</a:t>
            </a:r>
            <a:r>
              <a:rPr lang="en-US" b="0" i="0" dirty="0">
                <a:solidFill>
                  <a:srgbClr val="374151"/>
                </a:solidFill>
                <a:effectLst/>
                <a:latin typeface="Söhne"/>
              </a:rPr>
              <a:t> next step built </a:t>
            </a:r>
            <a:r>
              <a:rPr lang="en-US" b="0" i="0" dirty="0" err="1">
                <a:solidFill>
                  <a:srgbClr val="374151"/>
                </a:solidFill>
                <a:effectLst/>
                <a:latin typeface="Söhne"/>
              </a:rPr>
              <a:t>ontop</a:t>
            </a:r>
            <a:r>
              <a:rPr lang="en-US" b="0" i="0" dirty="0">
                <a:solidFill>
                  <a:srgbClr val="374151"/>
                </a:solidFill>
                <a:effectLst/>
                <a:latin typeface="Söhne"/>
              </a:rPr>
              <a:t> of information is when your talking about knowledge. If you think about it  what ever decision e are making these  days... whatever intelligent stuff that we are doing is only because we have knowledge about things; we know what things mean in certain context and we know how to link together  and use them to answer specific questions or make decision. So if we really want the computer to do that same thing the most important step for us is to actually give that knowledge to that computer. so it would be machine processable so they could actually </a:t>
            </a:r>
            <a:r>
              <a:rPr lang="en-US" b="0" i="0" dirty="0" err="1">
                <a:solidFill>
                  <a:srgbClr val="374151"/>
                </a:solidFill>
                <a:effectLst/>
                <a:latin typeface="Söhne"/>
              </a:rPr>
              <a:t>autoamte</a:t>
            </a:r>
            <a:r>
              <a:rPr lang="en-US" b="0" i="0" dirty="0">
                <a:solidFill>
                  <a:srgbClr val="374151"/>
                </a:solidFill>
                <a:effectLst/>
                <a:latin typeface="Söhne"/>
              </a:rPr>
              <a:t> and replicate what we do as humans to make decisions;</a:t>
            </a:r>
          </a:p>
          <a:p>
            <a:pPr marL="0" indent="0" algn="l">
              <a:buFontTx/>
              <a:buNone/>
            </a:pPr>
            <a:endParaRPr lang="en-US" b="0" i="0" dirty="0">
              <a:solidFill>
                <a:srgbClr val="374151"/>
              </a:solidFill>
              <a:effectLst/>
              <a:latin typeface="Söhne"/>
            </a:endParaRPr>
          </a:p>
          <a:p>
            <a:pPr marL="0" indent="0">
              <a:buNone/>
            </a:pPr>
            <a:r>
              <a:rPr lang="en-US" b="1" i="0" dirty="0">
                <a:effectLst/>
                <a:latin typeface="Söhne"/>
              </a:rPr>
              <a:t> Simple meaning of ontology: extract the knowledge in your head and model it in a way that is understandable by a computer so we can automate the things you do as a person by the computer </a:t>
            </a:r>
          </a:p>
          <a:p>
            <a:pPr marL="0" indent="0">
              <a:buNone/>
            </a:pPr>
            <a:endParaRPr lang="en-US" b="1" i="0" dirty="0">
              <a:effectLst/>
              <a:latin typeface="Söhne"/>
            </a:endParaRPr>
          </a:p>
          <a:p>
            <a:pPr marL="0" indent="0">
              <a:buNone/>
            </a:pPr>
            <a:r>
              <a:rPr lang="en-US" b="1" i="0" dirty="0">
                <a:effectLst/>
                <a:latin typeface="Söhne"/>
              </a:rPr>
              <a:t>Next we will introduce the </a:t>
            </a:r>
            <a:r>
              <a:rPr lang="en-US" b="1" i="0" dirty="0" err="1">
                <a:effectLst/>
                <a:latin typeface="Söhne"/>
              </a:rPr>
              <a:t>defacto</a:t>
            </a:r>
            <a:r>
              <a:rPr lang="en-US" b="1" i="0" dirty="0">
                <a:effectLst/>
                <a:latin typeface="Söhne"/>
              </a:rPr>
              <a:t> standard for building ontologies the OWL model.</a:t>
            </a:r>
          </a:p>
        </p:txBody>
      </p:sp>
      <p:sp>
        <p:nvSpPr>
          <p:cNvPr id="4" name="Slide Number Placeholder 3"/>
          <p:cNvSpPr>
            <a:spLocks noGrp="1"/>
          </p:cNvSpPr>
          <p:nvPr>
            <p:ph type="sldNum" sz="quarter" idx="5"/>
          </p:nvPr>
        </p:nvSpPr>
        <p:spPr/>
        <p:txBody>
          <a:bodyPr/>
          <a:lstStyle/>
          <a:p>
            <a:fld id="{C3C07EC5-3357-4180-BE1E-C5BB3F43FCFA}" type="slidenum">
              <a:rPr lang="en-US" smtClean="0"/>
              <a:t>10</a:t>
            </a:fld>
            <a:endParaRPr lang="en-US"/>
          </a:p>
        </p:txBody>
      </p:sp>
    </p:spTree>
    <p:extLst>
      <p:ext uri="{BB962C8B-B14F-4D97-AF65-F5344CB8AC3E}">
        <p14:creationId xmlns:p14="http://schemas.microsoft.com/office/powerpoint/2010/main" val="148970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6/28/2023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6/28/2023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6/28/2023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A5E1-D90A-1ED0-39C7-38FBB5F82339}"/>
              </a:ext>
            </a:extLst>
          </p:cNvPr>
          <p:cNvSpPr>
            <a:spLocks noGrp="1"/>
          </p:cNvSpPr>
          <p:nvPr>
            <p:ph type="ctrTitle"/>
          </p:nvPr>
        </p:nvSpPr>
        <p:spPr>
          <a:xfrm>
            <a:off x="2018211" y="546589"/>
            <a:ext cx="8991600" cy="1645920"/>
          </a:xfrm>
        </p:spPr>
        <p:txBody>
          <a:bodyPr>
            <a:noAutofit/>
          </a:bodyPr>
          <a:lstStyle/>
          <a:p>
            <a:r>
              <a:rPr lang="en-US" sz="3600" b="1" i="1" dirty="0">
                <a:latin typeface="Source Sans Pro" panose="020B0503030403020204" pitchFamily="34" charset="0"/>
                <a:ea typeface="Source Sans Pro" panose="020B0503030403020204" pitchFamily="34" charset="0"/>
              </a:rPr>
              <a:t>Sync 3.2</a:t>
            </a:r>
            <a:br>
              <a:rPr lang="en-US" sz="3600" b="1" i="1" dirty="0">
                <a:latin typeface="Source Sans Pro" panose="020B0503030403020204" pitchFamily="34" charset="0"/>
                <a:ea typeface="Source Sans Pro" panose="020B0503030403020204" pitchFamily="34" charset="0"/>
              </a:rPr>
            </a:br>
            <a:r>
              <a:rPr lang="en-US" sz="3600" b="1" i="1" dirty="0">
                <a:latin typeface="Source Sans Pro" panose="020B0503030403020204" pitchFamily="34" charset="0"/>
                <a:ea typeface="Source Sans Pro" panose="020B0503030403020204" pitchFamily="34" charset="0"/>
              </a:rPr>
              <a:t>Controlled vocabularies and ontologies</a:t>
            </a:r>
          </a:p>
        </p:txBody>
      </p:sp>
      <p:sp>
        <p:nvSpPr>
          <p:cNvPr id="3" name="Subtitle 2">
            <a:extLst>
              <a:ext uri="{FF2B5EF4-FFF2-40B4-BE49-F238E27FC236}">
                <a16:creationId xmlns:a16="http://schemas.microsoft.com/office/drawing/2014/main" id="{68B6F53C-6827-6CD9-3CB4-86D0933E66FB}"/>
              </a:ext>
            </a:extLst>
          </p:cNvPr>
          <p:cNvSpPr>
            <a:spLocks noGrp="1"/>
          </p:cNvSpPr>
          <p:nvPr>
            <p:ph type="subTitle" idx="1"/>
          </p:nvPr>
        </p:nvSpPr>
        <p:spPr>
          <a:xfrm>
            <a:off x="2155994" y="2759019"/>
            <a:ext cx="8083171" cy="1906473"/>
          </a:xfrm>
        </p:spPr>
        <p:txBody>
          <a:bodyPr>
            <a:normAutofit fontScale="85000" lnSpcReduction="20000"/>
          </a:bodyPr>
          <a:lstStyle/>
          <a:p>
            <a:r>
              <a:rPr lang="en-US" sz="3300" b="1" dirty="0">
                <a:latin typeface="Source Sans Pro" panose="020B0503030403020204" pitchFamily="34" charset="0"/>
                <a:ea typeface="Source Sans Pro" panose="020B0503030403020204" pitchFamily="34" charset="0"/>
              </a:rPr>
              <a:t>UHC Summer Institute - June 29</a:t>
            </a:r>
          </a:p>
          <a:p>
            <a:pPr algn="l"/>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Ran Li, </a:t>
            </a:r>
            <a:r>
              <a:rPr lang="en-US" sz="3300" b="1" dirty="0" err="1">
                <a:latin typeface="Source Sans Pro" panose="020B0503030403020204" pitchFamily="34" charset="0"/>
                <a:ea typeface="Source Sans Pro" panose="020B0503030403020204" pitchFamily="34" charset="0"/>
              </a:rPr>
              <a:t>Ms</a:t>
            </a:r>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Ana Ortigoza, MD PhD</a:t>
            </a:r>
          </a:p>
          <a:p>
            <a:pPr algn="r"/>
            <a:endParaRPr lang="en-US" sz="3300" b="1" dirty="0">
              <a:latin typeface="Source Sans Pro" panose="020B0503030403020204" pitchFamily="34" charset="0"/>
              <a:ea typeface="Source Sans Pro" panose="020B0503030403020204" pitchFamily="34" charset="0"/>
            </a:endParaRPr>
          </a:p>
          <a:p>
            <a:pPr algn="r"/>
            <a:endParaRPr lang="en-US" sz="2400" b="1" dirty="0">
              <a:latin typeface="Source Sans Pro" panose="020B0503030403020204" pitchFamily="34" charset="0"/>
              <a:ea typeface="Source Sans Pro" panose="020B0503030403020204" pitchFamily="34" charset="0"/>
            </a:endParaRPr>
          </a:p>
        </p:txBody>
      </p:sp>
      <p:pic>
        <p:nvPicPr>
          <p:cNvPr id="7" name="Picture 6" descr="A picture containing circle, colorfulness, graphics, screenshot&#10;&#10;Description automatically generated">
            <a:extLst>
              <a:ext uri="{FF2B5EF4-FFF2-40B4-BE49-F238E27FC236}">
                <a16:creationId xmlns:a16="http://schemas.microsoft.com/office/drawing/2014/main" id="{A2F1C613-9A8F-D90D-9582-4F721BF58FDC}"/>
              </a:ext>
            </a:extLst>
          </p:cNvPr>
          <p:cNvPicPr>
            <a:picLocks noChangeAspect="1"/>
          </p:cNvPicPr>
          <p:nvPr/>
        </p:nvPicPr>
        <p:blipFill>
          <a:blip r:embed="rId2"/>
          <a:stretch>
            <a:fillRect/>
          </a:stretch>
        </p:blipFill>
        <p:spPr>
          <a:xfrm>
            <a:off x="8481001" y="4853135"/>
            <a:ext cx="2293679" cy="1721688"/>
          </a:xfrm>
          <a:prstGeom prst="rect">
            <a:avLst/>
          </a:prstGeom>
        </p:spPr>
      </p:pic>
      <p:pic>
        <p:nvPicPr>
          <p:cNvPr id="9" name="Picture 8" descr="A close up of a logo&#10;&#10;Description automatically generated with low confidence">
            <a:extLst>
              <a:ext uri="{FF2B5EF4-FFF2-40B4-BE49-F238E27FC236}">
                <a16:creationId xmlns:a16="http://schemas.microsoft.com/office/drawing/2014/main" id="{52CFB0D4-F28E-7302-7A21-404F16062B42}"/>
              </a:ext>
            </a:extLst>
          </p:cNvPr>
          <p:cNvPicPr>
            <a:picLocks noChangeAspect="1"/>
          </p:cNvPicPr>
          <p:nvPr/>
        </p:nvPicPr>
        <p:blipFill>
          <a:blip r:embed="rId3"/>
          <a:stretch>
            <a:fillRect/>
          </a:stretch>
        </p:blipFill>
        <p:spPr>
          <a:xfrm>
            <a:off x="1239759" y="5232002"/>
            <a:ext cx="3009680" cy="963954"/>
          </a:xfrm>
          <a:prstGeom prst="rect">
            <a:avLst/>
          </a:prstGeom>
        </p:spPr>
      </p:pic>
      <p:pic>
        <p:nvPicPr>
          <p:cNvPr id="11" name="Picture 10" descr="A picture containing text, font, graphics, screenshot&#10;&#10;Description automatically generated">
            <a:extLst>
              <a:ext uri="{FF2B5EF4-FFF2-40B4-BE49-F238E27FC236}">
                <a16:creationId xmlns:a16="http://schemas.microsoft.com/office/drawing/2014/main" id="{5BEC3233-3348-309E-1D0B-B01AA5360219}"/>
              </a:ext>
            </a:extLst>
          </p:cNvPr>
          <p:cNvPicPr>
            <a:picLocks noChangeAspect="1"/>
          </p:cNvPicPr>
          <p:nvPr/>
        </p:nvPicPr>
        <p:blipFill>
          <a:blip r:embed="rId4"/>
          <a:stretch>
            <a:fillRect/>
          </a:stretch>
        </p:blipFill>
        <p:spPr>
          <a:xfrm>
            <a:off x="5129993" y="4771669"/>
            <a:ext cx="2135171" cy="2135171"/>
          </a:xfrm>
          <a:prstGeom prst="rect">
            <a:avLst/>
          </a:prstGeom>
        </p:spPr>
      </p:pic>
    </p:spTree>
    <p:extLst>
      <p:ext uri="{BB962C8B-B14F-4D97-AF65-F5344CB8AC3E}">
        <p14:creationId xmlns:p14="http://schemas.microsoft.com/office/powerpoint/2010/main" val="51992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i="0" dirty="0">
                <a:effectLst/>
                <a:latin typeface="Söhne"/>
              </a:rPr>
              <a:t>Ontology</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a:bodyPr>
          <a:lstStyle/>
          <a:p>
            <a:pPr>
              <a:buFont typeface="+mj-lt"/>
              <a:buAutoNum type="arabicPeriod"/>
            </a:pPr>
            <a:r>
              <a:rPr lang="en-US" i="0" dirty="0">
                <a:effectLst/>
                <a:latin typeface="Söhne"/>
              </a:rPr>
              <a:t>A knowledge model which defines a set of concepts and relationship between those concepts within a domain</a:t>
            </a:r>
          </a:p>
          <a:p>
            <a:pPr>
              <a:buFont typeface="+mj-lt"/>
              <a:buAutoNum type="arabicPeriod"/>
            </a:pPr>
            <a:r>
              <a:rPr lang="en-US" dirty="0">
                <a:latin typeface="Söhne"/>
              </a:rPr>
              <a:t>Why define controlled vocabulary? </a:t>
            </a:r>
          </a:p>
          <a:p>
            <a:pPr>
              <a:buFont typeface="+mj-lt"/>
              <a:buAutoNum type="arabicPeriod"/>
            </a:pPr>
            <a:r>
              <a:rPr lang="en-US" dirty="0">
                <a:latin typeface="Söhne"/>
              </a:rPr>
              <a:t>Why define relationships?</a:t>
            </a:r>
          </a:p>
          <a:p>
            <a:pPr marL="0" indent="0">
              <a:buNone/>
            </a:pPr>
            <a:endParaRPr lang="en-US" i="0" dirty="0">
              <a:effectLst/>
              <a:latin typeface="Söhne"/>
            </a:endParaRPr>
          </a:p>
          <a:p>
            <a:pPr marL="742950" lvl="1" indent="-285750">
              <a:buFont typeface="+mj-lt"/>
              <a:buAutoNum type="arabicPeriod"/>
            </a:pPr>
            <a:endParaRPr lang="en-US" b="0" i="0" dirty="0">
              <a:effectLst/>
              <a:latin typeface="Söhne"/>
            </a:endParaRPr>
          </a:p>
          <a:p>
            <a:pPr marL="742950" lvl="1" indent="-285750">
              <a:buFont typeface="+mj-lt"/>
              <a:buAutoNum type="arabicPeriod"/>
            </a:pPr>
            <a:endParaRPr lang="en-US" dirty="0">
              <a:latin typeface="Söhne"/>
            </a:endParaRPr>
          </a:p>
          <a:p>
            <a:pPr marL="742950" lvl="1" indent="-285750">
              <a:buFont typeface="+mj-lt"/>
              <a:buAutoNum type="arabicPeriod"/>
            </a:pPr>
            <a:endParaRPr lang="en-US" dirty="0">
              <a:latin typeface="Söhne"/>
            </a:endParaRPr>
          </a:p>
          <a:p>
            <a:pPr marL="742950" lvl="1" indent="-285750">
              <a:buFont typeface="+mj-lt"/>
              <a:buAutoNum type="arabicPeriod"/>
            </a:pPr>
            <a:endParaRPr lang="en-US" b="0" i="0" dirty="0">
              <a:effectLst/>
              <a:latin typeface="Söhne"/>
            </a:endParaRPr>
          </a:p>
          <a:p>
            <a:pPr marL="742950" lvl="1" indent="-285750">
              <a:buFont typeface="+mj-lt"/>
              <a:buAutoNum type="arabicPeriod"/>
            </a:pPr>
            <a:endParaRPr lang="en-US" b="0" i="0" dirty="0">
              <a:effectLst/>
              <a:latin typeface="Söhne"/>
            </a:endParaRPr>
          </a:p>
          <a:p>
            <a:pPr marL="0" indent="0">
              <a:buNone/>
            </a:pPr>
            <a:endParaRPr lang="en-US" dirty="0"/>
          </a:p>
        </p:txBody>
      </p:sp>
      <p:sp>
        <p:nvSpPr>
          <p:cNvPr id="4103" name="Rectangle 4102">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Rectangle 4104">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o You Know How to Connect the Dots? | by Kathryn A. LeRoy | Medium">
            <a:extLst>
              <a:ext uri="{FF2B5EF4-FFF2-40B4-BE49-F238E27FC236}">
                <a16:creationId xmlns:a16="http://schemas.microsoft.com/office/drawing/2014/main" id="{132DB109-D1D9-E2C7-677E-42E7967E8C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2186421"/>
            <a:ext cx="3328416" cy="249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6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Ontology with OWL</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RDF based</a:t>
            </a:r>
          </a:p>
          <a:p>
            <a:pPr algn="l">
              <a:buFont typeface="+mj-lt"/>
              <a:buAutoNum type="arabicPeriod"/>
            </a:pPr>
            <a:r>
              <a:rPr lang="en-US" b="1" dirty="0" err="1">
                <a:solidFill>
                  <a:srgbClr val="374151"/>
                </a:solidFill>
                <a:latin typeface="Söhne"/>
              </a:rPr>
              <a:t>Defactor</a:t>
            </a:r>
            <a:r>
              <a:rPr lang="en-US" b="1" dirty="0">
                <a:solidFill>
                  <a:srgbClr val="374151"/>
                </a:solidFill>
                <a:latin typeface="Söhne"/>
              </a:rPr>
              <a:t> standard for ontology development</a:t>
            </a:r>
          </a:p>
          <a:p>
            <a:pPr algn="l">
              <a:buFont typeface="+mj-lt"/>
              <a:buAutoNum type="arabicPeriod"/>
            </a:pPr>
            <a:r>
              <a:rPr lang="en-US" b="1" i="0" dirty="0">
                <a:solidFill>
                  <a:srgbClr val="374151"/>
                </a:solidFill>
                <a:effectLst/>
                <a:latin typeface="Söhne"/>
              </a:rPr>
              <a:t>Main components include</a:t>
            </a:r>
          </a:p>
          <a:p>
            <a:pPr lvl="1">
              <a:buFont typeface="+mj-lt"/>
              <a:buAutoNum type="arabicPeriod"/>
            </a:pPr>
            <a:r>
              <a:rPr lang="en-US" b="1" i="0" dirty="0">
                <a:solidFill>
                  <a:srgbClr val="374151"/>
                </a:solidFill>
                <a:effectLst/>
                <a:latin typeface="Söhne"/>
              </a:rPr>
              <a:t>Classes: define concepts within a domain</a:t>
            </a:r>
          </a:p>
          <a:p>
            <a:pPr lvl="1">
              <a:buFont typeface="+mj-lt"/>
              <a:buAutoNum type="arabicPeriod"/>
            </a:pPr>
            <a:r>
              <a:rPr lang="en-US" b="1" dirty="0">
                <a:solidFill>
                  <a:srgbClr val="374151"/>
                </a:solidFill>
                <a:latin typeface="Söhne"/>
              </a:rPr>
              <a:t>Properties: define relationships</a:t>
            </a:r>
          </a:p>
          <a:p>
            <a:pPr lvl="2">
              <a:buFont typeface="+mj-lt"/>
              <a:buAutoNum type="arabicPeriod"/>
            </a:pPr>
            <a:r>
              <a:rPr lang="en-US" b="1" i="0" dirty="0">
                <a:solidFill>
                  <a:srgbClr val="374151"/>
                </a:solidFill>
                <a:effectLst/>
                <a:latin typeface="Söhne"/>
              </a:rPr>
              <a:t>Object properties: </a:t>
            </a:r>
            <a:r>
              <a:rPr lang="en-US" b="1" dirty="0">
                <a:solidFill>
                  <a:srgbClr val="374151"/>
                </a:solidFill>
                <a:latin typeface="Söhne"/>
              </a:rPr>
              <a:t>class &lt;-&gt; class</a:t>
            </a:r>
          </a:p>
          <a:p>
            <a:pPr lvl="2">
              <a:buFont typeface="+mj-lt"/>
              <a:buAutoNum type="arabicPeriod"/>
            </a:pPr>
            <a:r>
              <a:rPr lang="en-US" b="1" i="0" dirty="0">
                <a:solidFill>
                  <a:srgbClr val="374151"/>
                </a:solidFill>
                <a:effectLst/>
                <a:latin typeface="Söhne"/>
              </a:rPr>
              <a:t>Datatype property: class -&gt; literal</a:t>
            </a:r>
            <a:endParaRPr lang="en-US" b="1" dirty="0">
              <a:solidFill>
                <a:srgbClr val="374151"/>
              </a:solidFill>
              <a:latin typeface="Söhne"/>
            </a:endParaRPr>
          </a:p>
          <a:p>
            <a:pPr lvl="1">
              <a:buFont typeface="+mj-lt"/>
              <a:buAutoNum type="arabicPeriod"/>
            </a:pPr>
            <a:r>
              <a:rPr lang="en-US" b="1" i="0" dirty="0">
                <a:solidFill>
                  <a:srgbClr val="374151"/>
                </a:solidFill>
                <a:effectLst/>
                <a:latin typeface="Söhne"/>
              </a:rPr>
              <a:t>Restrictions: rules about relationships that  (e.g. A movie cannot be a tv show) </a:t>
            </a: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27823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i="0" dirty="0">
                <a:effectLst/>
                <a:latin typeface="Söhne"/>
              </a:rPr>
              <a:t>FAIR Infrastructure</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a:bodyPr>
          <a:lstStyle/>
          <a:p>
            <a:pPr>
              <a:lnSpc>
                <a:spcPct val="90000"/>
              </a:lnSpc>
              <a:buFont typeface="+mj-lt"/>
              <a:buAutoNum type="arabicPeriod"/>
            </a:pPr>
            <a:r>
              <a:rPr lang="en-US" b="1" i="0" dirty="0">
                <a:effectLst/>
                <a:latin typeface="Söhne"/>
              </a:rPr>
              <a:t>RDF  + Ontology = FAIR meta(data) system</a:t>
            </a:r>
          </a:p>
          <a:p>
            <a:pPr>
              <a:lnSpc>
                <a:spcPct val="90000"/>
              </a:lnSpc>
              <a:buFont typeface="+mj-lt"/>
              <a:buAutoNum type="arabicPeriod"/>
            </a:pPr>
            <a:r>
              <a:rPr lang="en-US" b="1" i="0" dirty="0">
                <a:effectLst/>
                <a:latin typeface="Söhne"/>
              </a:rPr>
              <a:t>Manual handling is error prone and doesn’t scale</a:t>
            </a:r>
          </a:p>
          <a:p>
            <a:pPr>
              <a:lnSpc>
                <a:spcPct val="90000"/>
              </a:lnSpc>
              <a:buFont typeface="+mj-lt"/>
              <a:buAutoNum type="arabicPeriod"/>
            </a:pPr>
            <a:r>
              <a:rPr lang="en-US" b="1" dirty="0">
                <a:latin typeface="Söhne"/>
              </a:rPr>
              <a:t>FAIR system will utilize machines to scale as your volume and complexity scales.</a:t>
            </a:r>
            <a:endParaRPr lang="en-US" b="1" i="0" dirty="0">
              <a:effectLst/>
              <a:latin typeface="Söhne"/>
            </a:endParaRPr>
          </a:p>
          <a:p>
            <a:pPr lvl="1">
              <a:lnSpc>
                <a:spcPct val="90000"/>
              </a:lnSpc>
              <a:buFont typeface="+mj-lt"/>
              <a:buAutoNum type="arabicPeriod"/>
            </a:pPr>
            <a:endParaRPr lang="en-US" b="0" i="0" dirty="0">
              <a:effectLst/>
              <a:latin typeface="Söhne"/>
            </a:endParaRPr>
          </a:p>
          <a:p>
            <a:pPr marL="742950" lvl="1" indent="-285750">
              <a:lnSpc>
                <a:spcPct val="90000"/>
              </a:lnSpc>
              <a:buFont typeface="+mj-lt"/>
              <a:buAutoNum type="arabicPeriod"/>
            </a:pPr>
            <a:endParaRPr lang="en-US" dirty="0">
              <a:latin typeface="Söhne"/>
            </a:endParaRPr>
          </a:p>
          <a:p>
            <a:pPr marL="742950" lvl="1" indent="-285750">
              <a:lnSpc>
                <a:spcPct val="90000"/>
              </a:lnSpc>
              <a:buFont typeface="+mj-lt"/>
              <a:buAutoNum type="arabicPeriod"/>
            </a:pPr>
            <a:endParaRPr lang="en-US" b="0" i="0" dirty="0">
              <a:effectLst/>
              <a:latin typeface="Söhne"/>
            </a:endParaRPr>
          </a:p>
          <a:p>
            <a:pPr marL="742950" lvl="1" indent="-285750">
              <a:lnSpc>
                <a:spcPct val="90000"/>
              </a:lnSpc>
              <a:buFont typeface="+mj-lt"/>
              <a:buAutoNum type="arabicPeriod"/>
            </a:pPr>
            <a:endParaRPr lang="en-US" dirty="0">
              <a:latin typeface="Söhne"/>
            </a:endParaRPr>
          </a:p>
          <a:p>
            <a:pPr marL="742950" lvl="1" indent="-285750">
              <a:lnSpc>
                <a:spcPct val="90000"/>
              </a:lnSpc>
              <a:buFont typeface="+mj-lt"/>
              <a:buAutoNum type="arabicPeriod"/>
            </a:pPr>
            <a:endParaRPr lang="en-US" dirty="0">
              <a:latin typeface="Söhne"/>
            </a:endParaRPr>
          </a:p>
          <a:p>
            <a:pPr marL="742950" lvl="1" indent="-285750">
              <a:lnSpc>
                <a:spcPct val="90000"/>
              </a:lnSpc>
              <a:buFont typeface="+mj-lt"/>
              <a:buAutoNum type="arabicPeriod"/>
            </a:pPr>
            <a:endParaRPr lang="en-US" b="0" i="0" dirty="0">
              <a:effectLst/>
              <a:latin typeface="Söhne"/>
            </a:endParaRPr>
          </a:p>
          <a:p>
            <a:pPr marL="742950" lvl="1" indent="-285750">
              <a:lnSpc>
                <a:spcPct val="90000"/>
              </a:lnSpc>
              <a:buFont typeface="+mj-lt"/>
              <a:buAutoNum type="arabicPeriod"/>
            </a:pPr>
            <a:endParaRPr lang="en-US" b="0" i="0" dirty="0">
              <a:effectLst/>
              <a:latin typeface="Söhne"/>
            </a:endParaRPr>
          </a:p>
          <a:p>
            <a:pPr marL="0" indent="0">
              <a:lnSpc>
                <a:spcPct val="90000"/>
              </a:lnSpc>
              <a:buNone/>
            </a:pPr>
            <a:endParaRPr lang="en-US" dirty="0"/>
          </a:p>
        </p:txBody>
      </p:sp>
      <p:sp>
        <p:nvSpPr>
          <p:cNvPr id="9231" name="Rectangle 9230">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3" name="Rectangle 9232">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6" name="Picture 10" descr="Flow chart of ontology view based on user requirement. | Download  Scientific Diagram">
            <a:extLst>
              <a:ext uri="{FF2B5EF4-FFF2-40B4-BE49-F238E27FC236}">
                <a16:creationId xmlns:a16="http://schemas.microsoft.com/office/drawing/2014/main" id="{98F0E3B7-D739-BE3C-3E1E-858EC350A2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1768763"/>
            <a:ext cx="3328416" cy="332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39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dirty="0">
                <a:latin typeface="Söhne"/>
              </a:rPr>
              <a:t>FAIR in the context of data</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a:bodyPr>
          <a:lstStyle/>
          <a:p>
            <a:pPr algn="l">
              <a:buFont typeface="+mj-lt"/>
              <a:buAutoNum type="arabicPeriod"/>
            </a:pPr>
            <a:r>
              <a:rPr lang="en-US" b="1" i="0" dirty="0">
                <a:solidFill>
                  <a:srgbClr val="374151"/>
                </a:solidFill>
                <a:effectLst/>
                <a:latin typeface="Söhne"/>
              </a:rPr>
              <a:t>Levels</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Data</a:t>
            </a:r>
            <a:r>
              <a:rPr lang="en-US" b="0" i="0" dirty="0">
                <a:solidFill>
                  <a:srgbClr val="374151"/>
                </a:solidFill>
                <a:effectLst/>
                <a:latin typeface="Söhne"/>
              </a:rPr>
              <a:t>: Unprocessed, raw facts.</a:t>
            </a:r>
          </a:p>
          <a:p>
            <a:pPr marL="742950" lvl="1" indent="-285750" algn="l">
              <a:buFont typeface="+mj-lt"/>
              <a:buAutoNum type="arabicPeriod"/>
            </a:pPr>
            <a:r>
              <a:rPr lang="en-US" b="1" i="0" dirty="0">
                <a:solidFill>
                  <a:srgbClr val="374151"/>
                </a:solidFill>
                <a:effectLst/>
                <a:latin typeface="Söhne"/>
              </a:rPr>
              <a:t>(RDF) Information</a:t>
            </a:r>
            <a:r>
              <a:rPr lang="en-US" b="0" i="0" dirty="0">
                <a:solidFill>
                  <a:srgbClr val="374151"/>
                </a:solidFill>
                <a:effectLst/>
                <a:latin typeface="Söhne"/>
              </a:rPr>
              <a:t>: Structured and meaningful data.</a:t>
            </a:r>
          </a:p>
          <a:p>
            <a:pPr marL="742950" lvl="1" indent="-285750" algn="l">
              <a:buFont typeface="+mj-lt"/>
              <a:buAutoNum type="arabicPeriod"/>
            </a:pPr>
            <a:r>
              <a:rPr lang="en-US" b="1" i="0" dirty="0">
                <a:solidFill>
                  <a:srgbClr val="374151"/>
                </a:solidFill>
                <a:effectLst/>
                <a:latin typeface="Söhne"/>
              </a:rPr>
              <a:t>(Ontology) Knowledge</a:t>
            </a:r>
            <a:r>
              <a:rPr lang="en-US" b="0" i="0" dirty="0">
                <a:solidFill>
                  <a:srgbClr val="374151"/>
                </a:solidFill>
                <a:effectLst/>
                <a:latin typeface="Söhne"/>
              </a:rPr>
              <a:t>: Understood and applied information.</a:t>
            </a:r>
          </a:p>
          <a:p>
            <a:pPr marL="742950" lvl="1" indent="-285750">
              <a:buFont typeface="+mj-lt"/>
              <a:buAutoNum type="arabicPeriod"/>
            </a:pPr>
            <a:endParaRPr lang="en-US" b="0" i="0" dirty="0">
              <a:effectLst/>
              <a:latin typeface="Söhne"/>
            </a:endParaRPr>
          </a:p>
          <a:p>
            <a:pPr marL="0" indent="0">
              <a:buNone/>
            </a:pPr>
            <a:endParaRPr lang="en-US" dirty="0"/>
          </a:p>
        </p:txBody>
      </p:sp>
      <p:pic>
        <p:nvPicPr>
          <p:cNvPr id="1026" name="Picture 2" descr="DIKW pyramid - Wikipedia">
            <a:extLst>
              <a:ext uri="{FF2B5EF4-FFF2-40B4-BE49-F238E27FC236}">
                <a16:creationId xmlns:a16="http://schemas.microsoft.com/office/drawing/2014/main" id="{446A29E6-2176-9FEE-EC5A-52C8B9C72D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172"/>
          <a:stretch/>
        </p:blipFill>
        <p:spPr bwMode="auto">
          <a:xfrm>
            <a:off x="7715890" y="3047999"/>
            <a:ext cx="3328416" cy="168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1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dirty="0" err="1">
                <a:solidFill>
                  <a:srgbClr val="262626"/>
                </a:solidFill>
              </a:rPr>
              <a:t>NetFlix</a:t>
            </a:r>
            <a:r>
              <a:rPr lang="en-US" dirty="0">
                <a:solidFill>
                  <a:srgbClr val="262626"/>
                </a:solidFill>
              </a:rPr>
              <a:t> ontology Recap</a:t>
            </a:r>
          </a:p>
        </p:txBody>
      </p:sp>
      <p:sp>
        <p:nvSpPr>
          <p:cNvPr id="7" name="Content Placeholder 6">
            <a:extLst>
              <a:ext uri="{FF2B5EF4-FFF2-40B4-BE49-F238E27FC236}">
                <a16:creationId xmlns:a16="http://schemas.microsoft.com/office/drawing/2014/main" id="{3B5BFBB6-5E47-6174-F343-1742E44FCB01}"/>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374151"/>
                </a:solidFill>
                <a:effectLst/>
                <a:latin typeface="Söhne"/>
              </a:rPr>
              <a:t>Go through the group chat and build out the ontology</a:t>
            </a:r>
          </a:p>
          <a:p>
            <a:pPr algn="l">
              <a:buFont typeface="Arial" panose="020B0604020202020204" pitchFamily="34" charset="0"/>
              <a:buChar char="•"/>
            </a:pPr>
            <a:r>
              <a:rPr lang="en-US" sz="2000" dirty="0">
                <a:solidFill>
                  <a:srgbClr val="374151"/>
                </a:solidFill>
                <a:latin typeface="Söhne"/>
              </a:rPr>
              <a:t>Focusing on two specific issues:</a:t>
            </a:r>
          </a:p>
          <a:p>
            <a:pPr lvl="1"/>
            <a:r>
              <a:rPr lang="en-US" sz="1800" dirty="0">
                <a:solidFill>
                  <a:srgbClr val="374151"/>
                </a:solidFill>
                <a:latin typeface="Söhne"/>
              </a:rPr>
              <a:t>How to define ‘Fantasy’ : a class, individual or data?</a:t>
            </a:r>
          </a:p>
          <a:p>
            <a:pPr lvl="1"/>
            <a:r>
              <a:rPr lang="en-US" sz="1800" b="0" i="0" dirty="0">
                <a:solidFill>
                  <a:srgbClr val="374151"/>
                </a:solidFill>
                <a:effectLst/>
                <a:latin typeface="Söhne"/>
              </a:rPr>
              <a:t>How to define </a:t>
            </a:r>
            <a:r>
              <a:rPr lang="en-US" sz="1800" dirty="0">
                <a:solidFill>
                  <a:srgbClr val="374151"/>
                </a:solidFill>
                <a:latin typeface="Söhne"/>
              </a:rPr>
              <a:t>‘English’ as a class or individual?</a:t>
            </a:r>
          </a:p>
          <a:p>
            <a:r>
              <a:rPr lang="en-US" sz="2000" b="0" i="0" dirty="0">
                <a:solidFill>
                  <a:srgbClr val="374151"/>
                </a:solidFill>
                <a:effectLst/>
                <a:latin typeface="Söhne"/>
              </a:rPr>
              <a:t>Deploy our Ontology to a repository</a:t>
            </a:r>
          </a:p>
          <a:p>
            <a:pPr marL="228600" lvl="1" indent="0">
              <a:buNone/>
            </a:pPr>
            <a:endParaRPr lang="en-US" sz="1800" b="0" i="0" dirty="0">
              <a:solidFill>
                <a:srgbClr val="374151"/>
              </a:solidFill>
              <a:effectLst/>
              <a:latin typeface="Söhne"/>
            </a:endParaRPr>
          </a:p>
          <a:p>
            <a:pPr marL="0" indent="0">
              <a:buNone/>
            </a:pPr>
            <a:endParaRPr lang="en-US" sz="2000" dirty="0"/>
          </a:p>
        </p:txBody>
      </p:sp>
    </p:spTree>
    <p:extLst>
      <p:ext uri="{BB962C8B-B14F-4D97-AF65-F5344CB8AC3E}">
        <p14:creationId xmlns:p14="http://schemas.microsoft.com/office/powerpoint/2010/main" val="69467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491916" y="481263"/>
            <a:ext cx="8468948" cy="1672149"/>
          </a:xfrm>
        </p:spPr>
        <p:txBody>
          <a:bodyPr>
            <a:normAutofit/>
          </a:bodyPr>
          <a:lstStyle/>
          <a:p>
            <a:r>
              <a:rPr lang="en-US" dirty="0"/>
              <a:t>Public Health ontology brain storm</a:t>
            </a:r>
          </a:p>
        </p:txBody>
      </p:sp>
      <p:sp>
        <p:nvSpPr>
          <p:cNvPr id="9" name="Content Placeholder 8">
            <a:extLst>
              <a:ext uri="{FF2B5EF4-FFF2-40B4-BE49-F238E27FC236}">
                <a16:creationId xmlns:a16="http://schemas.microsoft.com/office/drawing/2014/main" id="{79593749-13AA-CD9B-0356-16653D31793E}"/>
              </a:ext>
            </a:extLst>
          </p:cNvPr>
          <p:cNvSpPr>
            <a:spLocks noGrp="1"/>
          </p:cNvSpPr>
          <p:nvPr>
            <p:ph idx="1"/>
          </p:nvPr>
        </p:nvSpPr>
        <p:spPr>
          <a:xfrm>
            <a:off x="1301700" y="2390274"/>
            <a:ext cx="9343381" cy="3986463"/>
          </a:xfrm>
        </p:spPr>
        <p:txBody>
          <a:bodyPr>
            <a:normAutofit/>
          </a:bodyPr>
          <a:lstStyle/>
          <a:p>
            <a:pPr marL="0" indent="0">
              <a:lnSpc>
                <a:spcPct val="90000"/>
              </a:lnSpc>
              <a:buNone/>
            </a:pP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00BC16-0B03-624D-FE3F-F0BBD8FB4593}"/>
              </a:ext>
            </a:extLst>
          </p:cNvPr>
          <p:cNvSpPr txBox="1">
            <a:spLocks/>
          </p:cNvSpPr>
          <p:nvPr/>
        </p:nvSpPr>
        <p:spPr>
          <a:xfrm>
            <a:off x="1815592" y="2765042"/>
            <a:ext cx="4828030" cy="31019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b="1" i="0" dirty="0">
                <a:effectLst/>
              </a:rPr>
              <a:t>Classes</a:t>
            </a:r>
            <a:r>
              <a:rPr lang="en-US" b="1" i="0" dirty="0">
                <a:effectLst/>
              </a:rPr>
              <a:t>:</a:t>
            </a:r>
            <a:endParaRPr lang="en-US" b="0" i="0" dirty="0">
              <a:effectLst/>
            </a:endParaRPr>
          </a:p>
          <a:p>
            <a:pPr marL="742950" lvl="1"/>
            <a:r>
              <a:rPr lang="en-US" b="0" i="0" dirty="0">
                <a:effectLst/>
              </a:rPr>
              <a:t>Represent concepts in a controlled vocabulary.</a:t>
            </a:r>
          </a:p>
          <a:p>
            <a:pPr marL="742950" lvl="1"/>
            <a:r>
              <a:rPr lang="en-US" b="0" i="0" dirty="0">
                <a:effectLst/>
              </a:rPr>
              <a:t>???</a:t>
            </a:r>
          </a:p>
          <a:p>
            <a:r>
              <a:rPr lang="en-US" sz="2000" b="1" i="0" dirty="0">
                <a:effectLst/>
              </a:rPr>
              <a:t>Individuals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b="0" i="0" dirty="0">
                <a:effectLst/>
              </a:rPr>
              <a:t>???</a:t>
            </a:r>
          </a:p>
          <a:p>
            <a:r>
              <a:rPr lang="en-US" sz="2000" b="1" i="0" dirty="0">
                <a:effectLst/>
              </a:rPr>
              <a:t>Relationships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dirty="0"/>
              <a:t>???</a:t>
            </a:r>
            <a:endParaRPr lang="en-US" b="0" i="0" dirty="0">
              <a:effectLst/>
            </a:endParaRPr>
          </a:p>
          <a:p>
            <a:pPr marL="742950" lvl="1"/>
            <a:endParaRPr lang="en-US" b="0" i="0" dirty="0">
              <a:effectLst/>
            </a:endParaRPr>
          </a:p>
        </p:txBody>
      </p:sp>
    </p:spTree>
    <p:extLst>
      <p:ext uri="{BB962C8B-B14F-4D97-AF65-F5344CB8AC3E}">
        <p14:creationId xmlns:p14="http://schemas.microsoft.com/office/powerpoint/2010/main" val="42132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0" indent="0">
              <a:buNone/>
            </a:pPr>
            <a:r>
              <a:rPr lang="en-US" b="1" i="0" dirty="0">
                <a:effectLst/>
                <a:latin typeface="Söhne"/>
              </a:rPr>
              <a:t>Intro  - Big Picture - 6/26</a:t>
            </a:r>
          </a:p>
          <a:p>
            <a:pPr>
              <a:buFont typeface="+mj-lt"/>
              <a:buAutoNum type="arabicPeriod"/>
            </a:pPr>
            <a:r>
              <a:rPr lang="en-US" b="1" dirty="0">
                <a:latin typeface="Söhne"/>
              </a:rPr>
              <a:t>Define FAIR meta(data) – 6/27</a:t>
            </a:r>
          </a:p>
          <a:p>
            <a:pPr>
              <a:buFont typeface="+mj-lt"/>
              <a:buAutoNum type="arabicPeriod"/>
            </a:pPr>
            <a:r>
              <a:rPr lang="en-US" b="1" dirty="0">
                <a:latin typeface="Söhne"/>
              </a:rPr>
              <a:t>Define FAIR meta(data) – 6/28</a:t>
            </a:r>
          </a:p>
          <a:p>
            <a:pPr>
              <a:buFont typeface="+mj-lt"/>
              <a:buAutoNum type="arabicPeriod"/>
            </a:pPr>
            <a:r>
              <a:rPr lang="en-US" b="1" dirty="0">
                <a:latin typeface="Söhne"/>
              </a:rPr>
              <a:t>Collect/Utilize FAIR meta(data) – 6/29</a:t>
            </a:r>
          </a:p>
          <a:p>
            <a:pPr marL="0" indent="0">
              <a:buNone/>
            </a:pPr>
            <a:r>
              <a:rPr lang="en-US" b="1" dirty="0">
                <a:latin typeface="Söhne"/>
              </a:rPr>
              <a:t>Putting it all together in a DMS/DMP – 6/30</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221027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F68D-76F6-C12A-0267-0A5F2B9C9366}"/>
              </a:ext>
            </a:extLst>
          </p:cNvPr>
          <p:cNvSpPr>
            <a:spLocks noGrp="1"/>
          </p:cNvSpPr>
          <p:nvPr>
            <p:ph type="title"/>
          </p:nvPr>
        </p:nvSpPr>
        <p:spPr>
          <a:xfrm>
            <a:off x="1538417" y="1925503"/>
            <a:ext cx="8991600" cy="1407128"/>
          </a:xfrm>
        </p:spPr>
        <p:txBody>
          <a:bodyPr>
            <a:normAutofit/>
          </a:bodyPr>
          <a:lstStyle/>
          <a:p>
            <a:r>
              <a:rPr lang="en-US" sz="4400" b="1" dirty="0">
                <a:latin typeface="Source Sans Pro" panose="020B0503030403020204" pitchFamily="34" charset="0"/>
                <a:ea typeface="Source Sans Pro" panose="020B0503030403020204" pitchFamily="34" charset="0"/>
                <a:sym typeface="Wingdings" panose="05000000000000000000" pitchFamily="2" charset="2"/>
              </a:rPr>
              <a:t>Thanks!</a:t>
            </a:r>
            <a:endParaRPr lang="en-US" sz="4400" b="1" dirty="0">
              <a:latin typeface="Source Sans Pro" panose="020B0503030403020204" pitchFamily="34" charset="0"/>
              <a:ea typeface="Source Sans Pro" panose="020B0503030403020204" pitchFamily="34" charset="0"/>
            </a:endParaRPr>
          </a:p>
        </p:txBody>
      </p:sp>
      <p:pic>
        <p:nvPicPr>
          <p:cNvPr id="4" name="Picture 3" descr="A picture containing circle, colorfulness, graphics, screenshot&#10;&#10;Description automatically generated">
            <a:extLst>
              <a:ext uri="{FF2B5EF4-FFF2-40B4-BE49-F238E27FC236}">
                <a16:creationId xmlns:a16="http://schemas.microsoft.com/office/drawing/2014/main" id="{B0584BB1-E714-9810-3711-367E439DD7DC}"/>
              </a:ext>
            </a:extLst>
          </p:cNvPr>
          <p:cNvPicPr>
            <a:picLocks noChangeAspect="1"/>
          </p:cNvPicPr>
          <p:nvPr/>
        </p:nvPicPr>
        <p:blipFill>
          <a:blip r:embed="rId2"/>
          <a:stretch>
            <a:fillRect/>
          </a:stretch>
        </p:blipFill>
        <p:spPr>
          <a:xfrm>
            <a:off x="8828379" y="4985006"/>
            <a:ext cx="2293679" cy="1721688"/>
          </a:xfrm>
          <a:prstGeom prst="rect">
            <a:avLst/>
          </a:prstGeom>
        </p:spPr>
      </p:pic>
      <p:pic>
        <p:nvPicPr>
          <p:cNvPr id="5" name="Picture 4" descr="A close up of a logo&#10;&#10;Description automatically generated with low confidence">
            <a:extLst>
              <a:ext uri="{FF2B5EF4-FFF2-40B4-BE49-F238E27FC236}">
                <a16:creationId xmlns:a16="http://schemas.microsoft.com/office/drawing/2014/main" id="{1F496361-3904-D546-4A73-30134FF5FB5E}"/>
              </a:ext>
            </a:extLst>
          </p:cNvPr>
          <p:cNvPicPr>
            <a:picLocks noChangeAspect="1"/>
          </p:cNvPicPr>
          <p:nvPr/>
        </p:nvPicPr>
        <p:blipFill>
          <a:blip r:embed="rId3"/>
          <a:stretch>
            <a:fillRect/>
          </a:stretch>
        </p:blipFill>
        <p:spPr>
          <a:xfrm>
            <a:off x="903126" y="5273819"/>
            <a:ext cx="3009680" cy="963954"/>
          </a:xfrm>
          <a:prstGeom prst="rect">
            <a:avLst/>
          </a:prstGeom>
        </p:spPr>
      </p:pic>
      <p:pic>
        <p:nvPicPr>
          <p:cNvPr id="6" name="Picture 5" descr="A picture containing text, font, graphics, screenshot&#10;&#10;Description automatically generated">
            <a:extLst>
              <a:ext uri="{FF2B5EF4-FFF2-40B4-BE49-F238E27FC236}">
                <a16:creationId xmlns:a16="http://schemas.microsoft.com/office/drawing/2014/main" id="{61696CF9-CBAD-2216-3F76-8A2A0CB44C73}"/>
              </a:ext>
            </a:extLst>
          </p:cNvPr>
          <p:cNvPicPr>
            <a:picLocks noChangeAspect="1"/>
          </p:cNvPicPr>
          <p:nvPr/>
        </p:nvPicPr>
        <p:blipFill>
          <a:blip r:embed="rId4"/>
          <a:stretch>
            <a:fillRect/>
          </a:stretch>
        </p:blipFill>
        <p:spPr>
          <a:xfrm>
            <a:off x="5704874" y="4722829"/>
            <a:ext cx="2135171" cy="2135171"/>
          </a:xfrm>
          <a:prstGeom prst="rect">
            <a:avLst/>
          </a:prstGeom>
        </p:spPr>
      </p:pic>
    </p:spTree>
    <p:extLst>
      <p:ext uri="{BB962C8B-B14F-4D97-AF65-F5344CB8AC3E}">
        <p14:creationId xmlns:p14="http://schemas.microsoft.com/office/powerpoint/2010/main" val="186787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342900" indent="-342900">
              <a:buAutoNum type="arabicPeriod"/>
            </a:pPr>
            <a:r>
              <a:rPr lang="en-US" b="1" i="0" dirty="0">
                <a:effectLst/>
                <a:latin typeface="Söhne"/>
              </a:rPr>
              <a:t>Intro  - Big Picture  </a:t>
            </a:r>
          </a:p>
          <a:p>
            <a:pPr marL="342900" indent="-342900">
              <a:buAutoNum type="arabicPeriod"/>
            </a:pPr>
            <a:r>
              <a:rPr lang="en-US" b="1" dirty="0">
                <a:latin typeface="Söhne"/>
              </a:rPr>
              <a:t>Define FAIR meta(data)  </a:t>
            </a:r>
          </a:p>
          <a:p>
            <a:pPr marL="342900" indent="-342900">
              <a:buAutoNum type="arabicPeriod"/>
            </a:pPr>
            <a:r>
              <a:rPr lang="en-US" b="1" dirty="0">
                <a:latin typeface="Söhne"/>
              </a:rPr>
              <a:t>Define FAIR meta(data)  </a:t>
            </a:r>
          </a:p>
          <a:p>
            <a:pPr marL="342900" indent="-342900">
              <a:buAutoNum type="arabicPeriod"/>
            </a:pPr>
            <a:r>
              <a:rPr lang="en-US" sz="2000" b="1" dirty="0">
                <a:latin typeface="Söhne"/>
              </a:rPr>
              <a:t>Collect FAIR meta(data)  </a:t>
            </a:r>
          </a:p>
          <a:p>
            <a:pPr marL="342900" indent="-342900">
              <a:buAutoNum type="arabicPeriod"/>
            </a:pPr>
            <a:r>
              <a:rPr lang="en-US" b="1" dirty="0">
                <a:latin typeface="Söhne"/>
              </a:rPr>
              <a:t>Utilize FAIR meta(data) + wrapping it all up in a DMP</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14306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92C6-9695-E008-1BEE-A631D896AC04}"/>
              </a:ext>
            </a:extLst>
          </p:cNvPr>
          <p:cNvSpPr>
            <a:spLocks noGrp="1"/>
          </p:cNvSpPr>
          <p:nvPr>
            <p:ph type="title"/>
          </p:nvPr>
        </p:nvSpPr>
        <p:spPr>
          <a:xfrm>
            <a:off x="1308100" y="418592"/>
            <a:ext cx="7729728" cy="1188720"/>
          </a:xfrm>
        </p:spPr>
        <p:txBody>
          <a:bodyPr/>
          <a:lstStyle/>
          <a:p>
            <a:r>
              <a:rPr lang="en-US" dirty="0"/>
              <a:t>Overview</a:t>
            </a:r>
          </a:p>
        </p:txBody>
      </p:sp>
      <p:sp>
        <p:nvSpPr>
          <p:cNvPr id="3" name="Content Placeholder 2">
            <a:extLst>
              <a:ext uri="{FF2B5EF4-FFF2-40B4-BE49-F238E27FC236}">
                <a16:creationId xmlns:a16="http://schemas.microsoft.com/office/drawing/2014/main" id="{58EAF252-FB64-BC9B-476D-6BD904B6FA89}"/>
              </a:ext>
            </a:extLst>
          </p:cNvPr>
          <p:cNvSpPr>
            <a:spLocks noGrp="1"/>
          </p:cNvSpPr>
          <p:nvPr>
            <p:ph idx="1"/>
          </p:nvPr>
        </p:nvSpPr>
        <p:spPr>
          <a:xfrm>
            <a:off x="1308100" y="2153412"/>
            <a:ext cx="8652764" cy="3586615"/>
          </a:xfrm>
        </p:spPr>
        <p:txBody>
          <a:bodyPr>
            <a:normAutofit/>
          </a:bodyPr>
          <a:lstStyle/>
          <a:p>
            <a:r>
              <a:rPr lang="en-US" dirty="0"/>
              <a:t>Recap</a:t>
            </a:r>
          </a:p>
          <a:p>
            <a:r>
              <a:rPr lang="en-US" dirty="0"/>
              <a:t>Wrap up Ontologies</a:t>
            </a:r>
          </a:p>
          <a:p>
            <a:pPr lvl="1"/>
            <a:r>
              <a:rPr lang="en-US" dirty="0"/>
              <a:t>Sharing ontology</a:t>
            </a:r>
          </a:p>
          <a:p>
            <a:pPr lvl="1"/>
            <a:r>
              <a:rPr lang="en-US" dirty="0"/>
              <a:t>Unique identifiers: Things not strings (</a:t>
            </a:r>
            <a:r>
              <a:rPr lang="en-US" dirty="0" err="1"/>
              <a:t>orcid</a:t>
            </a:r>
            <a:r>
              <a:rPr lang="en-US" dirty="0"/>
              <a:t>)</a:t>
            </a:r>
          </a:p>
          <a:p>
            <a:pPr lvl="1"/>
            <a:r>
              <a:rPr lang="en-US" dirty="0"/>
              <a:t>Public Health Ontology</a:t>
            </a:r>
          </a:p>
          <a:p>
            <a:r>
              <a:rPr lang="en-US" dirty="0"/>
              <a:t>Meta(data) collection</a:t>
            </a:r>
          </a:p>
          <a:p>
            <a:pPr lvl="1"/>
            <a:r>
              <a:rPr lang="en-US" dirty="0"/>
              <a:t>Introduction to CEDAR</a:t>
            </a:r>
          </a:p>
          <a:p>
            <a:pPr lvl="1"/>
            <a:r>
              <a:rPr lang="en-US" dirty="0"/>
              <a:t>Create intake form for public health ontology</a:t>
            </a:r>
          </a:p>
          <a:p>
            <a:pPr marL="0" indent="0">
              <a:buNone/>
            </a:pPr>
            <a:endParaRPr lang="en-US" dirty="0"/>
          </a:p>
        </p:txBody>
      </p:sp>
    </p:spTree>
    <p:extLst>
      <p:ext uri="{BB962C8B-B14F-4D97-AF65-F5344CB8AC3E}">
        <p14:creationId xmlns:p14="http://schemas.microsoft.com/office/powerpoint/2010/main" val="113764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394-0478-0240-37E5-AAA74E3E546D}"/>
              </a:ext>
            </a:extLst>
          </p:cNvPr>
          <p:cNvSpPr>
            <a:spLocks noGrp="1"/>
          </p:cNvSpPr>
          <p:nvPr>
            <p:ph type="title"/>
          </p:nvPr>
        </p:nvSpPr>
        <p:spPr/>
        <p:txBody>
          <a:bodyPr/>
          <a:lstStyle/>
          <a:p>
            <a:r>
              <a:rPr lang="en-US" dirty="0"/>
              <a:t>Recap</a:t>
            </a:r>
          </a:p>
        </p:txBody>
      </p:sp>
      <p:pic>
        <p:nvPicPr>
          <p:cNvPr id="8194" name="Picture 2">
            <a:extLst>
              <a:ext uri="{FF2B5EF4-FFF2-40B4-BE49-F238E27FC236}">
                <a16:creationId xmlns:a16="http://schemas.microsoft.com/office/drawing/2014/main" id="{3B78CDCA-DC16-7256-5157-851B4DFFDAE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0003" r="79471" b="18379"/>
          <a:stretch/>
        </p:blipFill>
        <p:spPr bwMode="auto">
          <a:xfrm>
            <a:off x="1096366" y="3200399"/>
            <a:ext cx="1512756" cy="255270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771ADAED-5EDB-7B83-9B2E-C8F730A96C1F}"/>
              </a:ext>
            </a:extLst>
          </p:cNvPr>
          <p:cNvSpPr/>
          <p:nvPr/>
        </p:nvSpPr>
        <p:spPr>
          <a:xfrm>
            <a:off x="2768600" y="3969254"/>
            <a:ext cx="1512756" cy="1188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Metadata (.RDF)</a:t>
            </a:r>
          </a:p>
        </p:txBody>
      </p:sp>
      <p:pic>
        <p:nvPicPr>
          <p:cNvPr id="4" name="Picture 2">
            <a:extLst>
              <a:ext uri="{FF2B5EF4-FFF2-40B4-BE49-F238E27FC236}">
                <a16:creationId xmlns:a16="http://schemas.microsoft.com/office/drawing/2014/main" id="{ECA104ED-E65E-9C05-7CB8-56E86680BF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52" t="20923" r="59824" b="17459"/>
          <a:stretch/>
        </p:blipFill>
        <p:spPr bwMode="auto">
          <a:xfrm>
            <a:off x="4490378" y="3200397"/>
            <a:ext cx="1453422" cy="255270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62EF7727-B9B6-EBE3-223D-67DAB5EDFF03}"/>
              </a:ext>
            </a:extLst>
          </p:cNvPr>
          <p:cNvSpPr/>
          <p:nvPr/>
        </p:nvSpPr>
        <p:spPr>
          <a:xfrm>
            <a:off x="6297746" y="3674484"/>
            <a:ext cx="2366366" cy="17782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Ontology</a:t>
            </a:r>
            <a:br>
              <a:rPr lang="en-US" sz="2000" dirty="0">
                <a:solidFill>
                  <a:schemeClr val="tx1"/>
                </a:solidFill>
              </a:rPr>
            </a:br>
            <a:r>
              <a:rPr lang="en-US" sz="1600" dirty="0">
                <a:solidFill>
                  <a:schemeClr val="tx1"/>
                </a:solidFill>
              </a:rPr>
              <a:t>(Concepts, Relationships)</a:t>
            </a:r>
          </a:p>
        </p:txBody>
      </p:sp>
      <p:pic>
        <p:nvPicPr>
          <p:cNvPr id="6" name="Picture 2">
            <a:extLst>
              <a:ext uri="{FF2B5EF4-FFF2-40B4-BE49-F238E27FC236}">
                <a16:creationId xmlns:a16="http://schemas.microsoft.com/office/drawing/2014/main" id="{6143E99B-8FBA-97CB-B78C-02D120FA6B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694" t="18142" r="39582" b="20240"/>
          <a:stretch/>
        </p:blipFill>
        <p:spPr bwMode="auto">
          <a:xfrm>
            <a:off x="8808178" y="3200397"/>
            <a:ext cx="1453422" cy="255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6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Sharing Ontology</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Version control of </a:t>
            </a:r>
          </a:p>
          <a:p>
            <a:pPr algn="l">
              <a:buFont typeface="+mj-lt"/>
              <a:buAutoNum type="arabicPeriod"/>
            </a:pPr>
            <a:r>
              <a:rPr lang="en-US" b="1" i="0" dirty="0">
                <a:solidFill>
                  <a:srgbClr val="374151"/>
                </a:solidFill>
                <a:effectLst/>
                <a:latin typeface="Söhne"/>
              </a:rPr>
              <a:t>Deploy Netflix to Bioportal</a:t>
            </a:r>
          </a:p>
          <a:p>
            <a:pPr algn="l">
              <a:buFont typeface="+mj-lt"/>
              <a:buAutoNum type="arabicPeriod"/>
            </a:pPr>
            <a:r>
              <a:rPr lang="en-US" b="1" dirty="0">
                <a:solidFill>
                  <a:srgbClr val="374151"/>
                </a:solidFill>
                <a:latin typeface="Söhne"/>
              </a:rPr>
              <a:t>Review Bioportal entree + mappings</a:t>
            </a:r>
            <a:r>
              <a:rPr lang="en-US" b="1" i="0" dirty="0">
                <a:solidFill>
                  <a:srgbClr val="374151"/>
                </a:solidFill>
                <a:effectLst/>
                <a:latin typeface="Söhne"/>
              </a:rPr>
              <a:t> </a:t>
            </a:r>
          </a:p>
          <a:p>
            <a:pPr algn="l">
              <a:buFont typeface="+mj-lt"/>
              <a:buAutoNum type="arabicPeriod"/>
            </a:pPr>
            <a:r>
              <a:rPr lang="en-US" b="1" dirty="0">
                <a:solidFill>
                  <a:srgbClr val="374151"/>
                </a:solidFill>
                <a:latin typeface="Söhne"/>
              </a:rPr>
              <a:t>Unique identifiers</a:t>
            </a: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75186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CEDAR: Intro</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CEDAR is a technology to use metadata standards</a:t>
            </a: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4183609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dirty="0">
                <a:latin typeface="Söhne"/>
              </a:rPr>
              <a:t>FAIR in the context of data</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lnSpcReduction="10000"/>
          </a:bodyPr>
          <a:lstStyle/>
          <a:p>
            <a:pPr algn="l">
              <a:buFont typeface="+mj-lt"/>
              <a:buAutoNum type="arabicPeriod"/>
            </a:pPr>
            <a:r>
              <a:rPr lang="en-US" b="1" i="0" dirty="0">
                <a:solidFill>
                  <a:srgbClr val="374151"/>
                </a:solidFill>
                <a:effectLst/>
                <a:latin typeface="Söhne"/>
              </a:rPr>
              <a:t>DIKW Pyramid</a:t>
            </a:r>
            <a:r>
              <a:rPr lang="en-US" b="0" i="0" dirty="0">
                <a:solidFill>
                  <a:srgbClr val="374151"/>
                </a:solidFill>
                <a:effectLst/>
                <a:latin typeface="Söhne"/>
              </a:rPr>
              <a:t>: A model that transforms raw data into insightful wisdom.</a:t>
            </a:r>
          </a:p>
          <a:p>
            <a:pPr algn="l">
              <a:buFont typeface="+mj-lt"/>
              <a:buAutoNum type="arabicPeriod"/>
            </a:pPr>
            <a:r>
              <a:rPr lang="en-US" b="1" i="0" dirty="0">
                <a:solidFill>
                  <a:srgbClr val="374151"/>
                </a:solidFill>
                <a:effectLst/>
                <a:latin typeface="Söhne"/>
              </a:rPr>
              <a:t>Levels</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Data</a:t>
            </a:r>
            <a:r>
              <a:rPr lang="en-US" b="0" i="0" dirty="0">
                <a:solidFill>
                  <a:srgbClr val="374151"/>
                </a:solidFill>
                <a:effectLst/>
                <a:latin typeface="Söhne"/>
              </a:rPr>
              <a:t>: Unprocessed, raw facts.</a:t>
            </a:r>
          </a:p>
          <a:p>
            <a:pPr marL="742950" lvl="1" indent="-285750" algn="l">
              <a:buFont typeface="+mj-lt"/>
              <a:buAutoNum type="arabicPeriod"/>
            </a:pPr>
            <a:r>
              <a:rPr lang="en-US" b="1" i="0" dirty="0">
                <a:solidFill>
                  <a:srgbClr val="374151"/>
                </a:solidFill>
                <a:effectLst/>
                <a:latin typeface="Söhne"/>
              </a:rPr>
              <a:t>Information</a:t>
            </a:r>
            <a:r>
              <a:rPr lang="en-US" b="0" i="0" dirty="0">
                <a:solidFill>
                  <a:srgbClr val="374151"/>
                </a:solidFill>
                <a:effectLst/>
                <a:latin typeface="Söhne"/>
              </a:rPr>
              <a:t>: Structured and meaningful data.</a:t>
            </a:r>
          </a:p>
          <a:p>
            <a:pPr marL="742950" lvl="1" indent="-285750" algn="l">
              <a:buFont typeface="+mj-lt"/>
              <a:buAutoNum type="arabicPeriod"/>
            </a:pPr>
            <a:r>
              <a:rPr lang="en-US" b="1" i="0" dirty="0">
                <a:solidFill>
                  <a:srgbClr val="374151"/>
                </a:solidFill>
                <a:effectLst/>
                <a:latin typeface="Söhne"/>
              </a:rPr>
              <a:t>Knowledge</a:t>
            </a:r>
            <a:r>
              <a:rPr lang="en-US" b="0" i="0" dirty="0">
                <a:solidFill>
                  <a:srgbClr val="374151"/>
                </a:solidFill>
                <a:effectLst/>
                <a:latin typeface="Söhne"/>
              </a:rPr>
              <a:t>: Understood and applied information.</a:t>
            </a:r>
          </a:p>
          <a:p>
            <a:pPr marL="742950" lvl="1" indent="-285750" algn="l">
              <a:buFont typeface="+mj-lt"/>
              <a:buAutoNum type="arabicPeriod"/>
            </a:pPr>
            <a:r>
              <a:rPr lang="en-US" b="1" i="0" dirty="0">
                <a:solidFill>
                  <a:srgbClr val="374151"/>
                </a:solidFill>
                <a:effectLst/>
                <a:latin typeface="Söhne"/>
              </a:rPr>
              <a:t>Wisdom</a:t>
            </a:r>
            <a:r>
              <a:rPr lang="en-US" b="0" i="0" dirty="0">
                <a:solidFill>
                  <a:srgbClr val="374151"/>
                </a:solidFill>
                <a:effectLst/>
                <a:latin typeface="Söhne"/>
              </a:rPr>
              <a:t>: Principles guiding decisions, derived from knowledge.</a:t>
            </a:r>
          </a:p>
          <a:p>
            <a:pPr algn="l">
              <a:buFont typeface="+mj-lt"/>
              <a:buAutoNum type="arabicPeriod"/>
            </a:pPr>
            <a:r>
              <a:rPr lang="en-US" b="1" dirty="0">
                <a:solidFill>
                  <a:srgbClr val="374151"/>
                </a:solidFill>
                <a:latin typeface="Söhne"/>
              </a:rPr>
              <a:t>FAIR principles </a:t>
            </a:r>
            <a:r>
              <a:rPr lang="en-US" dirty="0">
                <a:solidFill>
                  <a:srgbClr val="374151"/>
                </a:solidFill>
                <a:latin typeface="Söhne"/>
              </a:rPr>
              <a:t>are a roadmap to transforming you data to valuable insight in manner that utilizes machines.</a:t>
            </a:r>
            <a:endParaRPr lang="en-US" b="0" i="0" dirty="0">
              <a:solidFill>
                <a:srgbClr val="374151"/>
              </a:solidFill>
              <a:effectLst/>
              <a:latin typeface="Söhne"/>
            </a:endParaRPr>
          </a:p>
          <a:p>
            <a:pPr marL="742950" lvl="1" indent="-285750">
              <a:buFont typeface="+mj-lt"/>
              <a:buAutoNum type="arabicPeriod"/>
            </a:pPr>
            <a:endParaRPr lang="en-US" b="0" i="0" dirty="0">
              <a:effectLst/>
              <a:latin typeface="Söhne"/>
            </a:endParaRPr>
          </a:p>
          <a:p>
            <a:pPr marL="742950" lvl="1" indent="-285750">
              <a:buFont typeface="+mj-lt"/>
              <a:buAutoNum type="arabicPeriod"/>
            </a:pPr>
            <a:endParaRPr lang="en-US" b="0" i="0" dirty="0">
              <a:effectLst/>
              <a:latin typeface="Söhne"/>
            </a:endParaRPr>
          </a:p>
          <a:p>
            <a:pPr marL="0" indent="0">
              <a:buNone/>
            </a:pPr>
            <a:endParaRPr lang="en-US" dirty="0"/>
          </a:p>
        </p:txBody>
      </p:sp>
      <p:sp>
        <p:nvSpPr>
          <p:cNvPr id="1031" name="Rectangle 1030">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032">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KW pyramid - Wikipedia">
            <a:extLst>
              <a:ext uri="{FF2B5EF4-FFF2-40B4-BE49-F238E27FC236}">
                <a16:creationId xmlns:a16="http://schemas.microsoft.com/office/drawing/2014/main" id="{446A29E6-2176-9FEE-EC5A-52C8B9C72D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2134889"/>
            <a:ext cx="3328416" cy="259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40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399209-EDB1-86DC-3578-9F4AB0ABD7E6}"/>
              </a:ext>
            </a:extLst>
          </p:cNvPr>
          <p:cNvSpPr>
            <a:spLocks noGrp="1"/>
          </p:cNvSpPr>
          <p:nvPr>
            <p:ph type="title"/>
          </p:nvPr>
        </p:nvSpPr>
        <p:spPr>
          <a:xfrm>
            <a:off x="2231136" y="964692"/>
            <a:ext cx="7729728" cy="1188720"/>
          </a:xfrm>
        </p:spPr>
        <p:txBody>
          <a:bodyPr/>
          <a:lstStyle/>
          <a:p>
            <a:r>
              <a:rPr lang="en-US" dirty="0"/>
              <a:t>RDF</a:t>
            </a:r>
          </a:p>
        </p:txBody>
      </p:sp>
      <p:sp>
        <p:nvSpPr>
          <p:cNvPr id="4" name="Content Placeholder 3">
            <a:extLst>
              <a:ext uri="{FF2B5EF4-FFF2-40B4-BE49-F238E27FC236}">
                <a16:creationId xmlns:a16="http://schemas.microsoft.com/office/drawing/2014/main" id="{12B9320E-A72B-B043-F404-F5E7CDB55477}"/>
              </a:ext>
            </a:extLst>
          </p:cNvPr>
          <p:cNvSpPr>
            <a:spLocks noGrp="1"/>
          </p:cNvSpPr>
          <p:nvPr>
            <p:ph idx="1"/>
          </p:nvPr>
        </p:nvSpPr>
        <p:spPr/>
        <p:txBody>
          <a:bodyPr/>
          <a:lstStyle/>
          <a:p>
            <a:r>
              <a:rPr lang="en-US" i="0" dirty="0">
                <a:solidFill>
                  <a:schemeClr val="tx1"/>
                </a:solidFill>
                <a:effectLst/>
                <a:latin typeface="+mj-lt"/>
              </a:rPr>
              <a:t>RDF =  research description framework</a:t>
            </a:r>
            <a:endParaRPr lang="en-US" dirty="0">
              <a:solidFill>
                <a:schemeClr val="tx1"/>
              </a:solidFill>
              <a:latin typeface="+mj-lt"/>
            </a:endParaRPr>
          </a:p>
          <a:p>
            <a:r>
              <a:rPr lang="en-US" dirty="0">
                <a:solidFill>
                  <a:schemeClr val="tx1"/>
                </a:solidFill>
                <a:latin typeface="+mj-lt"/>
              </a:rPr>
              <a:t>Simple triple based data model</a:t>
            </a:r>
          </a:p>
          <a:p>
            <a:pPr marL="228600" lvl="1" indent="0">
              <a:buNone/>
            </a:pPr>
            <a:r>
              <a:rPr lang="en-US" sz="2000" dirty="0">
                <a:solidFill>
                  <a:srgbClr val="002060"/>
                </a:solidFill>
              </a:rPr>
              <a:t>            Subject</a:t>
            </a:r>
            <a:r>
              <a:rPr lang="en-US" sz="2000" dirty="0"/>
              <a:t>  -  </a:t>
            </a:r>
            <a:r>
              <a:rPr lang="en-US" sz="2000" dirty="0">
                <a:solidFill>
                  <a:srgbClr val="00B050"/>
                </a:solidFill>
              </a:rPr>
              <a:t>predicate</a:t>
            </a:r>
            <a:r>
              <a:rPr lang="en-US" sz="2000" dirty="0"/>
              <a:t>   -  </a:t>
            </a:r>
            <a:r>
              <a:rPr lang="en-US" sz="2000" dirty="0">
                <a:solidFill>
                  <a:srgbClr val="C00000"/>
                </a:solidFill>
              </a:rPr>
              <a:t>object</a:t>
            </a:r>
          </a:p>
          <a:p>
            <a:r>
              <a:rPr lang="en-US" dirty="0">
                <a:solidFill>
                  <a:schemeClr val="tx1"/>
                </a:solidFill>
              </a:rPr>
              <a:t>Enables graph-based formalism for representing metadata</a:t>
            </a:r>
          </a:p>
          <a:p>
            <a:endParaRPr lang="en-US" dirty="0">
              <a:solidFill>
                <a:schemeClr val="tx1"/>
              </a:solidFill>
            </a:endParaRPr>
          </a:p>
          <a:p>
            <a:endParaRPr lang="en-US" dirty="0">
              <a:solidFill>
                <a:schemeClr val="tx1"/>
              </a:solidFill>
            </a:endParaRPr>
          </a:p>
          <a:p>
            <a:endParaRPr lang="en-US" dirty="0">
              <a:solidFill>
                <a:schemeClr val="tx1"/>
              </a:solidFill>
            </a:endParaRPr>
          </a:p>
          <a:p>
            <a:pPr lvl="1"/>
            <a:endParaRPr lang="en-US" dirty="0"/>
          </a:p>
        </p:txBody>
      </p:sp>
      <p:pic>
        <p:nvPicPr>
          <p:cNvPr id="7" name="Picture 6">
            <a:extLst>
              <a:ext uri="{FF2B5EF4-FFF2-40B4-BE49-F238E27FC236}">
                <a16:creationId xmlns:a16="http://schemas.microsoft.com/office/drawing/2014/main" id="{CE1DA2FD-09DC-D5D6-A615-3261899174A0}"/>
              </a:ext>
            </a:extLst>
          </p:cNvPr>
          <p:cNvPicPr>
            <a:picLocks noChangeAspect="1"/>
          </p:cNvPicPr>
          <p:nvPr/>
        </p:nvPicPr>
        <p:blipFill>
          <a:blip r:embed="rId3"/>
          <a:stretch>
            <a:fillRect/>
          </a:stretch>
        </p:blipFill>
        <p:spPr>
          <a:xfrm>
            <a:off x="2997200" y="4430335"/>
            <a:ext cx="4737100" cy="665082"/>
          </a:xfrm>
          <a:prstGeom prst="rect">
            <a:avLst/>
          </a:prstGeom>
        </p:spPr>
      </p:pic>
    </p:spTree>
    <p:extLst>
      <p:ext uri="{BB962C8B-B14F-4D97-AF65-F5344CB8AC3E}">
        <p14:creationId xmlns:p14="http://schemas.microsoft.com/office/powerpoint/2010/main" val="85026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399209-EDB1-86DC-3578-9F4AB0ABD7E6}"/>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a:solidFill>
                  <a:srgbClr val="262626"/>
                </a:solidFill>
              </a:rPr>
              <a:t>From data to Information: RDF</a:t>
            </a:r>
          </a:p>
        </p:txBody>
      </p:sp>
      <p:sp>
        <p:nvSpPr>
          <p:cNvPr id="4" name="Content Placeholder 3">
            <a:extLst>
              <a:ext uri="{FF2B5EF4-FFF2-40B4-BE49-F238E27FC236}">
                <a16:creationId xmlns:a16="http://schemas.microsoft.com/office/drawing/2014/main" id="{12B9320E-A72B-B043-F404-F5E7CDB55477}"/>
              </a:ext>
            </a:extLst>
          </p:cNvPr>
          <p:cNvSpPr>
            <a:spLocks noGrp="1"/>
          </p:cNvSpPr>
          <p:nvPr>
            <p:ph idx="1"/>
          </p:nvPr>
        </p:nvSpPr>
        <p:spPr>
          <a:xfrm>
            <a:off x="2528259" y="2886076"/>
            <a:ext cx="3610885" cy="2489165"/>
          </a:xfrm>
        </p:spPr>
        <p:txBody>
          <a:bodyPr/>
          <a:lstStyle/>
          <a:p>
            <a:pPr marL="0" indent="0" defTabSz="731520">
              <a:spcBef>
                <a:spcPts val="800"/>
              </a:spcBef>
              <a:buNone/>
            </a:pPr>
            <a:endParaRPr lang="en-US" sz="1440" kern="1200">
              <a:solidFill>
                <a:schemeClr val="tx1"/>
              </a:solidFill>
              <a:latin typeface="+mn-lt"/>
              <a:ea typeface="+mn-ea"/>
              <a:cs typeface="+mn-cs"/>
            </a:endParaRPr>
          </a:p>
          <a:p>
            <a:pPr marL="0" indent="0" defTabSz="731520">
              <a:spcBef>
                <a:spcPts val="800"/>
              </a:spcBef>
              <a:buNone/>
            </a:pPr>
            <a:endParaRPr lang="en-US" sz="1440" kern="1200">
              <a:solidFill>
                <a:schemeClr val="tx1"/>
              </a:solidFill>
              <a:latin typeface="+mn-lt"/>
              <a:ea typeface="+mn-ea"/>
              <a:cs typeface="+mn-cs"/>
            </a:endParaRPr>
          </a:p>
          <a:p>
            <a:pPr marL="0" indent="0" defTabSz="731520">
              <a:spcBef>
                <a:spcPts val="800"/>
              </a:spcBef>
              <a:buNone/>
            </a:pPr>
            <a:endParaRPr lang="en-US" sz="1440" kern="1200">
              <a:solidFill>
                <a:schemeClr val="tx1"/>
              </a:solidFill>
              <a:latin typeface="+mn-lt"/>
              <a:ea typeface="+mn-ea"/>
              <a:cs typeface="+mn-cs"/>
            </a:endParaRPr>
          </a:p>
          <a:p>
            <a:pPr marL="228600" lvl="1" indent="0">
              <a:buNone/>
            </a:pPr>
            <a:endParaRPr lang="en-US" dirty="0"/>
          </a:p>
        </p:txBody>
      </p:sp>
      <p:pic>
        <p:nvPicPr>
          <p:cNvPr id="2" name="Picture 2" descr="DIKW pyramid - Wikipedia">
            <a:extLst>
              <a:ext uri="{FF2B5EF4-FFF2-40B4-BE49-F238E27FC236}">
                <a16:creationId xmlns:a16="http://schemas.microsoft.com/office/drawing/2014/main" id="{B51985C4-8134-1ABD-014C-BDE439711C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228"/>
          <a:stretch/>
        </p:blipFill>
        <p:spPr bwMode="auto">
          <a:xfrm>
            <a:off x="6992878" y="4807678"/>
            <a:ext cx="2670865" cy="93272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AF72574-D374-1F91-320F-3A9C64B3F10B}"/>
              </a:ext>
            </a:extLst>
          </p:cNvPr>
          <p:cNvSpPr txBox="1">
            <a:spLocks/>
          </p:cNvSpPr>
          <p:nvPr/>
        </p:nvSpPr>
        <p:spPr>
          <a:xfrm>
            <a:off x="2528259" y="2886076"/>
            <a:ext cx="3498784" cy="261216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182880" indent="-182880" defTabSz="731520">
              <a:spcBef>
                <a:spcPts val="800"/>
              </a:spcBef>
              <a:buFont typeface="+mj-lt"/>
              <a:buAutoNum type="arabicPeriod"/>
            </a:pPr>
            <a:r>
              <a:rPr lang="en-US" sz="1440" b="1" kern="1200">
                <a:solidFill>
                  <a:srgbClr val="374151"/>
                </a:solidFill>
                <a:latin typeface="Söhne"/>
                <a:ea typeface="+mn-ea"/>
                <a:cs typeface="+mn-cs"/>
              </a:rPr>
              <a:t>Data</a:t>
            </a:r>
            <a:r>
              <a:rPr lang="en-US" sz="1440" kern="1200">
                <a:solidFill>
                  <a:srgbClr val="374151"/>
                </a:solidFill>
                <a:latin typeface="Söhne"/>
                <a:ea typeface="+mn-ea"/>
                <a:cs typeface="+mn-cs"/>
              </a:rPr>
              <a:t>: Raw, unprocessed, context-less facts.</a:t>
            </a:r>
          </a:p>
          <a:p>
            <a:pPr marL="182880" indent="-182880" defTabSz="731520">
              <a:spcBef>
                <a:spcPts val="800"/>
              </a:spcBef>
              <a:buFont typeface="+mj-lt"/>
              <a:buAutoNum type="arabicPeriod"/>
            </a:pPr>
            <a:r>
              <a:rPr lang="en-US" sz="1440" b="1" kern="1200">
                <a:solidFill>
                  <a:srgbClr val="374151"/>
                </a:solidFill>
                <a:latin typeface="Söhne"/>
                <a:ea typeface="+mn-ea"/>
                <a:cs typeface="+mn-cs"/>
              </a:rPr>
              <a:t>Information</a:t>
            </a:r>
            <a:r>
              <a:rPr lang="en-US" sz="1440" kern="1200">
                <a:solidFill>
                  <a:srgbClr val="374151"/>
                </a:solidFill>
                <a:latin typeface="Söhne"/>
                <a:ea typeface="+mn-ea"/>
                <a:cs typeface="+mn-cs"/>
              </a:rPr>
              <a:t>: Context-enriched, structured data.</a:t>
            </a:r>
          </a:p>
          <a:p>
            <a:pPr marL="182880" indent="-182880" defTabSz="731520">
              <a:spcBef>
                <a:spcPts val="800"/>
              </a:spcBef>
              <a:buFont typeface="+mj-lt"/>
              <a:buAutoNum type="arabicPeriod"/>
            </a:pPr>
            <a:r>
              <a:rPr lang="en-US" sz="1440" b="1" kern="1200">
                <a:solidFill>
                  <a:srgbClr val="374151"/>
                </a:solidFill>
                <a:latin typeface="Söhne"/>
                <a:ea typeface="+mn-ea"/>
                <a:cs typeface="+mn-cs"/>
              </a:rPr>
              <a:t>RDF's Role</a:t>
            </a:r>
            <a:r>
              <a:rPr lang="en-US" sz="1440" kern="1200">
                <a:solidFill>
                  <a:srgbClr val="374151"/>
                </a:solidFill>
                <a:latin typeface="Söhne"/>
                <a:ea typeface="+mn-ea"/>
                <a:cs typeface="+mn-cs"/>
              </a:rPr>
              <a:t>: RDF enriches data with metadata, facilitating its transformation into Information.</a:t>
            </a:r>
            <a:endParaRPr lang="en-US" b="0" i="0">
              <a:solidFill>
                <a:srgbClr val="374151"/>
              </a:solidFill>
              <a:effectLst/>
              <a:latin typeface="Söhne"/>
            </a:endParaRPr>
          </a:p>
        </p:txBody>
      </p:sp>
      <p:pic>
        <p:nvPicPr>
          <p:cNvPr id="5" name="Picture 2">
            <a:extLst>
              <a:ext uri="{FF2B5EF4-FFF2-40B4-BE49-F238E27FC236}">
                <a16:creationId xmlns:a16="http://schemas.microsoft.com/office/drawing/2014/main" id="{F8B036D4-E31D-0479-E1B6-6842FACAC1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7" t="21536" r="59134" b="15620"/>
          <a:stretch/>
        </p:blipFill>
        <p:spPr bwMode="auto">
          <a:xfrm>
            <a:off x="7135376" y="2638425"/>
            <a:ext cx="2385869" cy="208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891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3583</TotalTime>
  <Words>2366</Words>
  <Application>Microsoft Office PowerPoint</Application>
  <PresentationFormat>Widescreen</PresentationFormat>
  <Paragraphs>182</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Söhne</vt:lpstr>
      <vt:lpstr>Source Sans Pro</vt:lpstr>
      <vt:lpstr>Times New Roman</vt:lpstr>
      <vt:lpstr>Parcel</vt:lpstr>
      <vt:lpstr>Sync 3.2 Controlled vocabularies and ontologies</vt:lpstr>
      <vt:lpstr>Roadmap </vt:lpstr>
      <vt:lpstr>Overview</vt:lpstr>
      <vt:lpstr>Recap</vt:lpstr>
      <vt:lpstr>Sharing Ontology</vt:lpstr>
      <vt:lpstr>CEDAR: Intro</vt:lpstr>
      <vt:lpstr>FAIR in the context of data</vt:lpstr>
      <vt:lpstr>RDF</vt:lpstr>
      <vt:lpstr>From data to Information: RDF</vt:lpstr>
      <vt:lpstr>Ontology</vt:lpstr>
      <vt:lpstr>Ontology with OWL</vt:lpstr>
      <vt:lpstr>FAIR Infrastructure</vt:lpstr>
      <vt:lpstr>FAIR in the context of data</vt:lpstr>
      <vt:lpstr>NetFlix ontology Recap</vt:lpstr>
      <vt:lpstr>Public Health ontology brain storm</vt:lpstr>
      <vt:lpstr>Roadmap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data management plan with CARE and FAIR</dc:title>
  <dc:creator>Ortigoza,Ana</dc:creator>
  <cp:lastModifiedBy>ranli627@outlook.com</cp:lastModifiedBy>
  <cp:revision>105</cp:revision>
  <dcterms:created xsi:type="dcterms:W3CDTF">2023-06-24T18:47:44Z</dcterms:created>
  <dcterms:modified xsi:type="dcterms:W3CDTF">2023-06-29T13:05:34Z</dcterms:modified>
</cp:coreProperties>
</file>