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2"/>
  </p:notesMasterIdLst>
  <p:sldIdLst>
    <p:sldId id="257" r:id="rId2"/>
    <p:sldId id="1090" r:id="rId3"/>
    <p:sldId id="1092" r:id="rId4"/>
    <p:sldId id="1091" r:id="rId5"/>
    <p:sldId id="1093" r:id="rId6"/>
    <p:sldId id="1089" r:id="rId7"/>
    <p:sldId id="1094" r:id="rId8"/>
    <p:sldId id="1105" r:id="rId9"/>
    <p:sldId id="1106" r:id="rId10"/>
    <p:sldId id="1107" r:id="rId11"/>
    <p:sldId id="1108" r:id="rId12"/>
    <p:sldId id="1095" r:id="rId13"/>
    <p:sldId id="1102" r:id="rId14"/>
    <p:sldId id="1096" r:id="rId15"/>
    <p:sldId id="1098" r:id="rId16"/>
    <p:sldId id="1099" r:id="rId17"/>
    <p:sldId id="1111" r:id="rId18"/>
    <p:sldId id="1112" r:id="rId19"/>
    <p:sldId id="1103" r:id="rId20"/>
    <p:sldId id="10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75103" autoAdjust="0"/>
  </p:normalViewPr>
  <p:slideViewPr>
    <p:cSldViewPr snapToGrid="0">
      <p:cViewPr varScale="1">
        <p:scale>
          <a:sx n="73" d="100"/>
          <a:sy n="73" d="100"/>
        </p:scale>
        <p:origin x="204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A01C48-0718-451C-9457-6BF490858B62}" type="doc">
      <dgm:prSet loTypeId="urn:microsoft.com/office/officeart/2018/5/layout/CenteredIconLabelDescriptionList" loCatId="icon" qsTypeId="urn:microsoft.com/office/officeart/2005/8/quickstyle/simple1" qsCatId="simple" csTypeId="urn:microsoft.com/office/officeart/2018/5/colors/Iconchunking_neutralbg_accent4_2" csCatId="accent4" phldr="1"/>
      <dgm:spPr/>
      <dgm:t>
        <a:bodyPr/>
        <a:lstStyle/>
        <a:p>
          <a:endParaRPr lang="en-US"/>
        </a:p>
      </dgm:t>
    </dgm:pt>
    <dgm:pt modelId="{FC9C8A39-1CA7-46E6-9867-E9E5B24EE97B}">
      <dgm:prSet/>
      <dgm:spPr/>
      <dgm:t>
        <a:bodyPr/>
        <a:lstStyle/>
        <a:p>
          <a:pPr>
            <a:lnSpc>
              <a:spcPct val="100000"/>
            </a:lnSpc>
            <a:defRPr b="1"/>
          </a:pPr>
          <a:r>
            <a:rPr lang="en-US" dirty="0">
              <a:latin typeface="Aharoni" panose="02010803020104030203" pitchFamily="2" charset="-79"/>
              <a:cs typeface="Aharoni" panose="02010803020104030203" pitchFamily="2" charset="-79"/>
            </a:rPr>
            <a:t>Open Data </a:t>
          </a:r>
        </a:p>
      </dgm:t>
    </dgm:pt>
    <dgm:pt modelId="{9447CABD-B418-40AD-95F2-C638E06DBD68}" type="parTrans" cxnId="{AFDBFFFA-46F2-401B-9CEE-453F6513FDE0}">
      <dgm:prSet/>
      <dgm:spPr/>
      <dgm:t>
        <a:bodyPr/>
        <a:lstStyle/>
        <a:p>
          <a:endParaRPr lang="en-US"/>
        </a:p>
      </dgm:t>
    </dgm:pt>
    <dgm:pt modelId="{30ECCEDA-35F8-4233-AE07-DB0D0315F449}" type="sibTrans" cxnId="{AFDBFFFA-46F2-401B-9CEE-453F6513FDE0}">
      <dgm:prSet/>
      <dgm:spPr/>
      <dgm:t>
        <a:bodyPr/>
        <a:lstStyle/>
        <a:p>
          <a:endParaRPr lang="en-US"/>
        </a:p>
      </dgm:t>
    </dgm:pt>
    <dgm:pt modelId="{DD1266B7-EE67-42CA-8F42-86FB4924BEE0}">
      <dgm:prSet/>
      <dgm:spPr/>
      <dgm:t>
        <a:bodyPr/>
        <a:lstStyle/>
        <a:p>
          <a:pPr>
            <a:lnSpc>
              <a:spcPct val="100000"/>
            </a:lnSpc>
          </a:pPr>
          <a:r>
            <a:rPr lang="en-US" b="0" i="0" dirty="0">
              <a:effectLst/>
              <a:latin typeface="Söhne"/>
            </a:rPr>
            <a:t>freely available. </a:t>
          </a:r>
        </a:p>
        <a:p>
          <a:pPr>
            <a:lnSpc>
              <a:spcPct val="100000"/>
            </a:lnSpc>
          </a:pPr>
          <a:r>
            <a:rPr lang="en-US" b="1" i="0" u="sng" dirty="0">
              <a:effectLst/>
              <a:latin typeface="Aharoni" panose="02010803020104030203" pitchFamily="2" charset="-79"/>
              <a:cs typeface="Aharoni" panose="02010803020104030203" pitchFamily="2" charset="-79"/>
            </a:rPr>
            <a:t>DATA</a:t>
          </a:r>
          <a:r>
            <a:rPr lang="en-US" b="0" i="0" dirty="0">
              <a:effectLst/>
              <a:latin typeface="Söhne"/>
            </a:rPr>
            <a:t> </a:t>
          </a:r>
          <a:endParaRPr lang="en-US" dirty="0"/>
        </a:p>
      </dgm:t>
    </dgm:pt>
    <dgm:pt modelId="{06374B7E-12F9-4662-8478-A637ABE7E795}" type="parTrans" cxnId="{89BE6060-E9B1-4E1C-B531-489C1E908693}">
      <dgm:prSet/>
      <dgm:spPr/>
      <dgm:t>
        <a:bodyPr/>
        <a:lstStyle/>
        <a:p>
          <a:endParaRPr lang="en-US"/>
        </a:p>
      </dgm:t>
    </dgm:pt>
    <dgm:pt modelId="{82E6F028-D567-4267-A697-862EED94A2C7}" type="sibTrans" cxnId="{89BE6060-E9B1-4E1C-B531-489C1E908693}">
      <dgm:prSet/>
      <dgm:spPr/>
      <dgm:t>
        <a:bodyPr/>
        <a:lstStyle/>
        <a:p>
          <a:endParaRPr lang="en-US"/>
        </a:p>
      </dgm:t>
    </dgm:pt>
    <dgm:pt modelId="{3AF176D1-39C4-431A-BD4E-D93A89FA46DD}">
      <dgm:prSet/>
      <dgm:spPr/>
      <dgm:t>
        <a:bodyPr/>
        <a:lstStyle/>
        <a:p>
          <a:pPr>
            <a:lnSpc>
              <a:spcPct val="100000"/>
            </a:lnSpc>
            <a:defRPr b="1"/>
          </a:pPr>
          <a:r>
            <a:rPr lang="en-US" dirty="0">
              <a:latin typeface="Aharoni" panose="02010803020104030203" pitchFamily="2" charset="-79"/>
              <a:cs typeface="Aharoni" panose="02010803020104030203" pitchFamily="2" charset="-79"/>
            </a:rPr>
            <a:t>FAIR Principles </a:t>
          </a:r>
        </a:p>
      </dgm:t>
    </dgm:pt>
    <dgm:pt modelId="{6F47F6E4-1C1D-4998-BE47-73CCEE264762}" type="parTrans" cxnId="{10EE88CC-2C91-49DE-9DD7-11DE78B7C092}">
      <dgm:prSet/>
      <dgm:spPr/>
      <dgm:t>
        <a:bodyPr/>
        <a:lstStyle/>
        <a:p>
          <a:endParaRPr lang="en-US"/>
        </a:p>
      </dgm:t>
    </dgm:pt>
    <dgm:pt modelId="{105BF6D1-F676-4B4B-B739-1BD8F13FA5FE}" type="sibTrans" cxnId="{10EE88CC-2C91-49DE-9DD7-11DE78B7C092}">
      <dgm:prSet/>
      <dgm:spPr/>
      <dgm:t>
        <a:bodyPr/>
        <a:lstStyle/>
        <a:p>
          <a:endParaRPr lang="en-US"/>
        </a:p>
      </dgm:t>
    </dgm:pt>
    <dgm:pt modelId="{BB5B2853-FD02-4923-B4D9-D0CAA5B3D51E}">
      <dgm:prSet/>
      <dgm:spPr/>
      <dgm:t>
        <a:bodyPr/>
        <a:lstStyle/>
        <a:p>
          <a:pPr>
            <a:lnSpc>
              <a:spcPct val="100000"/>
            </a:lnSpc>
          </a:pPr>
          <a:r>
            <a:rPr lang="en-US" b="0" i="0" dirty="0">
              <a:effectLst/>
              <a:latin typeface="Söhne"/>
            </a:rPr>
            <a:t>standards ensure data is well-described and stored in a way that facilitates its reuse.</a:t>
          </a:r>
        </a:p>
        <a:p>
          <a:pPr>
            <a:lnSpc>
              <a:spcPct val="100000"/>
            </a:lnSpc>
          </a:pPr>
          <a:r>
            <a:rPr lang="en-US" b="1" i="0" u="sng" dirty="0">
              <a:effectLst/>
              <a:latin typeface="Aharoni" panose="02010803020104030203" pitchFamily="2" charset="-79"/>
              <a:cs typeface="Aharoni" panose="02010803020104030203" pitchFamily="2" charset="-79"/>
            </a:rPr>
            <a:t>METADATA</a:t>
          </a:r>
          <a:endParaRPr lang="en-US" b="1" u="sng" dirty="0">
            <a:latin typeface="Aharoni" panose="02010803020104030203" pitchFamily="2" charset="-79"/>
            <a:cs typeface="Aharoni" panose="02010803020104030203" pitchFamily="2" charset="-79"/>
          </a:endParaRPr>
        </a:p>
      </dgm:t>
    </dgm:pt>
    <dgm:pt modelId="{43C3D6F7-DEB9-48F2-AE12-51091F953D9F}" type="parTrans" cxnId="{44060DD4-3ED2-4F49-8647-B56C8F6D6AD3}">
      <dgm:prSet/>
      <dgm:spPr/>
      <dgm:t>
        <a:bodyPr/>
        <a:lstStyle/>
        <a:p>
          <a:endParaRPr lang="en-US"/>
        </a:p>
      </dgm:t>
    </dgm:pt>
    <dgm:pt modelId="{38447082-25B0-4D14-8F5B-DFBC51033588}" type="sibTrans" cxnId="{44060DD4-3ED2-4F49-8647-B56C8F6D6AD3}">
      <dgm:prSet/>
      <dgm:spPr/>
      <dgm:t>
        <a:bodyPr/>
        <a:lstStyle/>
        <a:p>
          <a:endParaRPr lang="en-US"/>
        </a:p>
      </dgm:t>
    </dgm:pt>
    <dgm:pt modelId="{9E001B55-6E3A-45F1-B8B4-6C38BD8B1CAA}">
      <dgm:prSet/>
      <dgm:spPr/>
      <dgm:t>
        <a:bodyPr/>
        <a:lstStyle/>
        <a:p>
          <a:pPr>
            <a:lnSpc>
              <a:spcPct val="100000"/>
            </a:lnSpc>
            <a:defRPr b="1"/>
          </a:pPr>
          <a:r>
            <a:rPr lang="en-US" dirty="0">
              <a:latin typeface="Aharoni" panose="02010803020104030203" pitchFamily="2" charset="-79"/>
              <a:cs typeface="Aharoni" panose="02010803020104030203" pitchFamily="2" charset="-79"/>
            </a:rPr>
            <a:t>CARE Principles</a:t>
          </a:r>
        </a:p>
      </dgm:t>
    </dgm:pt>
    <dgm:pt modelId="{30C8BD6E-8334-42E0-8951-EEF06822F986}" type="parTrans" cxnId="{54F4F777-C75A-45DE-8E65-70C18ADE280E}">
      <dgm:prSet/>
      <dgm:spPr/>
      <dgm:t>
        <a:bodyPr/>
        <a:lstStyle/>
        <a:p>
          <a:endParaRPr lang="en-US"/>
        </a:p>
      </dgm:t>
    </dgm:pt>
    <dgm:pt modelId="{D5CCD931-2B58-43A4-97F3-5136F9CEA366}" type="sibTrans" cxnId="{54F4F777-C75A-45DE-8E65-70C18ADE280E}">
      <dgm:prSet/>
      <dgm:spPr/>
      <dgm:t>
        <a:bodyPr/>
        <a:lstStyle/>
        <a:p>
          <a:endParaRPr lang="en-US"/>
        </a:p>
      </dgm:t>
    </dgm:pt>
    <dgm:pt modelId="{643D5F86-0E5C-476F-B31B-25ABCA244189}" type="pres">
      <dgm:prSet presAssocID="{22A01C48-0718-451C-9457-6BF490858B62}" presName="root" presStyleCnt="0">
        <dgm:presLayoutVars>
          <dgm:dir/>
          <dgm:resizeHandles val="exact"/>
        </dgm:presLayoutVars>
      </dgm:prSet>
      <dgm:spPr/>
    </dgm:pt>
    <dgm:pt modelId="{348CAAA9-A639-4301-9539-B9D00838DE54}" type="pres">
      <dgm:prSet presAssocID="{FC9C8A39-1CA7-46E6-9867-E9E5B24EE97B}" presName="compNode" presStyleCnt="0"/>
      <dgm:spPr/>
    </dgm:pt>
    <dgm:pt modelId="{74D02E51-28E9-4D7D-B37E-553D2FA58686}" type="pres">
      <dgm:prSet presAssocID="{FC9C8A39-1CA7-46E6-9867-E9E5B24EE9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466B8F9-5DBB-4FF0-91A7-E5671C584CF2}" type="pres">
      <dgm:prSet presAssocID="{FC9C8A39-1CA7-46E6-9867-E9E5B24EE97B}" presName="iconSpace" presStyleCnt="0"/>
      <dgm:spPr/>
    </dgm:pt>
    <dgm:pt modelId="{453C949B-F193-4710-8C3D-DC746F730342}" type="pres">
      <dgm:prSet presAssocID="{FC9C8A39-1CA7-46E6-9867-E9E5B24EE97B}" presName="parTx" presStyleLbl="revTx" presStyleIdx="0" presStyleCnt="6">
        <dgm:presLayoutVars>
          <dgm:chMax val="0"/>
          <dgm:chPref val="0"/>
        </dgm:presLayoutVars>
      </dgm:prSet>
      <dgm:spPr/>
    </dgm:pt>
    <dgm:pt modelId="{9B717EF8-1B66-4C48-8054-ED76E43E0013}" type="pres">
      <dgm:prSet presAssocID="{FC9C8A39-1CA7-46E6-9867-E9E5B24EE97B}" presName="txSpace" presStyleCnt="0"/>
      <dgm:spPr/>
    </dgm:pt>
    <dgm:pt modelId="{134E9FA9-AD84-4C12-AECE-C4365E95F98F}" type="pres">
      <dgm:prSet presAssocID="{FC9C8A39-1CA7-46E6-9867-E9E5B24EE97B}" presName="desTx" presStyleLbl="revTx" presStyleIdx="1" presStyleCnt="6">
        <dgm:presLayoutVars/>
      </dgm:prSet>
      <dgm:spPr/>
    </dgm:pt>
    <dgm:pt modelId="{D02145BF-913D-42C2-A635-D0353C341BBC}" type="pres">
      <dgm:prSet presAssocID="{30ECCEDA-35F8-4233-AE07-DB0D0315F449}" presName="sibTrans" presStyleCnt="0"/>
      <dgm:spPr/>
    </dgm:pt>
    <dgm:pt modelId="{15B5164A-AF3F-4C4E-9EC9-316EE787CFD7}" type="pres">
      <dgm:prSet presAssocID="{3AF176D1-39C4-431A-BD4E-D93A89FA46DD}" presName="compNode" presStyleCnt="0"/>
      <dgm:spPr/>
    </dgm:pt>
    <dgm:pt modelId="{44D78660-95F9-4D7E-AC5B-E092F9D8B997}" type="pres">
      <dgm:prSet presAssocID="{3AF176D1-39C4-431A-BD4E-D93A89FA46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0EA5FF6-6924-429C-9167-42FBA393085C}" type="pres">
      <dgm:prSet presAssocID="{3AF176D1-39C4-431A-BD4E-D93A89FA46DD}" presName="iconSpace" presStyleCnt="0"/>
      <dgm:spPr/>
    </dgm:pt>
    <dgm:pt modelId="{E809CA82-74C1-488E-9B72-B7AB78B72870}" type="pres">
      <dgm:prSet presAssocID="{3AF176D1-39C4-431A-BD4E-D93A89FA46DD}" presName="parTx" presStyleLbl="revTx" presStyleIdx="2" presStyleCnt="6">
        <dgm:presLayoutVars>
          <dgm:chMax val="0"/>
          <dgm:chPref val="0"/>
        </dgm:presLayoutVars>
      </dgm:prSet>
      <dgm:spPr/>
    </dgm:pt>
    <dgm:pt modelId="{F9CA1BFB-3012-4D57-B12E-807A5171CB04}" type="pres">
      <dgm:prSet presAssocID="{3AF176D1-39C4-431A-BD4E-D93A89FA46DD}" presName="txSpace" presStyleCnt="0"/>
      <dgm:spPr/>
    </dgm:pt>
    <dgm:pt modelId="{8266181C-F1EB-49C9-8DE5-F35DA8A94BF6}" type="pres">
      <dgm:prSet presAssocID="{3AF176D1-39C4-431A-BD4E-D93A89FA46DD}" presName="desTx" presStyleLbl="revTx" presStyleIdx="3" presStyleCnt="6">
        <dgm:presLayoutVars/>
      </dgm:prSet>
      <dgm:spPr/>
    </dgm:pt>
    <dgm:pt modelId="{B4AEC738-56A0-4061-A76C-F3D86EA791AD}" type="pres">
      <dgm:prSet presAssocID="{105BF6D1-F676-4B4B-B739-1BD8F13FA5FE}" presName="sibTrans" presStyleCnt="0"/>
      <dgm:spPr/>
    </dgm:pt>
    <dgm:pt modelId="{55A5484D-305F-4C93-AAD4-FF32D530F635}" type="pres">
      <dgm:prSet presAssocID="{9E001B55-6E3A-45F1-B8B4-6C38BD8B1CAA}" presName="compNode" presStyleCnt="0"/>
      <dgm:spPr/>
    </dgm:pt>
    <dgm:pt modelId="{A1B9DC00-5A54-4950-BD88-BE9CB62DAF32}" type="pres">
      <dgm:prSet presAssocID="{9E001B55-6E3A-45F1-B8B4-6C38BD8B1C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C009F98D-3931-41DA-9F05-915D95642DE9}" type="pres">
      <dgm:prSet presAssocID="{9E001B55-6E3A-45F1-B8B4-6C38BD8B1CAA}" presName="iconSpace" presStyleCnt="0"/>
      <dgm:spPr/>
    </dgm:pt>
    <dgm:pt modelId="{CB76CAD9-EC24-4FE1-988B-D801CD96AAD1}" type="pres">
      <dgm:prSet presAssocID="{9E001B55-6E3A-45F1-B8B4-6C38BD8B1CAA}" presName="parTx" presStyleLbl="revTx" presStyleIdx="4" presStyleCnt="6">
        <dgm:presLayoutVars>
          <dgm:chMax val="0"/>
          <dgm:chPref val="0"/>
        </dgm:presLayoutVars>
      </dgm:prSet>
      <dgm:spPr/>
    </dgm:pt>
    <dgm:pt modelId="{CD5BAF9E-EEA6-4FFA-98BF-6972E797A201}" type="pres">
      <dgm:prSet presAssocID="{9E001B55-6E3A-45F1-B8B4-6C38BD8B1CAA}" presName="txSpace" presStyleCnt="0"/>
      <dgm:spPr/>
    </dgm:pt>
    <dgm:pt modelId="{0732F10C-C571-458B-9824-0FB4D1465473}" type="pres">
      <dgm:prSet presAssocID="{9E001B55-6E3A-45F1-B8B4-6C38BD8B1CAA}" presName="desTx" presStyleLbl="revTx" presStyleIdx="5" presStyleCnt="6">
        <dgm:presLayoutVars/>
      </dgm:prSet>
      <dgm:spPr/>
    </dgm:pt>
  </dgm:ptLst>
  <dgm:cxnLst>
    <dgm:cxn modelId="{CCCB0A0B-D8DA-4E67-9421-2AEDBF6A2B77}" type="presOf" srcId="{9E001B55-6E3A-45F1-B8B4-6C38BD8B1CAA}" destId="{CB76CAD9-EC24-4FE1-988B-D801CD96AAD1}" srcOrd="0" destOrd="0" presId="urn:microsoft.com/office/officeart/2018/5/layout/CenteredIconLabelDescriptionList"/>
    <dgm:cxn modelId="{89BE6060-E9B1-4E1C-B531-489C1E908693}" srcId="{FC9C8A39-1CA7-46E6-9867-E9E5B24EE97B}" destId="{DD1266B7-EE67-42CA-8F42-86FB4924BEE0}" srcOrd="0" destOrd="0" parTransId="{06374B7E-12F9-4662-8478-A637ABE7E795}" sibTransId="{82E6F028-D567-4267-A697-862EED94A2C7}"/>
    <dgm:cxn modelId="{6BF86B6B-CA1B-4FF0-A769-794F026DC6E3}" type="presOf" srcId="{FC9C8A39-1CA7-46E6-9867-E9E5B24EE97B}" destId="{453C949B-F193-4710-8C3D-DC746F730342}" srcOrd="0" destOrd="0" presId="urn:microsoft.com/office/officeart/2018/5/layout/CenteredIconLabelDescriptionList"/>
    <dgm:cxn modelId="{54F4F777-C75A-45DE-8E65-70C18ADE280E}" srcId="{22A01C48-0718-451C-9457-6BF490858B62}" destId="{9E001B55-6E3A-45F1-B8B4-6C38BD8B1CAA}" srcOrd="2" destOrd="0" parTransId="{30C8BD6E-8334-42E0-8951-EEF06822F986}" sibTransId="{D5CCD931-2B58-43A4-97F3-5136F9CEA366}"/>
    <dgm:cxn modelId="{C839447B-3C59-4B2F-B4D5-B54AFBC1AB27}" type="presOf" srcId="{DD1266B7-EE67-42CA-8F42-86FB4924BEE0}" destId="{134E9FA9-AD84-4C12-AECE-C4365E95F98F}" srcOrd="0" destOrd="0" presId="urn:microsoft.com/office/officeart/2018/5/layout/CenteredIconLabelDescriptionList"/>
    <dgm:cxn modelId="{51ED3B87-8608-4415-A5A6-8FD0069733A7}" type="presOf" srcId="{3AF176D1-39C4-431A-BD4E-D93A89FA46DD}" destId="{E809CA82-74C1-488E-9B72-B7AB78B72870}" srcOrd="0" destOrd="0" presId="urn:microsoft.com/office/officeart/2018/5/layout/CenteredIconLabelDescriptionList"/>
    <dgm:cxn modelId="{A70B58A7-DFD1-406B-89F6-1406F91DAE89}" type="presOf" srcId="{22A01C48-0718-451C-9457-6BF490858B62}" destId="{643D5F86-0E5C-476F-B31B-25ABCA244189}" srcOrd="0" destOrd="0" presId="urn:microsoft.com/office/officeart/2018/5/layout/CenteredIconLabelDescriptionList"/>
    <dgm:cxn modelId="{10EE88CC-2C91-49DE-9DD7-11DE78B7C092}" srcId="{22A01C48-0718-451C-9457-6BF490858B62}" destId="{3AF176D1-39C4-431A-BD4E-D93A89FA46DD}" srcOrd="1" destOrd="0" parTransId="{6F47F6E4-1C1D-4998-BE47-73CCEE264762}" sibTransId="{105BF6D1-F676-4B4B-B739-1BD8F13FA5FE}"/>
    <dgm:cxn modelId="{44060DD4-3ED2-4F49-8647-B56C8F6D6AD3}" srcId="{3AF176D1-39C4-431A-BD4E-D93A89FA46DD}" destId="{BB5B2853-FD02-4923-B4D9-D0CAA5B3D51E}" srcOrd="0" destOrd="0" parTransId="{43C3D6F7-DEB9-48F2-AE12-51091F953D9F}" sibTransId="{38447082-25B0-4D14-8F5B-DFBC51033588}"/>
    <dgm:cxn modelId="{AFDBFFFA-46F2-401B-9CEE-453F6513FDE0}" srcId="{22A01C48-0718-451C-9457-6BF490858B62}" destId="{FC9C8A39-1CA7-46E6-9867-E9E5B24EE97B}" srcOrd="0" destOrd="0" parTransId="{9447CABD-B418-40AD-95F2-C638E06DBD68}" sibTransId="{30ECCEDA-35F8-4233-AE07-DB0D0315F449}"/>
    <dgm:cxn modelId="{B23149FC-846C-4204-A228-71D01170C7A1}" type="presOf" srcId="{BB5B2853-FD02-4923-B4D9-D0CAA5B3D51E}" destId="{8266181C-F1EB-49C9-8DE5-F35DA8A94BF6}" srcOrd="0" destOrd="0" presId="urn:microsoft.com/office/officeart/2018/5/layout/CenteredIconLabelDescriptionList"/>
    <dgm:cxn modelId="{934F805A-8983-4F89-AB9D-2A4F3AEB7369}" type="presParOf" srcId="{643D5F86-0E5C-476F-B31B-25ABCA244189}" destId="{348CAAA9-A639-4301-9539-B9D00838DE54}" srcOrd="0" destOrd="0" presId="urn:microsoft.com/office/officeart/2018/5/layout/CenteredIconLabelDescriptionList"/>
    <dgm:cxn modelId="{5715C47A-0C0A-4A89-A120-6D895F877D54}" type="presParOf" srcId="{348CAAA9-A639-4301-9539-B9D00838DE54}" destId="{74D02E51-28E9-4D7D-B37E-553D2FA58686}" srcOrd="0" destOrd="0" presId="urn:microsoft.com/office/officeart/2018/5/layout/CenteredIconLabelDescriptionList"/>
    <dgm:cxn modelId="{93254774-F820-4652-BC9E-EDFFC6898D95}" type="presParOf" srcId="{348CAAA9-A639-4301-9539-B9D00838DE54}" destId="{4466B8F9-5DBB-4FF0-91A7-E5671C584CF2}" srcOrd="1" destOrd="0" presId="urn:microsoft.com/office/officeart/2018/5/layout/CenteredIconLabelDescriptionList"/>
    <dgm:cxn modelId="{F6C4DC8F-7C31-4AEA-9F43-6864AE18D2BF}" type="presParOf" srcId="{348CAAA9-A639-4301-9539-B9D00838DE54}" destId="{453C949B-F193-4710-8C3D-DC746F730342}" srcOrd="2" destOrd="0" presId="urn:microsoft.com/office/officeart/2018/5/layout/CenteredIconLabelDescriptionList"/>
    <dgm:cxn modelId="{ABBCC5B4-136B-4E2A-A9DE-DE5D305CDBA1}" type="presParOf" srcId="{348CAAA9-A639-4301-9539-B9D00838DE54}" destId="{9B717EF8-1B66-4C48-8054-ED76E43E0013}" srcOrd="3" destOrd="0" presId="urn:microsoft.com/office/officeart/2018/5/layout/CenteredIconLabelDescriptionList"/>
    <dgm:cxn modelId="{8DA88F98-C457-4D9C-AD47-9C93FB6EC9D4}" type="presParOf" srcId="{348CAAA9-A639-4301-9539-B9D00838DE54}" destId="{134E9FA9-AD84-4C12-AECE-C4365E95F98F}" srcOrd="4" destOrd="0" presId="urn:microsoft.com/office/officeart/2018/5/layout/CenteredIconLabelDescriptionList"/>
    <dgm:cxn modelId="{215AC622-28FF-49CF-8486-1F88DF898777}" type="presParOf" srcId="{643D5F86-0E5C-476F-B31B-25ABCA244189}" destId="{D02145BF-913D-42C2-A635-D0353C341BBC}" srcOrd="1" destOrd="0" presId="urn:microsoft.com/office/officeart/2018/5/layout/CenteredIconLabelDescriptionList"/>
    <dgm:cxn modelId="{64804CC8-51EE-4008-91DF-8B62E1C7286E}" type="presParOf" srcId="{643D5F86-0E5C-476F-B31B-25ABCA244189}" destId="{15B5164A-AF3F-4C4E-9EC9-316EE787CFD7}" srcOrd="2" destOrd="0" presId="urn:microsoft.com/office/officeart/2018/5/layout/CenteredIconLabelDescriptionList"/>
    <dgm:cxn modelId="{E6BF5BDC-2179-4A6B-90E4-242CAA5A1D2D}" type="presParOf" srcId="{15B5164A-AF3F-4C4E-9EC9-316EE787CFD7}" destId="{44D78660-95F9-4D7E-AC5B-E092F9D8B997}" srcOrd="0" destOrd="0" presId="urn:microsoft.com/office/officeart/2018/5/layout/CenteredIconLabelDescriptionList"/>
    <dgm:cxn modelId="{620A1DED-4B77-4BAE-992A-AA1D5C7DE1FB}" type="presParOf" srcId="{15B5164A-AF3F-4C4E-9EC9-316EE787CFD7}" destId="{50EA5FF6-6924-429C-9167-42FBA393085C}" srcOrd="1" destOrd="0" presId="urn:microsoft.com/office/officeart/2018/5/layout/CenteredIconLabelDescriptionList"/>
    <dgm:cxn modelId="{C8794F03-8C76-4DC0-A85F-C88DEB5B675F}" type="presParOf" srcId="{15B5164A-AF3F-4C4E-9EC9-316EE787CFD7}" destId="{E809CA82-74C1-488E-9B72-B7AB78B72870}" srcOrd="2" destOrd="0" presId="urn:microsoft.com/office/officeart/2018/5/layout/CenteredIconLabelDescriptionList"/>
    <dgm:cxn modelId="{0FB2913F-EE2B-45DD-9B3C-643F1C5CF50E}" type="presParOf" srcId="{15B5164A-AF3F-4C4E-9EC9-316EE787CFD7}" destId="{F9CA1BFB-3012-4D57-B12E-807A5171CB04}" srcOrd="3" destOrd="0" presId="urn:microsoft.com/office/officeart/2018/5/layout/CenteredIconLabelDescriptionList"/>
    <dgm:cxn modelId="{98A14B40-E2BA-42C1-92BD-105C1C10C47D}" type="presParOf" srcId="{15B5164A-AF3F-4C4E-9EC9-316EE787CFD7}" destId="{8266181C-F1EB-49C9-8DE5-F35DA8A94BF6}" srcOrd="4" destOrd="0" presId="urn:microsoft.com/office/officeart/2018/5/layout/CenteredIconLabelDescriptionList"/>
    <dgm:cxn modelId="{18E07234-094F-4D7C-A585-B2982F3A8AB1}" type="presParOf" srcId="{643D5F86-0E5C-476F-B31B-25ABCA244189}" destId="{B4AEC738-56A0-4061-A76C-F3D86EA791AD}" srcOrd="3" destOrd="0" presId="urn:microsoft.com/office/officeart/2018/5/layout/CenteredIconLabelDescriptionList"/>
    <dgm:cxn modelId="{67EFB9F4-753A-440D-860E-2CEE264818F8}" type="presParOf" srcId="{643D5F86-0E5C-476F-B31B-25ABCA244189}" destId="{55A5484D-305F-4C93-AAD4-FF32D530F635}" srcOrd="4" destOrd="0" presId="urn:microsoft.com/office/officeart/2018/5/layout/CenteredIconLabelDescriptionList"/>
    <dgm:cxn modelId="{E651402C-1377-4C1E-A3F8-F75ACB23B0E0}" type="presParOf" srcId="{55A5484D-305F-4C93-AAD4-FF32D530F635}" destId="{A1B9DC00-5A54-4950-BD88-BE9CB62DAF32}" srcOrd="0" destOrd="0" presId="urn:microsoft.com/office/officeart/2018/5/layout/CenteredIconLabelDescriptionList"/>
    <dgm:cxn modelId="{B035E10A-27AF-4166-BB75-6F34FD20236D}" type="presParOf" srcId="{55A5484D-305F-4C93-AAD4-FF32D530F635}" destId="{C009F98D-3931-41DA-9F05-915D95642DE9}" srcOrd="1" destOrd="0" presId="urn:microsoft.com/office/officeart/2018/5/layout/CenteredIconLabelDescriptionList"/>
    <dgm:cxn modelId="{B02DF206-12B5-42D4-A84B-15F74068F20D}" type="presParOf" srcId="{55A5484D-305F-4C93-AAD4-FF32D530F635}" destId="{CB76CAD9-EC24-4FE1-988B-D801CD96AAD1}" srcOrd="2" destOrd="0" presId="urn:microsoft.com/office/officeart/2018/5/layout/CenteredIconLabelDescriptionList"/>
    <dgm:cxn modelId="{02B06FA2-3347-4B45-B3B1-485A54F319B5}" type="presParOf" srcId="{55A5484D-305F-4C93-AAD4-FF32D530F635}" destId="{CD5BAF9E-EEA6-4FFA-98BF-6972E797A201}" srcOrd="3" destOrd="0" presId="urn:microsoft.com/office/officeart/2018/5/layout/CenteredIconLabelDescriptionList"/>
    <dgm:cxn modelId="{80A30D3E-0CE4-4EA6-AE40-4E9D00F4A2A2}" type="presParOf" srcId="{55A5484D-305F-4C93-AAD4-FF32D530F635}" destId="{0732F10C-C571-458B-9824-0FB4D146547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A01C48-0718-451C-9457-6BF490858B62}" type="doc">
      <dgm:prSet loTypeId="urn:microsoft.com/office/officeart/2018/5/layout/CenteredIconLabelDescriptionList" loCatId="icon" qsTypeId="urn:microsoft.com/office/officeart/2005/8/quickstyle/simple1" qsCatId="simple" csTypeId="urn:microsoft.com/office/officeart/2018/5/colors/Iconchunking_neutralbg_accent4_2" csCatId="accent4" phldr="1"/>
      <dgm:spPr/>
      <dgm:t>
        <a:bodyPr/>
        <a:lstStyle/>
        <a:p>
          <a:endParaRPr lang="en-US"/>
        </a:p>
      </dgm:t>
    </dgm:pt>
    <dgm:pt modelId="{FC9C8A39-1CA7-46E6-9867-E9E5B24EE97B}">
      <dgm:prSet/>
      <dgm:spPr/>
      <dgm:t>
        <a:bodyPr/>
        <a:lstStyle/>
        <a:p>
          <a:pPr>
            <a:lnSpc>
              <a:spcPct val="100000"/>
            </a:lnSpc>
            <a:defRPr b="1"/>
          </a:pPr>
          <a:r>
            <a:rPr lang="en-US" dirty="0">
              <a:latin typeface="Aharoni" panose="02010803020104030203" pitchFamily="2" charset="-79"/>
              <a:cs typeface="Aharoni" panose="02010803020104030203" pitchFamily="2" charset="-79"/>
            </a:rPr>
            <a:t>Open Data </a:t>
          </a:r>
        </a:p>
      </dgm:t>
    </dgm:pt>
    <dgm:pt modelId="{9447CABD-B418-40AD-95F2-C638E06DBD68}" type="parTrans" cxnId="{AFDBFFFA-46F2-401B-9CEE-453F6513FDE0}">
      <dgm:prSet/>
      <dgm:spPr/>
      <dgm:t>
        <a:bodyPr/>
        <a:lstStyle/>
        <a:p>
          <a:endParaRPr lang="en-US"/>
        </a:p>
      </dgm:t>
    </dgm:pt>
    <dgm:pt modelId="{30ECCEDA-35F8-4233-AE07-DB0D0315F449}" type="sibTrans" cxnId="{AFDBFFFA-46F2-401B-9CEE-453F6513FDE0}">
      <dgm:prSet/>
      <dgm:spPr/>
      <dgm:t>
        <a:bodyPr/>
        <a:lstStyle/>
        <a:p>
          <a:endParaRPr lang="en-US"/>
        </a:p>
      </dgm:t>
    </dgm:pt>
    <dgm:pt modelId="{DD1266B7-EE67-42CA-8F42-86FB4924BEE0}">
      <dgm:prSet/>
      <dgm:spPr/>
      <dgm:t>
        <a:bodyPr/>
        <a:lstStyle/>
        <a:p>
          <a:pPr>
            <a:lnSpc>
              <a:spcPct val="100000"/>
            </a:lnSpc>
          </a:pPr>
          <a:r>
            <a:rPr lang="en-US" b="0" i="0" dirty="0">
              <a:effectLst/>
              <a:latin typeface="Söhne"/>
            </a:rPr>
            <a:t>freely available. </a:t>
          </a:r>
        </a:p>
        <a:p>
          <a:pPr>
            <a:lnSpc>
              <a:spcPct val="100000"/>
            </a:lnSpc>
          </a:pPr>
          <a:r>
            <a:rPr lang="en-US" b="1" i="0" u="sng" dirty="0">
              <a:effectLst/>
              <a:latin typeface="Aharoni" panose="02010803020104030203" pitchFamily="2" charset="-79"/>
              <a:cs typeface="Aharoni" panose="02010803020104030203" pitchFamily="2" charset="-79"/>
            </a:rPr>
            <a:t>DATA</a:t>
          </a:r>
          <a:r>
            <a:rPr lang="en-US" b="0" i="0" dirty="0">
              <a:effectLst/>
              <a:latin typeface="Söhne"/>
            </a:rPr>
            <a:t> </a:t>
          </a:r>
          <a:endParaRPr lang="en-US" dirty="0"/>
        </a:p>
      </dgm:t>
    </dgm:pt>
    <dgm:pt modelId="{06374B7E-12F9-4662-8478-A637ABE7E795}" type="parTrans" cxnId="{89BE6060-E9B1-4E1C-B531-489C1E908693}">
      <dgm:prSet/>
      <dgm:spPr/>
      <dgm:t>
        <a:bodyPr/>
        <a:lstStyle/>
        <a:p>
          <a:endParaRPr lang="en-US"/>
        </a:p>
      </dgm:t>
    </dgm:pt>
    <dgm:pt modelId="{82E6F028-D567-4267-A697-862EED94A2C7}" type="sibTrans" cxnId="{89BE6060-E9B1-4E1C-B531-489C1E908693}">
      <dgm:prSet/>
      <dgm:spPr/>
      <dgm:t>
        <a:bodyPr/>
        <a:lstStyle/>
        <a:p>
          <a:endParaRPr lang="en-US"/>
        </a:p>
      </dgm:t>
    </dgm:pt>
    <dgm:pt modelId="{3AF176D1-39C4-431A-BD4E-D93A89FA46DD}">
      <dgm:prSet/>
      <dgm:spPr/>
      <dgm:t>
        <a:bodyPr/>
        <a:lstStyle/>
        <a:p>
          <a:pPr>
            <a:lnSpc>
              <a:spcPct val="100000"/>
            </a:lnSpc>
            <a:defRPr b="1"/>
          </a:pPr>
          <a:r>
            <a:rPr lang="en-US" dirty="0">
              <a:latin typeface="Aharoni" panose="02010803020104030203" pitchFamily="2" charset="-79"/>
              <a:cs typeface="Aharoni" panose="02010803020104030203" pitchFamily="2" charset="-79"/>
            </a:rPr>
            <a:t>FAIR Principles </a:t>
          </a:r>
        </a:p>
      </dgm:t>
    </dgm:pt>
    <dgm:pt modelId="{6F47F6E4-1C1D-4998-BE47-73CCEE264762}" type="parTrans" cxnId="{10EE88CC-2C91-49DE-9DD7-11DE78B7C092}">
      <dgm:prSet/>
      <dgm:spPr/>
      <dgm:t>
        <a:bodyPr/>
        <a:lstStyle/>
        <a:p>
          <a:endParaRPr lang="en-US"/>
        </a:p>
      </dgm:t>
    </dgm:pt>
    <dgm:pt modelId="{105BF6D1-F676-4B4B-B739-1BD8F13FA5FE}" type="sibTrans" cxnId="{10EE88CC-2C91-49DE-9DD7-11DE78B7C092}">
      <dgm:prSet/>
      <dgm:spPr/>
      <dgm:t>
        <a:bodyPr/>
        <a:lstStyle/>
        <a:p>
          <a:endParaRPr lang="en-US"/>
        </a:p>
      </dgm:t>
    </dgm:pt>
    <dgm:pt modelId="{BB5B2853-FD02-4923-B4D9-D0CAA5B3D51E}">
      <dgm:prSet/>
      <dgm:spPr/>
      <dgm:t>
        <a:bodyPr/>
        <a:lstStyle/>
        <a:p>
          <a:pPr>
            <a:lnSpc>
              <a:spcPct val="100000"/>
            </a:lnSpc>
          </a:pPr>
          <a:r>
            <a:rPr lang="en-US" b="0" i="0" dirty="0">
              <a:effectLst/>
              <a:latin typeface="Söhne"/>
            </a:rPr>
            <a:t>standards ensure data is well-described and stored in a way that facilitates its reuse.</a:t>
          </a:r>
        </a:p>
        <a:p>
          <a:pPr>
            <a:lnSpc>
              <a:spcPct val="100000"/>
            </a:lnSpc>
          </a:pPr>
          <a:r>
            <a:rPr lang="en-US" b="1" i="0" u="sng" dirty="0">
              <a:effectLst/>
              <a:latin typeface="Aharoni" panose="02010803020104030203" pitchFamily="2" charset="-79"/>
              <a:cs typeface="Aharoni" panose="02010803020104030203" pitchFamily="2" charset="-79"/>
            </a:rPr>
            <a:t>METADATA</a:t>
          </a:r>
          <a:endParaRPr lang="en-US" b="1" u="sng" dirty="0">
            <a:latin typeface="Aharoni" panose="02010803020104030203" pitchFamily="2" charset="-79"/>
            <a:cs typeface="Aharoni" panose="02010803020104030203" pitchFamily="2" charset="-79"/>
          </a:endParaRPr>
        </a:p>
      </dgm:t>
    </dgm:pt>
    <dgm:pt modelId="{43C3D6F7-DEB9-48F2-AE12-51091F953D9F}" type="parTrans" cxnId="{44060DD4-3ED2-4F49-8647-B56C8F6D6AD3}">
      <dgm:prSet/>
      <dgm:spPr/>
      <dgm:t>
        <a:bodyPr/>
        <a:lstStyle/>
        <a:p>
          <a:endParaRPr lang="en-US"/>
        </a:p>
      </dgm:t>
    </dgm:pt>
    <dgm:pt modelId="{38447082-25B0-4D14-8F5B-DFBC51033588}" type="sibTrans" cxnId="{44060DD4-3ED2-4F49-8647-B56C8F6D6AD3}">
      <dgm:prSet/>
      <dgm:spPr/>
      <dgm:t>
        <a:bodyPr/>
        <a:lstStyle/>
        <a:p>
          <a:endParaRPr lang="en-US"/>
        </a:p>
      </dgm:t>
    </dgm:pt>
    <dgm:pt modelId="{9E001B55-6E3A-45F1-B8B4-6C38BD8B1CAA}">
      <dgm:prSet/>
      <dgm:spPr/>
      <dgm:t>
        <a:bodyPr/>
        <a:lstStyle/>
        <a:p>
          <a:pPr>
            <a:lnSpc>
              <a:spcPct val="100000"/>
            </a:lnSpc>
            <a:defRPr b="1"/>
          </a:pPr>
          <a:r>
            <a:rPr lang="en-US" dirty="0">
              <a:latin typeface="Aharoni" panose="02010803020104030203" pitchFamily="2" charset="-79"/>
              <a:cs typeface="Aharoni" panose="02010803020104030203" pitchFamily="2" charset="-79"/>
            </a:rPr>
            <a:t>CARE Principles</a:t>
          </a:r>
        </a:p>
      </dgm:t>
    </dgm:pt>
    <dgm:pt modelId="{30C8BD6E-8334-42E0-8951-EEF06822F986}" type="parTrans" cxnId="{54F4F777-C75A-45DE-8E65-70C18ADE280E}">
      <dgm:prSet/>
      <dgm:spPr/>
      <dgm:t>
        <a:bodyPr/>
        <a:lstStyle/>
        <a:p>
          <a:endParaRPr lang="en-US"/>
        </a:p>
      </dgm:t>
    </dgm:pt>
    <dgm:pt modelId="{D5CCD931-2B58-43A4-97F3-5136F9CEA366}" type="sibTrans" cxnId="{54F4F777-C75A-45DE-8E65-70C18ADE280E}">
      <dgm:prSet/>
      <dgm:spPr/>
      <dgm:t>
        <a:bodyPr/>
        <a:lstStyle/>
        <a:p>
          <a:endParaRPr lang="en-US"/>
        </a:p>
      </dgm:t>
    </dgm:pt>
    <dgm:pt modelId="{643D5F86-0E5C-476F-B31B-25ABCA244189}" type="pres">
      <dgm:prSet presAssocID="{22A01C48-0718-451C-9457-6BF490858B62}" presName="root" presStyleCnt="0">
        <dgm:presLayoutVars>
          <dgm:dir/>
          <dgm:resizeHandles val="exact"/>
        </dgm:presLayoutVars>
      </dgm:prSet>
      <dgm:spPr/>
    </dgm:pt>
    <dgm:pt modelId="{348CAAA9-A639-4301-9539-B9D00838DE54}" type="pres">
      <dgm:prSet presAssocID="{FC9C8A39-1CA7-46E6-9867-E9E5B24EE97B}" presName="compNode" presStyleCnt="0"/>
      <dgm:spPr/>
    </dgm:pt>
    <dgm:pt modelId="{74D02E51-28E9-4D7D-B37E-553D2FA58686}" type="pres">
      <dgm:prSet presAssocID="{FC9C8A39-1CA7-46E6-9867-E9E5B24EE9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466B8F9-5DBB-4FF0-91A7-E5671C584CF2}" type="pres">
      <dgm:prSet presAssocID="{FC9C8A39-1CA7-46E6-9867-E9E5B24EE97B}" presName="iconSpace" presStyleCnt="0"/>
      <dgm:spPr/>
    </dgm:pt>
    <dgm:pt modelId="{453C949B-F193-4710-8C3D-DC746F730342}" type="pres">
      <dgm:prSet presAssocID="{FC9C8A39-1CA7-46E6-9867-E9E5B24EE97B}" presName="parTx" presStyleLbl="revTx" presStyleIdx="0" presStyleCnt="6">
        <dgm:presLayoutVars>
          <dgm:chMax val="0"/>
          <dgm:chPref val="0"/>
        </dgm:presLayoutVars>
      </dgm:prSet>
      <dgm:spPr/>
    </dgm:pt>
    <dgm:pt modelId="{9B717EF8-1B66-4C48-8054-ED76E43E0013}" type="pres">
      <dgm:prSet presAssocID="{FC9C8A39-1CA7-46E6-9867-E9E5B24EE97B}" presName="txSpace" presStyleCnt="0"/>
      <dgm:spPr/>
    </dgm:pt>
    <dgm:pt modelId="{134E9FA9-AD84-4C12-AECE-C4365E95F98F}" type="pres">
      <dgm:prSet presAssocID="{FC9C8A39-1CA7-46E6-9867-E9E5B24EE97B}" presName="desTx" presStyleLbl="revTx" presStyleIdx="1" presStyleCnt="6">
        <dgm:presLayoutVars/>
      </dgm:prSet>
      <dgm:spPr/>
    </dgm:pt>
    <dgm:pt modelId="{D02145BF-913D-42C2-A635-D0353C341BBC}" type="pres">
      <dgm:prSet presAssocID="{30ECCEDA-35F8-4233-AE07-DB0D0315F449}" presName="sibTrans" presStyleCnt="0"/>
      <dgm:spPr/>
    </dgm:pt>
    <dgm:pt modelId="{15B5164A-AF3F-4C4E-9EC9-316EE787CFD7}" type="pres">
      <dgm:prSet presAssocID="{3AF176D1-39C4-431A-BD4E-D93A89FA46DD}" presName="compNode" presStyleCnt="0"/>
      <dgm:spPr/>
    </dgm:pt>
    <dgm:pt modelId="{44D78660-95F9-4D7E-AC5B-E092F9D8B997}" type="pres">
      <dgm:prSet presAssocID="{3AF176D1-39C4-431A-BD4E-D93A89FA46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0EA5FF6-6924-429C-9167-42FBA393085C}" type="pres">
      <dgm:prSet presAssocID="{3AF176D1-39C4-431A-BD4E-D93A89FA46DD}" presName="iconSpace" presStyleCnt="0"/>
      <dgm:spPr/>
    </dgm:pt>
    <dgm:pt modelId="{E809CA82-74C1-488E-9B72-B7AB78B72870}" type="pres">
      <dgm:prSet presAssocID="{3AF176D1-39C4-431A-BD4E-D93A89FA46DD}" presName="parTx" presStyleLbl="revTx" presStyleIdx="2" presStyleCnt="6">
        <dgm:presLayoutVars>
          <dgm:chMax val="0"/>
          <dgm:chPref val="0"/>
        </dgm:presLayoutVars>
      </dgm:prSet>
      <dgm:spPr/>
    </dgm:pt>
    <dgm:pt modelId="{F9CA1BFB-3012-4D57-B12E-807A5171CB04}" type="pres">
      <dgm:prSet presAssocID="{3AF176D1-39C4-431A-BD4E-D93A89FA46DD}" presName="txSpace" presStyleCnt="0"/>
      <dgm:spPr/>
    </dgm:pt>
    <dgm:pt modelId="{8266181C-F1EB-49C9-8DE5-F35DA8A94BF6}" type="pres">
      <dgm:prSet presAssocID="{3AF176D1-39C4-431A-BD4E-D93A89FA46DD}" presName="desTx" presStyleLbl="revTx" presStyleIdx="3" presStyleCnt="6">
        <dgm:presLayoutVars/>
      </dgm:prSet>
      <dgm:spPr/>
    </dgm:pt>
    <dgm:pt modelId="{B4AEC738-56A0-4061-A76C-F3D86EA791AD}" type="pres">
      <dgm:prSet presAssocID="{105BF6D1-F676-4B4B-B739-1BD8F13FA5FE}" presName="sibTrans" presStyleCnt="0"/>
      <dgm:spPr/>
    </dgm:pt>
    <dgm:pt modelId="{55A5484D-305F-4C93-AAD4-FF32D530F635}" type="pres">
      <dgm:prSet presAssocID="{9E001B55-6E3A-45F1-B8B4-6C38BD8B1CAA}" presName="compNode" presStyleCnt="0"/>
      <dgm:spPr/>
    </dgm:pt>
    <dgm:pt modelId="{A1B9DC00-5A54-4950-BD88-BE9CB62DAF32}" type="pres">
      <dgm:prSet presAssocID="{9E001B55-6E3A-45F1-B8B4-6C38BD8B1CA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C009F98D-3931-41DA-9F05-915D95642DE9}" type="pres">
      <dgm:prSet presAssocID="{9E001B55-6E3A-45F1-B8B4-6C38BD8B1CAA}" presName="iconSpace" presStyleCnt="0"/>
      <dgm:spPr/>
    </dgm:pt>
    <dgm:pt modelId="{CB76CAD9-EC24-4FE1-988B-D801CD96AAD1}" type="pres">
      <dgm:prSet presAssocID="{9E001B55-6E3A-45F1-B8B4-6C38BD8B1CAA}" presName="parTx" presStyleLbl="revTx" presStyleIdx="4" presStyleCnt="6">
        <dgm:presLayoutVars>
          <dgm:chMax val="0"/>
          <dgm:chPref val="0"/>
        </dgm:presLayoutVars>
      </dgm:prSet>
      <dgm:spPr/>
    </dgm:pt>
    <dgm:pt modelId="{CD5BAF9E-EEA6-4FFA-98BF-6972E797A201}" type="pres">
      <dgm:prSet presAssocID="{9E001B55-6E3A-45F1-B8B4-6C38BD8B1CAA}" presName="txSpace" presStyleCnt="0"/>
      <dgm:spPr/>
    </dgm:pt>
    <dgm:pt modelId="{0732F10C-C571-458B-9824-0FB4D1465473}" type="pres">
      <dgm:prSet presAssocID="{9E001B55-6E3A-45F1-B8B4-6C38BD8B1CAA}" presName="desTx" presStyleLbl="revTx" presStyleIdx="5" presStyleCnt="6">
        <dgm:presLayoutVars/>
      </dgm:prSet>
      <dgm:spPr/>
    </dgm:pt>
  </dgm:ptLst>
  <dgm:cxnLst>
    <dgm:cxn modelId="{CCCB0A0B-D8DA-4E67-9421-2AEDBF6A2B77}" type="presOf" srcId="{9E001B55-6E3A-45F1-B8B4-6C38BD8B1CAA}" destId="{CB76CAD9-EC24-4FE1-988B-D801CD96AAD1}" srcOrd="0" destOrd="0" presId="urn:microsoft.com/office/officeart/2018/5/layout/CenteredIconLabelDescriptionList"/>
    <dgm:cxn modelId="{89BE6060-E9B1-4E1C-B531-489C1E908693}" srcId="{FC9C8A39-1CA7-46E6-9867-E9E5B24EE97B}" destId="{DD1266B7-EE67-42CA-8F42-86FB4924BEE0}" srcOrd="0" destOrd="0" parTransId="{06374B7E-12F9-4662-8478-A637ABE7E795}" sibTransId="{82E6F028-D567-4267-A697-862EED94A2C7}"/>
    <dgm:cxn modelId="{6BF86B6B-CA1B-4FF0-A769-794F026DC6E3}" type="presOf" srcId="{FC9C8A39-1CA7-46E6-9867-E9E5B24EE97B}" destId="{453C949B-F193-4710-8C3D-DC746F730342}" srcOrd="0" destOrd="0" presId="urn:microsoft.com/office/officeart/2018/5/layout/CenteredIconLabelDescriptionList"/>
    <dgm:cxn modelId="{54F4F777-C75A-45DE-8E65-70C18ADE280E}" srcId="{22A01C48-0718-451C-9457-6BF490858B62}" destId="{9E001B55-6E3A-45F1-B8B4-6C38BD8B1CAA}" srcOrd="2" destOrd="0" parTransId="{30C8BD6E-8334-42E0-8951-EEF06822F986}" sibTransId="{D5CCD931-2B58-43A4-97F3-5136F9CEA366}"/>
    <dgm:cxn modelId="{C839447B-3C59-4B2F-B4D5-B54AFBC1AB27}" type="presOf" srcId="{DD1266B7-EE67-42CA-8F42-86FB4924BEE0}" destId="{134E9FA9-AD84-4C12-AECE-C4365E95F98F}" srcOrd="0" destOrd="0" presId="urn:microsoft.com/office/officeart/2018/5/layout/CenteredIconLabelDescriptionList"/>
    <dgm:cxn modelId="{51ED3B87-8608-4415-A5A6-8FD0069733A7}" type="presOf" srcId="{3AF176D1-39C4-431A-BD4E-D93A89FA46DD}" destId="{E809CA82-74C1-488E-9B72-B7AB78B72870}" srcOrd="0" destOrd="0" presId="urn:microsoft.com/office/officeart/2018/5/layout/CenteredIconLabelDescriptionList"/>
    <dgm:cxn modelId="{A70B58A7-DFD1-406B-89F6-1406F91DAE89}" type="presOf" srcId="{22A01C48-0718-451C-9457-6BF490858B62}" destId="{643D5F86-0E5C-476F-B31B-25ABCA244189}" srcOrd="0" destOrd="0" presId="urn:microsoft.com/office/officeart/2018/5/layout/CenteredIconLabelDescriptionList"/>
    <dgm:cxn modelId="{10EE88CC-2C91-49DE-9DD7-11DE78B7C092}" srcId="{22A01C48-0718-451C-9457-6BF490858B62}" destId="{3AF176D1-39C4-431A-BD4E-D93A89FA46DD}" srcOrd="1" destOrd="0" parTransId="{6F47F6E4-1C1D-4998-BE47-73CCEE264762}" sibTransId="{105BF6D1-F676-4B4B-B739-1BD8F13FA5FE}"/>
    <dgm:cxn modelId="{44060DD4-3ED2-4F49-8647-B56C8F6D6AD3}" srcId="{3AF176D1-39C4-431A-BD4E-D93A89FA46DD}" destId="{BB5B2853-FD02-4923-B4D9-D0CAA5B3D51E}" srcOrd="0" destOrd="0" parTransId="{43C3D6F7-DEB9-48F2-AE12-51091F953D9F}" sibTransId="{38447082-25B0-4D14-8F5B-DFBC51033588}"/>
    <dgm:cxn modelId="{AFDBFFFA-46F2-401B-9CEE-453F6513FDE0}" srcId="{22A01C48-0718-451C-9457-6BF490858B62}" destId="{FC9C8A39-1CA7-46E6-9867-E9E5B24EE97B}" srcOrd="0" destOrd="0" parTransId="{9447CABD-B418-40AD-95F2-C638E06DBD68}" sibTransId="{30ECCEDA-35F8-4233-AE07-DB0D0315F449}"/>
    <dgm:cxn modelId="{B23149FC-846C-4204-A228-71D01170C7A1}" type="presOf" srcId="{BB5B2853-FD02-4923-B4D9-D0CAA5B3D51E}" destId="{8266181C-F1EB-49C9-8DE5-F35DA8A94BF6}" srcOrd="0" destOrd="0" presId="urn:microsoft.com/office/officeart/2018/5/layout/CenteredIconLabelDescriptionList"/>
    <dgm:cxn modelId="{934F805A-8983-4F89-AB9D-2A4F3AEB7369}" type="presParOf" srcId="{643D5F86-0E5C-476F-B31B-25ABCA244189}" destId="{348CAAA9-A639-4301-9539-B9D00838DE54}" srcOrd="0" destOrd="0" presId="urn:microsoft.com/office/officeart/2018/5/layout/CenteredIconLabelDescriptionList"/>
    <dgm:cxn modelId="{5715C47A-0C0A-4A89-A120-6D895F877D54}" type="presParOf" srcId="{348CAAA9-A639-4301-9539-B9D00838DE54}" destId="{74D02E51-28E9-4D7D-B37E-553D2FA58686}" srcOrd="0" destOrd="0" presId="urn:microsoft.com/office/officeart/2018/5/layout/CenteredIconLabelDescriptionList"/>
    <dgm:cxn modelId="{93254774-F820-4652-BC9E-EDFFC6898D95}" type="presParOf" srcId="{348CAAA9-A639-4301-9539-B9D00838DE54}" destId="{4466B8F9-5DBB-4FF0-91A7-E5671C584CF2}" srcOrd="1" destOrd="0" presId="urn:microsoft.com/office/officeart/2018/5/layout/CenteredIconLabelDescriptionList"/>
    <dgm:cxn modelId="{F6C4DC8F-7C31-4AEA-9F43-6864AE18D2BF}" type="presParOf" srcId="{348CAAA9-A639-4301-9539-B9D00838DE54}" destId="{453C949B-F193-4710-8C3D-DC746F730342}" srcOrd="2" destOrd="0" presId="urn:microsoft.com/office/officeart/2018/5/layout/CenteredIconLabelDescriptionList"/>
    <dgm:cxn modelId="{ABBCC5B4-136B-4E2A-A9DE-DE5D305CDBA1}" type="presParOf" srcId="{348CAAA9-A639-4301-9539-B9D00838DE54}" destId="{9B717EF8-1B66-4C48-8054-ED76E43E0013}" srcOrd="3" destOrd="0" presId="urn:microsoft.com/office/officeart/2018/5/layout/CenteredIconLabelDescriptionList"/>
    <dgm:cxn modelId="{8DA88F98-C457-4D9C-AD47-9C93FB6EC9D4}" type="presParOf" srcId="{348CAAA9-A639-4301-9539-B9D00838DE54}" destId="{134E9FA9-AD84-4C12-AECE-C4365E95F98F}" srcOrd="4" destOrd="0" presId="urn:microsoft.com/office/officeart/2018/5/layout/CenteredIconLabelDescriptionList"/>
    <dgm:cxn modelId="{215AC622-28FF-49CF-8486-1F88DF898777}" type="presParOf" srcId="{643D5F86-0E5C-476F-B31B-25ABCA244189}" destId="{D02145BF-913D-42C2-A635-D0353C341BBC}" srcOrd="1" destOrd="0" presId="urn:microsoft.com/office/officeart/2018/5/layout/CenteredIconLabelDescriptionList"/>
    <dgm:cxn modelId="{64804CC8-51EE-4008-91DF-8B62E1C7286E}" type="presParOf" srcId="{643D5F86-0E5C-476F-B31B-25ABCA244189}" destId="{15B5164A-AF3F-4C4E-9EC9-316EE787CFD7}" srcOrd="2" destOrd="0" presId="urn:microsoft.com/office/officeart/2018/5/layout/CenteredIconLabelDescriptionList"/>
    <dgm:cxn modelId="{E6BF5BDC-2179-4A6B-90E4-242CAA5A1D2D}" type="presParOf" srcId="{15B5164A-AF3F-4C4E-9EC9-316EE787CFD7}" destId="{44D78660-95F9-4D7E-AC5B-E092F9D8B997}" srcOrd="0" destOrd="0" presId="urn:microsoft.com/office/officeart/2018/5/layout/CenteredIconLabelDescriptionList"/>
    <dgm:cxn modelId="{620A1DED-4B77-4BAE-992A-AA1D5C7DE1FB}" type="presParOf" srcId="{15B5164A-AF3F-4C4E-9EC9-316EE787CFD7}" destId="{50EA5FF6-6924-429C-9167-42FBA393085C}" srcOrd="1" destOrd="0" presId="urn:microsoft.com/office/officeart/2018/5/layout/CenteredIconLabelDescriptionList"/>
    <dgm:cxn modelId="{C8794F03-8C76-4DC0-A85F-C88DEB5B675F}" type="presParOf" srcId="{15B5164A-AF3F-4C4E-9EC9-316EE787CFD7}" destId="{E809CA82-74C1-488E-9B72-B7AB78B72870}" srcOrd="2" destOrd="0" presId="urn:microsoft.com/office/officeart/2018/5/layout/CenteredIconLabelDescriptionList"/>
    <dgm:cxn modelId="{0FB2913F-EE2B-45DD-9B3C-643F1C5CF50E}" type="presParOf" srcId="{15B5164A-AF3F-4C4E-9EC9-316EE787CFD7}" destId="{F9CA1BFB-3012-4D57-B12E-807A5171CB04}" srcOrd="3" destOrd="0" presId="urn:microsoft.com/office/officeart/2018/5/layout/CenteredIconLabelDescriptionList"/>
    <dgm:cxn modelId="{98A14B40-E2BA-42C1-92BD-105C1C10C47D}" type="presParOf" srcId="{15B5164A-AF3F-4C4E-9EC9-316EE787CFD7}" destId="{8266181C-F1EB-49C9-8DE5-F35DA8A94BF6}" srcOrd="4" destOrd="0" presId="urn:microsoft.com/office/officeart/2018/5/layout/CenteredIconLabelDescriptionList"/>
    <dgm:cxn modelId="{18E07234-094F-4D7C-A585-B2982F3A8AB1}" type="presParOf" srcId="{643D5F86-0E5C-476F-B31B-25ABCA244189}" destId="{B4AEC738-56A0-4061-A76C-F3D86EA791AD}" srcOrd="3" destOrd="0" presId="urn:microsoft.com/office/officeart/2018/5/layout/CenteredIconLabelDescriptionList"/>
    <dgm:cxn modelId="{67EFB9F4-753A-440D-860E-2CEE264818F8}" type="presParOf" srcId="{643D5F86-0E5C-476F-B31B-25ABCA244189}" destId="{55A5484D-305F-4C93-AAD4-FF32D530F635}" srcOrd="4" destOrd="0" presId="urn:microsoft.com/office/officeart/2018/5/layout/CenteredIconLabelDescriptionList"/>
    <dgm:cxn modelId="{E651402C-1377-4C1E-A3F8-F75ACB23B0E0}" type="presParOf" srcId="{55A5484D-305F-4C93-AAD4-FF32D530F635}" destId="{A1B9DC00-5A54-4950-BD88-BE9CB62DAF32}" srcOrd="0" destOrd="0" presId="urn:microsoft.com/office/officeart/2018/5/layout/CenteredIconLabelDescriptionList"/>
    <dgm:cxn modelId="{B035E10A-27AF-4166-BB75-6F34FD20236D}" type="presParOf" srcId="{55A5484D-305F-4C93-AAD4-FF32D530F635}" destId="{C009F98D-3931-41DA-9F05-915D95642DE9}" srcOrd="1" destOrd="0" presId="urn:microsoft.com/office/officeart/2018/5/layout/CenteredIconLabelDescriptionList"/>
    <dgm:cxn modelId="{B02DF206-12B5-42D4-A84B-15F74068F20D}" type="presParOf" srcId="{55A5484D-305F-4C93-AAD4-FF32D530F635}" destId="{CB76CAD9-EC24-4FE1-988B-D801CD96AAD1}" srcOrd="2" destOrd="0" presId="urn:microsoft.com/office/officeart/2018/5/layout/CenteredIconLabelDescriptionList"/>
    <dgm:cxn modelId="{02B06FA2-3347-4B45-B3B1-485A54F319B5}" type="presParOf" srcId="{55A5484D-305F-4C93-AAD4-FF32D530F635}" destId="{CD5BAF9E-EEA6-4FFA-98BF-6972E797A201}" srcOrd="3" destOrd="0" presId="urn:microsoft.com/office/officeart/2018/5/layout/CenteredIconLabelDescriptionList"/>
    <dgm:cxn modelId="{80A30D3E-0CE4-4EA6-AE40-4E9D00F4A2A2}" type="presParOf" srcId="{55A5484D-305F-4C93-AAD4-FF32D530F635}" destId="{0732F10C-C571-458B-9824-0FB4D1465473}"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02E51-28E9-4D7D-B37E-553D2FA58686}">
      <dsp:nvSpPr>
        <dsp:cNvPr id="0" name=""/>
        <dsp:cNvSpPr/>
      </dsp:nvSpPr>
      <dsp:spPr>
        <a:xfrm>
          <a:off x="1000041" y="137895"/>
          <a:ext cx="1070937" cy="107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C949B-F193-4710-8C3D-DC746F730342}">
      <dsp:nvSpPr>
        <dsp:cNvPr id="0" name=""/>
        <dsp:cNvSpPr/>
      </dsp:nvSpPr>
      <dsp:spPr>
        <a:xfrm>
          <a:off x="5599" y="1330359"/>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b="1"/>
          </a:pPr>
          <a:r>
            <a:rPr lang="en-US" sz="3300" kern="1200" dirty="0">
              <a:latin typeface="Aharoni" panose="02010803020104030203" pitchFamily="2" charset="-79"/>
              <a:cs typeface="Aharoni" panose="02010803020104030203" pitchFamily="2" charset="-79"/>
            </a:rPr>
            <a:t>Open Data </a:t>
          </a:r>
        </a:p>
      </dsp:txBody>
      <dsp:txXfrm>
        <a:off x="5599" y="1330359"/>
        <a:ext cx="3059821" cy="458973"/>
      </dsp:txXfrm>
    </dsp:sp>
    <dsp:sp modelId="{134E9FA9-AD84-4C12-AECE-C4365E95F98F}">
      <dsp:nvSpPr>
        <dsp:cNvPr id="0" name=""/>
        <dsp:cNvSpPr/>
      </dsp:nvSpPr>
      <dsp:spPr>
        <a:xfrm>
          <a:off x="5599" y="1845856"/>
          <a:ext cx="3059821" cy="111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effectLst/>
              <a:latin typeface="Söhne"/>
            </a:rPr>
            <a:t>freely available. </a:t>
          </a:r>
        </a:p>
        <a:p>
          <a:pPr marL="0" lvl="0" indent="0" algn="ctr" defTabSz="755650">
            <a:lnSpc>
              <a:spcPct val="100000"/>
            </a:lnSpc>
            <a:spcBef>
              <a:spcPct val="0"/>
            </a:spcBef>
            <a:spcAft>
              <a:spcPct val="35000"/>
            </a:spcAft>
            <a:buNone/>
          </a:pPr>
          <a:r>
            <a:rPr lang="en-US" sz="1700" b="1" i="0" u="sng" kern="1200" dirty="0">
              <a:effectLst/>
              <a:latin typeface="Aharoni" panose="02010803020104030203" pitchFamily="2" charset="-79"/>
              <a:cs typeface="Aharoni" panose="02010803020104030203" pitchFamily="2" charset="-79"/>
            </a:rPr>
            <a:t>DATA</a:t>
          </a:r>
          <a:r>
            <a:rPr lang="en-US" sz="1700" b="0" i="0" kern="1200" dirty="0">
              <a:effectLst/>
              <a:latin typeface="Söhne"/>
            </a:rPr>
            <a:t> </a:t>
          </a:r>
          <a:endParaRPr lang="en-US" sz="1700" kern="1200" dirty="0"/>
        </a:p>
      </dsp:txBody>
      <dsp:txXfrm>
        <a:off x="5599" y="1845856"/>
        <a:ext cx="3059821" cy="1118223"/>
      </dsp:txXfrm>
    </dsp:sp>
    <dsp:sp modelId="{44D78660-95F9-4D7E-AC5B-E092F9D8B997}">
      <dsp:nvSpPr>
        <dsp:cNvPr id="0" name=""/>
        <dsp:cNvSpPr/>
      </dsp:nvSpPr>
      <dsp:spPr>
        <a:xfrm>
          <a:off x="4595331" y="137895"/>
          <a:ext cx="1070937" cy="107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09CA82-74C1-488E-9B72-B7AB78B72870}">
      <dsp:nvSpPr>
        <dsp:cNvPr id="0" name=""/>
        <dsp:cNvSpPr/>
      </dsp:nvSpPr>
      <dsp:spPr>
        <a:xfrm>
          <a:off x="3600889" y="1330359"/>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b="1"/>
          </a:pPr>
          <a:r>
            <a:rPr lang="en-US" sz="3300" kern="1200" dirty="0">
              <a:latin typeface="Aharoni" panose="02010803020104030203" pitchFamily="2" charset="-79"/>
              <a:cs typeface="Aharoni" panose="02010803020104030203" pitchFamily="2" charset="-79"/>
            </a:rPr>
            <a:t>FAIR Principles </a:t>
          </a:r>
        </a:p>
      </dsp:txBody>
      <dsp:txXfrm>
        <a:off x="3600889" y="1330359"/>
        <a:ext cx="3059821" cy="458973"/>
      </dsp:txXfrm>
    </dsp:sp>
    <dsp:sp modelId="{8266181C-F1EB-49C9-8DE5-F35DA8A94BF6}">
      <dsp:nvSpPr>
        <dsp:cNvPr id="0" name=""/>
        <dsp:cNvSpPr/>
      </dsp:nvSpPr>
      <dsp:spPr>
        <a:xfrm>
          <a:off x="3600889" y="1845856"/>
          <a:ext cx="3059821" cy="111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effectLst/>
              <a:latin typeface="Söhne"/>
            </a:rPr>
            <a:t>standards ensure data is well-described and stored in a way that facilitates its reuse.</a:t>
          </a:r>
        </a:p>
        <a:p>
          <a:pPr marL="0" lvl="0" indent="0" algn="ctr" defTabSz="755650">
            <a:lnSpc>
              <a:spcPct val="100000"/>
            </a:lnSpc>
            <a:spcBef>
              <a:spcPct val="0"/>
            </a:spcBef>
            <a:spcAft>
              <a:spcPct val="35000"/>
            </a:spcAft>
            <a:buNone/>
          </a:pPr>
          <a:r>
            <a:rPr lang="en-US" sz="1700" b="1" i="0" u="sng" kern="1200" dirty="0">
              <a:effectLst/>
              <a:latin typeface="Aharoni" panose="02010803020104030203" pitchFamily="2" charset="-79"/>
              <a:cs typeface="Aharoni" panose="02010803020104030203" pitchFamily="2" charset="-79"/>
            </a:rPr>
            <a:t>METADATA</a:t>
          </a:r>
          <a:endParaRPr lang="en-US" sz="1700" b="1" u="sng" kern="1200" dirty="0">
            <a:latin typeface="Aharoni" panose="02010803020104030203" pitchFamily="2" charset="-79"/>
            <a:cs typeface="Aharoni" panose="02010803020104030203" pitchFamily="2" charset="-79"/>
          </a:endParaRPr>
        </a:p>
      </dsp:txBody>
      <dsp:txXfrm>
        <a:off x="3600889" y="1845856"/>
        <a:ext cx="3059821" cy="1118223"/>
      </dsp:txXfrm>
    </dsp:sp>
    <dsp:sp modelId="{A1B9DC00-5A54-4950-BD88-BE9CB62DAF32}">
      <dsp:nvSpPr>
        <dsp:cNvPr id="0" name=""/>
        <dsp:cNvSpPr/>
      </dsp:nvSpPr>
      <dsp:spPr>
        <a:xfrm>
          <a:off x="8190621" y="137895"/>
          <a:ext cx="1070937" cy="1070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76CAD9-EC24-4FE1-988B-D801CD96AAD1}">
      <dsp:nvSpPr>
        <dsp:cNvPr id="0" name=""/>
        <dsp:cNvSpPr/>
      </dsp:nvSpPr>
      <dsp:spPr>
        <a:xfrm>
          <a:off x="7196179" y="1330359"/>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b="1"/>
          </a:pPr>
          <a:r>
            <a:rPr lang="en-US" sz="3300" kern="1200" dirty="0">
              <a:latin typeface="Aharoni" panose="02010803020104030203" pitchFamily="2" charset="-79"/>
              <a:cs typeface="Aharoni" panose="02010803020104030203" pitchFamily="2" charset="-79"/>
            </a:rPr>
            <a:t>CARE Principles</a:t>
          </a:r>
        </a:p>
      </dsp:txBody>
      <dsp:txXfrm>
        <a:off x="7196179" y="1330359"/>
        <a:ext cx="3059821" cy="458973"/>
      </dsp:txXfrm>
    </dsp:sp>
    <dsp:sp modelId="{0732F10C-C571-458B-9824-0FB4D1465473}">
      <dsp:nvSpPr>
        <dsp:cNvPr id="0" name=""/>
        <dsp:cNvSpPr/>
      </dsp:nvSpPr>
      <dsp:spPr>
        <a:xfrm>
          <a:off x="7196179" y="1845856"/>
          <a:ext cx="3059821" cy="111822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D02E51-28E9-4D7D-B37E-553D2FA58686}">
      <dsp:nvSpPr>
        <dsp:cNvPr id="0" name=""/>
        <dsp:cNvSpPr/>
      </dsp:nvSpPr>
      <dsp:spPr>
        <a:xfrm>
          <a:off x="1000041" y="137895"/>
          <a:ext cx="1070937" cy="1070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C949B-F193-4710-8C3D-DC746F730342}">
      <dsp:nvSpPr>
        <dsp:cNvPr id="0" name=""/>
        <dsp:cNvSpPr/>
      </dsp:nvSpPr>
      <dsp:spPr>
        <a:xfrm>
          <a:off x="5599" y="1330359"/>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b="1"/>
          </a:pPr>
          <a:r>
            <a:rPr lang="en-US" sz="3300" kern="1200" dirty="0">
              <a:latin typeface="Aharoni" panose="02010803020104030203" pitchFamily="2" charset="-79"/>
              <a:cs typeface="Aharoni" panose="02010803020104030203" pitchFamily="2" charset="-79"/>
            </a:rPr>
            <a:t>Open Data </a:t>
          </a:r>
        </a:p>
      </dsp:txBody>
      <dsp:txXfrm>
        <a:off x="5599" y="1330359"/>
        <a:ext cx="3059821" cy="458973"/>
      </dsp:txXfrm>
    </dsp:sp>
    <dsp:sp modelId="{134E9FA9-AD84-4C12-AECE-C4365E95F98F}">
      <dsp:nvSpPr>
        <dsp:cNvPr id="0" name=""/>
        <dsp:cNvSpPr/>
      </dsp:nvSpPr>
      <dsp:spPr>
        <a:xfrm>
          <a:off x="5599" y="1845856"/>
          <a:ext cx="3059821" cy="111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effectLst/>
              <a:latin typeface="Söhne"/>
            </a:rPr>
            <a:t>freely available. </a:t>
          </a:r>
        </a:p>
        <a:p>
          <a:pPr marL="0" lvl="0" indent="0" algn="ctr" defTabSz="755650">
            <a:lnSpc>
              <a:spcPct val="100000"/>
            </a:lnSpc>
            <a:spcBef>
              <a:spcPct val="0"/>
            </a:spcBef>
            <a:spcAft>
              <a:spcPct val="35000"/>
            </a:spcAft>
            <a:buNone/>
          </a:pPr>
          <a:r>
            <a:rPr lang="en-US" sz="1700" b="1" i="0" u="sng" kern="1200" dirty="0">
              <a:effectLst/>
              <a:latin typeface="Aharoni" panose="02010803020104030203" pitchFamily="2" charset="-79"/>
              <a:cs typeface="Aharoni" panose="02010803020104030203" pitchFamily="2" charset="-79"/>
            </a:rPr>
            <a:t>DATA</a:t>
          </a:r>
          <a:r>
            <a:rPr lang="en-US" sz="1700" b="0" i="0" kern="1200" dirty="0">
              <a:effectLst/>
              <a:latin typeface="Söhne"/>
            </a:rPr>
            <a:t> </a:t>
          </a:r>
          <a:endParaRPr lang="en-US" sz="1700" kern="1200" dirty="0"/>
        </a:p>
      </dsp:txBody>
      <dsp:txXfrm>
        <a:off x="5599" y="1845856"/>
        <a:ext cx="3059821" cy="1118223"/>
      </dsp:txXfrm>
    </dsp:sp>
    <dsp:sp modelId="{44D78660-95F9-4D7E-AC5B-E092F9D8B997}">
      <dsp:nvSpPr>
        <dsp:cNvPr id="0" name=""/>
        <dsp:cNvSpPr/>
      </dsp:nvSpPr>
      <dsp:spPr>
        <a:xfrm>
          <a:off x="4595331" y="137895"/>
          <a:ext cx="1070937" cy="1070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09CA82-74C1-488E-9B72-B7AB78B72870}">
      <dsp:nvSpPr>
        <dsp:cNvPr id="0" name=""/>
        <dsp:cNvSpPr/>
      </dsp:nvSpPr>
      <dsp:spPr>
        <a:xfrm>
          <a:off x="3600889" y="1330359"/>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b="1"/>
          </a:pPr>
          <a:r>
            <a:rPr lang="en-US" sz="3300" kern="1200" dirty="0">
              <a:latin typeface="Aharoni" panose="02010803020104030203" pitchFamily="2" charset="-79"/>
              <a:cs typeface="Aharoni" panose="02010803020104030203" pitchFamily="2" charset="-79"/>
            </a:rPr>
            <a:t>FAIR Principles </a:t>
          </a:r>
        </a:p>
      </dsp:txBody>
      <dsp:txXfrm>
        <a:off x="3600889" y="1330359"/>
        <a:ext cx="3059821" cy="458973"/>
      </dsp:txXfrm>
    </dsp:sp>
    <dsp:sp modelId="{8266181C-F1EB-49C9-8DE5-F35DA8A94BF6}">
      <dsp:nvSpPr>
        <dsp:cNvPr id="0" name=""/>
        <dsp:cNvSpPr/>
      </dsp:nvSpPr>
      <dsp:spPr>
        <a:xfrm>
          <a:off x="3600889" y="1845856"/>
          <a:ext cx="3059821" cy="11182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effectLst/>
              <a:latin typeface="Söhne"/>
            </a:rPr>
            <a:t>standards ensure data is well-described and stored in a way that facilitates its reuse.</a:t>
          </a:r>
        </a:p>
        <a:p>
          <a:pPr marL="0" lvl="0" indent="0" algn="ctr" defTabSz="755650">
            <a:lnSpc>
              <a:spcPct val="100000"/>
            </a:lnSpc>
            <a:spcBef>
              <a:spcPct val="0"/>
            </a:spcBef>
            <a:spcAft>
              <a:spcPct val="35000"/>
            </a:spcAft>
            <a:buNone/>
          </a:pPr>
          <a:r>
            <a:rPr lang="en-US" sz="1700" b="1" i="0" u="sng" kern="1200" dirty="0">
              <a:effectLst/>
              <a:latin typeface="Aharoni" panose="02010803020104030203" pitchFamily="2" charset="-79"/>
              <a:cs typeface="Aharoni" panose="02010803020104030203" pitchFamily="2" charset="-79"/>
            </a:rPr>
            <a:t>METADATA</a:t>
          </a:r>
          <a:endParaRPr lang="en-US" sz="1700" b="1" u="sng" kern="1200" dirty="0">
            <a:latin typeface="Aharoni" panose="02010803020104030203" pitchFamily="2" charset="-79"/>
            <a:cs typeface="Aharoni" panose="02010803020104030203" pitchFamily="2" charset="-79"/>
          </a:endParaRPr>
        </a:p>
      </dsp:txBody>
      <dsp:txXfrm>
        <a:off x="3600889" y="1845856"/>
        <a:ext cx="3059821" cy="1118223"/>
      </dsp:txXfrm>
    </dsp:sp>
    <dsp:sp modelId="{A1B9DC00-5A54-4950-BD88-BE9CB62DAF32}">
      <dsp:nvSpPr>
        <dsp:cNvPr id="0" name=""/>
        <dsp:cNvSpPr/>
      </dsp:nvSpPr>
      <dsp:spPr>
        <a:xfrm>
          <a:off x="8190621" y="137895"/>
          <a:ext cx="1070937" cy="10709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76CAD9-EC24-4FE1-988B-D801CD96AAD1}">
      <dsp:nvSpPr>
        <dsp:cNvPr id="0" name=""/>
        <dsp:cNvSpPr/>
      </dsp:nvSpPr>
      <dsp:spPr>
        <a:xfrm>
          <a:off x="7196179" y="1330359"/>
          <a:ext cx="3059821" cy="45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b="1"/>
          </a:pPr>
          <a:r>
            <a:rPr lang="en-US" sz="3300" kern="1200" dirty="0">
              <a:latin typeface="Aharoni" panose="02010803020104030203" pitchFamily="2" charset="-79"/>
              <a:cs typeface="Aharoni" panose="02010803020104030203" pitchFamily="2" charset="-79"/>
            </a:rPr>
            <a:t>CARE Principles</a:t>
          </a:r>
        </a:p>
      </dsp:txBody>
      <dsp:txXfrm>
        <a:off x="7196179" y="1330359"/>
        <a:ext cx="3059821" cy="458973"/>
      </dsp:txXfrm>
    </dsp:sp>
    <dsp:sp modelId="{0732F10C-C571-458B-9824-0FB4D1465473}">
      <dsp:nvSpPr>
        <dsp:cNvPr id="0" name=""/>
        <dsp:cNvSpPr/>
      </dsp:nvSpPr>
      <dsp:spPr>
        <a:xfrm>
          <a:off x="7196179" y="1845856"/>
          <a:ext cx="3059821" cy="111822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83C08-CB34-49E8-A67F-CC98151DA475}"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07EC5-3357-4180-BE1E-C5BB3F43FCFA}" type="slidenum">
              <a:rPr lang="en-US" smtClean="0"/>
              <a:t>‹#›</a:t>
            </a:fld>
            <a:endParaRPr lang="en-US"/>
          </a:p>
        </p:txBody>
      </p:sp>
    </p:spTree>
    <p:extLst>
      <p:ext uri="{BB962C8B-B14F-4D97-AF65-F5344CB8AC3E}">
        <p14:creationId xmlns:p14="http://schemas.microsoft.com/office/powerpoint/2010/main" val="136692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evolution of best practices in data management has seen a significant shift over the years, moving from a focus on open data to the adoption of FAIR and CARE principles. This progression reflects the changing understanding and recognition of the complexities involved in data management, particularly in the context of research and public data.</a:t>
            </a:r>
          </a:p>
          <a:p>
            <a:pPr algn="l"/>
            <a:endParaRPr lang="en-US" b="0" i="0" dirty="0">
              <a:solidFill>
                <a:srgbClr val="374151"/>
              </a:solidFill>
              <a:effectLst/>
              <a:latin typeface="Söhne"/>
            </a:endParaRPr>
          </a:p>
          <a:p>
            <a:pPr algn="l"/>
            <a:r>
              <a:rPr lang="en-US" b="1" i="0" dirty="0">
                <a:solidFill>
                  <a:srgbClr val="374151"/>
                </a:solidFill>
                <a:effectLst/>
                <a:latin typeface="Söhne"/>
              </a:rPr>
              <a:t>Open Data</a:t>
            </a:r>
            <a:r>
              <a:rPr lang="en-US" b="0" i="0" dirty="0">
                <a:solidFill>
                  <a:srgbClr val="374151"/>
                </a:solidFill>
                <a:effectLst/>
                <a:latin typeface="Söhne"/>
              </a:rPr>
              <a:t> was the initial step in this evolution. The concept of open data advocates for data to be freely available to everyone to use and republish without restrictions. This was a significant first step in promoting transparency and collaboration, particularly in the scientific community. However, it soon became apparent that simply making data open was not enough to ensure its effective use.</a:t>
            </a:r>
          </a:p>
          <a:p>
            <a:pPr algn="l"/>
            <a:endParaRPr lang="en-US" b="0" i="0" dirty="0">
              <a:solidFill>
                <a:srgbClr val="374151"/>
              </a:solidFill>
              <a:effectLst/>
              <a:latin typeface="Söhne"/>
            </a:endParaRPr>
          </a:p>
          <a:p>
            <a:pPr algn="l"/>
            <a:r>
              <a:rPr lang="en-US" b="0" i="0" dirty="0">
                <a:solidFill>
                  <a:srgbClr val="374151"/>
                </a:solidFill>
                <a:effectLst/>
                <a:latin typeface="Söhne"/>
              </a:rPr>
              <a:t>This led to the development of the </a:t>
            </a:r>
            <a:r>
              <a:rPr lang="en-US" b="1" i="0" dirty="0">
                <a:solidFill>
                  <a:srgbClr val="374151"/>
                </a:solidFill>
                <a:effectLst/>
                <a:latin typeface="Söhne"/>
              </a:rPr>
              <a:t>FAIR Principles</a:t>
            </a:r>
            <a:r>
              <a:rPr lang="en-US" b="0" i="0" dirty="0">
                <a:solidFill>
                  <a:srgbClr val="374151"/>
                </a:solidFill>
                <a:effectLst/>
                <a:latin typeface="Söhne"/>
              </a:rPr>
              <a:t>, which emphasize not just the accessibility of data, but also its Findability, Interoperability, and Reusability. The FAIR principles recognize that data needs to be easily discoverable, able to be integrated with other data, and reusable in different contexts. This is achieved through the use of standards and controls that ensure data is well-described and stored in a way that facilitates its reuse.</a:t>
            </a:r>
          </a:p>
          <a:p>
            <a:pPr algn="l"/>
            <a:endParaRPr lang="en-US" b="0" i="0" dirty="0">
              <a:solidFill>
                <a:srgbClr val="374151"/>
              </a:solidFill>
              <a:effectLst/>
              <a:latin typeface="Söhne"/>
            </a:endParaRPr>
          </a:p>
          <a:p>
            <a:pPr algn="l"/>
            <a:r>
              <a:rPr lang="en-US" b="0" i="0" dirty="0">
                <a:solidFill>
                  <a:srgbClr val="374151"/>
                </a:solidFill>
                <a:effectLst/>
                <a:latin typeface="Söhne"/>
              </a:rPr>
              <a:t>Most recently, the </a:t>
            </a:r>
            <a:r>
              <a:rPr lang="en-US" b="1" i="0" dirty="0">
                <a:solidFill>
                  <a:srgbClr val="374151"/>
                </a:solidFill>
                <a:effectLst/>
                <a:latin typeface="Söhne"/>
              </a:rPr>
              <a:t>CARE Principles</a:t>
            </a:r>
            <a:r>
              <a:rPr lang="en-US" b="0" i="0" dirty="0">
                <a:solidFill>
                  <a:srgbClr val="374151"/>
                </a:solidFill>
                <a:effectLst/>
                <a:latin typeface="Söhne"/>
              </a:rPr>
              <a:t> have been developed to address the rights and interests of Indigenous Peoples in relation to their data. These principles emphasize Collective Benefit, Authority to Control, Responsibility, and Ethics. The CARE principles recognize that data about Indigenous Peoples has often been collected and used in ways that do not benefit them, and seek to rectify this by ensuring that Indigenous Peoples have control over their data and that it is used ethically and responsibly.</a:t>
            </a:r>
          </a:p>
          <a:p>
            <a:pPr algn="l"/>
            <a:endParaRPr lang="en-US" b="0" i="0" dirty="0">
              <a:solidFill>
                <a:srgbClr val="374151"/>
              </a:solidFill>
              <a:effectLst/>
              <a:latin typeface="Söhne"/>
            </a:endParaRPr>
          </a:p>
          <a:p>
            <a:pPr algn="l"/>
            <a:r>
              <a:rPr lang="en-US" b="0" i="0" dirty="0">
                <a:solidFill>
                  <a:srgbClr val="374151"/>
                </a:solidFill>
                <a:effectLst/>
                <a:latin typeface="Söhne"/>
              </a:rPr>
              <a:t>This historical context shows a clear progression from a focus on simply making data available, to ensuring it is usable and benefits those it pertains to. It reflects a growing understanding of the complexities of data management and the need for standards and controls to ensure data is not just accessible, but also findable, interoperable, reusable, and used ethically and responsibly.</a:t>
            </a:r>
          </a:p>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3</a:t>
            </a:fld>
            <a:endParaRPr lang="en-US"/>
          </a:p>
        </p:txBody>
      </p:sp>
    </p:spTree>
    <p:extLst>
      <p:ext uri="{BB962C8B-B14F-4D97-AF65-F5344CB8AC3E}">
        <p14:creationId xmlns:p14="http://schemas.microsoft.com/office/powerpoint/2010/main" val="27499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 </a:t>
            </a:r>
            <a:r>
              <a:rPr lang="en-US" dirty="0">
                <a:effectLst/>
              </a:rPr>
              <a:t>"As we've discussed, the FAIR and CARE principles represent best practices in data management. However, it's important to understand that they are not an implementation roadmap. They provide the 'what' - the goals we should aim for - but not the 'how' - the specific steps to achieve those goals."</a:t>
            </a:r>
          </a:p>
          <a:p>
            <a:r>
              <a:rPr lang="en-US" dirty="0">
                <a:effectLst/>
              </a:rPr>
              <a:t>"In the research community, there's a growing realization of the importance of these principles. More and more, researchers are recognizing that making data Findable, Accessible, Interoperable, Reusable, and Ethical is not just good practice, but essential for maximizing the impact and value of their work."</a:t>
            </a:r>
          </a:p>
          <a:p>
            <a:r>
              <a:rPr lang="en-US" dirty="0">
                <a:effectLst/>
              </a:rPr>
              <a:t>"However, there's currently no field-specific convergence on how to implement these principles. Different fields, and even different projects within the same field, may have different needs and challenges when it comes to data management."</a:t>
            </a:r>
          </a:p>
          <a:p>
            <a:r>
              <a:rPr lang="en-US" dirty="0">
                <a:effectLst/>
              </a:rPr>
              <a:t>"That's where this workshop comes in. Our goal is to provide you with a practical, adaptable roadmap for implementing the FAIR and CARE principles in your own work."</a:t>
            </a:r>
          </a:p>
          <a:p>
            <a:r>
              <a:rPr lang="en-US" dirty="0">
                <a:effectLst/>
              </a:rPr>
              <a:t>"Our approach is inspired by 'Getting practical with FAIR,' a resource developed by the NIH and CODATA. This resource provides practical guidance on how to make data FAIR, and we've adapted it to fit the needs and context of our workshop."</a:t>
            </a:r>
          </a:p>
          <a:p>
            <a:r>
              <a:rPr lang="en-US" dirty="0">
                <a:effectLst/>
              </a:rPr>
              <a:t>"We've also drawn on our own experiences with projects like SALURBAL and other data projects at the UHC. These projects have given us firsthand insight into the challenges and opportunities of implementing FAIR and CARE principles in real-world settings.“</a:t>
            </a:r>
          </a:p>
          <a:p>
            <a:endParaRPr lang="en-US" dirty="0">
              <a:effectLst/>
            </a:endParaRPr>
          </a:p>
          <a:p>
            <a:r>
              <a:rPr lang="en-US" dirty="0"/>
              <a:t>We will focus on the big picture of implementing FAIR step by step without going into technical details as the technical </a:t>
            </a:r>
            <a:r>
              <a:rPr lang="en-US" dirty="0" err="1"/>
              <a:t>impelmentat</a:t>
            </a:r>
            <a:r>
              <a:rPr lang="en-US" dirty="0"/>
              <a:t> may change but the semantics will not. </a:t>
            </a:r>
            <a:endParaRPr lang="en-US" dirty="0">
              <a:effectLst/>
            </a:endParaRPr>
          </a:p>
          <a:p>
            <a:r>
              <a:rPr lang="en-US" dirty="0">
                <a:effectLst/>
              </a:rPr>
              <a:t>"So, as we move forward, keep in mind that our goal is not just to teach you about the FAIR and CARE principles, but to give you the tools and knowledge you need to put these principles into practice in your own work. Particularly when writing funder require DMP and DMS plans."</a:t>
            </a:r>
          </a:p>
          <a:p>
            <a:br>
              <a:rPr lang="en-US" dirty="0"/>
            </a:b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12</a:t>
            </a:fld>
            <a:endParaRPr lang="en-US"/>
          </a:p>
        </p:txBody>
      </p:sp>
    </p:spTree>
    <p:extLst>
      <p:ext uri="{BB962C8B-B14F-4D97-AF65-F5344CB8AC3E}">
        <p14:creationId xmlns:p14="http://schemas.microsoft.com/office/powerpoint/2010/main" val="1564215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13</a:t>
            </a:fld>
            <a:endParaRPr lang="en-US"/>
          </a:p>
        </p:txBody>
      </p:sp>
    </p:spTree>
    <p:extLst>
      <p:ext uri="{BB962C8B-B14F-4D97-AF65-F5344CB8AC3E}">
        <p14:creationId xmlns:p14="http://schemas.microsoft.com/office/powerpoint/2010/main" val="2711069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first step is to get an idea of what type of metadata our project will need aka controlled vocabularies. These are essentially predefined lists of terms that are used to tag and categorize information, providing a consistent way to describe and organize data. (e.g. what is a variable, what is a data point, what is a subject). They are crucial tools for making data Findable and Interoperable, two of the key FAIR principles. We'll have a hands-on session looking at shared controlled vocabularies and then look at how we can generate a controlled vocabulary (SKOS) and share it with </a:t>
            </a:r>
            <a:r>
              <a:rPr lang="en-US" b="0" i="0" dirty="0" err="1">
                <a:solidFill>
                  <a:srgbClr val="374151"/>
                </a:solidFill>
                <a:effectLst/>
                <a:latin typeface="Söhne"/>
              </a:rPr>
              <a:t>BioPortal</a:t>
            </a:r>
            <a:r>
              <a:rPr lang="en-US" b="0" i="0" dirty="0">
                <a:solidFill>
                  <a:srgbClr val="374151"/>
                </a:solidFill>
                <a:effectLst/>
                <a:latin typeface="Söhne"/>
              </a:rPr>
              <a:t>. By the end of the day, you'll have a solid understanding of what are controlled vocabularies are and how they can make your data more FAIR."</a:t>
            </a:r>
          </a:p>
        </p:txBody>
      </p:sp>
      <p:sp>
        <p:nvSpPr>
          <p:cNvPr id="4" name="Slide Number Placeholder 3"/>
          <p:cNvSpPr>
            <a:spLocks noGrp="1"/>
          </p:cNvSpPr>
          <p:nvPr>
            <p:ph type="sldNum" sz="quarter" idx="5"/>
          </p:nvPr>
        </p:nvSpPr>
        <p:spPr/>
        <p:txBody>
          <a:bodyPr/>
          <a:lstStyle/>
          <a:p>
            <a:fld id="{C3C07EC5-3357-4180-BE1E-C5BB3F43FCFA}" type="slidenum">
              <a:rPr lang="en-US" smtClean="0"/>
              <a:t>14</a:t>
            </a:fld>
            <a:endParaRPr lang="en-US"/>
          </a:p>
        </p:txBody>
      </p:sp>
    </p:spTree>
    <p:extLst>
      <p:ext uri="{BB962C8B-B14F-4D97-AF65-F5344CB8AC3E}">
        <p14:creationId xmlns:p14="http://schemas.microsoft.com/office/powerpoint/2010/main" val="312801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Now we have defined a controlled vocabulary to talk about our project, we can now use it to generate interfaces to collect data(metadata). On Wednesday we will introduce CEDAR workbench, a tool for creating, managing and using metadata. By the end of the day, you will gain familiarity with a possible tool to enforce FAIR metadata collection. </a:t>
            </a:r>
          </a:p>
        </p:txBody>
      </p:sp>
      <p:sp>
        <p:nvSpPr>
          <p:cNvPr id="4" name="Slide Number Placeholder 3"/>
          <p:cNvSpPr>
            <a:spLocks noGrp="1"/>
          </p:cNvSpPr>
          <p:nvPr>
            <p:ph type="sldNum" sz="quarter" idx="5"/>
          </p:nvPr>
        </p:nvSpPr>
        <p:spPr/>
        <p:txBody>
          <a:bodyPr/>
          <a:lstStyle/>
          <a:p>
            <a:fld id="{C3C07EC5-3357-4180-BE1E-C5BB3F43FCFA}" type="slidenum">
              <a:rPr lang="en-US" smtClean="0"/>
              <a:t>15</a:t>
            </a:fld>
            <a:endParaRPr lang="en-US"/>
          </a:p>
        </p:txBody>
      </p:sp>
    </p:spTree>
    <p:extLst>
      <p:ext uri="{BB962C8B-B14F-4D97-AF65-F5344CB8AC3E}">
        <p14:creationId xmlns:p14="http://schemas.microsoft.com/office/powerpoint/2010/main" val="2640708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On Thursday, we'll delve into how to utilize FAIR metadata in research, specifically focusing on data build tools, or </a:t>
            </a:r>
            <a:r>
              <a:rPr lang="en-US" b="0" i="0" dirty="0" err="1">
                <a:solidFill>
                  <a:srgbClr val="374151"/>
                </a:solidFill>
                <a:effectLst/>
                <a:latin typeface="Söhne"/>
              </a:rPr>
              <a:t>dbt</a:t>
            </a:r>
            <a:r>
              <a:rPr lang="en-US" b="0" i="0" dirty="0">
                <a:solidFill>
                  <a:srgbClr val="374151"/>
                </a:solidFill>
                <a:effectLst/>
                <a:latin typeface="Söhne"/>
              </a:rPr>
              <a:t>, and data modeling via layers. </a:t>
            </a:r>
            <a:r>
              <a:rPr lang="en-US" b="0" i="0" dirty="0" err="1">
                <a:solidFill>
                  <a:srgbClr val="374151"/>
                </a:solidFill>
                <a:effectLst/>
                <a:latin typeface="Söhne"/>
              </a:rPr>
              <a:t>Dbt</a:t>
            </a:r>
            <a:r>
              <a:rPr lang="en-US" b="0" i="0" dirty="0">
                <a:solidFill>
                  <a:srgbClr val="374151"/>
                </a:solidFill>
                <a:effectLst/>
                <a:latin typeface="Söhne"/>
              </a:rPr>
              <a:t> is a transformation tool that helps us turn raw data into a format that's more useful for analysis. We'll discuss how to use </a:t>
            </a:r>
            <a:r>
              <a:rPr lang="en-US" b="0" i="0" dirty="0" err="1">
                <a:solidFill>
                  <a:srgbClr val="374151"/>
                </a:solidFill>
                <a:effectLst/>
                <a:latin typeface="Söhne"/>
              </a:rPr>
              <a:t>dbt</a:t>
            </a:r>
            <a:r>
              <a:rPr lang="en-US" b="0" i="0" dirty="0">
                <a:solidFill>
                  <a:srgbClr val="374151"/>
                </a:solidFill>
                <a:effectLst/>
                <a:latin typeface="Söhne"/>
              </a:rPr>
              <a:t> to consume FAIR primary data and transform it into a more usable form, while maintaining a clear lineage of the data. This process is crucial for ensuring that our downstream analytic tables are not only useful for our immediate analysis, but also maintain the integrity and traceability of the original data. In our hands-on session, you'll get to experience firsthand how </a:t>
            </a:r>
            <a:r>
              <a:rPr lang="en-US" b="0" i="0" dirty="0" err="1">
                <a:solidFill>
                  <a:srgbClr val="374151"/>
                </a:solidFill>
                <a:effectLst/>
                <a:latin typeface="Söhne"/>
              </a:rPr>
              <a:t>dbt</a:t>
            </a:r>
            <a:r>
              <a:rPr lang="en-US" b="0" i="0" dirty="0">
                <a:solidFill>
                  <a:srgbClr val="374151"/>
                </a:solidFill>
                <a:effectLst/>
                <a:latin typeface="Söhne"/>
              </a:rPr>
              <a:t> and layered data modeling can enhance your data analysis, all while adhering to the principles of FAIR.</a:t>
            </a:r>
          </a:p>
        </p:txBody>
      </p:sp>
      <p:sp>
        <p:nvSpPr>
          <p:cNvPr id="4" name="Slide Number Placeholder 3"/>
          <p:cNvSpPr>
            <a:spLocks noGrp="1"/>
          </p:cNvSpPr>
          <p:nvPr>
            <p:ph type="sldNum" sz="quarter" idx="5"/>
          </p:nvPr>
        </p:nvSpPr>
        <p:spPr/>
        <p:txBody>
          <a:bodyPr/>
          <a:lstStyle/>
          <a:p>
            <a:fld id="{C3C07EC5-3357-4180-BE1E-C5BB3F43FCFA}" type="slidenum">
              <a:rPr lang="en-US" smtClean="0"/>
              <a:t>16</a:t>
            </a:fld>
            <a:endParaRPr lang="en-US"/>
          </a:p>
        </p:txBody>
      </p:sp>
    </p:spTree>
    <p:extLst>
      <p:ext uri="{BB962C8B-B14F-4D97-AF65-F5344CB8AC3E}">
        <p14:creationId xmlns:p14="http://schemas.microsoft.com/office/powerpoint/2010/main" val="767263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"Finally, on Friday, we'll be putting everything together. We'll recap the key concepts and tools we've covered during the week and discuss how to incorporate these elements into a Data Management and Sharing plan, or DMS, and a Data Management Plan, or DMP. In our hands-on session, you'll get to draft a DMS/DMP that adheres to the FAIR and CARE principles. By the end of the day, and the end of our course, you'll have a practical roadmap for implementing these principles in your own work."</a:t>
            </a:r>
          </a:p>
        </p:txBody>
      </p:sp>
      <p:sp>
        <p:nvSpPr>
          <p:cNvPr id="4" name="Slide Number Placeholder 3"/>
          <p:cNvSpPr>
            <a:spLocks noGrp="1"/>
          </p:cNvSpPr>
          <p:nvPr>
            <p:ph type="sldNum" sz="quarter" idx="5"/>
          </p:nvPr>
        </p:nvSpPr>
        <p:spPr/>
        <p:txBody>
          <a:bodyPr/>
          <a:lstStyle/>
          <a:p>
            <a:fld id="{C3C07EC5-3357-4180-BE1E-C5BB3F43FCFA}" type="slidenum">
              <a:rPr lang="en-US" smtClean="0"/>
              <a:t>17</a:t>
            </a:fld>
            <a:endParaRPr lang="en-US"/>
          </a:p>
        </p:txBody>
      </p:sp>
    </p:spTree>
    <p:extLst>
      <p:ext uri="{BB962C8B-B14F-4D97-AF65-F5344CB8AC3E}">
        <p14:creationId xmlns:p14="http://schemas.microsoft.com/office/powerpoint/2010/main" val="1610950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a:t>
            </a:r>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18</a:t>
            </a:fld>
            <a:endParaRPr lang="en-US"/>
          </a:p>
        </p:txBody>
      </p:sp>
    </p:spTree>
    <p:extLst>
      <p:ext uri="{BB962C8B-B14F-4D97-AF65-F5344CB8AC3E}">
        <p14:creationId xmlns:p14="http://schemas.microsoft.com/office/powerpoint/2010/main" val="3290269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19</a:t>
            </a:fld>
            <a:endParaRPr lang="en-US"/>
          </a:p>
        </p:txBody>
      </p:sp>
    </p:spTree>
    <p:extLst>
      <p:ext uri="{BB962C8B-B14F-4D97-AF65-F5344CB8AC3E}">
        <p14:creationId xmlns:p14="http://schemas.microsoft.com/office/powerpoint/2010/main" val="286948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74151"/>
                </a:solidFill>
                <a:effectLst/>
                <a:latin typeface="Söhne"/>
              </a:rPr>
              <a:t>"In this slide, we're going to delve into how major funding bodies, specifically the National Institutes of Health (NIH) and the National Science Foundation (NSF), have formalized the requirement for data reusability in their grant submission processes."</a:t>
            </a:r>
          </a:p>
          <a:p>
            <a:pPr algn="l">
              <a:buFont typeface="+mj-lt"/>
              <a:buAutoNum type="arabicPeriod"/>
            </a:pPr>
            <a:r>
              <a:rPr lang="en-US" b="0" i="0" dirty="0">
                <a:solidFill>
                  <a:srgbClr val="374151"/>
                </a:solidFill>
                <a:effectLst/>
                <a:latin typeface="Söhne"/>
              </a:rPr>
              <a:t>"Starting with the NIH, they require a Data Management and Sharing plan, often abbreviated as DMS, as part of their grant applications. This plan is a crucial document that outlines how data will be managed during the project and how it will be shared upon the project's completion. It's not just about collecting data, but also about ensuring that the data can be effectively used by others in the future."</a:t>
            </a:r>
          </a:p>
          <a:p>
            <a:pPr algn="l">
              <a:buFont typeface="+mj-lt"/>
              <a:buAutoNum type="arabicPeriod"/>
            </a:pPr>
            <a:r>
              <a:rPr lang="en-US" b="0" i="0" dirty="0">
                <a:solidFill>
                  <a:srgbClr val="374151"/>
                </a:solidFill>
                <a:effectLst/>
                <a:latin typeface="Söhne"/>
              </a:rPr>
              <a:t>"Adherence to the FAIR principles can greatly assist in meeting these requirements. By making sure your data is Findable, Accessible, Interoperable, and Reusable, you're not only increasing the potential impact of your research but also aligning with the NIH's expectations for data management and sharing."</a:t>
            </a:r>
          </a:p>
          <a:p>
            <a:pPr algn="l">
              <a:buFont typeface="+mj-lt"/>
              <a:buAutoNum type="arabicPeriod"/>
            </a:pPr>
            <a:r>
              <a:rPr lang="en-US" b="0" i="0" dirty="0">
                <a:solidFill>
                  <a:srgbClr val="374151"/>
                </a:solidFill>
                <a:effectLst/>
                <a:latin typeface="Söhne"/>
              </a:rPr>
              <a:t>"Similarly, the NSF also requires a Data Management Plan, or DMP, in their grant applications. This plan should detail how data will be curated, preserved, and shared. It's about ensuring the longevity and accessibility of your data."</a:t>
            </a:r>
          </a:p>
          <a:p>
            <a:pPr algn="l">
              <a:buFont typeface="+mj-lt"/>
              <a:buAutoNum type="arabicPeriod"/>
            </a:pPr>
            <a:r>
              <a:rPr lang="en-US" b="0" i="0" dirty="0">
                <a:solidFill>
                  <a:srgbClr val="374151"/>
                </a:solidFill>
                <a:effectLst/>
                <a:latin typeface="Söhne"/>
              </a:rPr>
              <a:t>"Again, implementing the FAIR principles in these plans can ensure your data is reusable, which not only meets the NSF's requirements but also increases the value of your research to the broader scientific community. In essence, by making your data FAIR, you're extending the reach and impact of your research, which is a win-win situation for both you as a researcher and the funding bodies."</a:t>
            </a:r>
          </a:p>
          <a:p>
            <a:pPr algn="l">
              <a:buFont typeface="+mj-lt"/>
              <a:buAutoNum type="arabicPeriod"/>
            </a:pPr>
            <a:r>
              <a:rPr lang="en-US" b="0" i="0" dirty="0">
                <a:solidFill>
                  <a:srgbClr val="374151"/>
                </a:solidFill>
                <a:effectLst/>
                <a:latin typeface="Söhne"/>
              </a:rPr>
              <a:t>"In conclusion, the formalization of data reusability in the grant submission process underscores the importance of good data management practices and the value of making research data FAIR."</a:t>
            </a:r>
          </a:p>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4</a:t>
            </a:fld>
            <a:endParaRPr lang="en-US"/>
          </a:p>
        </p:txBody>
      </p:sp>
    </p:spTree>
    <p:extLst>
      <p:ext uri="{BB962C8B-B14F-4D97-AF65-F5344CB8AC3E}">
        <p14:creationId xmlns:p14="http://schemas.microsoft.com/office/powerpoint/2010/main" val="352005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"Before we move on, let's take a moment to understand why the FAIR data principles are such a valuable resource when writing Data Management and Sharing plans, or DMS, and Data Management Plans, or DMP. The FAIR principles provide a clear, internationally recognized framework for data management, encapsulating best practices in making data Findable, Accessible, Interoperable, and Reusable. These principles align perfectly with the requirements of both the NIH's DMS and the NSF's DMP, which require clear plans for data management and sharing. By adhering to the FAIR principles, researchers can ensure their data is readily available for reuse, thus increasing the potential impact of their research. This aligns with the goals of funders like NIH and NSF, making FAIR-adherent DMS and DMP more likely to be favorably reviewed."</a:t>
            </a:r>
            <a:endParaRPr lang="en-US" dirty="0"/>
          </a:p>
          <a:p>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5</a:t>
            </a:fld>
            <a:endParaRPr lang="en-US"/>
          </a:p>
        </p:txBody>
      </p:sp>
    </p:spTree>
    <p:extLst>
      <p:ext uri="{BB962C8B-B14F-4D97-AF65-F5344CB8AC3E}">
        <p14:creationId xmlns:p14="http://schemas.microsoft.com/office/powerpoint/2010/main" val="127193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6</a:t>
            </a:fld>
            <a:endParaRPr lang="en-US"/>
          </a:p>
        </p:txBody>
      </p:sp>
    </p:spTree>
    <p:extLst>
      <p:ext uri="{BB962C8B-B14F-4D97-AF65-F5344CB8AC3E}">
        <p14:creationId xmlns:p14="http://schemas.microsoft.com/office/powerpoint/2010/main" val="239797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 FAIR principles are set of best practices for data management. That has three main components</a:t>
            </a:r>
          </a:p>
          <a:p>
            <a:pPr algn="l"/>
            <a:r>
              <a:rPr lang="en-US" b="0" i="0" dirty="0">
                <a:solidFill>
                  <a:srgbClr val="374151"/>
                </a:solidFill>
                <a:effectLst/>
                <a:latin typeface="Söhne"/>
              </a:rPr>
              <a:t> 1. You see </a:t>
            </a:r>
            <a:r>
              <a:rPr lang="en-US" b="0" i="0" dirty="0" err="1">
                <a:solidFill>
                  <a:srgbClr val="374151"/>
                </a:solidFill>
                <a:effectLst/>
                <a:latin typeface="Söhne"/>
              </a:rPr>
              <a:t>metata</a:t>
            </a:r>
            <a:r>
              <a:rPr lang="en-US" b="0" i="0" dirty="0">
                <a:solidFill>
                  <a:srgbClr val="374151"/>
                </a:solidFill>
                <a:effectLst/>
                <a:latin typeface="Söhne"/>
              </a:rPr>
              <a:t> in almost every sub principle of FAIR. metadata that is machine actional is key to making data reusable. "Metadata is often described as 'data about data.' It provides information about other data, making it easier to understand, find, and work with. To put it in simpler terms, think of metadata as the label on a can of soup. The label tells you what's inside the can, the ingredients, the nutritional information, and so on. Without the label, you wouldn't know what's inside the can. Similarly, metadata provides key information about data, such as what the data represents, who created it, when it was created, and other details that help users understand the context and content of the data."</a:t>
            </a:r>
          </a:p>
          <a:p>
            <a:pPr algn="l"/>
            <a:r>
              <a:rPr lang="en-US" b="0" i="0" dirty="0">
                <a:solidFill>
                  <a:srgbClr val="374151"/>
                </a:solidFill>
                <a:effectLst/>
                <a:latin typeface="Söhne"/>
              </a:rPr>
              <a:t> 2. Technical implementations that are domain agnostic</a:t>
            </a:r>
          </a:p>
          <a:p>
            <a:pPr algn="l"/>
            <a:r>
              <a:rPr lang="en-US" b="0" i="0" dirty="0">
                <a:solidFill>
                  <a:srgbClr val="374151"/>
                </a:solidFill>
                <a:effectLst/>
                <a:latin typeface="Söhne"/>
              </a:rPr>
              <a:t> 3. Domain specific components: what's the vocabular your are using, what are there info most important to help </a:t>
            </a:r>
            <a:r>
              <a:rPr lang="en-US" b="0" i="0" dirty="0" err="1">
                <a:solidFill>
                  <a:srgbClr val="374151"/>
                </a:solidFill>
                <a:effectLst/>
                <a:latin typeface="Söhne"/>
              </a:rPr>
              <a:t>yo</a:t>
            </a:r>
            <a:r>
              <a:rPr lang="en-US" b="0" i="0" dirty="0">
                <a:solidFill>
                  <a:srgbClr val="374151"/>
                </a:solidFill>
                <a:effectLst/>
                <a:latin typeface="Söhne"/>
              </a:rPr>
              <a:t> find, understand datasets (blue)</a:t>
            </a:r>
          </a:p>
          <a:p>
            <a:pPr algn="l"/>
            <a:endParaRPr lang="en-US" b="0" i="0" dirty="0">
              <a:solidFill>
                <a:srgbClr val="374151"/>
              </a:solidFill>
              <a:effectLst/>
              <a:latin typeface="Söhne"/>
            </a:endParaRPr>
          </a:p>
          <a:p>
            <a:pPr algn="l"/>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7</a:t>
            </a:fld>
            <a:endParaRPr lang="en-US"/>
          </a:p>
        </p:txBody>
      </p:sp>
    </p:spTree>
    <p:extLst>
      <p:ext uri="{BB962C8B-B14F-4D97-AF65-F5344CB8AC3E}">
        <p14:creationId xmlns:p14="http://schemas.microsoft.com/office/powerpoint/2010/main" val="42463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8</a:t>
            </a:fld>
            <a:endParaRPr lang="en-US"/>
          </a:p>
        </p:txBody>
      </p:sp>
    </p:spTree>
    <p:extLst>
      <p:ext uri="{BB962C8B-B14F-4D97-AF65-F5344CB8AC3E}">
        <p14:creationId xmlns:p14="http://schemas.microsoft.com/office/powerpoint/2010/main" val="3651918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9</a:t>
            </a:fld>
            <a:endParaRPr lang="en-US"/>
          </a:p>
        </p:txBody>
      </p:sp>
    </p:spTree>
    <p:extLst>
      <p:ext uri="{BB962C8B-B14F-4D97-AF65-F5344CB8AC3E}">
        <p14:creationId xmlns:p14="http://schemas.microsoft.com/office/powerpoint/2010/main" val="3920326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10</a:t>
            </a:fld>
            <a:endParaRPr lang="en-US"/>
          </a:p>
        </p:txBody>
      </p:sp>
    </p:spTree>
    <p:extLst>
      <p:ext uri="{BB962C8B-B14F-4D97-AF65-F5344CB8AC3E}">
        <p14:creationId xmlns:p14="http://schemas.microsoft.com/office/powerpoint/2010/main" val="3601929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3C07EC5-3357-4180-BE1E-C5BB3F43FCFA}" type="slidenum">
              <a:rPr lang="en-US" smtClean="0"/>
              <a:t>11</a:t>
            </a:fld>
            <a:endParaRPr lang="en-US"/>
          </a:p>
        </p:txBody>
      </p:sp>
    </p:spTree>
    <p:extLst>
      <p:ext uri="{BB962C8B-B14F-4D97-AF65-F5344CB8AC3E}">
        <p14:creationId xmlns:p14="http://schemas.microsoft.com/office/powerpoint/2010/main" val="180951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6/26/2023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6/26/2023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6/26/2023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science.nih.gov/getting-practical-with-the-FAIR-principl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rexel-uhc.github.io/hcup-dbt/#!/overview" TargetMode="External"/><Relationship Id="rId4" Type="http://schemas.openxmlformats.org/officeDocument/2006/relationships/hyperlink" Target="https://data.lacurbanhealth.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A5E1-D90A-1ED0-39C7-38FBB5F82339}"/>
              </a:ext>
            </a:extLst>
          </p:cNvPr>
          <p:cNvSpPr>
            <a:spLocks noGrp="1"/>
          </p:cNvSpPr>
          <p:nvPr>
            <p:ph type="ctrTitle"/>
          </p:nvPr>
        </p:nvSpPr>
        <p:spPr>
          <a:xfrm>
            <a:off x="2018211" y="546589"/>
            <a:ext cx="8991600" cy="1645920"/>
          </a:xfrm>
        </p:spPr>
        <p:txBody>
          <a:bodyPr>
            <a:noAutofit/>
          </a:bodyPr>
          <a:lstStyle/>
          <a:p>
            <a:r>
              <a:rPr lang="en-US" sz="3600" b="1" i="1" dirty="0">
                <a:latin typeface="Source Sans Pro" panose="020B0503030403020204" pitchFamily="34" charset="0"/>
                <a:ea typeface="Source Sans Pro" panose="020B0503030403020204" pitchFamily="34" charset="0"/>
              </a:rPr>
              <a:t>Sync 1.2</a:t>
            </a:r>
            <a:br>
              <a:rPr lang="en-US" sz="3600" b="1" i="1" dirty="0">
                <a:latin typeface="Source Sans Pro" panose="020B0503030403020204" pitchFamily="34" charset="0"/>
                <a:ea typeface="Source Sans Pro" panose="020B0503030403020204" pitchFamily="34" charset="0"/>
              </a:rPr>
            </a:br>
            <a:r>
              <a:rPr lang="en-US" sz="3600" b="1" i="1" dirty="0">
                <a:latin typeface="Source Sans Pro" panose="020B0503030403020204" pitchFamily="34" charset="0"/>
                <a:ea typeface="Source Sans Pro" panose="020B0503030403020204" pitchFamily="34" charset="0"/>
              </a:rPr>
              <a:t>The Big picture</a:t>
            </a:r>
          </a:p>
        </p:txBody>
      </p:sp>
      <p:sp>
        <p:nvSpPr>
          <p:cNvPr id="3" name="Subtitle 2">
            <a:extLst>
              <a:ext uri="{FF2B5EF4-FFF2-40B4-BE49-F238E27FC236}">
                <a16:creationId xmlns:a16="http://schemas.microsoft.com/office/drawing/2014/main" id="{68B6F53C-6827-6CD9-3CB4-86D0933E66FB}"/>
              </a:ext>
            </a:extLst>
          </p:cNvPr>
          <p:cNvSpPr>
            <a:spLocks noGrp="1"/>
          </p:cNvSpPr>
          <p:nvPr>
            <p:ph type="subTitle" idx="1"/>
          </p:nvPr>
        </p:nvSpPr>
        <p:spPr>
          <a:xfrm>
            <a:off x="2155994" y="2759019"/>
            <a:ext cx="8083171" cy="1906473"/>
          </a:xfrm>
        </p:spPr>
        <p:txBody>
          <a:bodyPr>
            <a:normAutofit fontScale="85000" lnSpcReduction="20000"/>
          </a:bodyPr>
          <a:lstStyle/>
          <a:p>
            <a:r>
              <a:rPr lang="en-US" sz="3300" b="1" dirty="0">
                <a:latin typeface="Source Sans Pro" panose="020B0503030403020204" pitchFamily="34" charset="0"/>
                <a:ea typeface="Source Sans Pro" panose="020B0503030403020204" pitchFamily="34" charset="0"/>
              </a:rPr>
              <a:t>UHC Summer Institute- June 26-30, 2023</a:t>
            </a:r>
          </a:p>
          <a:p>
            <a:pPr algn="l"/>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Ran Li, </a:t>
            </a:r>
            <a:r>
              <a:rPr lang="en-US" sz="3300" b="1" dirty="0" err="1">
                <a:latin typeface="Source Sans Pro" panose="020B0503030403020204" pitchFamily="34" charset="0"/>
                <a:ea typeface="Source Sans Pro" panose="020B0503030403020204" pitchFamily="34" charset="0"/>
              </a:rPr>
              <a:t>Ms</a:t>
            </a:r>
            <a:endParaRPr lang="en-US" sz="3300" b="1" dirty="0">
              <a:latin typeface="Source Sans Pro" panose="020B0503030403020204" pitchFamily="34" charset="0"/>
              <a:ea typeface="Source Sans Pro" panose="020B0503030403020204" pitchFamily="34" charset="0"/>
            </a:endParaRPr>
          </a:p>
          <a:p>
            <a:r>
              <a:rPr lang="en-US" sz="3300" b="1" dirty="0">
                <a:latin typeface="Source Sans Pro" panose="020B0503030403020204" pitchFamily="34" charset="0"/>
                <a:ea typeface="Source Sans Pro" panose="020B0503030403020204" pitchFamily="34" charset="0"/>
              </a:rPr>
              <a:t>Ana Ortigoza, MD PhD</a:t>
            </a:r>
          </a:p>
          <a:p>
            <a:pPr algn="r"/>
            <a:endParaRPr lang="en-US" sz="3300" b="1" dirty="0">
              <a:latin typeface="Source Sans Pro" panose="020B0503030403020204" pitchFamily="34" charset="0"/>
              <a:ea typeface="Source Sans Pro" panose="020B0503030403020204" pitchFamily="34" charset="0"/>
            </a:endParaRPr>
          </a:p>
          <a:p>
            <a:pPr algn="r"/>
            <a:endParaRPr lang="en-US" sz="2400" b="1" dirty="0">
              <a:latin typeface="Source Sans Pro" panose="020B0503030403020204" pitchFamily="34" charset="0"/>
              <a:ea typeface="Source Sans Pro" panose="020B0503030403020204" pitchFamily="34" charset="0"/>
            </a:endParaRPr>
          </a:p>
        </p:txBody>
      </p:sp>
      <p:pic>
        <p:nvPicPr>
          <p:cNvPr id="7" name="Picture 6" descr="A picture containing circle, colorfulness, graphics, screenshot&#10;&#10;Description automatically generated">
            <a:extLst>
              <a:ext uri="{FF2B5EF4-FFF2-40B4-BE49-F238E27FC236}">
                <a16:creationId xmlns:a16="http://schemas.microsoft.com/office/drawing/2014/main" id="{A2F1C613-9A8F-D90D-9582-4F721BF58FDC}"/>
              </a:ext>
            </a:extLst>
          </p:cNvPr>
          <p:cNvPicPr>
            <a:picLocks noChangeAspect="1"/>
          </p:cNvPicPr>
          <p:nvPr/>
        </p:nvPicPr>
        <p:blipFill>
          <a:blip r:embed="rId2"/>
          <a:stretch>
            <a:fillRect/>
          </a:stretch>
        </p:blipFill>
        <p:spPr>
          <a:xfrm>
            <a:off x="8481001" y="4853135"/>
            <a:ext cx="2293679" cy="1721688"/>
          </a:xfrm>
          <a:prstGeom prst="rect">
            <a:avLst/>
          </a:prstGeom>
        </p:spPr>
      </p:pic>
      <p:pic>
        <p:nvPicPr>
          <p:cNvPr id="9" name="Picture 8" descr="A close up of a logo&#10;&#10;Description automatically generated with low confidence">
            <a:extLst>
              <a:ext uri="{FF2B5EF4-FFF2-40B4-BE49-F238E27FC236}">
                <a16:creationId xmlns:a16="http://schemas.microsoft.com/office/drawing/2014/main" id="{52CFB0D4-F28E-7302-7A21-404F16062B42}"/>
              </a:ext>
            </a:extLst>
          </p:cNvPr>
          <p:cNvPicPr>
            <a:picLocks noChangeAspect="1"/>
          </p:cNvPicPr>
          <p:nvPr/>
        </p:nvPicPr>
        <p:blipFill>
          <a:blip r:embed="rId3"/>
          <a:stretch>
            <a:fillRect/>
          </a:stretch>
        </p:blipFill>
        <p:spPr>
          <a:xfrm>
            <a:off x="1239759" y="5232002"/>
            <a:ext cx="3009680" cy="963954"/>
          </a:xfrm>
          <a:prstGeom prst="rect">
            <a:avLst/>
          </a:prstGeom>
        </p:spPr>
      </p:pic>
      <p:pic>
        <p:nvPicPr>
          <p:cNvPr id="11" name="Picture 10" descr="A picture containing text, font, graphics, screenshot&#10;&#10;Description automatically generated">
            <a:extLst>
              <a:ext uri="{FF2B5EF4-FFF2-40B4-BE49-F238E27FC236}">
                <a16:creationId xmlns:a16="http://schemas.microsoft.com/office/drawing/2014/main" id="{5BEC3233-3348-309E-1D0B-B01AA5360219}"/>
              </a:ext>
            </a:extLst>
          </p:cNvPr>
          <p:cNvPicPr>
            <a:picLocks noChangeAspect="1"/>
          </p:cNvPicPr>
          <p:nvPr/>
        </p:nvPicPr>
        <p:blipFill>
          <a:blip r:embed="rId4"/>
          <a:stretch>
            <a:fillRect/>
          </a:stretch>
        </p:blipFill>
        <p:spPr>
          <a:xfrm>
            <a:off x="5129993" y="4771669"/>
            <a:ext cx="2135171" cy="2135171"/>
          </a:xfrm>
          <a:prstGeom prst="rect">
            <a:avLst/>
          </a:prstGeom>
        </p:spPr>
      </p:pic>
    </p:spTree>
    <p:extLst>
      <p:ext uri="{BB962C8B-B14F-4D97-AF65-F5344CB8AC3E}">
        <p14:creationId xmlns:p14="http://schemas.microsoft.com/office/powerpoint/2010/main" val="51992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834511" y="2286000"/>
            <a:ext cx="2286000" cy="2286000"/>
          </a:xfrm>
          <a:prstGeom prst="flowChartDocument">
            <a:avLst/>
          </a:prstGeom>
          <a:solidFill>
            <a:schemeClr val="accent2"/>
          </a:solidFill>
          <a:ln>
            <a:noFill/>
          </a:ln>
        </p:spPr>
        <p:txBody>
          <a:bodyPr vert="horz" lIns="182880" tIns="182880" rIns="182880" bIns="182880" rtlCol="0" anchor="ctr">
            <a:normAutofit/>
          </a:bodyPr>
          <a:lstStyle/>
          <a:p>
            <a:r>
              <a:rPr lang="en-US" sz="2000">
                <a:solidFill>
                  <a:srgbClr val="FFFFFF"/>
                </a:solidFill>
              </a:rPr>
              <a:t>Data </a:t>
            </a:r>
            <a:br>
              <a:rPr lang="en-US" sz="2000">
                <a:solidFill>
                  <a:srgbClr val="FFFFFF"/>
                </a:solidFill>
              </a:rPr>
            </a:br>
            <a:r>
              <a:rPr lang="en-US" sz="2000">
                <a:solidFill>
                  <a:srgbClr val="FFFFFF"/>
                </a:solidFill>
              </a:rPr>
              <a:t>vs</a:t>
            </a:r>
            <a:br>
              <a:rPr lang="en-US" sz="2000">
                <a:solidFill>
                  <a:srgbClr val="FFFFFF"/>
                </a:solidFill>
              </a:rPr>
            </a:br>
            <a:r>
              <a:rPr lang="en-US" sz="2000">
                <a:solidFill>
                  <a:srgbClr val="FFFFFF"/>
                </a:solidFill>
              </a:rPr>
              <a:t>Metadata</a:t>
            </a:r>
          </a:p>
        </p:txBody>
      </p:sp>
      <p:sp>
        <p:nvSpPr>
          <p:cNvPr id="9" name="Flowchart: Document 8">
            <a:extLst>
              <a:ext uri="{FF2B5EF4-FFF2-40B4-BE49-F238E27FC236}">
                <a16:creationId xmlns:a16="http://schemas.microsoft.com/office/drawing/2014/main" id="{1E14715B-2E40-4760-AE23-026845A30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19" y="2121408"/>
            <a:ext cx="2615184" cy="2615184"/>
          </a:xfrm>
          <a:prstGeom prst="flowChartDocumen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45D08429-4C7A-4C37-848C-C1613E31D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8017" y="640080"/>
            <a:ext cx="7662672"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2">
            <a:extLst>
              <a:ext uri="{FF2B5EF4-FFF2-40B4-BE49-F238E27FC236}">
                <a16:creationId xmlns:a16="http://schemas.microsoft.com/office/drawing/2014/main" id="{DD8F4B2B-96EA-4C0F-84D3-5728F7CF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7181" y="802767"/>
            <a:ext cx="7324344"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6237821-1685-4B7B-7CB3-32E8793A5007}"/>
              </a:ext>
            </a:extLst>
          </p:cNvPr>
          <p:cNvPicPr>
            <a:picLocks noChangeAspect="1"/>
          </p:cNvPicPr>
          <p:nvPr/>
        </p:nvPicPr>
        <p:blipFill>
          <a:blip r:embed="rId3"/>
          <a:stretch>
            <a:fillRect/>
          </a:stretch>
        </p:blipFill>
        <p:spPr>
          <a:xfrm>
            <a:off x="4098704" y="2286000"/>
            <a:ext cx="7258785" cy="2413546"/>
          </a:xfrm>
          <a:prstGeom prst="rect">
            <a:avLst/>
          </a:prstGeom>
        </p:spPr>
      </p:pic>
    </p:spTree>
    <p:extLst>
      <p:ext uri="{BB962C8B-B14F-4D97-AF65-F5344CB8AC3E}">
        <p14:creationId xmlns:p14="http://schemas.microsoft.com/office/powerpoint/2010/main" val="938463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dirty="0">
                <a:solidFill>
                  <a:srgbClr val="262626"/>
                </a:solidFill>
              </a:rPr>
              <a:t>Evolution of Data Stewardship</a:t>
            </a:r>
          </a:p>
        </p:txBody>
      </p:sp>
      <p:graphicFrame>
        <p:nvGraphicFramePr>
          <p:cNvPr id="5" name="Content Placeholder 2">
            <a:extLst>
              <a:ext uri="{FF2B5EF4-FFF2-40B4-BE49-F238E27FC236}">
                <a16:creationId xmlns:a16="http://schemas.microsoft.com/office/drawing/2014/main" id="{38CD19CD-C186-448A-FA68-1BE47DDD1A2C}"/>
              </a:ext>
            </a:extLst>
          </p:cNvPr>
          <p:cNvGraphicFramePr>
            <a:graphicFrameLocks noGrp="1"/>
          </p:cNvGraphicFramePr>
          <p:nvPr>
            <p:ph idx="1"/>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a:extLst>
              <a:ext uri="{FF2B5EF4-FFF2-40B4-BE49-F238E27FC236}">
                <a16:creationId xmlns:a16="http://schemas.microsoft.com/office/drawing/2014/main" id="{A74B87C7-70E3-63D1-C8B0-CDB635601DAE}"/>
              </a:ext>
            </a:extLst>
          </p:cNvPr>
          <p:cNvGrpSpPr/>
          <p:nvPr/>
        </p:nvGrpSpPr>
        <p:grpSpPr>
          <a:xfrm>
            <a:off x="8166978" y="4669669"/>
            <a:ext cx="3059821" cy="820662"/>
            <a:chOff x="3600889" y="1984632"/>
            <a:chExt cx="3059821" cy="820662"/>
          </a:xfrm>
        </p:grpSpPr>
        <p:sp>
          <p:nvSpPr>
            <p:cNvPr id="6" name="Rectangle 5">
              <a:extLst>
                <a:ext uri="{FF2B5EF4-FFF2-40B4-BE49-F238E27FC236}">
                  <a16:creationId xmlns:a16="http://schemas.microsoft.com/office/drawing/2014/main" id="{B1B392CE-503C-4E0C-5827-229325A8AEFE}"/>
                </a:ext>
              </a:extLst>
            </p:cNvPr>
            <p:cNvSpPr/>
            <p:nvPr/>
          </p:nvSpPr>
          <p:spPr>
            <a:xfrm>
              <a:off x="3600889" y="1984632"/>
              <a:ext cx="3059821" cy="8206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E0E778E1-959F-6C8E-D5BC-923E1756F702}"/>
                </a:ext>
              </a:extLst>
            </p:cNvPr>
            <p:cNvSpPr txBox="1"/>
            <p:nvPr/>
          </p:nvSpPr>
          <p:spPr>
            <a:xfrm>
              <a:off x="3600889" y="1984632"/>
              <a:ext cx="3059821" cy="8206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dirty="0"/>
                <a:t>Address ethics of data in regards to indigenous/marginalized populations</a:t>
              </a:r>
            </a:p>
            <a:p>
              <a:pPr marL="0" lvl="0" indent="0" algn="ctr" defTabSz="755650">
                <a:lnSpc>
                  <a:spcPct val="100000"/>
                </a:lnSpc>
                <a:spcBef>
                  <a:spcPct val="0"/>
                </a:spcBef>
                <a:spcAft>
                  <a:spcPct val="35000"/>
                </a:spcAft>
                <a:buNone/>
              </a:pPr>
              <a:r>
                <a:rPr lang="en-US" sz="1700" b="1" u="sng" kern="1200" dirty="0">
                  <a:latin typeface="Aharoni" panose="02010803020104030203" pitchFamily="2" charset="-79"/>
                  <a:cs typeface="Aharoni" panose="02010803020104030203" pitchFamily="2" charset="-79"/>
                </a:rPr>
                <a:t>ETHICS</a:t>
              </a:r>
            </a:p>
          </p:txBody>
        </p:sp>
      </p:grpSp>
    </p:spTree>
    <p:extLst>
      <p:ext uri="{BB962C8B-B14F-4D97-AF65-F5344CB8AC3E}">
        <p14:creationId xmlns:p14="http://schemas.microsoft.com/office/powerpoint/2010/main" val="1035996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dirty="0">
                <a:solidFill>
                  <a:srgbClr val="262626"/>
                </a:solidFill>
              </a:rPr>
              <a:t>How to implement</a:t>
            </a:r>
          </a:p>
        </p:txBody>
      </p:sp>
      <p:sp>
        <p:nvSpPr>
          <p:cNvPr id="6" name="Rectangle 5">
            <a:extLst>
              <a:ext uri="{FF2B5EF4-FFF2-40B4-BE49-F238E27FC236}">
                <a16:creationId xmlns:a16="http://schemas.microsoft.com/office/drawing/2014/main" id="{B1B392CE-503C-4E0C-5827-229325A8AEFE}"/>
              </a:ext>
            </a:extLst>
          </p:cNvPr>
          <p:cNvSpPr/>
          <p:nvPr/>
        </p:nvSpPr>
        <p:spPr>
          <a:xfrm>
            <a:off x="8166978" y="4669669"/>
            <a:ext cx="3059821" cy="8206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Content Placeholder 6">
            <a:extLst>
              <a:ext uri="{FF2B5EF4-FFF2-40B4-BE49-F238E27FC236}">
                <a16:creationId xmlns:a16="http://schemas.microsoft.com/office/drawing/2014/main" id="{DB333296-9768-AEBB-6675-A5E79C763CD4}"/>
              </a:ext>
            </a:extLst>
          </p:cNvPr>
          <p:cNvSpPr>
            <a:spLocks noGrp="1"/>
          </p:cNvSpPr>
          <p:nvPr>
            <p:ph idx="1"/>
          </p:nvPr>
        </p:nvSpPr>
        <p:spPr/>
        <p:txBody>
          <a:bodyPr>
            <a:normAutofit lnSpcReduction="10000"/>
          </a:bodyPr>
          <a:lstStyle/>
          <a:p>
            <a:r>
              <a:rPr lang="en-US" dirty="0"/>
              <a:t>FAIR and CARE are best practices and not an implementation roadmap</a:t>
            </a:r>
          </a:p>
          <a:p>
            <a:r>
              <a:rPr lang="en-US" dirty="0"/>
              <a:t>Within the research community there is only now just a realization of important of FAIR and CARE </a:t>
            </a:r>
          </a:p>
          <a:p>
            <a:r>
              <a:rPr lang="en-US" dirty="0"/>
              <a:t>There is no field specific convergence in how to implement it.</a:t>
            </a:r>
          </a:p>
          <a:p>
            <a:r>
              <a:rPr lang="en-US" dirty="0"/>
              <a:t>This workshop will go through a one potential implementation plan inspired by</a:t>
            </a:r>
          </a:p>
          <a:p>
            <a:pPr lvl="1"/>
            <a:r>
              <a:rPr lang="en-US" dirty="0">
                <a:hlinkClick r:id="rId3"/>
              </a:rPr>
              <a:t>Getting practical with FAIR </a:t>
            </a:r>
            <a:r>
              <a:rPr lang="en-US" dirty="0"/>
              <a:t>from the NIH/CODATA  </a:t>
            </a:r>
          </a:p>
          <a:p>
            <a:pPr lvl="1"/>
            <a:r>
              <a:rPr lang="en-US" dirty="0"/>
              <a:t>Our work with </a:t>
            </a:r>
            <a:r>
              <a:rPr lang="en-US" dirty="0">
                <a:hlinkClick r:id="rId4"/>
              </a:rPr>
              <a:t>SALURBAL</a:t>
            </a:r>
            <a:r>
              <a:rPr lang="en-US" dirty="0"/>
              <a:t> and </a:t>
            </a:r>
            <a:r>
              <a:rPr lang="en-US" dirty="0">
                <a:hlinkClick r:id="rId5"/>
              </a:rPr>
              <a:t>other data projects </a:t>
            </a:r>
            <a:r>
              <a:rPr lang="en-US" dirty="0"/>
              <a:t>at the UHC</a:t>
            </a:r>
          </a:p>
          <a:p>
            <a:r>
              <a:rPr lang="en-US" dirty="0"/>
              <a:t>These principles and implementation may help you write DMS/DMP in the future</a:t>
            </a:r>
          </a:p>
          <a:p>
            <a:pPr lvl="1"/>
            <a:endParaRPr lang="en-US" dirty="0"/>
          </a:p>
          <a:p>
            <a:endParaRPr lang="en-US" dirty="0"/>
          </a:p>
        </p:txBody>
      </p:sp>
    </p:spTree>
    <p:extLst>
      <p:ext uri="{BB962C8B-B14F-4D97-AF65-F5344CB8AC3E}">
        <p14:creationId xmlns:p14="http://schemas.microsoft.com/office/powerpoint/2010/main" val="138662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3000">
                <a:solidFill>
                  <a:srgbClr val="FFFFFF"/>
                </a:solidFill>
              </a:rPr>
              <a:t>Roadmap </a:t>
            </a:r>
          </a:p>
        </p:txBody>
      </p:sp>
      <p:sp>
        <p:nvSpPr>
          <p:cNvPr id="29" name="Content Placeholder 2">
            <a:extLst>
              <a:ext uri="{FF2B5EF4-FFF2-40B4-BE49-F238E27FC236}">
                <a16:creationId xmlns:a16="http://schemas.microsoft.com/office/drawing/2014/main" id="{E4B2842F-4616-5A0F-4F4D-1727BD7ED6DC}"/>
              </a:ext>
            </a:extLst>
          </p:cNvPr>
          <p:cNvSpPr>
            <a:spLocks noGrp="1"/>
          </p:cNvSpPr>
          <p:nvPr>
            <p:ph idx="1"/>
          </p:nvPr>
        </p:nvSpPr>
        <p:spPr>
          <a:xfrm>
            <a:off x="5591695" y="1402080"/>
            <a:ext cx="5320696" cy="4053840"/>
          </a:xfrm>
        </p:spPr>
        <p:txBody>
          <a:bodyPr anchor="ctr">
            <a:normAutofit/>
          </a:bodyPr>
          <a:lstStyle/>
          <a:p>
            <a:pPr marL="0" indent="0">
              <a:buNone/>
            </a:pPr>
            <a:r>
              <a:rPr lang="en-US" b="1" i="0" dirty="0">
                <a:effectLst/>
                <a:latin typeface="Söhne"/>
              </a:rPr>
              <a:t>Intro  - Big Picture - 6/26</a:t>
            </a:r>
          </a:p>
          <a:p>
            <a:pPr>
              <a:buFont typeface="+mj-lt"/>
              <a:buAutoNum type="arabicPeriod"/>
            </a:pPr>
            <a:r>
              <a:rPr lang="en-US" b="1" dirty="0">
                <a:latin typeface="Söhne"/>
              </a:rPr>
              <a:t>Define FAIR meta(data) – 6/27</a:t>
            </a:r>
          </a:p>
          <a:p>
            <a:pPr>
              <a:buFont typeface="+mj-lt"/>
              <a:buAutoNum type="arabicPeriod"/>
            </a:pPr>
            <a:r>
              <a:rPr lang="en-US" b="1" dirty="0">
                <a:latin typeface="Söhne"/>
              </a:rPr>
              <a:t>Collect FAIR meta(data) – 6/28</a:t>
            </a:r>
          </a:p>
          <a:p>
            <a:pPr>
              <a:buFont typeface="+mj-lt"/>
              <a:buAutoNum type="arabicPeriod"/>
            </a:pPr>
            <a:r>
              <a:rPr lang="en-US" b="1" dirty="0">
                <a:latin typeface="Söhne"/>
              </a:rPr>
              <a:t>Utilize FAIR meta(data) – 6/29</a:t>
            </a:r>
          </a:p>
          <a:p>
            <a:pPr marL="0" indent="0">
              <a:buNone/>
            </a:pPr>
            <a:r>
              <a:rPr lang="en-US" b="1" dirty="0">
                <a:latin typeface="Söhne"/>
              </a:rPr>
              <a:t>Putting it all together in a DMS/DMP – 6/30</a:t>
            </a:r>
          </a:p>
          <a:p>
            <a:pPr>
              <a:buFont typeface="+mj-lt"/>
              <a:buAutoNum type="arabicPeriod"/>
            </a:pPr>
            <a:endParaRPr lang="en-US" b="1" dirty="0">
              <a:latin typeface="Söhne"/>
            </a:endParaRPr>
          </a:p>
        </p:txBody>
      </p:sp>
    </p:spTree>
    <p:extLst>
      <p:ext uri="{BB962C8B-B14F-4D97-AF65-F5344CB8AC3E}">
        <p14:creationId xmlns:p14="http://schemas.microsoft.com/office/powerpoint/2010/main" val="3187756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804672" y="964692"/>
            <a:ext cx="4476806" cy="1188720"/>
          </a:xfrm>
        </p:spPr>
        <p:txBody>
          <a:bodyPr vert="horz" lIns="182880" tIns="182880" rIns="182880" bIns="182880" rtlCol="0">
            <a:normAutofit/>
          </a:bodyPr>
          <a:lstStyle/>
          <a:p>
            <a:r>
              <a:rPr lang="en-US" sz="2200"/>
              <a:t>1. Define FAIR meta(data)</a:t>
            </a:r>
            <a:br>
              <a:rPr lang="en-US" sz="2200"/>
            </a:br>
            <a:endParaRPr lang="en-US" sz="2200"/>
          </a:p>
        </p:txBody>
      </p:sp>
      <p:sp>
        <p:nvSpPr>
          <p:cNvPr id="15" name="Content Placeholder 2">
            <a:extLst>
              <a:ext uri="{FF2B5EF4-FFF2-40B4-BE49-F238E27FC236}">
                <a16:creationId xmlns:a16="http://schemas.microsoft.com/office/drawing/2014/main" id="{4BC837D0-2E7B-7FC4-A4CD-47B024C030A2}"/>
              </a:ext>
            </a:extLst>
          </p:cNvPr>
          <p:cNvSpPr>
            <a:spLocks noGrp="1"/>
          </p:cNvSpPr>
          <p:nvPr>
            <p:ph idx="1"/>
          </p:nvPr>
        </p:nvSpPr>
        <p:spPr>
          <a:xfrm>
            <a:off x="803244" y="2638044"/>
            <a:ext cx="4492932" cy="3263206"/>
          </a:xfrm>
        </p:spPr>
        <p:txBody>
          <a:bodyPr>
            <a:normAutofit/>
          </a:bodyPr>
          <a:lstStyle/>
          <a:p>
            <a:pPr marL="0" indent="0">
              <a:buNone/>
            </a:pPr>
            <a:endParaRPr lang="en-US" b="0" i="0" dirty="0">
              <a:effectLst/>
              <a:latin typeface="Söhne"/>
            </a:endParaRPr>
          </a:p>
          <a:p>
            <a:pPr>
              <a:buFont typeface="Arial" panose="020B0604020202020204" pitchFamily="34" charset="0"/>
              <a:buChar char="•"/>
            </a:pPr>
            <a:r>
              <a:rPr lang="en-US" b="0" i="0" dirty="0">
                <a:effectLst/>
                <a:latin typeface="Söhne"/>
              </a:rPr>
              <a:t>Introduction to controlled vocabularies and their role in making data Findable and Interoperable.</a:t>
            </a:r>
          </a:p>
          <a:p>
            <a:pPr>
              <a:buFont typeface="Arial" panose="020B0604020202020204" pitchFamily="34" charset="0"/>
              <a:buChar char="•"/>
            </a:pPr>
            <a:r>
              <a:rPr lang="en-US" b="0" i="0" dirty="0">
                <a:effectLst/>
                <a:latin typeface="Söhne"/>
              </a:rPr>
              <a:t>Hands-on session with Simple Knowledge Organization System (SKOS) and </a:t>
            </a:r>
            <a:r>
              <a:rPr lang="en-US" b="0" i="0" dirty="0" err="1">
                <a:effectLst/>
                <a:latin typeface="Söhne"/>
              </a:rPr>
              <a:t>BioPortal</a:t>
            </a:r>
            <a:r>
              <a:rPr lang="en-US" b="0" i="0" dirty="0">
                <a:effectLst/>
                <a:latin typeface="Söhne"/>
              </a:rPr>
              <a:t>.</a:t>
            </a:r>
          </a:p>
          <a:p>
            <a:pPr>
              <a:buFont typeface="Arial" panose="020B0604020202020204" pitchFamily="34" charset="0"/>
              <a:buChar char="•"/>
            </a:pPr>
            <a:r>
              <a:rPr lang="en-US" b="0" i="0" dirty="0">
                <a:effectLst/>
                <a:latin typeface="Söhne"/>
              </a:rPr>
              <a:t>Discussion on how these tools can be used to standardize data and enhance its reusability.</a:t>
            </a:r>
          </a:p>
        </p:txBody>
      </p:sp>
      <p:sp>
        <p:nvSpPr>
          <p:cNvPr id="33" name="Rectangle 32">
            <a:extLst>
              <a:ext uri="{FF2B5EF4-FFF2-40B4-BE49-F238E27FC236}">
                <a16:creationId xmlns:a16="http://schemas.microsoft.com/office/drawing/2014/main" id="{CCB44D6C-A194-4C92-A608-1AA2CC59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65762A7-CE84-40FE-9B97-D3C158A3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9573F081-CDCC-A30D-C414-CCAC088B87B8}"/>
              </a:ext>
            </a:extLst>
          </p:cNvPr>
          <p:cNvPicPr>
            <a:picLocks noChangeAspect="1"/>
          </p:cNvPicPr>
          <p:nvPr/>
        </p:nvPicPr>
        <p:blipFill>
          <a:blip r:embed="rId3"/>
          <a:stretch>
            <a:fillRect/>
          </a:stretch>
        </p:blipFill>
        <p:spPr>
          <a:xfrm>
            <a:off x="6272789" y="1992300"/>
            <a:ext cx="4782312" cy="2881342"/>
          </a:xfrm>
          <a:prstGeom prst="rect">
            <a:avLst/>
          </a:prstGeom>
        </p:spPr>
      </p:pic>
    </p:spTree>
    <p:extLst>
      <p:ext uri="{BB962C8B-B14F-4D97-AF65-F5344CB8AC3E}">
        <p14:creationId xmlns:p14="http://schemas.microsoft.com/office/powerpoint/2010/main" val="790456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804672" y="964692"/>
            <a:ext cx="5894832" cy="1188720"/>
          </a:xfrm>
        </p:spPr>
        <p:txBody>
          <a:bodyPr vert="horz" lIns="182880" tIns="182880" rIns="182880" bIns="182880" rtlCol="0">
            <a:normAutofit/>
          </a:bodyPr>
          <a:lstStyle/>
          <a:p>
            <a:r>
              <a:rPr lang="en-US" b="0" i="0">
                <a:effectLst/>
                <a:latin typeface="Söhne"/>
              </a:rPr>
              <a:t>2. Collect FAIR Meta(data)</a:t>
            </a:r>
            <a:endParaRPr lang="en-US" dirty="0"/>
          </a:p>
        </p:txBody>
      </p:sp>
      <p:sp>
        <p:nvSpPr>
          <p:cNvPr id="15" name="Content Placeholder 2">
            <a:extLst>
              <a:ext uri="{FF2B5EF4-FFF2-40B4-BE49-F238E27FC236}">
                <a16:creationId xmlns:a16="http://schemas.microsoft.com/office/drawing/2014/main" id="{4BC837D0-2E7B-7FC4-A4CD-47B024C030A2}"/>
              </a:ext>
            </a:extLst>
          </p:cNvPr>
          <p:cNvSpPr>
            <a:spLocks noGrp="1"/>
          </p:cNvSpPr>
          <p:nvPr>
            <p:ph idx="1"/>
          </p:nvPr>
        </p:nvSpPr>
        <p:spPr>
          <a:xfrm>
            <a:off x="803243" y="2638044"/>
            <a:ext cx="5963317" cy="3263206"/>
          </a:xfrm>
        </p:spPr>
        <p:txBody>
          <a:bodyPr>
            <a:normAutofit/>
          </a:bodyPr>
          <a:lstStyle/>
          <a:p>
            <a:pPr marL="0" indent="0">
              <a:buNone/>
            </a:pPr>
            <a:endParaRPr lang="en-US" b="0" i="0">
              <a:effectLst/>
              <a:latin typeface="Söhne"/>
            </a:endParaRPr>
          </a:p>
          <a:p>
            <a:pPr>
              <a:buFont typeface="Arial" panose="020B0604020202020204" pitchFamily="34" charset="0"/>
              <a:buChar char="•"/>
            </a:pPr>
            <a:r>
              <a:rPr lang="en-US" b="0" i="0">
                <a:effectLst/>
                <a:latin typeface="Söhne"/>
              </a:rPr>
              <a:t>We now have defined a controlled vocabulary, now we can collected meta(data)!</a:t>
            </a:r>
          </a:p>
          <a:p>
            <a:pPr>
              <a:buFont typeface="Arial" panose="020B0604020202020204" pitchFamily="34" charset="0"/>
              <a:buChar char="•"/>
            </a:pPr>
            <a:r>
              <a:rPr lang="en-US" b="0" i="0">
                <a:effectLst/>
                <a:latin typeface="Söhne"/>
              </a:rPr>
              <a:t>Hands-on session with the CEDAR Workbench, a tool for creating, managing, and using metadata. </a:t>
            </a:r>
          </a:p>
          <a:p>
            <a:pPr>
              <a:buFont typeface="Arial" panose="020B0604020202020204" pitchFamily="34" charset="0"/>
              <a:buChar char="•"/>
            </a:pPr>
            <a:r>
              <a:rPr lang="en-US" b="0" i="0">
                <a:effectLst/>
                <a:latin typeface="Söhne"/>
              </a:rPr>
              <a:t>Integration between </a:t>
            </a:r>
            <a:r>
              <a:rPr lang="en-US" b="0" i="0" err="1">
                <a:effectLst/>
                <a:latin typeface="Söhne"/>
              </a:rPr>
              <a:t>Bioportal</a:t>
            </a:r>
            <a:r>
              <a:rPr lang="en-US" b="0" i="0">
                <a:effectLst/>
                <a:latin typeface="Söhne"/>
              </a:rPr>
              <a:t> and CEDAR</a:t>
            </a:r>
          </a:p>
          <a:p>
            <a:pPr>
              <a:buFont typeface="Arial" panose="020B0604020202020204" pitchFamily="34" charset="0"/>
              <a:buChar char="•"/>
            </a:pPr>
            <a:endParaRPr lang="en-US" b="0" i="0">
              <a:effectLst/>
              <a:latin typeface="Söhne"/>
            </a:endParaRPr>
          </a:p>
        </p:txBody>
      </p:sp>
      <p:sp>
        <p:nvSpPr>
          <p:cNvPr id="2055" name="Rectangle 2054">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Rectangle 2056">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DF] Supporting Ontology-Based Standardization of Biomedical ...">
            <a:extLst>
              <a:ext uri="{FF2B5EF4-FFF2-40B4-BE49-F238E27FC236}">
                <a16:creationId xmlns:a16="http://schemas.microsoft.com/office/drawing/2014/main" id="{1922447B-243B-537F-E5F4-C128815F13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5890" y="1319691"/>
            <a:ext cx="3328416" cy="4226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7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804672" y="964692"/>
            <a:ext cx="4476806" cy="1188720"/>
          </a:xfrm>
        </p:spPr>
        <p:txBody>
          <a:bodyPr vert="horz" lIns="182880" tIns="182880" rIns="182880" bIns="182880" rtlCol="0">
            <a:normAutofit/>
          </a:bodyPr>
          <a:lstStyle/>
          <a:p>
            <a:r>
              <a:rPr lang="en-US" b="0" i="0">
                <a:effectLst/>
                <a:latin typeface="Söhne"/>
              </a:rPr>
              <a:t>3. Utilize FAIR Meta(data)</a:t>
            </a:r>
            <a:endParaRPr lang="en-US" dirty="0"/>
          </a:p>
        </p:txBody>
      </p:sp>
      <p:sp>
        <p:nvSpPr>
          <p:cNvPr id="15" name="Content Placeholder 2">
            <a:extLst>
              <a:ext uri="{FF2B5EF4-FFF2-40B4-BE49-F238E27FC236}">
                <a16:creationId xmlns:a16="http://schemas.microsoft.com/office/drawing/2014/main" id="{4BC837D0-2E7B-7FC4-A4CD-47B024C030A2}"/>
              </a:ext>
            </a:extLst>
          </p:cNvPr>
          <p:cNvSpPr>
            <a:spLocks noGrp="1"/>
          </p:cNvSpPr>
          <p:nvPr>
            <p:ph idx="1"/>
          </p:nvPr>
        </p:nvSpPr>
        <p:spPr>
          <a:xfrm>
            <a:off x="803244" y="2638044"/>
            <a:ext cx="4492932" cy="3263206"/>
          </a:xfrm>
        </p:spPr>
        <p:txBody>
          <a:bodyPr>
            <a:normAutofit/>
          </a:bodyPr>
          <a:lstStyle/>
          <a:p>
            <a:pPr marL="0" indent="0">
              <a:buNone/>
            </a:pPr>
            <a:endParaRPr lang="en-US" b="0" i="0" dirty="0">
              <a:effectLst/>
              <a:latin typeface="Söhne"/>
            </a:endParaRPr>
          </a:p>
          <a:p>
            <a:pPr>
              <a:buFont typeface="Arial" panose="020B0604020202020204" pitchFamily="34" charset="0"/>
              <a:buChar char="•"/>
            </a:pPr>
            <a:r>
              <a:rPr lang="en-US" b="0" i="0" dirty="0">
                <a:effectLst/>
                <a:latin typeface="Söhne"/>
              </a:rPr>
              <a:t>We now </a:t>
            </a:r>
            <a:r>
              <a:rPr lang="en-US" dirty="0">
                <a:latin typeface="Söhne"/>
              </a:rPr>
              <a:t>machine actionable primary meta(data). </a:t>
            </a:r>
          </a:p>
          <a:p>
            <a:pPr>
              <a:buFont typeface="Arial" panose="020B0604020202020204" pitchFamily="34" charset="0"/>
              <a:buChar char="•"/>
            </a:pPr>
            <a:r>
              <a:rPr lang="en-US" dirty="0">
                <a:latin typeface="Söhne"/>
              </a:rPr>
              <a:t>How can we best utilize it for analytical purposes?</a:t>
            </a:r>
          </a:p>
          <a:p>
            <a:pPr>
              <a:buFont typeface="Arial" panose="020B0604020202020204" pitchFamily="34" charset="0"/>
              <a:buChar char="•"/>
            </a:pPr>
            <a:r>
              <a:rPr lang="en-US" b="0" i="0" dirty="0">
                <a:effectLst/>
                <a:latin typeface="Söhne"/>
              </a:rPr>
              <a:t>How can we maintain the lineage of </a:t>
            </a:r>
            <a:r>
              <a:rPr lang="en-US" dirty="0">
                <a:latin typeface="Söhne"/>
              </a:rPr>
              <a:t>meta(data) downstream?</a:t>
            </a:r>
            <a:endParaRPr lang="en-US" b="0" i="0" dirty="0">
              <a:effectLst/>
              <a:latin typeface="Söhne"/>
            </a:endParaRPr>
          </a:p>
          <a:p>
            <a:pPr>
              <a:buFont typeface="Arial" panose="020B0604020202020204" pitchFamily="34" charset="0"/>
              <a:buChar char="•"/>
            </a:pPr>
            <a:r>
              <a:rPr lang="en-US" b="0" i="0" dirty="0">
                <a:effectLst/>
                <a:latin typeface="Söhne"/>
              </a:rPr>
              <a:t>Interactive demo with Data Built Tools. A modern data warehousing framework.</a:t>
            </a:r>
          </a:p>
        </p:txBody>
      </p:sp>
      <p:sp>
        <p:nvSpPr>
          <p:cNvPr id="31" name="Rectangle 26">
            <a:extLst>
              <a:ext uri="{FF2B5EF4-FFF2-40B4-BE49-F238E27FC236}">
                <a16:creationId xmlns:a16="http://schemas.microsoft.com/office/drawing/2014/main" id="{CCB44D6C-A194-4C92-A608-1AA2CC59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28">
            <a:extLst>
              <a:ext uri="{FF2B5EF4-FFF2-40B4-BE49-F238E27FC236}">
                <a16:creationId xmlns:a16="http://schemas.microsoft.com/office/drawing/2014/main" id="{865762A7-CE84-40FE-9B97-D3C158A3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67C488-FBFF-F551-D4E7-376BBFA1BE90}"/>
              </a:ext>
            </a:extLst>
          </p:cNvPr>
          <p:cNvPicPr>
            <a:picLocks noChangeAspect="1"/>
          </p:cNvPicPr>
          <p:nvPr/>
        </p:nvPicPr>
        <p:blipFill>
          <a:blip r:embed="rId3"/>
          <a:stretch>
            <a:fillRect/>
          </a:stretch>
        </p:blipFill>
        <p:spPr>
          <a:xfrm>
            <a:off x="6272789" y="1723295"/>
            <a:ext cx="4782312" cy="3419352"/>
          </a:xfrm>
          <a:prstGeom prst="rect">
            <a:avLst/>
          </a:prstGeom>
        </p:spPr>
      </p:pic>
    </p:spTree>
    <p:extLst>
      <p:ext uri="{BB962C8B-B14F-4D97-AF65-F5344CB8AC3E}">
        <p14:creationId xmlns:p14="http://schemas.microsoft.com/office/powerpoint/2010/main" val="3578800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804672" y="964692"/>
            <a:ext cx="4476806" cy="1188720"/>
          </a:xfrm>
        </p:spPr>
        <p:txBody>
          <a:bodyPr vert="horz" lIns="182880" tIns="182880" rIns="182880" bIns="182880" rtlCol="0">
            <a:normAutofit/>
          </a:bodyPr>
          <a:lstStyle/>
          <a:p>
            <a:r>
              <a:rPr lang="en-US" sz="2400" b="0" i="0">
                <a:effectLst/>
                <a:latin typeface="Söhne"/>
              </a:rPr>
              <a:t>Putting it all together into a DMS/DMP</a:t>
            </a:r>
            <a:endParaRPr lang="en-US" sz="2400"/>
          </a:p>
        </p:txBody>
      </p:sp>
      <p:sp>
        <p:nvSpPr>
          <p:cNvPr id="15" name="Content Placeholder 2">
            <a:extLst>
              <a:ext uri="{FF2B5EF4-FFF2-40B4-BE49-F238E27FC236}">
                <a16:creationId xmlns:a16="http://schemas.microsoft.com/office/drawing/2014/main" id="{4BC837D0-2E7B-7FC4-A4CD-47B024C030A2}"/>
              </a:ext>
            </a:extLst>
          </p:cNvPr>
          <p:cNvSpPr>
            <a:spLocks noGrp="1"/>
          </p:cNvSpPr>
          <p:nvPr>
            <p:ph idx="1"/>
          </p:nvPr>
        </p:nvSpPr>
        <p:spPr>
          <a:xfrm>
            <a:off x="803244" y="2638044"/>
            <a:ext cx="4492932" cy="3263206"/>
          </a:xfrm>
        </p:spPr>
        <p:txBody>
          <a:bodyPr>
            <a:normAutofit/>
          </a:bodyPr>
          <a:lstStyle/>
          <a:p>
            <a:pPr marL="0" indent="0">
              <a:buNone/>
            </a:pPr>
            <a:endParaRPr lang="en-US" b="0" i="0" dirty="0">
              <a:effectLst/>
              <a:latin typeface="Söhne"/>
            </a:endParaRPr>
          </a:p>
          <a:p>
            <a:pPr>
              <a:buFont typeface="Arial" panose="020B0604020202020204" pitchFamily="34" charset="0"/>
              <a:buChar char="•"/>
            </a:pPr>
            <a:r>
              <a:rPr lang="en-US" b="0" i="0">
                <a:effectLst/>
                <a:latin typeface="Söhne"/>
              </a:rPr>
              <a:t>Recap of the key concepts and tools covered during the week.</a:t>
            </a:r>
          </a:p>
          <a:p>
            <a:pPr>
              <a:buFont typeface="Arial" panose="020B0604020202020204" pitchFamily="34" charset="0"/>
              <a:buChar char="•"/>
            </a:pPr>
            <a:r>
              <a:rPr lang="en-US" b="0" i="0">
                <a:effectLst/>
                <a:latin typeface="Söhne"/>
              </a:rPr>
              <a:t>Discussion on how to incorporate these elements into a Data Management and Sharing plan (DMS) or Data Management Plan (DMP).</a:t>
            </a:r>
          </a:p>
          <a:p>
            <a:pPr>
              <a:buFont typeface="Arial" panose="020B0604020202020204" pitchFamily="34" charset="0"/>
              <a:buChar char="•"/>
            </a:pPr>
            <a:r>
              <a:rPr lang="en-US" b="0" i="0">
                <a:effectLst/>
                <a:latin typeface="Söhne"/>
              </a:rPr>
              <a:t>Hands-on session on drafting a DMS/DMP that adheres to the FAIR and CARE principles.</a:t>
            </a:r>
          </a:p>
        </p:txBody>
      </p:sp>
      <p:sp>
        <p:nvSpPr>
          <p:cNvPr id="20" name="Rectangle 19">
            <a:extLst>
              <a:ext uri="{FF2B5EF4-FFF2-40B4-BE49-F238E27FC236}">
                <a16:creationId xmlns:a16="http://schemas.microsoft.com/office/drawing/2014/main" id="{CCB44D6C-A194-4C92-A608-1AA2CC599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65762A7-CE84-40FE-9B97-D3C158A3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9CEAC9E-6641-AB1E-F91B-046A5A441767}"/>
              </a:ext>
            </a:extLst>
          </p:cNvPr>
          <p:cNvPicPr>
            <a:picLocks noChangeAspect="1"/>
          </p:cNvPicPr>
          <p:nvPr/>
        </p:nvPicPr>
        <p:blipFill>
          <a:blip r:embed="rId3"/>
          <a:stretch>
            <a:fillRect/>
          </a:stretch>
        </p:blipFill>
        <p:spPr>
          <a:xfrm>
            <a:off x="6272789" y="1711339"/>
            <a:ext cx="4782312" cy="3443264"/>
          </a:xfrm>
          <a:prstGeom prst="rect">
            <a:avLst/>
          </a:prstGeom>
        </p:spPr>
      </p:pic>
    </p:spTree>
    <p:extLst>
      <p:ext uri="{BB962C8B-B14F-4D97-AF65-F5344CB8AC3E}">
        <p14:creationId xmlns:p14="http://schemas.microsoft.com/office/powerpoint/2010/main" val="327641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ormAutofit/>
          </a:bodyPr>
          <a:lstStyle/>
          <a:p>
            <a:r>
              <a:rPr lang="en-US" sz="3000">
                <a:solidFill>
                  <a:srgbClr val="FFFFFF"/>
                </a:solidFill>
              </a:rPr>
              <a:t>Roadmap </a:t>
            </a:r>
          </a:p>
        </p:txBody>
      </p:sp>
      <p:sp>
        <p:nvSpPr>
          <p:cNvPr id="29" name="Content Placeholder 2">
            <a:extLst>
              <a:ext uri="{FF2B5EF4-FFF2-40B4-BE49-F238E27FC236}">
                <a16:creationId xmlns:a16="http://schemas.microsoft.com/office/drawing/2014/main" id="{E4B2842F-4616-5A0F-4F4D-1727BD7ED6DC}"/>
              </a:ext>
            </a:extLst>
          </p:cNvPr>
          <p:cNvSpPr>
            <a:spLocks noGrp="1"/>
          </p:cNvSpPr>
          <p:nvPr>
            <p:ph idx="1"/>
          </p:nvPr>
        </p:nvSpPr>
        <p:spPr>
          <a:xfrm>
            <a:off x="5591695" y="1402080"/>
            <a:ext cx="5320696" cy="4053840"/>
          </a:xfrm>
        </p:spPr>
        <p:txBody>
          <a:bodyPr anchor="ctr">
            <a:normAutofit/>
          </a:bodyPr>
          <a:lstStyle/>
          <a:p>
            <a:pPr marL="0" indent="0">
              <a:buNone/>
            </a:pPr>
            <a:r>
              <a:rPr lang="en-US" b="1" i="0" dirty="0">
                <a:effectLst/>
                <a:latin typeface="Söhne"/>
              </a:rPr>
              <a:t>Intro  - Big Picture - 6/26</a:t>
            </a:r>
          </a:p>
          <a:p>
            <a:pPr>
              <a:buFont typeface="+mj-lt"/>
              <a:buAutoNum type="arabicPeriod"/>
            </a:pPr>
            <a:r>
              <a:rPr lang="en-US" b="1" dirty="0">
                <a:latin typeface="Söhne"/>
              </a:rPr>
              <a:t>Define FAIR meta(data) – 6/27</a:t>
            </a:r>
          </a:p>
          <a:p>
            <a:pPr>
              <a:buFont typeface="+mj-lt"/>
              <a:buAutoNum type="arabicPeriod"/>
            </a:pPr>
            <a:r>
              <a:rPr lang="en-US" b="1" dirty="0">
                <a:latin typeface="Söhne"/>
              </a:rPr>
              <a:t>Collect FAIR meta(data) – 6/28</a:t>
            </a:r>
          </a:p>
          <a:p>
            <a:pPr>
              <a:buFont typeface="+mj-lt"/>
              <a:buAutoNum type="arabicPeriod"/>
            </a:pPr>
            <a:r>
              <a:rPr lang="en-US" b="1" dirty="0">
                <a:latin typeface="Söhne"/>
              </a:rPr>
              <a:t>Utilize FAIR meta(data) – 6/29</a:t>
            </a:r>
          </a:p>
          <a:p>
            <a:pPr marL="0" indent="0">
              <a:buNone/>
            </a:pPr>
            <a:r>
              <a:rPr lang="en-US" b="1" dirty="0">
                <a:latin typeface="Söhne"/>
              </a:rPr>
              <a:t>Putting it all together in a DMS/DMP – 6/30</a:t>
            </a:r>
          </a:p>
          <a:p>
            <a:pPr>
              <a:buFont typeface="+mj-lt"/>
              <a:buAutoNum type="arabicPeriod"/>
            </a:pPr>
            <a:endParaRPr lang="en-US" b="1" dirty="0">
              <a:latin typeface="Söhne"/>
            </a:endParaRPr>
          </a:p>
        </p:txBody>
      </p:sp>
    </p:spTree>
    <p:extLst>
      <p:ext uri="{BB962C8B-B14F-4D97-AF65-F5344CB8AC3E}">
        <p14:creationId xmlns:p14="http://schemas.microsoft.com/office/powerpoint/2010/main" val="2306313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830E-AD71-20BA-FB3C-30F6C2A2C720}"/>
              </a:ext>
            </a:extLst>
          </p:cNvPr>
          <p:cNvSpPr>
            <a:spLocks noGrp="1"/>
          </p:cNvSpPr>
          <p:nvPr>
            <p:ph type="title"/>
          </p:nvPr>
        </p:nvSpPr>
        <p:spPr/>
        <p:txBody>
          <a:bodyPr/>
          <a:lstStyle/>
          <a:p>
            <a:r>
              <a:rPr lang="en-US" dirty="0"/>
              <a:t>Domain Discussion</a:t>
            </a:r>
          </a:p>
        </p:txBody>
      </p:sp>
      <p:sp>
        <p:nvSpPr>
          <p:cNvPr id="3" name="Content Placeholder 2">
            <a:extLst>
              <a:ext uri="{FF2B5EF4-FFF2-40B4-BE49-F238E27FC236}">
                <a16:creationId xmlns:a16="http://schemas.microsoft.com/office/drawing/2014/main" id="{3A3E9512-8A24-F50C-88BB-1373442DD8AD}"/>
              </a:ext>
            </a:extLst>
          </p:cNvPr>
          <p:cNvSpPr>
            <a:spLocks noGrp="1"/>
          </p:cNvSpPr>
          <p:nvPr>
            <p:ph idx="1"/>
          </p:nvPr>
        </p:nvSpPr>
        <p:spPr/>
        <p:txBody>
          <a:bodyPr/>
          <a:lstStyle/>
          <a:p>
            <a:r>
              <a:rPr lang="en-US" dirty="0"/>
              <a:t>To transition into the next few days of practicals it would be useful to understand what type of data/metadata participants work with.</a:t>
            </a:r>
          </a:p>
          <a:p>
            <a:r>
              <a:rPr lang="en-US" dirty="0"/>
              <a:t>Each participant to give 1 minute summary of the type of data and metadata they commonly use</a:t>
            </a:r>
          </a:p>
        </p:txBody>
      </p:sp>
    </p:spTree>
    <p:extLst>
      <p:ext uri="{BB962C8B-B14F-4D97-AF65-F5344CB8AC3E}">
        <p14:creationId xmlns:p14="http://schemas.microsoft.com/office/powerpoint/2010/main" val="31674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92C6-9695-E008-1BEE-A631D896AC04}"/>
              </a:ext>
            </a:extLst>
          </p:cNvPr>
          <p:cNvSpPr>
            <a:spLocks noGrp="1"/>
          </p:cNvSpPr>
          <p:nvPr>
            <p:ph type="title"/>
          </p:nvPr>
        </p:nvSpPr>
        <p:spPr/>
        <p:txBody>
          <a:bodyPr/>
          <a:lstStyle/>
          <a:p>
            <a:r>
              <a:rPr lang="en-US"/>
              <a:t>Overview</a:t>
            </a:r>
            <a:endParaRPr lang="en-US" dirty="0"/>
          </a:p>
        </p:txBody>
      </p:sp>
      <p:sp>
        <p:nvSpPr>
          <p:cNvPr id="3" name="Content Placeholder 2">
            <a:extLst>
              <a:ext uri="{FF2B5EF4-FFF2-40B4-BE49-F238E27FC236}">
                <a16:creationId xmlns:a16="http://schemas.microsoft.com/office/drawing/2014/main" id="{58EAF252-FB64-BC9B-476D-6BD904B6FA89}"/>
              </a:ext>
            </a:extLst>
          </p:cNvPr>
          <p:cNvSpPr>
            <a:spLocks noGrp="1"/>
          </p:cNvSpPr>
          <p:nvPr>
            <p:ph idx="1"/>
          </p:nvPr>
        </p:nvSpPr>
        <p:spPr/>
        <p:txBody>
          <a:bodyPr/>
          <a:lstStyle/>
          <a:p>
            <a:r>
              <a:rPr lang="en-US" dirty="0"/>
              <a:t>Funding requirements</a:t>
            </a:r>
          </a:p>
          <a:p>
            <a:r>
              <a:rPr lang="en-US" dirty="0"/>
              <a:t>FAIR/CARE principles to the rescue</a:t>
            </a:r>
          </a:p>
          <a:p>
            <a:r>
              <a:rPr lang="en-US" dirty="0"/>
              <a:t>Implementation Road map</a:t>
            </a:r>
          </a:p>
          <a:p>
            <a:r>
              <a:rPr lang="en-US" dirty="0"/>
              <a:t>Domain discussion</a:t>
            </a:r>
          </a:p>
          <a:p>
            <a:endParaRPr lang="en-US" dirty="0"/>
          </a:p>
        </p:txBody>
      </p:sp>
    </p:spTree>
    <p:extLst>
      <p:ext uri="{BB962C8B-B14F-4D97-AF65-F5344CB8AC3E}">
        <p14:creationId xmlns:p14="http://schemas.microsoft.com/office/powerpoint/2010/main" val="113764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F68D-76F6-C12A-0267-0A5F2B9C9366}"/>
              </a:ext>
            </a:extLst>
          </p:cNvPr>
          <p:cNvSpPr>
            <a:spLocks noGrp="1"/>
          </p:cNvSpPr>
          <p:nvPr>
            <p:ph type="title"/>
          </p:nvPr>
        </p:nvSpPr>
        <p:spPr>
          <a:xfrm>
            <a:off x="1538417" y="1925503"/>
            <a:ext cx="8991600" cy="1407128"/>
          </a:xfrm>
        </p:spPr>
        <p:txBody>
          <a:bodyPr>
            <a:normAutofit/>
          </a:bodyPr>
          <a:lstStyle/>
          <a:p>
            <a:r>
              <a:rPr lang="en-US" sz="4400" b="1" dirty="0">
                <a:latin typeface="Source Sans Pro" panose="020B0503030403020204" pitchFamily="34" charset="0"/>
                <a:ea typeface="Source Sans Pro" panose="020B0503030403020204" pitchFamily="34" charset="0"/>
                <a:sym typeface="Wingdings" panose="05000000000000000000" pitchFamily="2" charset="2"/>
              </a:rPr>
              <a:t>Thanks!</a:t>
            </a:r>
            <a:endParaRPr lang="en-US" sz="4400" b="1" dirty="0">
              <a:latin typeface="Source Sans Pro" panose="020B0503030403020204" pitchFamily="34" charset="0"/>
              <a:ea typeface="Source Sans Pro" panose="020B0503030403020204" pitchFamily="34" charset="0"/>
            </a:endParaRPr>
          </a:p>
        </p:txBody>
      </p:sp>
      <p:pic>
        <p:nvPicPr>
          <p:cNvPr id="4" name="Picture 3" descr="A picture containing circle, colorfulness, graphics, screenshot&#10;&#10;Description automatically generated">
            <a:extLst>
              <a:ext uri="{FF2B5EF4-FFF2-40B4-BE49-F238E27FC236}">
                <a16:creationId xmlns:a16="http://schemas.microsoft.com/office/drawing/2014/main" id="{B0584BB1-E714-9810-3711-367E439DD7DC}"/>
              </a:ext>
            </a:extLst>
          </p:cNvPr>
          <p:cNvPicPr>
            <a:picLocks noChangeAspect="1"/>
          </p:cNvPicPr>
          <p:nvPr/>
        </p:nvPicPr>
        <p:blipFill>
          <a:blip r:embed="rId2"/>
          <a:stretch>
            <a:fillRect/>
          </a:stretch>
        </p:blipFill>
        <p:spPr>
          <a:xfrm>
            <a:off x="8828379" y="4985006"/>
            <a:ext cx="2293679" cy="1721688"/>
          </a:xfrm>
          <a:prstGeom prst="rect">
            <a:avLst/>
          </a:prstGeom>
        </p:spPr>
      </p:pic>
      <p:pic>
        <p:nvPicPr>
          <p:cNvPr id="5" name="Picture 4" descr="A close up of a logo&#10;&#10;Description automatically generated with low confidence">
            <a:extLst>
              <a:ext uri="{FF2B5EF4-FFF2-40B4-BE49-F238E27FC236}">
                <a16:creationId xmlns:a16="http://schemas.microsoft.com/office/drawing/2014/main" id="{1F496361-3904-D546-4A73-30134FF5FB5E}"/>
              </a:ext>
            </a:extLst>
          </p:cNvPr>
          <p:cNvPicPr>
            <a:picLocks noChangeAspect="1"/>
          </p:cNvPicPr>
          <p:nvPr/>
        </p:nvPicPr>
        <p:blipFill>
          <a:blip r:embed="rId3"/>
          <a:stretch>
            <a:fillRect/>
          </a:stretch>
        </p:blipFill>
        <p:spPr>
          <a:xfrm>
            <a:off x="903126" y="5273819"/>
            <a:ext cx="3009680" cy="963954"/>
          </a:xfrm>
          <a:prstGeom prst="rect">
            <a:avLst/>
          </a:prstGeom>
        </p:spPr>
      </p:pic>
      <p:pic>
        <p:nvPicPr>
          <p:cNvPr id="6" name="Picture 5" descr="A picture containing text, font, graphics, screenshot&#10;&#10;Description automatically generated">
            <a:extLst>
              <a:ext uri="{FF2B5EF4-FFF2-40B4-BE49-F238E27FC236}">
                <a16:creationId xmlns:a16="http://schemas.microsoft.com/office/drawing/2014/main" id="{61696CF9-CBAD-2216-3F76-8A2A0CB44C73}"/>
              </a:ext>
            </a:extLst>
          </p:cNvPr>
          <p:cNvPicPr>
            <a:picLocks noChangeAspect="1"/>
          </p:cNvPicPr>
          <p:nvPr/>
        </p:nvPicPr>
        <p:blipFill>
          <a:blip r:embed="rId4"/>
          <a:stretch>
            <a:fillRect/>
          </a:stretch>
        </p:blipFill>
        <p:spPr>
          <a:xfrm>
            <a:off x="5704874" y="4722829"/>
            <a:ext cx="2135171" cy="2135171"/>
          </a:xfrm>
          <a:prstGeom prst="rect">
            <a:avLst/>
          </a:prstGeom>
        </p:spPr>
      </p:pic>
    </p:spTree>
    <p:extLst>
      <p:ext uri="{BB962C8B-B14F-4D97-AF65-F5344CB8AC3E}">
        <p14:creationId xmlns:p14="http://schemas.microsoft.com/office/powerpoint/2010/main" val="186787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dirty="0">
                <a:solidFill>
                  <a:srgbClr val="262626"/>
                </a:solidFill>
              </a:rPr>
              <a:t>Why: Maximizing funding impact</a:t>
            </a:r>
          </a:p>
        </p:txBody>
      </p:sp>
      <p:sp>
        <p:nvSpPr>
          <p:cNvPr id="7" name="Content Placeholder 6">
            <a:extLst>
              <a:ext uri="{FF2B5EF4-FFF2-40B4-BE49-F238E27FC236}">
                <a16:creationId xmlns:a16="http://schemas.microsoft.com/office/drawing/2014/main" id="{3B5BFBB6-5E47-6174-F343-1742E44FCB01}"/>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Funders aim to maximize the impact of their investments in research.</a:t>
            </a:r>
          </a:p>
          <a:p>
            <a:pPr algn="l">
              <a:buFont typeface="Arial" panose="020B0604020202020204" pitchFamily="34" charset="0"/>
              <a:buChar char="•"/>
            </a:pPr>
            <a:r>
              <a:rPr lang="en-US" b="0" i="0" dirty="0">
                <a:solidFill>
                  <a:srgbClr val="374151"/>
                </a:solidFill>
                <a:effectLst/>
                <a:latin typeface="Söhne"/>
              </a:rPr>
              <a:t>One key strategy is to ensure that the outputs of funded research, particularly data, are reusable.</a:t>
            </a:r>
          </a:p>
          <a:p>
            <a:pPr algn="l">
              <a:buFont typeface="Arial" panose="020B0604020202020204" pitchFamily="34" charset="0"/>
              <a:buChar char="•"/>
            </a:pPr>
            <a:r>
              <a:rPr lang="en-US" b="0" i="0" dirty="0">
                <a:solidFill>
                  <a:srgbClr val="374151"/>
                </a:solidFill>
                <a:effectLst/>
                <a:latin typeface="Söhne"/>
              </a:rPr>
              <a:t>Reusable data can be leveraged by other researchers, multiplying the impact of the original funding.</a:t>
            </a:r>
          </a:p>
          <a:p>
            <a:pPr marL="0" indent="0">
              <a:buNone/>
            </a:pPr>
            <a:endParaRPr lang="en-US" dirty="0"/>
          </a:p>
        </p:txBody>
      </p:sp>
    </p:spTree>
    <p:extLst>
      <p:ext uri="{BB962C8B-B14F-4D97-AF65-F5344CB8AC3E}">
        <p14:creationId xmlns:p14="http://schemas.microsoft.com/office/powerpoint/2010/main" val="69467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A2DB-2A32-4D69-9322-29662F6CF854}"/>
              </a:ext>
            </a:extLst>
          </p:cNvPr>
          <p:cNvSpPr>
            <a:spLocks noGrp="1"/>
          </p:cNvSpPr>
          <p:nvPr>
            <p:ph type="title"/>
          </p:nvPr>
        </p:nvSpPr>
        <p:spPr/>
        <p:txBody>
          <a:bodyPr/>
          <a:lstStyle/>
          <a:p>
            <a:r>
              <a:rPr lang="en-US" dirty="0"/>
              <a:t>Funding requirements</a:t>
            </a:r>
          </a:p>
        </p:txBody>
      </p:sp>
      <p:sp>
        <p:nvSpPr>
          <p:cNvPr id="3" name="Content Placeholder 2">
            <a:extLst>
              <a:ext uri="{FF2B5EF4-FFF2-40B4-BE49-F238E27FC236}">
                <a16:creationId xmlns:a16="http://schemas.microsoft.com/office/drawing/2014/main" id="{88FE7371-7E09-D760-0355-D5E68365001B}"/>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Söhne"/>
              </a:rPr>
              <a:t>NIH Data Management and Sharing Policy (DMS)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NIH requires a Data Management and Sharing plan as part of grant applications.</a:t>
            </a:r>
          </a:p>
          <a:p>
            <a:pPr marL="742950" lvl="1" indent="-285750" algn="l">
              <a:buFont typeface="+mj-lt"/>
              <a:buAutoNum type="arabicPeriod"/>
            </a:pPr>
            <a:r>
              <a:rPr lang="en-US" b="0" i="0" dirty="0">
                <a:solidFill>
                  <a:srgbClr val="374151"/>
                </a:solidFill>
                <a:effectLst/>
                <a:latin typeface="Söhne"/>
              </a:rPr>
              <a:t>This plan outlines how data will be managed during the project and shared upon completion.</a:t>
            </a:r>
          </a:p>
          <a:p>
            <a:pPr marL="742950" lvl="1" indent="-285750" algn="l">
              <a:buFont typeface="+mj-lt"/>
              <a:buAutoNum type="arabicPeriod"/>
            </a:pPr>
            <a:r>
              <a:rPr lang="en-US" b="0" i="0" dirty="0">
                <a:solidFill>
                  <a:srgbClr val="374151"/>
                </a:solidFill>
                <a:effectLst/>
                <a:latin typeface="Söhne"/>
              </a:rPr>
              <a:t>Adherence to FAIR principles can help meet these requirements and enhance the potential impact of the research.</a:t>
            </a:r>
          </a:p>
          <a:p>
            <a:pPr algn="l">
              <a:buFont typeface="+mj-lt"/>
              <a:buAutoNum type="arabicPeriod"/>
            </a:pPr>
            <a:r>
              <a:rPr lang="en-US" b="1" i="0" dirty="0">
                <a:solidFill>
                  <a:srgbClr val="374151"/>
                </a:solidFill>
                <a:effectLst/>
                <a:latin typeface="Söhne"/>
              </a:rPr>
              <a:t>NSF Data Management Plan (DMP)</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Similarly, the NSF requires a Data Management Plan in grant applications.</a:t>
            </a:r>
          </a:p>
          <a:p>
            <a:pPr marL="742950" lvl="1" indent="-285750" algn="l">
              <a:buFont typeface="+mj-lt"/>
              <a:buAutoNum type="arabicPeriod"/>
            </a:pPr>
            <a:r>
              <a:rPr lang="en-US" b="0" i="0" dirty="0">
                <a:solidFill>
                  <a:srgbClr val="374151"/>
                </a:solidFill>
                <a:effectLst/>
                <a:latin typeface="Söhne"/>
              </a:rPr>
              <a:t>This plan should detail how data will be curated, preserved, and shared.</a:t>
            </a:r>
          </a:p>
          <a:p>
            <a:pPr marL="742950" lvl="1" indent="-285750" algn="l">
              <a:buFont typeface="+mj-lt"/>
              <a:buAutoNum type="arabicPeriod"/>
            </a:pPr>
            <a:r>
              <a:rPr lang="en-US" b="0" i="0" dirty="0">
                <a:solidFill>
                  <a:srgbClr val="374151"/>
                </a:solidFill>
                <a:effectLst/>
                <a:latin typeface="Söhne"/>
              </a:rPr>
              <a:t>Implementing FAIR principles in these plans can ensure the data is reusable, meeting NSF requirements and increasing the value of the research to the scientific community.</a:t>
            </a:r>
          </a:p>
          <a:p>
            <a:endParaRPr lang="en-US" dirty="0"/>
          </a:p>
        </p:txBody>
      </p:sp>
    </p:spTree>
    <p:extLst>
      <p:ext uri="{BB962C8B-B14F-4D97-AF65-F5344CB8AC3E}">
        <p14:creationId xmlns:p14="http://schemas.microsoft.com/office/powerpoint/2010/main" val="2118810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7A2DB-2A32-4D69-9322-29662F6CF854}"/>
              </a:ext>
            </a:extLst>
          </p:cNvPr>
          <p:cNvSpPr>
            <a:spLocks noGrp="1"/>
          </p:cNvSpPr>
          <p:nvPr>
            <p:ph type="title"/>
          </p:nvPr>
        </p:nvSpPr>
        <p:spPr/>
        <p:txBody>
          <a:bodyPr/>
          <a:lstStyle/>
          <a:p>
            <a:r>
              <a:rPr lang="en-US" b="0" i="0" dirty="0">
                <a:solidFill>
                  <a:srgbClr val="374151"/>
                </a:solidFill>
                <a:effectLst/>
                <a:latin typeface="Söhne"/>
              </a:rPr>
              <a:t>Leverage FAIR Principles in DMS and DMP</a:t>
            </a:r>
            <a:endParaRPr lang="en-US" dirty="0"/>
          </a:p>
        </p:txBody>
      </p:sp>
      <p:sp>
        <p:nvSpPr>
          <p:cNvPr id="3" name="Content Placeholder 2">
            <a:extLst>
              <a:ext uri="{FF2B5EF4-FFF2-40B4-BE49-F238E27FC236}">
                <a16:creationId xmlns:a16="http://schemas.microsoft.com/office/drawing/2014/main" id="{88FE7371-7E09-D760-0355-D5E68365001B}"/>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Söhne"/>
              </a:rPr>
              <a:t>FAIR Principles as a Resource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FAIR principles provide a clear, internationally recognized framework for data management.</a:t>
            </a:r>
          </a:p>
          <a:p>
            <a:pPr marL="742950" lvl="1" indent="-285750" algn="l">
              <a:buFont typeface="+mj-lt"/>
              <a:buAutoNum type="arabicPeriod"/>
            </a:pPr>
            <a:r>
              <a:rPr lang="en-US" b="0" i="0" dirty="0">
                <a:solidFill>
                  <a:srgbClr val="374151"/>
                </a:solidFill>
                <a:effectLst/>
                <a:latin typeface="Söhne"/>
              </a:rPr>
              <a:t>They encapsulate best practices in making data Findable, Accessible, Interoperable, and Reusable.</a:t>
            </a:r>
          </a:p>
          <a:p>
            <a:pPr algn="l">
              <a:buFont typeface="+mj-lt"/>
              <a:buAutoNum type="arabicPeriod"/>
            </a:pPr>
            <a:r>
              <a:rPr lang="en-US" b="1" i="0" dirty="0">
                <a:solidFill>
                  <a:srgbClr val="374151"/>
                </a:solidFill>
                <a:effectLst/>
                <a:latin typeface="Söhne"/>
              </a:rPr>
              <a:t>Alignment with DMS and DMP Requirements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Both NIH's Data Management and Sharing (DMS) and NSF's Data Management Plan (DMP) require clear plans for data management and sharing.</a:t>
            </a:r>
          </a:p>
          <a:p>
            <a:pPr marL="742950" lvl="1" indent="-285750" algn="l">
              <a:buFont typeface="+mj-lt"/>
              <a:buAutoNum type="arabicPeriod"/>
            </a:pPr>
            <a:r>
              <a:rPr lang="en-US" b="0" i="0" dirty="0">
                <a:solidFill>
                  <a:srgbClr val="374151"/>
                </a:solidFill>
                <a:effectLst/>
                <a:latin typeface="Söhne"/>
              </a:rPr>
              <a:t>The FAIR principles align perfectly with these requirements, providing a roadmap for creating effective DMS and DMP.</a:t>
            </a:r>
          </a:p>
          <a:p>
            <a:pPr algn="l">
              <a:buFont typeface="+mj-lt"/>
              <a:buAutoNum type="arabicPeriod"/>
            </a:pPr>
            <a:r>
              <a:rPr lang="en-US" b="1" i="0" dirty="0">
                <a:solidFill>
                  <a:srgbClr val="374151"/>
                </a:solidFill>
                <a:effectLst/>
                <a:latin typeface="Söhne"/>
              </a:rPr>
              <a:t>Enhancing Research Impact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By adhering to the FAIR principles, researchers can ensure their data is readily available for reuse, thus increasing the potential impact of their research.</a:t>
            </a:r>
          </a:p>
          <a:p>
            <a:pPr marL="742950" lvl="1" indent="-285750" algn="l">
              <a:buFont typeface="+mj-lt"/>
              <a:buAutoNum type="arabicPeriod"/>
            </a:pPr>
            <a:r>
              <a:rPr lang="en-US" b="0" i="0" dirty="0">
                <a:solidFill>
                  <a:srgbClr val="374151"/>
                </a:solidFill>
                <a:effectLst/>
                <a:latin typeface="Söhne"/>
              </a:rPr>
              <a:t>This aligns with the goals of funders like NIH and NSF, making FAIR-adherent DMS and DMP more likely to be favorably reviewed.</a:t>
            </a:r>
          </a:p>
          <a:p>
            <a:endParaRPr lang="en-US" dirty="0"/>
          </a:p>
        </p:txBody>
      </p:sp>
    </p:spTree>
    <p:extLst>
      <p:ext uri="{BB962C8B-B14F-4D97-AF65-F5344CB8AC3E}">
        <p14:creationId xmlns:p14="http://schemas.microsoft.com/office/powerpoint/2010/main" val="299150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2231136" y="964692"/>
            <a:ext cx="7729728" cy="1188720"/>
          </a:xfrm>
          <a:solidFill>
            <a:srgbClr val="FFFFFF"/>
          </a:solidFill>
          <a:ln>
            <a:solidFill>
              <a:srgbClr val="404040"/>
            </a:solidFill>
          </a:ln>
        </p:spPr>
        <p:txBody>
          <a:bodyPr>
            <a:normAutofit/>
          </a:bodyPr>
          <a:lstStyle/>
          <a:p>
            <a:r>
              <a:rPr lang="en-US" dirty="0">
                <a:solidFill>
                  <a:srgbClr val="262626"/>
                </a:solidFill>
              </a:rPr>
              <a:t>Evolution of Data Stewardship</a:t>
            </a:r>
          </a:p>
        </p:txBody>
      </p:sp>
      <p:graphicFrame>
        <p:nvGraphicFramePr>
          <p:cNvPr id="5" name="Content Placeholder 2">
            <a:extLst>
              <a:ext uri="{FF2B5EF4-FFF2-40B4-BE49-F238E27FC236}">
                <a16:creationId xmlns:a16="http://schemas.microsoft.com/office/drawing/2014/main" id="{38CD19CD-C186-448A-FA68-1BE47DDD1A2C}"/>
              </a:ext>
            </a:extLst>
          </p:cNvPr>
          <p:cNvGraphicFramePr>
            <a:graphicFrameLocks noGrp="1"/>
          </p:cNvGraphicFramePr>
          <p:nvPr>
            <p:ph idx="1"/>
            <p:extLst>
              <p:ext uri="{D42A27DB-BD31-4B8C-83A1-F6EECF244321}">
                <p14:modId xmlns:p14="http://schemas.microsoft.com/office/powerpoint/2010/main" val="3412378879"/>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roup 3">
            <a:extLst>
              <a:ext uri="{FF2B5EF4-FFF2-40B4-BE49-F238E27FC236}">
                <a16:creationId xmlns:a16="http://schemas.microsoft.com/office/drawing/2014/main" id="{A74B87C7-70E3-63D1-C8B0-CDB635601DAE}"/>
              </a:ext>
            </a:extLst>
          </p:cNvPr>
          <p:cNvGrpSpPr/>
          <p:nvPr/>
        </p:nvGrpSpPr>
        <p:grpSpPr>
          <a:xfrm>
            <a:off x="8166978" y="4669669"/>
            <a:ext cx="3059821" cy="820662"/>
            <a:chOff x="3600889" y="1984632"/>
            <a:chExt cx="3059821" cy="820662"/>
          </a:xfrm>
        </p:grpSpPr>
        <p:sp>
          <p:nvSpPr>
            <p:cNvPr id="6" name="Rectangle 5">
              <a:extLst>
                <a:ext uri="{FF2B5EF4-FFF2-40B4-BE49-F238E27FC236}">
                  <a16:creationId xmlns:a16="http://schemas.microsoft.com/office/drawing/2014/main" id="{B1B392CE-503C-4E0C-5827-229325A8AEFE}"/>
                </a:ext>
              </a:extLst>
            </p:cNvPr>
            <p:cNvSpPr/>
            <p:nvPr/>
          </p:nvSpPr>
          <p:spPr>
            <a:xfrm>
              <a:off x="3600889" y="1984632"/>
              <a:ext cx="3059821" cy="8206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E0E778E1-959F-6C8E-D5BC-923E1756F702}"/>
                </a:ext>
              </a:extLst>
            </p:cNvPr>
            <p:cNvSpPr txBox="1"/>
            <p:nvPr/>
          </p:nvSpPr>
          <p:spPr>
            <a:xfrm>
              <a:off x="3600889" y="1984632"/>
              <a:ext cx="3059821" cy="8206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dirty="0"/>
                <a:t>Address ethics of data in regards to indigenous/marginalized populations</a:t>
              </a:r>
            </a:p>
            <a:p>
              <a:pPr marL="0" lvl="0" indent="0" algn="ctr" defTabSz="755650">
                <a:lnSpc>
                  <a:spcPct val="100000"/>
                </a:lnSpc>
                <a:spcBef>
                  <a:spcPct val="0"/>
                </a:spcBef>
                <a:spcAft>
                  <a:spcPct val="35000"/>
                </a:spcAft>
                <a:buNone/>
              </a:pPr>
              <a:r>
                <a:rPr lang="en-US" sz="1700" b="1" u="sng" kern="1200" dirty="0">
                  <a:latin typeface="Aharoni" panose="02010803020104030203" pitchFamily="2" charset="-79"/>
                  <a:cs typeface="Aharoni" panose="02010803020104030203" pitchFamily="2" charset="-79"/>
                </a:rPr>
                <a:t>ETHICS</a:t>
              </a:r>
            </a:p>
          </p:txBody>
        </p:sp>
      </p:grpSp>
    </p:spTree>
    <p:extLst>
      <p:ext uri="{BB962C8B-B14F-4D97-AF65-F5344CB8AC3E}">
        <p14:creationId xmlns:p14="http://schemas.microsoft.com/office/powerpoint/2010/main" val="4294254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1443736" y="307446"/>
            <a:ext cx="7729728" cy="1188720"/>
          </a:xfrm>
          <a:solidFill>
            <a:srgbClr val="FFFFFF"/>
          </a:solidFill>
          <a:ln>
            <a:solidFill>
              <a:srgbClr val="404040"/>
            </a:solidFill>
          </a:ln>
        </p:spPr>
        <p:txBody>
          <a:bodyPr>
            <a:normAutofit/>
          </a:bodyPr>
          <a:lstStyle/>
          <a:p>
            <a:r>
              <a:rPr lang="en-US" dirty="0">
                <a:solidFill>
                  <a:srgbClr val="262626"/>
                </a:solidFill>
              </a:rPr>
              <a:t>FAIR Overview</a:t>
            </a:r>
          </a:p>
        </p:txBody>
      </p:sp>
      <p:pic>
        <p:nvPicPr>
          <p:cNvPr id="10" name="Picture 9">
            <a:extLst>
              <a:ext uri="{FF2B5EF4-FFF2-40B4-BE49-F238E27FC236}">
                <a16:creationId xmlns:a16="http://schemas.microsoft.com/office/drawing/2014/main" id="{8CFE65DE-CE8D-FA6D-2701-1945948FB10D}"/>
              </a:ext>
            </a:extLst>
          </p:cNvPr>
          <p:cNvPicPr>
            <a:picLocks noChangeAspect="1"/>
          </p:cNvPicPr>
          <p:nvPr/>
        </p:nvPicPr>
        <p:blipFill>
          <a:blip r:embed="rId3"/>
          <a:stretch>
            <a:fillRect/>
          </a:stretch>
        </p:blipFill>
        <p:spPr>
          <a:xfrm>
            <a:off x="1778000" y="1578640"/>
            <a:ext cx="6438899" cy="4739104"/>
          </a:xfrm>
          <a:prstGeom prst="rect">
            <a:avLst/>
          </a:prstGeom>
        </p:spPr>
      </p:pic>
    </p:spTree>
    <p:extLst>
      <p:ext uri="{BB962C8B-B14F-4D97-AF65-F5344CB8AC3E}">
        <p14:creationId xmlns:p14="http://schemas.microsoft.com/office/powerpoint/2010/main" val="121733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985544" y="1584710"/>
            <a:ext cx="3688580" cy="3688580"/>
          </a:xfrm>
          <a:prstGeom prst="ellipse">
            <a:avLst/>
          </a:prstGeom>
          <a:solidFill>
            <a:schemeClr val="accent2"/>
          </a:solidFill>
          <a:ln>
            <a:noFill/>
          </a:ln>
        </p:spPr>
        <p:txBody>
          <a:bodyPr vert="horz" lIns="182880" tIns="182880" rIns="182880" bIns="182880" rtlCol="0" anchor="ctr">
            <a:normAutofit/>
          </a:bodyPr>
          <a:lstStyle/>
          <a:p>
            <a:r>
              <a:rPr lang="en-US" dirty="0">
                <a:solidFill>
                  <a:srgbClr val="FFFFFF"/>
                </a:solidFill>
              </a:rPr>
              <a:t>Data</a:t>
            </a:r>
          </a:p>
        </p:txBody>
      </p:sp>
      <p:sp>
        <p:nvSpPr>
          <p:cNvPr id="9" name="Oval 8">
            <a:extLst>
              <a:ext uri="{FF2B5EF4-FFF2-40B4-BE49-F238E27FC236}">
                <a16:creationId xmlns:a16="http://schemas.microsoft.com/office/drawing/2014/main" id="{5E373D23-9552-4D00-A685-F29249A5A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868" y="1443035"/>
            <a:ext cx="3971932" cy="397193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E24867-6016-44FF-BCAF-4A8082CA8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640080"/>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2C1B0C5-B3ED-4F12-BA2C-00F26D2A6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802767"/>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964B13-3A65-5D38-E6D9-9BE49FF18369}"/>
              </a:ext>
            </a:extLst>
          </p:cNvPr>
          <p:cNvPicPr>
            <a:picLocks noChangeAspect="1"/>
          </p:cNvPicPr>
          <p:nvPr/>
        </p:nvPicPr>
        <p:blipFill>
          <a:blip r:embed="rId3"/>
          <a:stretch>
            <a:fillRect/>
          </a:stretch>
        </p:blipFill>
        <p:spPr>
          <a:xfrm>
            <a:off x="6105321" y="1448369"/>
            <a:ext cx="4961301" cy="3646556"/>
          </a:xfrm>
          <a:prstGeom prst="rect">
            <a:avLst/>
          </a:prstGeom>
        </p:spPr>
      </p:pic>
    </p:spTree>
    <p:extLst>
      <p:ext uri="{BB962C8B-B14F-4D97-AF65-F5344CB8AC3E}">
        <p14:creationId xmlns:p14="http://schemas.microsoft.com/office/powerpoint/2010/main" val="1131989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C8C8-7013-1B1E-DD2C-C89283361ECE}"/>
              </a:ext>
            </a:extLst>
          </p:cNvPr>
          <p:cNvSpPr>
            <a:spLocks noGrp="1"/>
          </p:cNvSpPr>
          <p:nvPr>
            <p:ph type="title"/>
          </p:nvPr>
        </p:nvSpPr>
        <p:spPr>
          <a:xfrm>
            <a:off x="985544" y="1584710"/>
            <a:ext cx="3688580" cy="3688580"/>
          </a:xfrm>
          <a:prstGeom prst="ellipse">
            <a:avLst/>
          </a:prstGeom>
          <a:solidFill>
            <a:schemeClr val="accent2"/>
          </a:solidFill>
          <a:ln>
            <a:noFill/>
          </a:ln>
        </p:spPr>
        <p:txBody>
          <a:bodyPr vert="horz" lIns="182880" tIns="182880" rIns="182880" bIns="182880" rtlCol="0" anchor="ctr">
            <a:normAutofit/>
          </a:bodyPr>
          <a:lstStyle/>
          <a:p>
            <a:r>
              <a:rPr lang="en-US" dirty="0" err="1">
                <a:solidFill>
                  <a:srgbClr val="FFFFFF"/>
                </a:solidFill>
              </a:rPr>
              <a:t>metaData</a:t>
            </a:r>
            <a:endParaRPr lang="en-US" dirty="0">
              <a:solidFill>
                <a:srgbClr val="FFFFFF"/>
              </a:solidFill>
            </a:endParaRPr>
          </a:p>
        </p:txBody>
      </p:sp>
      <p:sp>
        <p:nvSpPr>
          <p:cNvPr id="10" name="Oval 9">
            <a:extLst>
              <a:ext uri="{FF2B5EF4-FFF2-40B4-BE49-F238E27FC236}">
                <a16:creationId xmlns:a16="http://schemas.microsoft.com/office/drawing/2014/main" id="{5E373D23-9552-4D00-A685-F29249A5A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868" y="1443035"/>
            <a:ext cx="3971932" cy="397193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3E24867-6016-44FF-BCAF-4A8082CA8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640080"/>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2C1B0C5-B3ED-4F12-BA2C-00F26D2A6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802767"/>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8F42C46-8779-2106-EE5E-268FEDB97899}"/>
              </a:ext>
            </a:extLst>
          </p:cNvPr>
          <p:cNvPicPr>
            <a:picLocks noChangeAspect="1"/>
          </p:cNvPicPr>
          <p:nvPr/>
        </p:nvPicPr>
        <p:blipFill>
          <a:blip r:embed="rId3"/>
          <a:stretch>
            <a:fillRect/>
          </a:stretch>
        </p:blipFill>
        <p:spPr>
          <a:xfrm>
            <a:off x="6105321" y="1125884"/>
            <a:ext cx="4961301" cy="4291525"/>
          </a:xfrm>
          <a:prstGeom prst="rect">
            <a:avLst/>
          </a:prstGeom>
        </p:spPr>
      </p:pic>
    </p:spTree>
    <p:extLst>
      <p:ext uri="{BB962C8B-B14F-4D97-AF65-F5344CB8AC3E}">
        <p14:creationId xmlns:p14="http://schemas.microsoft.com/office/powerpoint/2010/main" val="29474327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2236</TotalTime>
  <Words>2758</Words>
  <Application>Microsoft Office PowerPoint</Application>
  <PresentationFormat>Widescreen</PresentationFormat>
  <Paragraphs>155</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Aharoni</vt:lpstr>
      <vt:lpstr>Arial</vt:lpstr>
      <vt:lpstr>Calibri</vt:lpstr>
      <vt:lpstr>Gill Sans MT</vt:lpstr>
      <vt:lpstr>Söhne</vt:lpstr>
      <vt:lpstr>Source Sans Pro</vt:lpstr>
      <vt:lpstr>Parcel</vt:lpstr>
      <vt:lpstr>Sync 1.2 The Big picture</vt:lpstr>
      <vt:lpstr>Overview</vt:lpstr>
      <vt:lpstr>Why: Maximizing funding impact</vt:lpstr>
      <vt:lpstr>Funding requirements</vt:lpstr>
      <vt:lpstr>Leverage FAIR Principles in DMS and DMP</vt:lpstr>
      <vt:lpstr>Evolution of Data Stewardship</vt:lpstr>
      <vt:lpstr>FAIR Overview</vt:lpstr>
      <vt:lpstr>Data</vt:lpstr>
      <vt:lpstr>metaData</vt:lpstr>
      <vt:lpstr>Data  vs Metadata</vt:lpstr>
      <vt:lpstr>Evolution of Data Stewardship</vt:lpstr>
      <vt:lpstr>How to implement</vt:lpstr>
      <vt:lpstr>Roadmap </vt:lpstr>
      <vt:lpstr>1. Define FAIR meta(data) </vt:lpstr>
      <vt:lpstr>2. Collect FAIR Meta(data)</vt:lpstr>
      <vt:lpstr>3. Utilize FAIR Meta(data)</vt:lpstr>
      <vt:lpstr>Putting it all together into a DMS/DMP</vt:lpstr>
      <vt:lpstr>Roadmap </vt:lpstr>
      <vt:lpstr>Domain Discussion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data management plan with CARE and FAIR</dc:title>
  <dc:creator>Ortigoza,Ana</dc:creator>
  <cp:lastModifiedBy>ranli627@outlook.com</cp:lastModifiedBy>
  <cp:revision>39</cp:revision>
  <dcterms:created xsi:type="dcterms:W3CDTF">2023-06-24T18:47:44Z</dcterms:created>
  <dcterms:modified xsi:type="dcterms:W3CDTF">2023-06-26T20:42:27Z</dcterms:modified>
</cp:coreProperties>
</file>