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57" r:id="rId3"/>
    <p:sldId id="426" r:id="rId4"/>
    <p:sldId id="416" r:id="rId5"/>
    <p:sldId id="264" r:id="rId6"/>
    <p:sldId id="266" r:id="rId7"/>
    <p:sldId id="417" r:id="rId8"/>
    <p:sldId id="418" r:id="rId9"/>
    <p:sldId id="419" r:id="rId10"/>
    <p:sldId id="420" r:id="rId11"/>
    <p:sldId id="421" r:id="rId12"/>
    <p:sldId id="269" r:id="rId13"/>
    <p:sldId id="270" r:id="rId14"/>
    <p:sldId id="271" r:id="rId15"/>
    <p:sldId id="272" r:id="rId16"/>
    <p:sldId id="274" r:id="rId17"/>
    <p:sldId id="415" r:id="rId18"/>
    <p:sldId id="422" r:id="rId19"/>
    <p:sldId id="423" r:id="rId20"/>
    <p:sldId id="424" r:id="rId21"/>
    <p:sldId id="425"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C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autoAdjust="0"/>
    <p:restoredTop sz="89684" autoAdjust="0"/>
  </p:normalViewPr>
  <p:slideViewPr>
    <p:cSldViewPr snapToGrid="0">
      <p:cViewPr varScale="1">
        <p:scale>
          <a:sx n="87" d="100"/>
          <a:sy n="87" d="100"/>
        </p:scale>
        <p:origin x="1392" y="9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87A19-38E5-4E9E-B916-5D5172CCA040}"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2688-814F-4559-9ED2-42B42257D164}" type="slidenum">
              <a:rPr lang="en-US" smtClean="0"/>
              <a:t>‹#›</a:t>
            </a:fld>
            <a:endParaRPr lang="en-US"/>
          </a:p>
        </p:txBody>
      </p:sp>
    </p:spTree>
    <p:extLst>
      <p:ext uri="{BB962C8B-B14F-4D97-AF65-F5344CB8AC3E}">
        <p14:creationId xmlns:p14="http://schemas.microsoft.com/office/powerpoint/2010/main" val="2514802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Everyone, my name is Ran I will be presenting alongside and Ana O. to introduce some of the work we have done in building the SALURBAL data portal.  Unfortunately, Andrea is not feeling well so will not be joining us today so it’ll just me Ana and I. </a:t>
            </a:r>
          </a:p>
          <a:p>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1</a:t>
            </a:fld>
            <a:endParaRPr lang="en-US"/>
          </a:p>
        </p:txBody>
      </p:sp>
    </p:spTree>
    <p:extLst>
      <p:ext uri="{BB962C8B-B14F-4D97-AF65-F5344CB8AC3E}">
        <p14:creationId xmlns:p14="http://schemas.microsoft.com/office/powerpoint/2010/main" val="2779731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hope the brief demo has given everyone a big picture of the state of the SALURBAL data portal. Before we talk about next steps, I want to take a few minutes to how we got here. How we went from an idea of a SALURBAL portal to the product we saw today. More specifically highlighting two things: collaborative development process and software best practices.</a:t>
            </a:r>
          </a:p>
        </p:txBody>
      </p:sp>
      <p:sp>
        <p:nvSpPr>
          <p:cNvPr id="4" name="Slide Number Placeholder 3"/>
          <p:cNvSpPr>
            <a:spLocks noGrp="1"/>
          </p:cNvSpPr>
          <p:nvPr>
            <p:ph type="sldNum" sz="quarter" idx="5"/>
          </p:nvPr>
        </p:nvSpPr>
        <p:spPr/>
        <p:txBody>
          <a:bodyPr/>
          <a:lstStyle/>
          <a:p>
            <a:fld id="{FC8B2688-814F-4559-9ED2-42B42257D164}" type="slidenum">
              <a:rPr lang="en-US" smtClean="0"/>
              <a:t>16</a:t>
            </a:fld>
            <a:endParaRPr lang="en-US"/>
          </a:p>
        </p:txBody>
      </p:sp>
    </p:spTree>
    <p:extLst>
      <p:ext uri="{BB962C8B-B14F-4D97-AF65-F5344CB8AC3E}">
        <p14:creationId xmlns:p14="http://schemas.microsoft.com/office/powerpoint/2010/main" val="3568153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22</a:t>
            </a:fld>
            <a:endParaRPr lang="en-US"/>
          </a:p>
        </p:txBody>
      </p:sp>
    </p:spTree>
    <p:extLst>
      <p:ext uri="{BB962C8B-B14F-4D97-AF65-F5344CB8AC3E}">
        <p14:creationId xmlns:p14="http://schemas.microsoft.com/office/powerpoint/2010/main" val="198821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overview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will start with an introduction to the motivations behind the project.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look at some work on renovating SALURBAL infrastructure in the context of FAIR data principles and working group 8 project.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Followed by a quick demo of the data portal.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take a brief look at the development process before concluding with 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2</a:t>
            </a:fld>
            <a:endParaRPr lang="en-US"/>
          </a:p>
        </p:txBody>
      </p:sp>
    </p:spTree>
    <p:extLst>
      <p:ext uri="{BB962C8B-B14F-4D97-AF65-F5344CB8AC3E}">
        <p14:creationId xmlns:p14="http://schemas.microsoft.com/office/powerpoint/2010/main" val="241017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overview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will start with an introduction to the motivations behind the project.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look at some work on renovating SALURBAL infrastructure in the context of FAIR data principles and working group 8 project.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Followed by a quick demo of the data portal.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take a brief look at the development process before concluding with 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3</a:t>
            </a:fld>
            <a:endParaRPr lang="en-US"/>
          </a:p>
        </p:txBody>
      </p:sp>
    </p:spTree>
    <p:extLst>
      <p:ext uri="{BB962C8B-B14F-4D97-AF65-F5344CB8AC3E}">
        <p14:creationId xmlns:p14="http://schemas.microsoft.com/office/powerpoint/2010/main" val="372183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Ana! Again its been really helpful to have the work project 8 team, especially being able to have outside experts such Simon and </a:t>
            </a:r>
            <a:r>
              <a:rPr lang="en-US" dirty="0" err="1"/>
              <a:t>Arofan</a:t>
            </a:r>
            <a:r>
              <a:rPr lang="en-US" dirty="0"/>
              <a:t> from CO-DATA to be able to evaluate our current work and advise on best practices. We look forward to continue working on deliverables for WP8 and building connects with the larger FAIR data community. </a:t>
            </a:r>
          </a:p>
          <a:p>
            <a:endParaRPr lang="en-US" dirty="0"/>
          </a:p>
          <a:p>
            <a:r>
              <a:rPr lang="en-US" dirty="0"/>
              <a:t>Now I will discuss a little about the concrete steps we have and are continuing to take to move SALURBAL towards machine actionability and </a:t>
            </a:r>
            <a:r>
              <a:rPr lang="en-US" dirty="0" err="1"/>
              <a:t>FAIRness</a:t>
            </a:r>
            <a:r>
              <a:rPr lang="en-US" dirty="0"/>
              <a:t>. We at the DMC have started calling the process ‘renovation’.</a:t>
            </a:r>
          </a:p>
          <a:p>
            <a:endParaRPr lang="en-US" dirty="0"/>
          </a:p>
          <a:p>
            <a:r>
              <a:rPr lang="en-US" dirty="0"/>
              <a:t>To start, here is a diagram that describes the fundamental of SALURBAL harmonization. On the left we start with some disparate data sources from various countries which we harmonize to generate datasets which enable cross country analysis.</a:t>
            </a:r>
          </a:p>
          <a:p>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5</a:t>
            </a:fld>
            <a:endParaRPr lang="en-US"/>
          </a:p>
        </p:txBody>
      </p:sp>
    </p:spTree>
    <p:extLst>
      <p:ext uri="{BB962C8B-B14F-4D97-AF65-F5344CB8AC3E}">
        <p14:creationId xmlns:p14="http://schemas.microsoft.com/office/powerpoint/2010/main" val="404964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did was then had different working groups who did really great work to harmonize data into for SALURBAL. However, there was no explicitly structure establish across working groups. In other words, data format, variable naming conventions, codebook format, codebook content, file structure varied across working groups. </a:t>
            </a:r>
          </a:p>
          <a:p>
            <a:endParaRPr lang="en-US" dirty="0"/>
          </a:p>
          <a:p>
            <a:r>
              <a:rPr lang="en-US" dirty="0"/>
              <a:t>This type of information is very difficult for a machine such as a data portal to find and understand. </a:t>
            </a:r>
          </a:p>
        </p:txBody>
      </p:sp>
      <p:sp>
        <p:nvSpPr>
          <p:cNvPr id="4" name="Slide Number Placeholder 3"/>
          <p:cNvSpPr>
            <a:spLocks noGrp="1"/>
          </p:cNvSpPr>
          <p:nvPr>
            <p:ph type="sldNum" sz="quarter" idx="5"/>
          </p:nvPr>
        </p:nvSpPr>
        <p:spPr/>
        <p:txBody>
          <a:bodyPr/>
          <a:lstStyle/>
          <a:p>
            <a:fld id="{FC8B2688-814F-4559-9ED2-42B42257D164}" type="slidenum">
              <a:rPr lang="en-US" smtClean="0"/>
              <a:t>6</a:t>
            </a:fld>
            <a:endParaRPr lang="en-US"/>
          </a:p>
        </p:txBody>
      </p:sp>
    </p:spTree>
    <p:extLst>
      <p:ext uri="{BB962C8B-B14F-4D97-AF65-F5344CB8AC3E}">
        <p14:creationId xmlns:p14="http://schemas.microsoft.com/office/powerpoint/2010/main" val="254585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address that we</a:t>
            </a:r>
          </a:p>
        </p:txBody>
      </p:sp>
      <p:sp>
        <p:nvSpPr>
          <p:cNvPr id="4" name="Slide Number Placeholder 3"/>
          <p:cNvSpPr>
            <a:spLocks noGrp="1"/>
          </p:cNvSpPr>
          <p:nvPr>
            <p:ph type="sldNum" sz="quarter" idx="5"/>
          </p:nvPr>
        </p:nvSpPr>
        <p:spPr/>
        <p:txBody>
          <a:bodyPr/>
          <a:lstStyle/>
          <a:p>
            <a:fld id="{FC8B2688-814F-4559-9ED2-42B42257D164}" type="slidenum">
              <a:rPr lang="en-US" smtClean="0"/>
              <a:t>12</a:t>
            </a:fld>
            <a:endParaRPr lang="en-US"/>
          </a:p>
        </p:txBody>
      </p:sp>
    </p:spTree>
    <p:extLst>
      <p:ext uri="{BB962C8B-B14F-4D97-AF65-F5344CB8AC3E}">
        <p14:creationId xmlns:p14="http://schemas.microsoft.com/office/powerpoint/2010/main" val="161312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13</a:t>
            </a:fld>
            <a:endParaRPr lang="en-US"/>
          </a:p>
        </p:txBody>
      </p:sp>
    </p:spTree>
    <p:extLst>
      <p:ext uri="{BB962C8B-B14F-4D97-AF65-F5344CB8AC3E}">
        <p14:creationId xmlns:p14="http://schemas.microsoft.com/office/powerpoint/2010/main" val="66612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whole process has been a lot of work and we are still working on it. Before we go on to demo the portal itself. I want to take a moment to thank the renovation team (Kari, Diana and Ana-</a:t>
            </a:r>
            <a:r>
              <a:rPr lang="en-US" dirty="0" err="1"/>
              <a:t>lu</a:t>
            </a:r>
            <a:r>
              <a:rPr lang="en-US" dirty="0"/>
              <a:t>) and the DMC for being great teammates and for everyone’s hard work through out the process.</a:t>
            </a:r>
          </a:p>
        </p:txBody>
      </p:sp>
      <p:sp>
        <p:nvSpPr>
          <p:cNvPr id="4" name="Slide Number Placeholder 3"/>
          <p:cNvSpPr>
            <a:spLocks noGrp="1"/>
          </p:cNvSpPr>
          <p:nvPr>
            <p:ph type="sldNum" sz="quarter" idx="5"/>
          </p:nvPr>
        </p:nvSpPr>
        <p:spPr/>
        <p:txBody>
          <a:bodyPr/>
          <a:lstStyle/>
          <a:p>
            <a:fld id="{FC8B2688-814F-4559-9ED2-42B42257D164}" type="slidenum">
              <a:rPr lang="en-US" smtClean="0"/>
              <a:t>14</a:t>
            </a:fld>
            <a:endParaRPr lang="en-US"/>
          </a:p>
        </p:txBody>
      </p:sp>
    </p:spTree>
    <p:extLst>
      <p:ext uri="{BB962C8B-B14F-4D97-AF65-F5344CB8AC3E}">
        <p14:creationId xmlns:p14="http://schemas.microsoft.com/office/powerpoint/2010/main" val="254842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Navbar &gt; pages and cart and login</a:t>
            </a:r>
          </a:p>
          <a:p>
            <a:pPr marL="171450" indent="-171450">
              <a:buFont typeface="Arial" panose="020B0604020202020204" pitchFamily="34" charset="0"/>
              <a:buChar char="•"/>
            </a:pPr>
            <a:r>
              <a:rPr lang="en-US" dirty="0"/>
              <a:t>Home page</a:t>
            </a:r>
          </a:p>
          <a:p>
            <a:pPr marL="171450" indent="-171450">
              <a:buFont typeface="Arial" panose="020B0604020202020204" pitchFamily="34" charset="0"/>
              <a:buChar char="•"/>
            </a:pPr>
            <a:r>
              <a:rPr lang="en-US" dirty="0"/>
              <a:t>Data &gt; About</a:t>
            </a:r>
          </a:p>
          <a:p>
            <a:pPr marL="171450" indent="-171450">
              <a:buFont typeface="Arial" panose="020B0604020202020204" pitchFamily="34" charset="0"/>
              <a:buChar char="•"/>
            </a:pPr>
            <a:r>
              <a:rPr lang="en-US" dirty="0"/>
              <a:t>Data &gt; Catalog</a:t>
            </a:r>
          </a:p>
          <a:p>
            <a:pPr marL="628650" lvl="1" indent="-171450">
              <a:buFont typeface="Arial" panose="020B0604020202020204" pitchFamily="34" charset="0"/>
              <a:buChar char="•"/>
            </a:pPr>
            <a:r>
              <a:rPr lang="en-US" dirty="0"/>
              <a:t>Feature Tour</a:t>
            </a:r>
          </a:p>
          <a:p>
            <a:pPr marL="628650" lvl="1" indent="-171450">
              <a:buFont typeface="Arial" panose="020B0604020202020204" pitchFamily="34" charset="0"/>
              <a:buChar char="•"/>
            </a:pPr>
            <a:r>
              <a:rPr lang="en-US" dirty="0"/>
              <a:t>Variable specific page</a:t>
            </a:r>
          </a:p>
          <a:p>
            <a:pPr marL="628650" lvl="1" indent="-171450">
              <a:buFont typeface="Arial" panose="020B0604020202020204" pitchFamily="34" charset="0"/>
              <a:buChar char="•"/>
            </a:pPr>
            <a:r>
              <a:rPr lang="en-US" dirty="0"/>
              <a:t>Data catalog add a few variables</a:t>
            </a:r>
          </a:p>
          <a:p>
            <a:pPr marL="628650" lvl="1" indent="-171450">
              <a:buFont typeface="Arial" panose="020B0604020202020204" pitchFamily="34" charset="0"/>
              <a:buChar char="•"/>
            </a:pPr>
            <a:r>
              <a:rPr lang="en-US" dirty="0"/>
              <a:t>Checkout </a:t>
            </a:r>
          </a:p>
          <a:p>
            <a:pPr marL="171450" lvl="0" indent="-171450">
              <a:buFont typeface="Arial" panose="020B0604020202020204" pitchFamily="34" charset="0"/>
              <a:buChar char="•"/>
            </a:pPr>
            <a:r>
              <a:rPr lang="en-US" dirty="0"/>
              <a:t>Tools</a:t>
            </a:r>
          </a:p>
          <a:p>
            <a:pPr marL="628650" lvl="1" indent="-171450">
              <a:buFont typeface="Arial" panose="020B0604020202020204" pitchFamily="34" charset="0"/>
              <a:buChar char="•"/>
            </a:pPr>
            <a:r>
              <a:rPr lang="en-US" dirty="0"/>
              <a:t>City Profiles</a:t>
            </a:r>
          </a:p>
          <a:p>
            <a:pPr marL="628650" lvl="1" indent="-171450">
              <a:buFont typeface="Arial" panose="020B0604020202020204" pitchFamily="34" charset="0"/>
              <a:buChar char="•"/>
            </a:pPr>
            <a:r>
              <a:rPr lang="en-US" dirty="0"/>
              <a:t>Analytics tool</a:t>
            </a:r>
          </a:p>
          <a:p>
            <a:pPr marL="628650" lvl="1" indent="-171450">
              <a:buFont typeface="Arial" panose="020B0604020202020204" pitchFamily="34" charset="0"/>
              <a:buChar char="•"/>
            </a:pPr>
            <a:r>
              <a:rPr lang="en-US" dirty="0"/>
              <a:t>Other stuff</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C8B2688-814F-4559-9ED2-42B42257D164}" type="slidenum">
              <a:rPr lang="en-US" smtClean="0"/>
              <a:t>15</a:t>
            </a:fld>
            <a:endParaRPr lang="en-US"/>
          </a:p>
        </p:txBody>
      </p:sp>
    </p:spTree>
    <p:extLst>
      <p:ext uri="{BB962C8B-B14F-4D97-AF65-F5344CB8AC3E}">
        <p14:creationId xmlns:p14="http://schemas.microsoft.com/office/powerpoint/2010/main" val="3974283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E3D4-3212-400F-9226-F049E0F71002}"/>
              </a:ext>
            </a:extLst>
          </p:cNvPr>
          <p:cNvSpPr>
            <a:spLocks noGrp="1"/>
          </p:cNvSpPr>
          <p:nvPr>
            <p:ph type="ctrTitle" hasCustomPrompt="1"/>
          </p:nvPr>
        </p:nvSpPr>
        <p:spPr>
          <a:xfrm>
            <a:off x="1524000" y="1122363"/>
            <a:ext cx="9144000" cy="2387600"/>
          </a:xfrm>
        </p:spPr>
        <p:txBody>
          <a:bodyPr anchor="b">
            <a:normAutofit/>
          </a:bodyPr>
          <a:lstStyle>
            <a:lvl1pPr algn="ctr">
              <a:defRPr sz="7200" b="1">
                <a:solidFill>
                  <a:srgbClr val="303C51"/>
                </a:solidFill>
                <a:latin typeface="Source Sans Pro" panose="020B0503030403020204" pitchFamily="34" charset="0"/>
                <a:ea typeface="Source Sans Pro" panose="020B0503030403020204" pitchFamily="34" charset="0"/>
              </a:defRPr>
            </a:lvl1pPr>
          </a:lstStyle>
          <a:p>
            <a:r>
              <a:rPr lang="en-US" dirty="0"/>
              <a:t>BIENVENIDOS</a:t>
            </a:r>
          </a:p>
        </p:txBody>
      </p:sp>
      <p:sp>
        <p:nvSpPr>
          <p:cNvPr id="3" name="Subtitle 2">
            <a:extLst>
              <a:ext uri="{FF2B5EF4-FFF2-40B4-BE49-F238E27FC236}">
                <a16:creationId xmlns:a16="http://schemas.microsoft.com/office/drawing/2014/main" id="{906A91BC-5B7A-4E19-A4A1-E35204B8D09A}"/>
              </a:ext>
            </a:extLst>
          </p:cNvPr>
          <p:cNvSpPr>
            <a:spLocks noGrp="1"/>
          </p:cNvSpPr>
          <p:nvPr>
            <p:ph type="subTitle" idx="1" hasCustomPrompt="1"/>
          </p:nvPr>
        </p:nvSpPr>
        <p:spPr>
          <a:xfrm>
            <a:off x="1524000" y="3602038"/>
            <a:ext cx="9144000" cy="1655762"/>
          </a:xfrm>
        </p:spPr>
        <p:txBody>
          <a:bodyPr/>
          <a:lstStyle>
            <a:lvl1pPr marL="0" indent="0" algn="ctr">
              <a:buNone/>
              <a:defRPr sz="2400" b="1">
                <a:solidFill>
                  <a:srgbClr val="303C51"/>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INSERTE EL TÍTULO DEL EVENTO AQUÍ</a:t>
            </a:r>
          </a:p>
          <a:p>
            <a:r>
              <a:rPr lang="en-US" dirty="0"/>
              <a:t>FECHA Y HORA</a:t>
            </a:r>
          </a:p>
        </p:txBody>
      </p:sp>
    </p:spTree>
    <p:extLst>
      <p:ext uri="{BB962C8B-B14F-4D97-AF65-F5344CB8AC3E}">
        <p14:creationId xmlns:p14="http://schemas.microsoft.com/office/powerpoint/2010/main" val="6226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5E2A-E511-435B-AAF1-3075D641848E}"/>
              </a:ext>
            </a:extLst>
          </p:cNvPr>
          <p:cNvSpPr>
            <a:spLocks noGrp="1"/>
          </p:cNvSpPr>
          <p:nvPr>
            <p:ph type="title" hasCustomPrompt="1"/>
          </p:nvPr>
        </p:nvSpPr>
        <p:spPr/>
        <p:txBody>
          <a:bodyPr/>
          <a:lstStyle>
            <a:lvl1pPr>
              <a:defRPr b="1">
                <a:solidFill>
                  <a:srgbClr val="303C51"/>
                </a:solidFill>
                <a:latin typeface="Source Sans Pro" panose="020B0503030403020204" pitchFamily="34" charset="0"/>
                <a:ea typeface="Source Sans Pro" panose="020B0503030403020204" pitchFamily="34" charset="0"/>
              </a:defRPr>
            </a:lvl1pPr>
          </a:lstStyle>
          <a:p>
            <a:r>
              <a:rPr lang="en-US" dirty="0"/>
              <a:t>TÍTULO</a:t>
            </a:r>
          </a:p>
        </p:txBody>
      </p:sp>
      <p:sp>
        <p:nvSpPr>
          <p:cNvPr id="3" name="Content Placeholder 2">
            <a:extLst>
              <a:ext uri="{FF2B5EF4-FFF2-40B4-BE49-F238E27FC236}">
                <a16:creationId xmlns:a16="http://schemas.microsoft.com/office/drawing/2014/main" id="{3482E391-82FE-4C72-84BC-186EC1728AEB}"/>
              </a:ext>
            </a:extLst>
          </p:cNvPr>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517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E012-6974-47D3-9341-C01FBBB50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0E45F-C499-4689-816F-0C63FFC21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A8B185-F9A7-42B9-A284-425DC9169439}"/>
              </a:ext>
            </a:extLst>
          </p:cNvPr>
          <p:cNvSpPr>
            <a:spLocks noGrp="1"/>
          </p:cNvSpPr>
          <p:nvPr>
            <p:ph type="dt" sz="half" idx="10"/>
          </p:nvPr>
        </p:nvSpPr>
        <p:spPr/>
        <p:txBody>
          <a:bodyPr/>
          <a:lstStyle/>
          <a:p>
            <a:fld id="{B117BD13-D7A4-468C-90B1-C4BE3A72B74B}" type="datetimeFigureOut">
              <a:rPr lang="en-US" smtClean="0"/>
              <a:t>6/26/2023</a:t>
            </a:fld>
            <a:endParaRPr lang="en-US"/>
          </a:p>
        </p:txBody>
      </p:sp>
      <p:sp>
        <p:nvSpPr>
          <p:cNvPr id="5" name="Footer Placeholder 4">
            <a:extLst>
              <a:ext uri="{FF2B5EF4-FFF2-40B4-BE49-F238E27FC236}">
                <a16:creationId xmlns:a16="http://schemas.microsoft.com/office/drawing/2014/main" id="{8C490F59-F170-4E1F-8B9F-759374FAF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1E66-7740-46E7-83BD-68F89379E796}"/>
              </a:ext>
            </a:extLst>
          </p:cNvPr>
          <p:cNvSpPr>
            <a:spLocks noGrp="1"/>
          </p:cNvSpPr>
          <p:nvPr>
            <p:ph type="sldNum" sz="quarter" idx="12"/>
          </p:nvPr>
        </p:nvSpPr>
        <p:spPr/>
        <p:txBody>
          <a:bodyPr/>
          <a:lstStyle/>
          <a:p>
            <a:fld id="{993F2010-50A6-4D66-AB3A-F73153FCCA72}" type="slidenum">
              <a:rPr lang="en-US" smtClean="0"/>
              <a:t>‹#›</a:t>
            </a:fld>
            <a:endParaRPr lang="en-US"/>
          </a:p>
        </p:txBody>
      </p:sp>
    </p:spTree>
    <p:extLst>
      <p:ext uri="{BB962C8B-B14F-4D97-AF65-F5344CB8AC3E}">
        <p14:creationId xmlns:p14="http://schemas.microsoft.com/office/powerpoint/2010/main" val="392341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9787-A3F8-4E2B-A4FD-321908FFB5D9}"/>
              </a:ext>
            </a:extLst>
          </p:cNvPr>
          <p:cNvSpPr>
            <a:spLocks noGrp="1"/>
          </p:cNvSpPr>
          <p:nvPr>
            <p:ph type="title" hasCustomPrompt="1"/>
          </p:nvPr>
        </p:nvSpPr>
        <p:spPr/>
        <p:txBody>
          <a:bodyPr/>
          <a:lstStyle>
            <a:lvl1pPr>
              <a:defRPr b="1">
                <a:solidFill>
                  <a:srgbClr val="303C51"/>
                </a:solidFill>
                <a:latin typeface="Source Sans Pro" panose="020B0503030403020204" pitchFamily="34" charset="0"/>
                <a:ea typeface="Source Sans Pro" panose="020B0503030403020204" pitchFamily="34" charset="0"/>
              </a:defRPr>
            </a:lvl1pPr>
          </a:lstStyle>
          <a:p>
            <a:r>
              <a:rPr lang="es-419" dirty="0"/>
              <a:t>T</a:t>
            </a:r>
            <a:r>
              <a:rPr lang="en-US" dirty="0"/>
              <a:t>ÍTULO</a:t>
            </a:r>
          </a:p>
        </p:txBody>
      </p:sp>
      <p:sp>
        <p:nvSpPr>
          <p:cNvPr id="3" name="Content Placeholder 2">
            <a:extLst>
              <a:ext uri="{FF2B5EF4-FFF2-40B4-BE49-F238E27FC236}">
                <a16:creationId xmlns:a16="http://schemas.microsoft.com/office/drawing/2014/main" id="{85C0D433-C06A-4A2A-82B4-65ECAF89A93B}"/>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B10C81-BB6E-44F3-8441-58F952D20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1A3528-0A7E-4B15-94F5-9C3771B137F2}"/>
              </a:ext>
            </a:extLst>
          </p:cNvPr>
          <p:cNvSpPr>
            <a:spLocks noGrp="1"/>
          </p:cNvSpPr>
          <p:nvPr>
            <p:ph type="dt" sz="half" idx="10"/>
          </p:nvPr>
        </p:nvSpPr>
        <p:spPr/>
        <p:txBody>
          <a:bodyPr/>
          <a:lstStyle/>
          <a:p>
            <a:fld id="{B117BD13-D7A4-468C-90B1-C4BE3A72B74B}" type="datetimeFigureOut">
              <a:rPr lang="en-US" smtClean="0"/>
              <a:t>6/26/2023</a:t>
            </a:fld>
            <a:endParaRPr lang="en-US"/>
          </a:p>
        </p:txBody>
      </p:sp>
      <p:sp>
        <p:nvSpPr>
          <p:cNvPr id="6" name="Footer Placeholder 5">
            <a:extLst>
              <a:ext uri="{FF2B5EF4-FFF2-40B4-BE49-F238E27FC236}">
                <a16:creationId xmlns:a16="http://schemas.microsoft.com/office/drawing/2014/main" id="{81C0EC8F-F87E-43E3-98C2-F560E4ABA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0C120-D506-4D5A-AA15-15E04BA0EF25}"/>
              </a:ext>
            </a:extLst>
          </p:cNvPr>
          <p:cNvSpPr>
            <a:spLocks noGrp="1"/>
          </p:cNvSpPr>
          <p:nvPr>
            <p:ph type="sldNum" sz="quarter" idx="12"/>
          </p:nvPr>
        </p:nvSpPr>
        <p:spPr/>
        <p:txBody>
          <a:bodyPr/>
          <a:lstStyle/>
          <a:p>
            <a:fld id="{993F2010-50A6-4D66-AB3A-F73153FCCA72}" type="slidenum">
              <a:rPr lang="en-US" smtClean="0"/>
              <a:t>‹#›</a:t>
            </a:fld>
            <a:endParaRPr lang="en-US"/>
          </a:p>
        </p:txBody>
      </p:sp>
    </p:spTree>
    <p:extLst>
      <p:ext uri="{BB962C8B-B14F-4D97-AF65-F5344CB8AC3E}">
        <p14:creationId xmlns:p14="http://schemas.microsoft.com/office/powerpoint/2010/main" val="158951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E634-844C-4383-B8FB-77A1432261DA}"/>
              </a:ext>
            </a:extLst>
          </p:cNvPr>
          <p:cNvSpPr>
            <a:spLocks noGrp="1"/>
          </p:cNvSpPr>
          <p:nvPr>
            <p:ph type="title" hasCustomPrompt="1"/>
          </p:nvPr>
        </p:nvSpPr>
        <p:spPr/>
        <p:txBody>
          <a:bodyPr/>
          <a:lstStyle>
            <a:lvl1pPr>
              <a:defRPr b="1">
                <a:solidFill>
                  <a:srgbClr val="303C51"/>
                </a:solidFill>
                <a:latin typeface="Source Sans Pro" panose="020B0503030403020204" pitchFamily="34" charset="0"/>
                <a:ea typeface="Source Sans Pro" panose="020B0503030403020204" pitchFamily="34" charset="0"/>
              </a:defRPr>
            </a:lvl1pPr>
          </a:lstStyle>
          <a:p>
            <a:r>
              <a:rPr lang="en-US" dirty="0"/>
              <a:t>TÍTULO</a:t>
            </a:r>
          </a:p>
        </p:txBody>
      </p:sp>
      <p:sp>
        <p:nvSpPr>
          <p:cNvPr id="3" name="Date Placeholder 2">
            <a:extLst>
              <a:ext uri="{FF2B5EF4-FFF2-40B4-BE49-F238E27FC236}">
                <a16:creationId xmlns:a16="http://schemas.microsoft.com/office/drawing/2014/main" id="{A431E941-38A1-4362-84AD-9642AEBC7145}"/>
              </a:ext>
            </a:extLst>
          </p:cNvPr>
          <p:cNvSpPr>
            <a:spLocks noGrp="1"/>
          </p:cNvSpPr>
          <p:nvPr>
            <p:ph type="dt" sz="half" idx="10"/>
          </p:nvPr>
        </p:nvSpPr>
        <p:spPr/>
        <p:txBody>
          <a:bodyPr/>
          <a:lstStyle/>
          <a:p>
            <a:fld id="{B117BD13-D7A4-468C-90B1-C4BE3A72B74B}" type="datetimeFigureOut">
              <a:rPr lang="en-US" smtClean="0"/>
              <a:t>6/26/2023</a:t>
            </a:fld>
            <a:endParaRPr lang="en-US"/>
          </a:p>
        </p:txBody>
      </p:sp>
      <p:sp>
        <p:nvSpPr>
          <p:cNvPr id="4" name="Footer Placeholder 3">
            <a:extLst>
              <a:ext uri="{FF2B5EF4-FFF2-40B4-BE49-F238E27FC236}">
                <a16:creationId xmlns:a16="http://schemas.microsoft.com/office/drawing/2014/main" id="{AA6965DE-FE3F-4252-88EF-64A2E1F1A0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A72A8-1C40-45EF-B6D0-0C316F5A9370}"/>
              </a:ext>
            </a:extLst>
          </p:cNvPr>
          <p:cNvSpPr>
            <a:spLocks noGrp="1"/>
          </p:cNvSpPr>
          <p:nvPr>
            <p:ph type="sldNum" sz="quarter" idx="12"/>
          </p:nvPr>
        </p:nvSpPr>
        <p:spPr/>
        <p:txBody>
          <a:bodyPr/>
          <a:lstStyle/>
          <a:p>
            <a:fld id="{993F2010-50A6-4D66-AB3A-F73153FCCA72}" type="slidenum">
              <a:rPr lang="en-US" smtClean="0"/>
              <a:t>‹#›</a:t>
            </a:fld>
            <a:endParaRPr lang="en-US"/>
          </a:p>
        </p:txBody>
      </p:sp>
    </p:spTree>
    <p:extLst>
      <p:ext uri="{BB962C8B-B14F-4D97-AF65-F5344CB8AC3E}">
        <p14:creationId xmlns:p14="http://schemas.microsoft.com/office/powerpoint/2010/main" val="264503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FFEF3-2054-4279-B2D3-F6C2658D2454}"/>
              </a:ext>
            </a:extLst>
          </p:cNvPr>
          <p:cNvSpPr>
            <a:spLocks noGrp="1"/>
          </p:cNvSpPr>
          <p:nvPr>
            <p:ph type="dt" sz="half" idx="10"/>
          </p:nvPr>
        </p:nvSpPr>
        <p:spPr/>
        <p:txBody>
          <a:bodyPr/>
          <a:lstStyle/>
          <a:p>
            <a:fld id="{B117BD13-D7A4-468C-90B1-C4BE3A72B74B}" type="datetimeFigureOut">
              <a:rPr lang="en-US" smtClean="0"/>
              <a:t>6/26/2023</a:t>
            </a:fld>
            <a:endParaRPr lang="en-US"/>
          </a:p>
        </p:txBody>
      </p:sp>
      <p:sp>
        <p:nvSpPr>
          <p:cNvPr id="3" name="Footer Placeholder 2">
            <a:extLst>
              <a:ext uri="{FF2B5EF4-FFF2-40B4-BE49-F238E27FC236}">
                <a16:creationId xmlns:a16="http://schemas.microsoft.com/office/drawing/2014/main" id="{347AD6C1-7187-4EE7-B8E5-75DEF17F5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3F57C-084A-4A08-93B9-01690682BA4F}"/>
              </a:ext>
            </a:extLst>
          </p:cNvPr>
          <p:cNvSpPr>
            <a:spLocks noGrp="1"/>
          </p:cNvSpPr>
          <p:nvPr>
            <p:ph type="sldNum" sz="quarter" idx="12"/>
          </p:nvPr>
        </p:nvSpPr>
        <p:spPr/>
        <p:txBody>
          <a:bodyPr/>
          <a:lstStyle/>
          <a:p>
            <a:fld id="{993F2010-50A6-4D66-AB3A-F73153FCCA72}" type="slidenum">
              <a:rPr lang="en-US" smtClean="0"/>
              <a:t>‹#›</a:t>
            </a:fld>
            <a:endParaRPr lang="en-US"/>
          </a:p>
        </p:txBody>
      </p:sp>
    </p:spTree>
    <p:extLst>
      <p:ext uri="{BB962C8B-B14F-4D97-AF65-F5344CB8AC3E}">
        <p14:creationId xmlns:p14="http://schemas.microsoft.com/office/powerpoint/2010/main" val="102275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208BE-1A69-42D3-AF9A-8C37702CD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6D257CF-4B76-45C6-B64E-517AD2E93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86EC7-9775-4A51-AE07-A7AC5146F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7BD13-D7A4-468C-90B1-C4BE3A72B74B}" type="datetimeFigureOut">
              <a:rPr lang="en-US" smtClean="0"/>
              <a:t>6/26/2023</a:t>
            </a:fld>
            <a:endParaRPr lang="en-US"/>
          </a:p>
        </p:txBody>
      </p:sp>
      <p:sp>
        <p:nvSpPr>
          <p:cNvPr id="5" name="Footer Placeholder 4">
            <a:extLst>
              <a:ext uri="{FF2B5EF4-FFF2-40B4-BE49-F238E27FC236}">
                <a16:creationId xmlns:a16="http://schemas.microsoft.com/office/drawing/2014/main" id="{39C7F7F9-FB47-49BA-AB43-3FE6FF8E8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B3A53E-197E-45BA-9216-00BD95F7E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F2010-50A6-4D66-AB3A-F73153FCCA72}" type="slidenum">
              <a:rPr lang="en-US" smtClean="0"/>
              <a:t>‹#›</a:t>
            </a:fld>
            <a:endParaRPr lang="en-US"/>
          </a:p>
        </p:txBody>
      </p:sp>
    </p:spTree>
    <p:extLst>
      <p:ext uri="{BB962C8B-B14F-4D97-AF65-F5344CB8AC3E}">
        <p14:creationId xmlns:p14="http://schemas.microsoft.com/office/powerpoint/2010/main" val="231364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hyperlink" Target="https://data.lacurbanhealth.or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Drexel-UHC/salurbal-fair-renovations/issues/57"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rexel-uhc.github.io/tidySALURBAL/"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C680-AB01-45A4-B1CD-8AE5CA45A8D6}"/>
              </a:ext>
            </a:extLst>
          </p:cNvPr>
          <p:cNvSpPr>
            <a:spLocks noGrp="1"/>
          </p:cNvSpPr>
          <p:nvPr>
            <p:ph type="ctrTitle"/>
          </p:nvPr>
        </p:nvSpPr>
        <p:spPr/>
        <p:txBody>
          <a:bodyPr>
            <a:noAutofit/>
          </a:bodyPr>
          <a:lstStyle/>
          <a:p>
            <a:r>
              <a:rPr lang="en-US" sz="5400" b="0" i="0" dirty="0" err="1">
                <a:solidFill>
                  <a:srgbClr val="333333"/>
                </a:solidFill>
                <a:effectLst/>
                <a:latin typeface="Roboto" panose="02000000000000000000" pitchFamily="2" charset="0"/>
              </a:rPr>
              <a:t>WorldFAIR</a:t>
            </a:r>
            <a:r>
              <a:rPr lang="en-US" sz="5400" b="0" i="0" dirty="0">
                <a:solidFill>
                  <a:srgbClr val="333333"/>
                </a:solidFill>
                <a:effectLst/>
                <a:latin typeface="Roboto" panose="02000000000000000000" pitchFamily="2" charset="0"/>
              </a:rPr>
              <a:t> Project (D8.1) Urban Health Data – </a:t>
            </a:r>
            <a:br>
              <a:rPr lang="en-US" sz="5400" b="0" i="0" dirty="0">
                <a:solidFill>
                  <a:srgbClr val="333333"/>
                </a:solidFill>
                <a:effectLst/>
                <a:latin typeface="Roboto" panose="02000000000000000000" pitchFamily="2" charset="0"/>
              </a:rPr>
            </a:br>
            <a:r>
              <a:rPr lang="en-US" sz="5400" b="0" i="0" dirty="0">
                <a:solidFill>
                  <a:srgbClr val="333333"/>
                </a:solidFill>
                <a:effectLst/>
                <a:latin typeface="Roboto" panose="02000000000000000000" pitchFamily="2" charset="0"/>
              </a:rPr>
              <a:t>The SALURBAL Project</a:t>
            </a:r>
            <a:endParaRPr lang="en-US" sz="5400" dirty="0"/>
          </a:p>
        </p:txBody>
      </p:sp>
      <p:sp>
        <p:nvSpPr>
          <p:cNvPr id="3" name="Subtitle 2">
            <a:extLst>
              <a:ext uri="{FF2B5EF4-FFF2-40B4-BE49-F238E27FC236}">
                <a16:creationId xmlns:a16="http://schemas.microsoft.com/office/drawing/2014/main" id="{DC40D3D9-A1B9-4A9C-B9AE-8263CF389C50}"/>
              </a:ext>
            </a:extLst>
          </p:cNvPr>
          <p:cNvSpPr>
            <a:spLocks noGrp="1"/>
          </p:cNvSpPr>
          <p:nvPr>
            <p:ph type="subTitle" idx="1"/>
          </p:nvPr>
        </p:nvSpPr>
        <p:spPr/>
        <p:txBody>
          <a:bodyPr>
            <a:normAutofit fontScale="77500" lnSpcReduction="20000"/>
          </a:bodyPr>
          <a:lstStyle/>
          <a:p>
            <a:r>
              <a:rPr lang="en-US" dirty="0"/>
              <a:t>Ana </a:t>
            </a:r>
            <a:r>
              <a:rPr lang="en-US" dirty="0" err="1"/>
              <a:t>Ortigoza</a:t>
            </a:r>
            <a:r>
              <a:rPr lang="en-US" dirty="0"/>
              <a:t>, Kari Moore, Alex </a:t>
            </a:r>
            <a:r>
              <a:rPr lang="en-US" dirty="0" err="1"/>
              <a:t>Quitesberg</a:t>
            </a:r>
            <a:r>
              <a:rPr lang="en-US" dirty="0"/>
              <a:t>, </a:t>
            </a:r>
          </a:p>
          <a:p>
            <a:r>
              <a:rPr lang="en-US" dirty="0"/>
              <a:t>Ran Li, Usama Bilal, Mariana </a:t>
            </a:r>
            <a:r>
              <a:rPr lang="en-US" dirty="0" err="1"/>
              <a:t>Lazo</a:t>
            </a:r>
            <a:r>
              <a:rPr lang="en-US" dirty="0"/>
              <a:t>, Ana Diez Roux</a:t>
            </a:r>
          </a:p>
          <a:p>
            <a:endParaRPr lang="en-US" dirty="0"/>
          </a:p>
          <a:p>
            <a:r>
              <a:rPr lang="en-US" dirty="0"/>
              <a:t>IASSIST Conference 2023</a:t>
            </a:r>
          </a:p>
          <a:p>
            <a:r>
              <a:rPr lang="en-US" dirty="0"/>
              <a:t>June 2</a:t>
            </a:r>
            <a:r>
              <a:rPr lang="en-US" baseline="30000" dirty="0"/>
              <a:t>nd</a:t>
            </a:r>
            <a:r>
              <a:rPr lang="en-US" dirty="0"/>
              <a:t>, 2022</a:t>
            </a:r>
          </a:p>
        </p:txBody>
      </p:sp>
      <p:pic>
        <p:nvPicPr>
          <p:cNvPr id="5" name="Picture 4">
            <a:extLst>
              <a:ext uri="{FF2B5EF4-FFF2-40B4-BE49-F238E27FC236}">
                <a16:creationId xmlns:a16="http://schemas.microsoft.com/office/drawing/2014/main" id="{7A572473-DC7F-4DD3-97D4-AF5DE4430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894" y="6041147"/>
            <a:ext cx="688807" cy="688807"/>
          </a:xfrm>
          <a:prstGeom prst="rect">
            <a:avLst/>
          </a:prstGeom>
        </p:spPr>
      </p:pic>
      <p:pic>
        <p:nvPicPr>
          <p:cNvPr id="7" name="Picture 6" descr="Logo&#10;&#10;Description automatically generated">
            <a:extLst>
              <a:ext uri="{FF2B5EF4-FFF2-40B4-BE49-F238E27FC236}">
                <a16:creationId xmlns:a16="http://schemas.microsoft.com/office/drawing/2014/main" id="{694B2612-462D-4C52-A1E4-54CC96154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6567" y="5784612"/>
            <a:ext cx="1122363" cy="1122363"/>
          </a:xfrm>
          <a:prstGeom prst="rect">
            <a:avLst/>
          </a:prstGeom>
        </p:spPr>
      </p:pic>
      <p:pic>
        <p:nvPicPr>
          <p:cNvPr id="9" name="Picture 8" descr="Text, logo&#10;&#10;Description automatically generated">
            <a:extLst>
              <a:ext uri="{FF2B5EF4-FFF2-40B4-BE49-F238E27FC236}">
                <a16:creationId xmlns:a16="http://schemas.microsoft.com/office/drawing/2014/main" id="{26DF3F94-28C9-4CAB-B682-D40C5809A1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8796" y="6179106"/>
            <a:ext cx="2130131" cy="518904"/>
          </a:xfrm>
          <a:prstGeom prst="rect">
            <a:avLst/>
          </a:prstGeom>
        </p:spPr>
      </p:pic>
    </p:spTree>
    <p:extLst>
      <p:ext uri="{BB962C8B-B14F-4D97-AF65-F5344CB8AC3E}">
        <p14:creationId xmlns:p14="http://schemas.microsoft.com/office/powerpoint/2010/main" val="240551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B329-F724-0FA9-C9F6-2B034DEFE919}"/>
              </a:ext>
            </a:extLst>
          </p:cNvPr>
          <p:cNvSpPr>
            <a:spLocks noGrp="1"/>
          </p:cNvSpPr>
          <p:nvPr>
            <p:ph type="title"/>
          </p:nvPr>
        </p:nvSpPr>
        <p:spPr/>
        <p:txBody>
          <a:bodyPr/>
          <a:lstStyle/>
          <a:p>
            <a:r>
              <a:rPr lang="en-US" b="0" i="0" dirty="0">
                <a:solidFill>
                  <a:srgbClr val="24292F"/>
                </a:solidFill>
                <a:effectLst/>
                <a:latin typeface="Apple Color Emoji"/>
              </a:rPr>
              <a:t>🤕</a:t>
            </a:r>
            <a:r>
              <a:rPr lang="en-US" dirty="0"/>
              <a:t> #2: </a:t>
            </a:r>
            <a:r>
              <a:rPr lang="en-US" b="1" dirty="0"/>
              <a:t>access is human intensive</a:t>
            </a:r>
            <a:endParaRPr lang="en-US" dirty="0"/>
          </a:p>
        </p:txBody>
      </p:sp>
      <p:cxnSp>
        <p:nvCxnSpPr>
          <p:cNvPr id="7" name="Straight Arrow Connector 6">
            <a:extLst>
              <a:ext uri="{FF2B5EF4-FFF2-40B4-BE49-F238E27FC236}">
                <a16:creationId xmlns:a16="http://schemas.microsoft.com/office/drawing/2014/main" id="{D29224D8-C4DD-B2AA-ACF9-F821F317B3B2}"/>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623800E-0ADA-C45E-0249-594910CA90B3}"/>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Rectangle 8">
            <a:extLst>
              <a:ext uri="{FF2B5EF4-FFF2-40B4-BE49-F238E27FC236}">
                <a16:creationId xmlns:a16="http://schemas.microsoft.com/office/drawing/2014/main" id="{CF89537E-2D84-C200-1AE7-0EAA0DE5F539}"/>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21264F21-4E06-3508-0816-BE560E721BC5}"/>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Hexagon 10">
            <a:extLst>
              <a:ext uri="{FF2B5EF4-FFF2-40B4-BE49-F238E27FC236}">
                <a16:creationId xmlns:a16="http://schemas.microsoft.com/office/drawing/2014/main" id="{5F30C4F7-FE2F-10B6-B75E-6C4216C5E6CE}"/>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be 11">
            <a:extLst>
              <a:ext uri="{FF2B5EF4-FFF2-40B4-BE49-F238E27FC236}">
                <a16:creationId xmlns:a16="http://schemas.microsoft.com/office/drawing/2014/main" id="{ADB9F9C6-BAC2-95F7-FA39-081B3C483680}"/>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a:extLst>
              <a:ext uri="{FF2B5EF4-FFF2-40B4-BE49-F238E27FC236}">
                <a16:creationId xmlns:a16="http://schemas.microsoft.com/office/drawing/2014/main" id="{E9FFFF97-7728-3374-45FF-C4AD54556463}"/>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be 13">
            <a:extLst>
              <a:ext uri="{FF2B5EF4-FFF2-40B4-BE49-F238E27FC236}">
                <a16:creationId xmlns:a16="http://schemas.microsoft.com/office/drawing/2014/main" id="{AA847C31-4A43-E9F3-3E40-DA5D2824C15B}"/>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be 14">
            <a:extLst>
              <a:ext uri="{FF2B5EF4-FFF2-40B4-BE49-F238E27FC236}">
                <a16:creationId xmlns:a16="http://schemas.microsoft.com/office/drawing/2014/main" id="{94F5B72B-AFB9-6388-B00A-E2671F611AF6}"/>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39623780-65EC-8AC4-43A3-7284DA18F809}"/>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CAAB7C-DBC3-CB60-5186-07C7F35D550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E6D4252-BB96-A548-B686-25959269D735}"/>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19" name="Straight Arrow Connector 18">
            <a:extLst>
              <a:ext uri="{FF2B5EF4-FFF2-40B4-BE49-F238E27FC236}">
                <a16:creationId xmlns:a16="http://schemas.microsoft.com/office/drawing/2014/main" id="{88BCF4DA-3D42-DFC9-453A-E1FEF894C02C}"/>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F93C70D-51DE-3BC8-37A6-01D1498C7AA0}"/>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 name="Rectangle 20">
            <a:extLst>
              <a:ext uri="{FF2B5EF4-FFF2-40B4-BE49-F238E27FC236}">
                <a16:creationId xmlns:a16="http://schemas.microsoft.com/office/drawing/2014/main" id="{440459C3-5F19-748B-9714-7E9F4428410F}"/>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a:extLst>
              <a:ext uri="{FF2B5EF4-FFF2-40B4-BE49-F238E27FC236}">
                <a16:creationId xmlns:a16="http://schemas.microsoft.com/office/drawing/2014/main" id="{DC6B2822-21DC-F410-42F3-0848589FD830}"/>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3" name="Hexagon 22">
            <a:extLst>
              <a:ext uri="{FF2B5EF4-FFF2-40B4-BE49-F238E27FC236}">
                <a16:creationId xmlns:a16="http://schemas.microsoft.com/office/drawing/2014/main" id="{B01B61E8-9B94-9917-5CB2-45330B0E25D5}"/>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785F9205-0D84-3E75-A0A8-E9059581D1E7}"/>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ube 24">
            <a:extLst>
              <a:ext uri="{FF2B5EF4-FFF2-40B4-BE49-F238E27FC236}">
                <a16:creationId xmlns:a16="http://schemas.microsoft.com/office/drawing/2014/main" id="{06A690A7-0755-4DBE-D97A-7495036CC4D2}"/>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AD210704-C7B5-CA1F-9481-F1768EC61E3C}"/>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AFB4E3F7-01C1-932F-419E-E2BE021CBE98}"/>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80CB9F-C1FB-1349-B543-A1AD4432E21E}"/>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2209070-32FF-81E0-2CA4-452C4925F65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30" name="Straight Arrow Connector 29">
            <a:extLst>
              <a:ext uri="{FF2B5EF4-FFF2-40B4-BE49-F238E27FC236}">
                <a16:creationId xmlns:a16="http://schemas.microsoft.com/office/drawing/2014/main" id="{811D7D20-890A-C695-12EB-E5E179332679}"/>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BA77860-2742-6C79-FD8B-092B67242F51}"/>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DE65D894-0341-9DD8-56BB-E4C88ACB1FBE}"/>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a:extLst>
              <a:ext uri="{FF2B5EF4-FFF2-40B4-BE49-F238E27FC236}">
                <a16:creationId xmlns:a16="http://schemas.microsoft.com/office/drawing/2014/main" id="{88D096EF-7F2B-5703-5C94-7BB4E91FAD46}"/>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4" name="Hexagon 33">
            <a:extLst>
              <a:ext uri="{FF2B5EF4-FFF2-40B4-BE49-F238E27FC236}">
                <a16:creationId xmlns:a16="http://schemas.microsoft.com/office/drawing/2014/main" id="{E8423C59-35FF-2B63-3F05-DD6750D6A231}"/>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ube 34">
            <a:extLst>
              <a:ext uri="{FF2B5EF4-FFF2-40B4-BE49-F238E27FC236}">
                <a16:creationId xmlns:a16="http://schemas.microsoft.com/office/drawing/2014/main" id="{14C839D4-1B62-85A7-81C1-DFEAD2435DC7}"/>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ube 35">
            <a:extLst>
              <a:ext uri="{FF2B5EF4-FFF2-40B4-BE49-F238E27FC236}">
                <a16:creationId xmlns:a16="http://schemas.microsoft.com/office/drawing/2014/main" id="{AE4F2C61-A681-2B9C-9EB8-B158DD43E92D}"/>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ube 36">
            <a:extLst>
              <a:ext uri="{FF2B5EF4-FFF2-40B4-BE49-F238E27FC236}">
                <a16:creationId xmlns:a16="http://schemas.microsoft.com/office/drawing/2014/main" id="{6DA3C26A-A596-7767-FFBA-30623FDEB8E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ube 37">
            <a:extLst>
              <a:ext uri="{FF2B5EF4-FFF2-40B4-BE49-F238E27FC236}">
                <a16:creationId xmlns:a16="http://schemas.microsoft.com/office/drawing/2014/main" id="{F79FC589-2295-1C99-0E0F-625F2555B25E}"/>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F4415D9-780B-7424-0463-82450CE3E7A9}"/>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EE08D-BE35-EF71-0C30-E7A34067D51D}"/>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41" name="Hexagon 40">
            <a:extLst>
              <a:ext uri="{FF2B5EF4-FFF2-40B4-BE49-F238E27FC236}">
                <a16:creationId xmlns:a16="http://schemas.microsoft.com/office/drawing/2014/main" id="{413F2B0E-FEC4-4C17-4110-6FAF60A95AE4}"/>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0DE943D-AB02-7D55-315B-5E8F6332F95B}"/>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A9B04419-54F1-2CB6-C931-32C1636981A6}"/>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44" name="Straight Arrow Connector 43">
            <a:extLst>
              <a:ext uri="{FF2B5EF4-FFF2-40B4-BE49-F238E27FC236}">
                <a16:creationId xmlns:a16="http://schemas.microsoft.com/office/drawing/2014/main" id="{4AC955AE-9142-D331-F3E6-03234E5F88DF}"/>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15A2E08-FFEE-DB6D-1FB6-96361941FBC0}"/>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D9D2854-5DDC-19B6-16F4-F31DCAE71FAF}"/>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3" name="Graphic 2" descr="Construction worker female outline">
            <a:extLst>
              <a:ext uri="{FF2B5EF4-FFF2-40B4-BE49-F238E27FC236}">
                <a16:creationId xmlns:a16="http://schemas.microsoft.com/office/drawing/2014/main" id="{F2A06911-4021-DBF6-88BC-56D04917EC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pic>
        <p:nvPicPr>
          <p:cNvPr id="4" name="Graphic 3" descr="User outline">
            <a:extLst>
              <a:ext uri="{FF2B5EF4-FFF2-40B4-BE49-F238E27FC236}">
                <a16:creationId xmlns:a16="http://schemas.microsoft.com/office/drawing/2014/main" id="{43B09F46-F75C-2156-F58C-00EB5D53B6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116" y="4224851"/>
            <a:ext cx="1122774" cy="1122774"/>
          </a:xfrm>
          <a:prstGeom prst="rect">
            <a:avLst/>
          </a:prstGeom>
        </p:spPr>
      </p:pic>
      <p:sp>
        <p:nvSpPr>
          <p:cNvPr id="5" name="Content Placeholder 4">
            <a:extLst>
              <a:ext uri="{FF2B5EF4-FFF2-40B4-BE49-F238E27FC236}">
                <a16:creationId xmlns:a16="http://schemas.microsoft.com/office/drawing/2014/main" id="{D8920C18-E01E-BB7E-69C4-6F8EBC84C0FE}"/>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6" name="Content Placeholder 4">
            <a:extLst>
              <a:ext uri="{FF2B5EF4-FFF2-40B4-BE49-F238E27FC236}">
                <a16:creationId xmlns:a16="http://schemas.microsoft.com/office/drawing/2014/main" id="{029DABC8-AAB9-38EB-D251-7D513CAD6D7B}"/>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
        <p:nvSpPr>
          <p:cNvPr id="52" name="Flowchart: Off-page Connector 51">
            <a:extLst>
              <a:ext uri="{FF2B5EF4-FFF2-40B4-BE49-F238E27FC236}">
                <a16:creationId xmlns:a16="http://schemas.microsoft.com/office/drawing/2014/main" id="{BC281D19-FAB8-D187-7FE9-C96B35B0515E}"/>
              </a:ext>
            </a:extLst>
          </p:cNvPr>
          <p:cNvSpPr/>
          <p:nvPr/>
        </p:nvSpPr>
        <p:spPr>
          <a:xfrm>
            <a:off x="5994831" y="1458493"/>
            <a:ext cx="3168751" cy="2610826"/>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b="1" dirty="0">
                <a:solidFill>
                  <a:schemeClr val="tx1"/>
                </a:solidFill>
              </a:rPr>
              <a:t>Manually</a:t>
            </a:r>
            <a:r>
              <a:rPr lang="en-US" sz="1400" dirty="0">
                <a:solidFill>
                  <a:schemeClr val="tx1"/>
                </a:solidFill>
              </a:rPr>
              <a:t> pull income data</a:t>
            </a:r>
          </a:p>
          <a:p>
            <a:pPr marL="342900" indent="-342900">
              <a:buFontTx/>
              <a:buAutoNum type="arabicPeriod"/>
            </a:pPr>
            <a:r>
              <a:rPr lang="en-US" sz="1400" b="1" dirty="0">
                <a:solidFill>
                  <a:schemeClr val="tx1"/>
                </a:solidFill>
              </a:rPr>
              <a:t>Manually</a:t>
            </a:r>
            <a:r>
              <a:rPr lang="en-US" sz="1400" dirty="0">
                <a:solidFill>
                  <a:schemeClr val="tx1"/>
                </a:solidFill>
              </a:rPr>
              <a:t> pull mortality data</a:t>
            </a:r>
          </a:p>
          <a:p>
            <a:pPr marL="342900" indent="-342900">
              <a:buFontTx/>
              <a:buAutoNum type="arabicPeriod"/>
            </a:pPr>
            <a:r>
              <a:rPr lang="en-US" sz="1400" b="1" dirty="0">
                <a:solidFill>
                  <a:schemeClr val="tx1"/>
                </a:solidFill>
              </a:rPr>
              <a:t>Manually</a:t>
            </a:r>
            <a:r>
              <a:rPr lang="en-US" sz="1400" dirty="0">
                <a:solidFill>
                  <a:schemeClr val="tx1"/>
                </a:solidFill>
              </a:rPr>
              <a:t> pull income metadata</a:t>
            </a:r>
          </a:p>
          <a:p>
            <a:pPr marL="342900" indent="-342900">
              <a:buFontTx/>
              <a:buAutoNum type="arabicPeriod"/>
            </a:pPr>
            <a:r>
              <a:rPr lang="en-US" sz="1400" b="1" dirty="0">
                <a:solidFill>
                  <a:schemeClr val="tx1"/>
                </a:solidFill>
              </a:rPr>
              <a:t>Manually</a:t>
            </a:r>
            <a:r>
              <a:rPr lang="en-US" sz="1400" dirty="0">
                <a:solidFill>
                  <a:schemeClr val="tx1"/>
                </a:solidFill>
              </a:rPr>
              <a:t> pull mortality metadata</a:t>
            </a:r>
          </a:p>
          <a:p>
            <a:pPr marL="342900" indent="-342900">
              <a:buFontTx/>
              <a:buAutoNum type="arabicPeriod"/>
            </a:pPr>
            <a:r>
              <a:rPr lang="en-US" sz="1400" b="1" dirty="0">
                <a:solidFill>
                  <a:schemeClr val="tx1"/>
                </a:solidFill>
              </a:rPr>
              <a:t>Manually </a:t>
            </a:r>
            <a:r>
              <a:rPr lang="en-US" sz="1400" dirty="0">
                <a:solidFill>
                  <a:schemeClr val="tx1"/>
                </a:solidFill>
              </a:rPr>
              <a:t>wrangle and merge data</a:t>
            </a:r>
          </a:p>
          <a:p>
            <a:pPr marL="342900" indent="-342900">
              <a:buFontTx/>
              <a:buAutoNum type="arabicPeriod"/>
            </a:pPr>
            <a:r>
              <a:rPr lang="en-US" sz="1400" b="1" dirty="0">
                <a:solidFill>
                  <a:schemeClr val="tx1"/>
                </a:solidFill>
              </a:rPr>
              <a:t>Manually </a:t>
            </a:r>
            <a:r>
              <a:rPr lang="en-US" sz="1400" dirty="0">
                <a:solidFill>
                  <a:schemeClr val="tx1"/>
                </a:solidFill>
              </a:rPr>
              <a:t>wrangle and metadata</a:t>
            </a:r>
          </a:p>
          <a:p>
            <a:pPr marL="342900" indent="-342900">
              <a:buFontTx/>
              <a:buAutoNum type="arabicPeriod"/>
            </a:pPr>
            <a:r>
              <a:rPr lang="en-US" sz="1400" b="1" dirty="0">
                <a:solidFill>
                  <a:schemeClr val="tx1"/>
                </a:solidFill>
              </a:rPr>
              <a:t>Manually</a:t>
            </a:r>
            <a:r>
              <a:rPr lang="en-US" sz="1400" dirty="0">
                <a:solidFill>
                  <a:schemeClr val="tx1"/>
                </a:solidFill>
              </a:rPr>
              <a:t> QC</a:t>
            </a:r>
          </a:p>
          <a:p>
            <a:pPr marL="342900" indent="-342900">
              <a:buFontTx/>
              <a:buAutoNum type="arabicPeriod"/>
            </a:pPr>
            <a:r>
              <a:rPr lang="en-US" sz="1400" b="1" dirty="0">
                <a:solidFill>
                  <a:schemeClr val="tx1"/>
                </a:solidFill>
              </a:rPr>
              <a:t>Manually</a:t>
            </a:r>
            <a:r>
              <a:rPr lang="en-US" sz="1400" dirty="0">
                <a:solidFill>
                  <a:schemeClr val="tx1"/>
                </a:solidFill>
              </a:rPr>
              <a:t> send merged data to user</a:t>
            </a:r>
          </a:p>
        </p:txBody>
      </p:sp>
      <p:cxnSp>
        <p:nvCxnSpPr>
          <p:cNvPr id="53" name="Straight Arrow Connector 52">
            <a:extLst>
              <a:ext uri="{FF2B5EF4-FFF2-40B4-BE49-F238E27FC236}">
                <a16:creationId xmlns:a16="http://schemas.microsoft.com/office/drawing/2014/main" id="{BF504B2B-6E55-4152-D9FF-A2DC29DB4597}"/>
              </a:ext>
            </a:extLst>
          </p:cNvPr>
          <p:cNvCxnSpPr>
            <a:cxnSpLocks/>
          </p:cNvCxnSpPr>
          <p:nvPr/>
        </p:nvCxnSpPr>
        <p:spPr>
          <a:xfrm>
            <a:off x="6096000" y="4752849"/>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5914218-E2E4-A38F-C4B5-31CE0BCBB5B3}"/>
              </a:ext>
            </a:extLst>
          </p:cNvPr>
          <p:cNvCxnSpPr>
            <a:cxnSpLocks/>
          </p:cNvCxnSpPr>
          <p:nvPr/>
        </p:nvCxnSpPr>
        <p:spPr>
          <a:xfrm>
            <a:off x="8620125" y="4775510"/>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1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B329-F724-0FA9-C9F6-2B034DEFE919}"/>
              </a:ext>
            </a:extLst>
          </p:cNvPr>
          <p:cNvSpPr>
            <a:spLocks noGrp="1"/>
          </p:cNvSpPr>
          <p:nvPr>
            <p:ph type="title"/>
          </p:nvPr>
        </p:nvSpPr>
        <p:spPr/>
        <p:txBody>
          <a:bodyPr/>
          <a:lstStyle/>
          <a:p>
            <a:r>
              <a:rPr lang="en-US" b="0" i="0" dirty="0">
                <a:solidFill>
                  <a:srgbClr val="24292F"/>
                </a:solidFill>
                <a:effectLst/>
                <a:latin typeface="Apple Color Emoji"/>
              </a:rPr>
              <a:t>🤕</a:t>
            </a:r>
            <a:r>
              <a:rPr lang="en-US" dirty="0"/>
              <a:t> #3: </a:t>
            </a:r>
            <a:r>
              <a:rPr lang="en-US" b="1" dirty="0"/>
              <a:t>no big picture</a:t>
            </a:r>
            <a:endParaRPr lang="en-US" dirty="0"/>
          </a:p>
        </p:txBody>
      </p:sp>
      <p:pic>
        <p:nvPicPr>
          <p:cNvPr id="4" name="Graphic 3" descr="User outline">
            <a:extLst>
              <a:ext uri="{FF2B5EF4-FFF2-40B4-BE49-F238E27FC236}">
                <a16:creationId xmlns:a16="http://schemas.microsoft.com/office/drawing/2014/main" id="{43B09F46-F75C-2156-F58C-00EB5D53B6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5116" y="4224851"/>
            <a:ext cx="1122774" cy="1122774"/>
          </a:xfrm>
          <a:prstGeom prst="rect">
            <a:avLst/>
          </a:prstGeom>
        </p:spPr>
      </p:pic>
      <p:sp>
        <p:nvSpPr>
          <p:cNvPr id="6" name="Content Placeholder 4">
            <a:extLst>
              <a:ext uri="{FF2B5EF4-FFF2-40B4-BE49-F238E27FC236}">
                <a16:creationId xmlns:a16="http://schemas.microsoft.com/office/drawing/2014/main" id="{029DABC8-AAB9-38EB-D251-7D513CAD6D7B}"/>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cxnSp>
        <p:nvCxnSpPr>
          <p:cNvPr id="47" name="Straight Arrow Connector 46">
            <a:extLst>
              <a:ext uri="{FF2B5EF4-FFF2-40B4-BE49-F238E27FC236}">
                <a16:creationId xmlns:a16="http://schemas.microsoft.com/office/drawing/2014/main" id="{B78E2B83-06E3-E83F-2DE8-9DDE5660DE92}"/>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A10FBC9-93D2-B107-6C79-7ACCF62DE18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9" name="Rectangle 48">
            <a:extLst>
              <a:ext uri="{FF2B5EF4-FFF2-40B4-BE49-F238E27FC236}">
                <a16:creationId xmlns:a16="http://schemas.microsoft.com/office/drawing/2014/main" id="{ACC378B4-C176-7A38-6E30-16697166DED0}"/>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CD53D89E-B4CA-DFF0-5D60-6625CCA39BFF}"/>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1" name="Hexagon 50">
            <a:extLst>
              <a:ext uri="{FF2B5EF4-FFF2-40B4-BE49-F238E27FC236}">
                <a16:creationId xmlns:a16="http://schemas.microsoft.com/office/drawing/2014/main" id="{11DBAC02-74E1-726B-EFA1-80C9F78ACF43}"/>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50293E25-0B69-2E21-F0E6-F70FBEDBA6D2}"/>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69C68C9A-B3F7-A3FF-E9AB-E79744E521BB}"/>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38422716-2B67-6B43-30F5-EE55F67B4FE3}"/>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ube 57">
            <a:extLst>
              <a:ext uri="{FF2B5EF4-FFF2-40B4-BE49-F238E27FC236}">
                <a16:creationId xmlns:a16="http://schemas.microsoft.com/office/drawing/2014/main" id="{B3EBC468-D59A-1FC1-AC2A-F71AAC8635CC}"/>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8BFDD200-82D7-8337-64AE-E7D5F5E2DC4D}"/>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EC7CBF1-B400-8621-26DE-47DE25060EB0}"/>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17BAC29-B771-5DB7-9299-1B396CD872DB}"/>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2" name="Rectangle 61">
            <a:extLst>
              <a:ext uri="{FF2B5EF4-FFF2-40B4-BE49-F238E27FC236}">
                <a16:creationId xmlns:a16="http://schemas.microsoft.com/office/drawing/2014/main" id="{F010991B-AB32-C7BB-7433-9A602C4EDCE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Isosceles Triangle 62">
            <a:extLst>
              <a:ext uri="{FF2B5EF4-FFF2-40B4-BE49-F238E27FC236}">
                <a16:creationId xmlns:a16="http://schemas.microsoft.com/office/drawing/2014/main" id="{2D32C18C-780F-2CCB-033E-97DEDC33C472}"/>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4" name="Hexagon 63">
            <a:extLst>
              <a:ext uri="{FF2B5EF4-FFF2-40B4-BE49-F238E27FC236}">
                <a16:creationId xmlns:a16="http://schemas.microsoft.com/office/drawing/2014/main" id="{E19A3BB0-53DC-5C0D-12A1-DD239AC711F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Cube 64">
            <a:extLst>
              <a:ext uri="{FF2B5EF4-FFF2-40B4-BE49-F238E27FC236}">
                <a16:creationId xmlns:a16="http://schemas.microsoft.com/office/drawing/2014/main" id="{8A6820F4-56BC-D1F9-E3DB-6550265CC9D5}"/>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2EFA67B2-2081-9ACC-2BBD-60E7AB9AD1C8}"/>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07C82DF9-4EEB-AC13-ED14-E05C9EBF2A56}"/>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D352D6F7-8F93-6104-CAF2-F66BC2494382}"/>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CBAD5719-748B-D58A-161D-6A97D16DBDBF}"/>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B31E83D2-2DC5-A854-5BC3-191BBBF104F7}"/>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71" name="Straight Arrow Connector 70">
            <a:extLst>
              <a:ext uri="{FF2B5EF4-FFF2-40B4-BE49-F238E27FC236}">
                <a16:creationId xmlns:a16="http://schemas.microsoft.com/office/drawing/2014/main" id="{2584C2BE-F449-BC49-7C88-C05B5A2C6EAF}"/>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BA972AE1-BB1C-EA0A-B1FA-92A0D01D9A27}"/>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3" name="Rectangle 72">
            <a:extLst>
              <a:ext uri="{FF2B5EF4-FFF2-40B4-BE49-F238E27FC236}">
                <a16:creationId xmlns:a16="http://schemas.microsoft.com/office/drawing/2014/main" id="{3D19CD95-898A-EBD0-9547-9785502D9AAB}"/>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Isosceles Triangle 73">
            <a:extLst>
              <a:ext uri="{FF2B5EF4-FFF2-40B4-BE49-F238E27FC236}">
                <a16:creationId xmlns:a16="http://schemas.microsoft.com/office/drawing/2014/main" id="{C23DF11E-47F9-BC74-0F25-C682EFDD6B0B}"/>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5" name="Hexagon 74">
            <a:extLst>
              <a:ext uri="{FF2B5EF4-FFF2-40B4-BE49-F238E27FC236}">
                <a16:creationId xmlns:a16="http://schemas.microsoft.com/office/drawing/2014/main" id="{83BF00B8-F6C0-AF00-3C42-598AF514430A}"/>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Cube 75">
            <a:extLst>
              <a:ext uri="{FF2B5EF4-FFF2-40B4-BE49-F238E27FC236}">
                <a16:creationId xmlns:a16="http://schemas.microsoft.com/office/drawing/2014/main" id="{6F1FAC17-442B-4F5D-AECB-4313162640DD}"/>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Cube 76">
            <a:extLst>
              <a:ext uri="{FF2B5EF4-FFF2-40B4-BE49-F238E27FC236}">
                <a16:creationId xmlns:a16="http://schemas.microsoft.com/office/drawing/2014/main" id="{71A99236-ADEC-ADD0-407D-1493B1E7ED46}"/>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Cube 77">
            <a:extLst>
              <a:ext uri="{FF2B5EF4-FFF2-40B4-BE49-F238E27FC236}">
                <a16:creationId xmlns:a16="http://schemas.microsoft.com/office/drawing/2014/main" id="{7713736B-02A9-24F1-58B7-D10FD29D281A}"/>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86E0CC9A-8219-FE53-2607-7E0B05D75B0A}"/>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8A324A14-6FC8-3ACF-093F-6775B3233D6A}"/>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FFC7CFB6-CE7F-E404-7E2D-011F740AB35C}"/>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82" name="Hexagon 81">
            <a:extLst>
              <a:ext uri="{FF2B5EF4-FFF2-40B4-BE49-F238E27FC236}">
                <a16:creationId xmlns:a16="http://schemas.microsoft.com/office/drawing/2014/main" id="{ACFA4BDE-551B-57D7-4E79-F84E687956F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6388675-3FC5-464D-C43F-48C657493588}"/>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93A35926-DA6D-DFE2-528E-2FBFEEE164A4}"/>
              </a:ext>
            </a:extLst>
          </p:cNvPr>
          <p:cNvPicPr>
            <a:picLocks noChangeAspect="1"/>
          </p:cNvPicPr>
          <p:nvPr/>
        </p:nvPicPr>
        <p:blipFill>
          <a:blip r:embed="rId4"/>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70F709A3-4C1B-EE84-FD45-AFAAA723DB06}"/>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085EB3B-CD77-7EB9-6501-716F9D47B4FB}"/>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329853E-DDF9-EBDA-C3E7-E3FFD2922E76}"/>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88" name="Graphic 87" descr="Construction worker female outline">
            <a:extLst>
              <a:ext uri="{FF2B5EF4-FFF2-40B4-BE49-F238E27FC236}">
                <a16:creationId xmlns:a16="http://schemas.microsoft.com/office/drawing/2014/main" id="{19529587-684D-58CF-F5D8-AB026E0328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6528" y="4302267"/>
            <a:ext cx="1045358" cy="1045358"/>
          </a:xfrm>
          <a:prstGeom prst="rect">
            <a:avLst/>
          </a:prstGeom>
        </p:spPr>
      </p:pic>
      <p:sp>
        <p:nvSpPr>
          <p:cNvPr id="89" name="Content Placeholder 4">
            <a:extLst>
              <a:ext uri="{FF2B5EF4-FFF2-40B4-BE49-F238E27FC236}">
                <a16:creationId xmlns:a16="http://schemas.microsoft.com/office/drawing/2014/main" id="{B141EE5B-679A-9DBF-0957-5BE4479C3594}"/>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90" name="Thought Bubble: Cloud 89">
            <a:extLst>
              <a:ext uri="{FF2B5EF4-FFF2-40B4-BE49-F238E27FC236}">
                <a16:creationId xmlns:a16="http://schemas.microsoft.com/office/drawing/2014/main" id="{C5AC6D50-B501-9FC6-A483-8C77EAD28A38}"/>
              </a:ext>
            </a:extLst>
          </p:cNvPr>
          <p:cNvSpPr/>
          <p:nvPr/>
        </p:nvSpPr>
        <p:spPr>
          <a:xfrm>
            <a:off x="5784156" y="46471"/>
            <a:ext cx="6363078" cy="3695684"/>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If data was in one data structure… I could:</a:t>
            </a:r>
          </a:p>
          <a:p>
            <a:pPr marL="285750" indent="-285750">
              <a:buFont typeface="Arial" panose="020B0604020202020204" pitchFamily="34" charset="0"/>
              <a:buChar char="•"/>
            </a:pPr>
            <a:r>
              <a:rPr lang="en-US" b="1" dirty="0"/>
              <a:t>Figure how many variables I have?</a:t>
            </a:r>
          </a:p>
          <a:p>
            <a:pPr marL="285750" indent="-285750">
              <a:buFont typeface="Arial" panose="020B0604020202020204" pitchFamily="34" charset="0"/>
              <a:buChar char="•"/>
            </a:pPr>
            <a:r>
              <a:rPr lang="en-US" b="1" dirty="0"/>
              <a:t>Automate data distribution</a:t>
            </a:r>
          </a:p>
          <a:p>
            <a:pPr marL="285750" indent="-285750">
              <a:buFont typeface="Arial" panose="020B0604020202020204" pitchFamily="34" charset="0"/>
              <a:buChar char="•"/>
            </a:pPr>
            <a:r>
              <a:rPr lang="en-US" b="1" dirty="0"/>
              <a:t>Control access to data</a:t>
            </a:r>
            <a:endParaRPr lang="en-US" dirty="0"/>
          </a:p>
          <a:p>
            <a:pPr marL="285750" indent="-285750">
              <a:buFont typeface="Arial" panose="020B0604020202020204" pitchFamily="34" charset="0"/>
              <a:buChar char="•"/>
            </a:pPr>
            <a:r>
              <a:rPr lang="en-US" b="1" dirty="0"/>
              <a:t>Build analytic tools</a:t>
            </a:r>
            <a:endParaRPr lang="en-US" dirty="0"/>
          </a:p>
          <a:p>
            <a:pPr marL="285750" indent="-285750">
              <a:buFont typeface="Arial" panose="020B0604020202020204" pitchFamily="34" charset="0"/>
              <a:buChar char="•"/>
            </a:pPr>
            <a:r>
              <a:rPr lang="en-US" dirty="0"/>
              <a:t>ETC</a:t>
            </a:r>
          </a:p>
        </p:txBody>
      </p:sp>
      <p:sp>
        <p:nvSpPr>
          <p:cNvPr id="91" name="Rectangle 90">
            <a:extLst>
              <a:ext uri="{FF2B5EF4-FFF2-40B4-BE49-F238E27FC236}">
                <a16:creationId xmlns:a16="http://schemas.microsoft.com/office/drawing/2014/main" id="{AAE815A2-F180-9B3F-AF26-83395D2E6315}"/>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3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2276-F23B-B9A1-433D-23BD7655D369}"/>
              </a:ext>
            </a:extLst>
          </p:cNvPr>
          <p:cNvSpPr>
            <a:spLocks noGrp="1"/>
          </p:cNvSpPr>
          <p:nvPr>
            <p:ph type="title"/>
          </p:nvPr>
        </p:nvSpPr>
        <p:spPr/>
        <p:txBody>
          <a:bodyPr/>
          <a:lstStyle/>
          <a:p>
            <a:r>
              <a:rPr lang="en-US" dirty="0"/>
              <a:t>FAIR Renovations</a:t>
            </a:r>
          </a:p>
        </p:txBody>
      </p:sp>
      <p:sp>
        <p:nvSpPr>
          <p:cNvPr id="3" name="Content Placeholder 2">
            <a:extLst>
              <a:ext uri="{FF2B5EF4-FFF2-40B4-BE49-F238E27FC236}">
                <a16:creationId xmlns:a16="http://schemas.microsoft.com/office/drawing/2014/main" id="{DDCD9596-3B2D-72D1-2D1A-2CCD6A26C28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1" name="Straight Arrow Connector 50">
            <a:extLst>
              <a:ext uri="{FF2B5EF4-FFF2-40B4-BE49-F238E27FC236}">
                <a16:creationId xmlns:a16="http://schemas.microsoft.com/office/drawing/2014/main" id="{AFAE9224-3AAE-DCD4-70A0-BAD182010D95}"/>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A10AE66-85C2-0631-7CD9-95B8F1A3135E}"/>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3" name="Rectangle 52">
            <a:extLst>
              <a:ext uri="{FF2B5EF4-FFF2-40B4-BE49-F238E27FC236}">
                <a16:creationId xmlns:a16="http://schemas.microsoft.com/office/drawing/2014/main" id="{94BC18D1-CAFF-B5A6-A95F-B9C27CD54278}"/>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Isosceles Triangle 53">
            <a:extLst>
              <a:ext uri="{FF2B5EF4-FFF2-40B4-BE49-F238E27FC236}">
                <a16:creationId xmlns:a16="http://schemas.microsoft.com/office/drawing/2014/main" id="{CE2A67EF-CE11-AECE-1DF2-3905FA622B68}"/>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5" name="Hexagon 54">
            <a:extLst>
              <a:ext uri="{FF2B5EF4-FFF2-40B4-BE49-F238E27FC236}">
                <a16:creationId xmlns:a16="http://schemas.microsoft.com/office/drawing/2014/main" id="{0AF87FC1-AB06-20DE-7000-285526B84D70}"/>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AD45F783-36BA-08CF-10EE-575C6203F8C7}"/>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63E0D660-6ED2-7E82-E516-B60735D38577}"/>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ube 57">
            <a:extLst>
              <a:ext uri="{FF2B5EF4-FFF2-40B4-BE49-F238E27FC236}">
                <a16:creationId xmlns:a16="http://schemas.microsoft.com/office/drawing/2014/main" id="{0C50F25A-E21F-6E84-9E25-5A75DFA7FDA3}"/>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ube 58">
            <a:extLst>
              <a:ext uri="{FF2B5EF4-FFF2-40B4-BE49-F238E27FC236}">
                <a16:creationId xmlns:a16="http://schemas.microsoft.com/office/drawing/2014/main" id="{53DE0218-D9DC-5B34-AA8F-D4975B877643}"/>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751CBF57-1396-C21B-8BE2-FE7CC2200F6E}"/>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7BABA38-D6A1-9A1E-1654-955BFAC4A196}"/>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C0EBE20-23B3-49AA-97F4-A698D26E656B}"/>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63" name="Straight Arrow Connector 62">
            <a:extLst>
              <a:ext uri="{FF2B5EF4-FFF2-40B4-BE49-F238E27FC236}">
                <a16:creationId xmlns:a16="http://schemas.microsoft.com/office/drawing/2014/main" id="{D34CC8EB-3EAE-371B-A951-BD952D305FB0}"/>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72D6481B-B3E2-3E50-764B-A97BE4831C7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5" name="Rectangle 64">
            <a:extLst>
              <a:ext uri="{FF2B5EF4-FFF2-40B4-BE49-F238E27FC236}">
                <a16:creationId xmlns:a16="http://schemas.microsoft.com/office/drawing/2014/main" id="{4388FA6E-494B-B7E5-48F0-CED78EDD52DF}"/>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a:extLst>
              <a:ext uri="{FF2B5EF4-FFF2-40B4-BE49-F238E27FC236}">
                <a16:creationId xmlns:a16="http://schemas.microsoft.com/office/drawing/2014/main" id="{3594EE6A-1590-0E58-F36A-332619EE5AE7}"/>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7" name="Hexagon 66">
            <a:extLst>
              <a:ext uri="{FF2B5EF4-FFF2-40B4-BE49-F238E27FC236}">
                <a16:creationId xmlns:a16="http://schemas.microsoft.com/office/drawing/2014/main" id="{94EC8E4D-1FDB-2C7E-1BFB-43171819C692}"/>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9CB6CCCA-7E73-AEF7-2745-A8D075605A42}"/>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A727D440-14DF-B473-B6ED-97EBB880A926}"/>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ube 69">
            <a:extLst>
              <a:ext uri="{FF2B5EF4-FFF2-40B4-BE49-F238E27FC236}">
                <a16:creationId xmlns:a16="http://schemas.microsoft.com/office/drawing/2014/main" id="{38B75706-112D-8946-E4D3-601402CC00D7}"/>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Cube 70">
            <a:extLst>
              <a:ext uri="{FF2B5EF4-FFF2-40B4-BE49-F238E27FC236}">
                <a16:creationId xmlns:a16="http://schemas.microsoft.com/office/drawing/2014/main" id="{842BE58A-6132-A4E9-5888-8958B55EB208}"/>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7B9D074A-F2FC-578B-2A1D-47F75ADA324D}"/>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7E5CEFC-A90A-4523-71DB-5DC8BEDBD38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74" name="Straight Arrow Connector 73">
            <a:extLst>
              <a:ext uri="{FF2B5EF4-FFF2-40B4-BE49-F238E27FC236}">
                <a16:creationId xmlns:a16="http://schemas.microsoft.com/office/drawing/2014/main" id="{0E895244-EAFA-1230-644A-D04C1795F658}"/>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D88852E-A824-DCF8-871F-AF6B61CBEBAA}"/>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6" name="Rectangle 75">
            <a:extLst>
              <a:ext uri="{FF2B5EF4-FFF2-40B4-BE49-F238E27FC236}">
                <a16:creationId xmlns:a16="http://schemas.microsoft.com/office/drawing/2014/main" id="{A0EBD03F-9174-58FE-A56A-723F805B4754}"/>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6AAFCF3C-7490-AD40-5874-D900284424E1}"/>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8" name="Hexagon 77">
            <a:extLst>
              <a:ext uri="{FF2B5EF4-FFF2-40B4-BE49-F238E27FC236}">
                <a16:creationId xmlns:a16="http://schemas.microsoft.com/office/drawing/2014/main" id="{05361A79-9CCF-DB3B-1034-340B4C0D8414}"/>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8FCFFA87-6582-6A36-069B-D5AA2F6E5A60}"/>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13E5FA1F-3E82-3A40-4E50-57F1238BBFB0}"/>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E7F2C2A9-FBBB-87B7-6BB3-ED7452C786D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Cube 81">
            <a:extLst>
              <a:ext uri="{FF2B5EF4-FFF2-40B4-BE49-F238E27FC236}">
                <a16:creationId xmlns:a16="http://schemas.microsoft.com/office/drawing/2014/main" id="{D24ABD61-ACFA-CF87-E1E6-39C13AEC945E}"/>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6BDB7B5A-A4B6-9046-62DB-29C413705ABD}"/>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2C2666-A511-671C-8169-9E5422ACDF55}"/>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85" name="Hexagon 84">
            <a:extLst>
              <a:ext uri="{FF2B5EF4-FFF2-40B4-BE49-F238E27FC236}">
                <a16:creationId xmlns:a16="http://schemas.microsoft.com/office/drawing/2014/main" id="{23BCA3F2-0A67-0EF5-6F1E-C56CE7E03C05}"/>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19CD45E-BD9E-326F-D217-44E06A4C15B5}"/>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71BAAD2-1136-3169-ED0C-A4C6D3A5348D}"/>
              </a:ext>
            </a:extLst>
          </p:cNvPr>
          <p:cNvCxnSpPr>
            <a:cxnSpLocks/>
          </p:cNvCxnSpPr>
          <p:nvPr/>
        </p:nvCxnSpPr>
        <p:spPr>
          <a:xfrm>
            <a:off x="2622761" y="416199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D2F9CE0-C9B3-9817-55E0-4DC6EE16435D}"/>
              </a:ext>
            </a:extLst>
          </p:cNvPr>
          <p:cNvCxnSpPr>
            <a:cxnSpLocks/>
          </p:cNvCxnSpPr>
          <p:nvPr/>
        </p:nvCxnSpPr>
        <p:spPr>
          <a:xfrm>
            <a:off x="2622761" y="578092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44F8D7D-E7AA-180D-2833-8166E8F7F081}"/>
              </a:ext>
            </a:extLst>
          </p:cNvPr>
          <p:cNvCxnSpPr>
            <a:cxnSpLocks/>
          </p:cNvCxnSpPr>
          <p:nvPr/>
        </p:nvCxnSpPr>
        <p:spPr>
          <a:xfrm>
            <a:off x="2622761" y="2485808"/>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1" name="Cube 10">
            <a:extLst>
              <a:ext uri="{FF2B5EF4-FFF2-40B4-BE49-F238E27FC236}">
                <a16:creationId xmlns:a16="http://schemas.microsoft.com/office/drawing/2014/main" id="{572A3120-AE41-27C2-A4F5-2863372CA48E}"/>
              </a:ext>
            </a:extLst>
          </p:cNvPr>
          <p:cNvSpPr/>
          <p:nvPr/>
        </p:nvSpPr>
        <p:spPr>
          <a:xfrm>
            <a:off x="3306387" y="2596003"/>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be 11">
            <a:extLst>
              <a:ext uri="{FF2B5EF4-FFF2-40B4-BE49-F238E27FC236}">
                <a16:creationId xmlns:a16="http://schemas.microsoft.com/office/drawing/2014/main" id="{2C9D3250-35ED-2FF7-EE36-786DAF70385C}"/>
              </a:ext>
            </a:extLst>
          </p:cNvPr>
          <p:cNvSpPr/>
          <p:nvPr/>
        </p:nvSpPr>
        <p:spPr>
          <a:xfrm>
            <a:off x="3744956" y="2596003"/>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a:extLst>
              <a:ext uri="{FF2B5EF4-FFF2-40B4-BE49-F238E27FC236}">
                <a16:creationId xmlns:a16="http://schemas.microsoft.com/office/drawing/2014/main" id="{D3BEDE9E-2E1F-B64E-DC6B-9B26207D54C0}"/>
              </a:ext>
            </a:extLst>
          </p:cNvPr>
          <p:cNvSpPr/>
          <p:nvPr/>
        </p:nvSpPr>
        <p:spPr>
          <a:xfrm>
            <a:off x="3744956" y="2209309"/>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be 13">
            <a:extLst>
              <a:ext uri="{FF2B5EF4-FFF2-40B4-BE49-F238E27FC236}">
                <a16:creationId xmlns:a16="http://schemas.microsoft.com/office/drawing/2014/main" id="{A50D6F78-8F23-CA47-A999-DE43C13E86AB}"/>
              </a:ext>
            </a:extLst>
          </p:cNvPr>
          <p:cNvSpPr/>
          <p:nvPr/>
        </p:nvSpPr>
        <p:spPr>
          <a:xfrm>
            <a:off x="3312960" y="2209308"/>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6658FB82-6A69-E309-104F-9C8B436C44F6}"/>
              </a:ext>
            </a:extLst>
          </p:cNvPr>
          <p:cNvSpPr/>
          <p:nvPr/>
        </p:nvSpPr>
        <p:spPr>
          <a:xfrm>
            <a:off x="3135683" y="1958166"/>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B435CCEB-FF9A-528B-76EC-A0F7F256C855}"/>
              </a:ext>
            </a:extLst>
          </p:cNvPr>
          <p:cNvSpPr/>
          <p:nvPr/>
        </p:nvSpPr>
        <p:spPr>
          <a:xfrm>
            <a:off x="3273385" y="4236651"/>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ube 16">
            <a:extLst>
              <a:ext uri="{FF2B5EF4-FFF2-40B4-BE49-F238E27FC236}">
                <a16:creationId xmlns:a16="http://schemas.microsoft.com/office/drawing/2014/main" id="{BB140AE8-FB76-9C06-2299-69B6CB8B63C2}"/>
              </a:ext>
            </a:extLst>
          </p:cNvPr>
          <p:cNvSpPr/>
          <p:nvPr/>
        </p:nvSpPr>
        <p:spPr>
          <a:xfrm>
            <a:off x="3711954" y="4236651"/>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ube 17">
            <a:extLst>
              <a:ext uri="{FF2B5EF4-FFF2-40B4-BE49-F238E27FC236}">
                <a16:creationId xmlns:a16="http://schemas.microsoft.com/office/drawing/2014/main" id="{32BCAA25-04B7-F040-CD6D-BED553AB4678}"/>
              </a:ext>
            </a:extLst>
          </p:cNvPr>
          <p:cNvSpPr/>
          <p:nvPr/>
        </p:nvSpPr>
        <p:spPr>
          <a:xfrm>
            <a:off x="3711954" y="3849957"/>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ube 18">
            <a:extLst>
              <a:ext uri="{FF2B5EF4-FFF2-40B4-BE49-F238E27FC236}">
                <a16:creationId xmlns:a16="http://schemas.microsoft.com/office/drawing/2014/main" id="{9708B3ED-5441-4DBD-33C9-EADAC7D31F75}"/>
              </a:ext>
            </a:extLst>
          </p:cNvPr>
          <p:cNvSpPr/>
          <p:nvPr/>
        </p:nvSpPr>
        <p:spPr>
          <a:xfrm>
            <a:off x="3279958" y="3849956"/>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E1FE6C59-FC64-59A6-CF6D-F54F8A684FE9}"/>
              </a:ext>
            </a:extLst>
          </p:cNvPr>
          <p:cNvSpPr/>
          <p:nvPr/>
        </p:nvSpPr>
        <p:spPr>
          <a:xfrm>
            <a:off x="3102681" y="3598814"/>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a:extLst>
              <a:ext uri="{FF2B5EF4-FFF2-40B4-BE49-F238E27FC236}">
                <a16:creationId xmlns:a16="http://schemas.microsoft.com/office/drawing/2014/main" id="{B6239F7B-7AD5-E6D1-15DC-91AC04F5833A}"/>
              </a:ext>
            </a:extLst>
          </p:cNvPr>
          <p:cNvSpPr/>
          <p:nvPr/>
        </p:nvSpPr>
        <p:spPr>
          <a:xfrm>
            <a:off x="3346210" y="5905731"/>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ube 21">
            <a:extLst>
              <a:ext uri="{FF2B5EF4-FFF2-40B4-BE49-F238E27FC236}">
                <a16:creationId xmlns:a16="http://schemas.microsoft.com/office/drawing/2014/main" id="{3EC0BA4B-C64C-5733-31B9-AB25B760C18F}"/>
              </a:ext>
            </a:extLst>
          </p:cNvPr>
          <p:cNvSpPr/>
          <p:nvPr/>
        </p:nvSpPr>
        <p:spPr>
          <a:xfrm>
            <a:off x="3784779" y="5905731"/>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ube 22">
            <a:extLst>
              <a:ext uri="{FF2B5EF4-FFF2-40B4-BE49-F238E27FC236}">
                <a16:creationId xmlns:a16="http://schemas.microsoft.com/office/drawing/2014/main" id="{381FCDA5-C87F-9F1F-C555-DC527BC7C6DF}"/>
              </a:ext>
            </a:extLst>
          </p:cNvPr>
          <p:cNvSpPr/>
          <p:nvPr/>
        </p:nvSpPr>
        <p:spPr>
          <a:xfrm>
            <a:off x="3784779" y="5519037"/>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69276417-9B2A-4BF7-69D0-9B91A46F824F}"/>
              </a:ext>
            </a:extLst>
          </p:cNvPr>
          <p:cNvSpPr/>
          <p:nvPr/>
        </p:nvSpPr>
        <p:spPr>
          <a:xfrm>
            <a:off x="3352783" y="5519036"/>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A23837D8-36E7-7D5C-A6C8-F7F6B6B43383}"/>
              </a:ext>
            </a:extLst>
          </p:cNvPr>
          <p:cNvSpPr/>
          <p:nvPr/>
        </p:nvSpPr>
        <p:spPr>
          <a:xfrm>
            <a:off x="3175506" y="5267894"/>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917B2509-9496-9C89-121B-DC11CD6AD909}"/>
              </a:ext>
            </a:extLst>
          </p:cNvPr>
          <p:cNvSpPr txBox="1">
            <a:spLocks/>
          </p:cNvSpPr>
          <p:nvPr/>
        </p:nvSpPr>
        <p:spPr>
          <a:xfrm>
            <a:off x="7943600" y="2024526"/>
            <a:ext cx="3976923" cy="3455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b="1" dirty="0"/>
              <a:t>Design a SALURBAL wide informatics standard (variable naming, data format, metadata format) applied at the work group level.</a:t>
            </a:r>
          </a:p>
          <a:p>
            <a:pPr marL="457200" indent="-457200">
              <a:buFont typeface="+mj-lt"/>
              <a:buAutoNum type="arabicPeriod"/>
            </a:pPr>
            <a:endParaRPr lang="en-US" sz="2000" b="1" dirty="0"/>
          </a:p>
          <a:p>
            <a:pPr marL="457200" indent="-457200">
              <a:buFont typeface="+mj-lt"/>
              <a:buAutoNum type="arabicPeriod"/>
            </a:pPr>
            <a:endParaRPr lang="en-US" sz="2000" b="1" dirty="0"/>
          </a:p>
        </p:txBody>
      </p:sp>
    </p:spTree>
    <p:extLst>
      <p:ext uri="{BB962C8B-B14F-4D97-AF65-F5344CB8AC3E}">
        <p14:creationId xmlns:p14="http://schemas.microsoft.com/office/powerpoint/2010/main" val="145382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2276-F23B-B9A1-433D-23BD7655D369}"/>
              </a:ext>
            </a:extLst>
          </p:cNvPr>
          <p:cNvSpPr>
            <a:spLocks noGrp="1"/>
          </p:cNvSpPr>
          <p:nvPr>
            <p:ph type="title"/>
          </p:nvPr>
        </p:nvSpPr>
        <p:spPr/>
        <p:txBody>
          <a:bodyPr/>
          <a:lstStyle/>
          <a:p>
            <a:r>
              <a:rPr lang="en-US" dirty="0"/>
              <a:t>FAIR Renovations</a:t>
            </a:r>
          </a:p>
        </p:txBody>
      </p:sp>
      <p:cxnSp>
        <p:nvCxnSpPr>
          <p:cNvPr id="44" name="Straight Arrow Connector 43">
            <a:extLst>
              <a:ext uri="{FF2B5EF4-FFF2-40B4-BE49-F238E27FC236}">
                <a16:creationId xmlns:a16="http://schemas.microsoft.com/office/drawing/2014/main" id="{29C3C229-80FE-A0D2-B7D0-BCED70922F0A}"/>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F9EFD753-A940-CECB-E84D-B9C577487995}"/>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D292209-E2A1-372A-7467-0FCF28A66A8E}"/>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id="{2BE951ED-FAC1-D23E-EE42-EF5BD57D0AA9}"/>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8" name="Hexagon 47">
            <a:extLst>
              <a:ext uri="{FF2B5EF4-FFF2-40B4-BE49-F238E27FC236}">
                <a16:creationId xmlns:a16="http://schemas.microsoft.com/office/drawing/2014/main" id="{8B7C644C-0A55-ED78-C709-BAD0BF4645D9}"/>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ube 48">
            <a:extLst>
              <a:ext uri="{FF2B5EF4-FFF2-40B4-BE49-F238E27FC236}">
                <a16:creationId xmlns:a16="http://schemas.microsoft.com/office/drawing/2014/main" id="{278562AA-E621-92FF-2BBC-45C911382AC1}"/>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ube 49">
            <a:extLst>
              <a:ext uri="{FF2B5EF4-FFF2-40B4-BE49-F238E27FC236}">
                <a16:creationId xmlns:a16="http://schemas.microsoft.com/office/drawing/2014/main" id="{26BA6C52-87C9-71B3-6110-F4115ECD6C16}"/>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Cube 86">
            <a:extLst>
              <a:ext uri="{FF2B5EF4-FFF2-40B4-BE49-F238E27FC236}">
                <a16:creationId xmlns:a16="http://schemas.microsoft.com/office/drawing/2014/main" id="{FAD1233B-A03D-8DD9-5090-AA58469219A4}"/>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ube 87">
            <a:extLst>
              <a:ext uri="{FF2B5EF4-FFF2-40B4-BE49-F238E27FC236}">
                <a16:creationId xmlns:a16="http://schemas.microsoft.com/office/drawing/2014/main" id="{9838A4D4-2E43-0F93-19D1-1F438CE161E5}"/>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378FD844-5922-8E9C-D5DF-80E61E6F5DC3}"/>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820F003-516C-D321-4F8B-3D4CFA27C814}"/>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E60359D-839A-C07C-2F0D-F0545FFAD03C}"/>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92" name="Straight Arrow Connector 91">
            <a:extLst>
              <a:ext uri="{FF2B5EF4-FFF2-40B4-BE49-F238E27FC236}">
                <a16:creationId xmlns:a16="http://schemas.microsoft.com/office/drawing/2014/main" id="{C0B93DDD-E07A-8441-87BD-72D88D1F40A1}"/>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4ED1CF8C-CCFF-2632-26A1-5C2160185500}"/>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4" name="Rectangle 93">
            <a:extLst>
              <a:ext uri="{FF2B5EF4-FFF2-40B4-BE49-F238E27FC236}">
                <a16:creationId xmlns:a16="http://schemas.microsoft.com/office/drawing/2014/main" id="{9229AEC0-0718-AEA4-79A8-55A3647A1B7C}"/>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Isosceles Triangle 94">
            <a:extLst>
              <a:ext uri="{FF2B5EF4-FFF2-40B4-BE49-F238E27FC236}">
                <a16:creationId xmlns:a16="http://schemas.microsoft.com/office/drawing/2014/main" id="{1DA73E00-7C8D-2FC8-BDD5-5B9DCA6B947D}"/>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6" name="Hexagon 95">
            <a:extLst>
              <a:ext uri="{FF2B5EF4-FFF2-40B4-BE49-F238E27FC236}">
                <a16:creationId xmlns:a16="http://schemas.microsoft.com/office/drawing/2014/main" id="{90AF90E8-0497-294C-2F7D-21783161B830}"/>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ube 96">
            <a:extLst>
              <a:ext uri="{FF2B5EF4-FFF2-40B4-BE49-F238E27FC236}">
                <a16:creationId xmlns:a16="http://schemas.microsoft.com/office/drawing/2014/main" id="{A3B5FAB7-7E7B-0F7F-99EB-54433E253963}"/>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Cube 97">
            <a:extLst>
              <a:ext uri="{FF2B5EF4-FFF2-40B4-BE49-F238E27FC236}">
                <a16:creationId xmlns:a16="http://schemas.microsoft.com/office/drawing/2014/main" id="{82D4C173-7B57-5727-D91D-C830A1576798}"/>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500C3F8C-CCC6-3205-6E40-CF9259C6DB9E}"/>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2F9692B0-66B1-9C24-CF25-4F3A6C1205AB}"/>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416B9DD8-55EA-4F76-2762-72CCB2FE439E}"/>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4CE7B880-B36F-806F-F7F3-46F5211A2236}"/>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103" name="Straight Arrow Connector 102">
            <a:extLst>
              <a:ext uri="{FF2B5EF4-FFF2-40B4-BE49-F238E27FC236}">
                <a16:creationId xmlns:a16="http://schemas.microsoft.com/office/drawing/2014/main" id="{EC199196-F9E7-13D5-38C9-0266F23B5648}"/>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C6370A4-2E84-D362-2DFE-89B53D7391A2}"/>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5" name="Rectangle 104">
            <a:extLst>
              <a:ext uri="{FF2B5EF4-FFF2-40B4-BE49-F238E27FC236}">
                <a16:creationId xmlns:a16="http://schemas.microsoft.com/office/drawing/2014/main" id="{AE5CCDEF-B355-DA31-BAEE-652C10168CE1}"/>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Isosceles Triangle 105">
            <a:extLst>
              <a:ext uri="{FF2B5EF4-FFF2-40B4-BE49-F238E27FC236}">
                <a16:creationId xmlns:a16="http://schemas.microsoft.com/office/drawing/2014/main" id="{A4036E0E-9A61-62F4-A4B0-68A4D3EF1D27}"/>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7" name="Hexagon 106">
            <a:extLst>
              <a:ext uri="{FF2B5EF4-FFF2-40B4-BE49-F238E27FC236}">
                <a16:creationId xmlns:a16="http://schemas.microsoft.com/office/drawing/2014/main" id="{E7E84DF8-2541-4A1D-A0E0-D2BDBE3ACFDA}"/>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Cube 107">
            <a:extLst>
              <a:ext uri="{FF2B5EF4-FFF2-40B4-BE49-F238E27FC236}">
                <a16:creationId xmlns:a16="http://schemas.microsoft.com/office/drawing/2014/main" id="{E7BDC217-3F48-0035-32FC-30B1D963117F}"/>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84F0F014-D46C-D8D2-602F-47FBD030C005}"/>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81DC0B1B-6F33-6E1F-7C07-4CBD90872983}"/>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75317AFD-A4C1-FAB1-ACBF-D29DEB0044EB}"/>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857044CE-FE49-2714-4A77-3F20926B5554}"/>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5028035F-98F7-31CF-B2D0-EC2E03C2FE12}"/>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114" name="Hexagon 113">
            <a:extLst>
              <a:ext uri="{FF2B5EF4-FFF2-40B4-BE49-F238E27FC236}">
                <a16:creationId xmlns:a16="http://schemas.microsoft.com/office/drawing/2014/main" id="{462E77C4-8BBC-C704-1060-D6E516183DBD}"/>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4DAB4A0B-B6EA-A15C-05FF-5E8FEE0BBD0D}"/>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0D18D027-D7AB-CF28-1512-8BBF3779BF9D}"/>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B988385-152B-7FD0-C3E8-1163D16821D0}"/>
              </a:ext>
            </a:extLst>
          </p:cNvPr>
          <p:cNvCxnSpPr>
            <a:cxnSpLocks/>
          </p:cNvCxnSpPr>
          <p:nvPr/>
        </p:nvCxnSpPr>
        <p:spPr>
          <a:xfrm>
            <a:off x="2622761" y="578092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4203D62-7482-AAAA-AEA8-7CCFB599BCD0}"/>
              </a:ext>
            </a:extLst>
          </p:cNvPr>
          <p:cNvCxnSpPr>
            <a:cxnSpLocks/>
          </p:cNvCxnSpPr>
          <p:nvPr/>
        </p:nvCxnSpPr>
        <p:spPr>
          <a:xfrm>
            <a:off x="2622761" y="2485808"/>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19" name="Cube 118">
            <a:extLst>
              <a:ext uri="{FF2B5EF4-FFF2-40B4-BE49-F238E27FC236}">
                <a16:creationId xmlns:a16="http://schemas.microsoft.com/office/drawing/2014/main" id="{0450B33E-7A82-7FC6-7DC9-9D63411C6152}"/>
              </a:ext>
            </a:extLst>
          </p:cNvPr>
          <p:cNvSpPr/>
          <p:nvPr/>
        </p:nvSpPr>
        <p:spPr>
          <a:xfrm>
            <a:off x="3306387" y="2596003"/>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Cube 119">
            <a:extLst>
              <a:ext uri="{FF2B5EF4-FFF2-40B4-BE49-F238E27FC236}">
                <a16:creationId xmlns:a16="http://schemas.microsoft.com/office/drawing/2014/main" id="{3214484E-3A92-A4DD-B5D4-F19312E16A58}"/>
              </a:ext>
            </a:extLst>
          </p:cNvPr>
          <p:cNvSpPr/>
          <p:nvPr/>
        </p:nvSpPr>
        <p:spPr>
          <a:xfrm>
            <a:off x="3744956" y="2596003"/>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Cube 120">
            <a:extLst>
              <a:ext uri="{FF2B5EF4-FFF2-40B4-BE49-F238E27FC236}">
                <a16:creationId xmlns:a16="http://schemas.microsoft.com/office/drawing/2014/main" id="{85A0385A-1859-320C-5DB6-14AF791152E8}"/>
              </a:ext>
            </a:extLst>
          </p:cNvPr>
          <p:cNvSpPr/>
          <p:nvPr/>
        </p:nvSpPr>
        <p:spPr>
          <a:xfrm>
            <a:off x="3744956" y="2209309"/>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Cube 121">
            <a:extLst>
              <a:ext uri="{FF2B5EF4-FFF2-40B4-BE49-F238E27FC236}">
                <a16:creationId xmlns:a16="http://schemas.microsoft.com/office/drawing/2014/main" id="{0945AFCD-DBC9-920C-8A11-E2E3FF5354D6}"/>
              </a:ext>
            </a:extLst>
          </p:cNvPr>
          <p:cNvSpPr/>
          <p:nvPr/>
        </p:nvSpPr>
        <p:spPr>
          <a:xfrm>
            <a:off x="3312960" y="2209308"/>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Rounded Corners 122">
            <a:extLst>
              <a:ext uri="{FF2B5EF4-FFF2-40B4-BE49-F238E27FC236}">
                <a16:creationId xmlns:a16="http://schemas.microsoft.com/office/drawing/2014/main" id="{0C7C377C-FD1D-C213-9374-49AC091B22AC}"/>
              </a:ext>
            </a:extLst>
          </p:cNvPr>
          <p:cNvSpPr/>
          <p:nvPr/>
        </p:nvSpPr>
        <p:spPr>
          <a:xfrm>
            <a:off x="3135683" y="1958166"/>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ube 123">
            <a:extLst>
              <a:ext uri="{FF2B5EF4-FFF2-40B4-BE49-F238E27FC236}">
                <a16:creationId xmlns:a16="http://schemas.microsoft.com/office/drawing/2014/main" id="{817A43BB-4720-D94F-7E72-2BE7C1CF99C6}"/>
              </a:ext>
            </a:extLst>
          </p:cNvPr>
          <p:cNvSpPr/>
          <p:nvPr/>
        </p:nvSpPr>
        <p:spPr>
          <a:xfrm>
            <a:off x="3273385" y="423665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Cube 124">
            <a:extLst>
              <a:ext uri="{FF2B5EF4-FFF2-40B4-BE49-F238E27FC236}">
                <a16:creationId xmlns:a16="http://schemas.microsoft.com/office/drawing/2014/main" id="{C8586F21-2FFE-77D6-222B-D33D54FE46A8}"/>
              </a:ext>
            </a:extLst>
          </p:cNvPr>
          <p:cNvSpPr/>
          <p:nvPr/>
        </p:nvSpPr>
        <p:spPr>
          <a:xfrm>
            <a:off x="3711954" y="423665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Cube 125">
            <a:extLst>
              <a:ext uri="{FF2B5EF4-FFF2-40B4-BE49-F238E27FC236}">
                <a16:creationId xmlns:a16="http://schemas.microsoft.com/office/drawing/2014/main" id="{0736D0B6-2D7C-0220-3A63-6CEA3643B6D9}"/>
              </a:ext>
            </a:extLst>
          </p:cNvPr>
          <p:cNvSpPr/>
          <p:nvPr/>
        </p:nvSpPr>
        <p:spPr>
          <a:xfrm>
            <a:off x="3711954" y="384995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Cube 126">
            <a:extLst>
              <a:ext uri="{FF2B5EF4-FFF2-40B4-BE49-F238E27FC236}">
                <a16:creationId xmlns:a16="http://schemas.microsoft.com/office/drawing/2014/main" id="{94AB38B9-CDA7-B7B2-B210-3AA870D55F24}"/>
              </a:ext>
            </a:extLst>
          </p:cNvPr>
          <p:cNvSpPr/>
          <p:nvPr/>
        </p:nvSpPr>
        <p:spPr>
          <a:xfrm>
            <a:off x="3279958" y="384995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Rounded Corners 127">
            <a:extLst>
              <a:ext uri="{FF2B5EF4-FFF2-40B4-BE49-F238E27FC236}">
                <a16:creationId xmlns:a16="http://schemas.microsoft.com/office/drawing/2014/main" id="{9178E6D8-F4B8-FD52-DB63-EE36069907AD}"/>
              </a:ext>
            </a:extLst>
          </p:cNvPr>
          <p:cNvSpPr/>
          <p:nvPr/>
        </p:nvSpPr>
        <p:spPr>
          <a:xfrm>
            <a:off x="3102681" y="359881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ube 128">
            <a:extLst>
              <a:ext uri="{FF2B5EF4-FFF2-40B4-BE49-F238E27FC236}">
                <a16:creationId xmlns:a16="http://schemas.microsoft.com/office/drawing/2014/main" id="{FC0BEC07-4539-D911-0984-6B12C42FCFE0}"/>
              </a:ext>
            </a:extLst>
          </p:cNvPr>
          <p:cNvSpPr/>
          <p:nvPr/>
        </p:nvSpPr>
        <p:spPr>
          <a:xfrm>
            <a:off x="3346210" y="590573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ube 129">
            <a:extLst>
              <a:ext uri="{FF2B5EF4-FFF2-40B4-BE49-F238E27FC236}">
                <a16:creationId xmlns:a16="http://schemas.microsoft.com/office/drawing/2014/main" id="{F389964F-A44C-78EB-1141-07AAD7893F34}"/>
              </a:ext>
            </a:extLst>
          </p:cNvPr>
          <p:cNvSpPr/>
          <p:nvPr/>
        </p:nvSpPr>
        <p:spPr>
          <a:xfrm>
            <a:off x="3784779" y="590573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Cube 130">
            <a:extLst>
              <a:ext uri="{FF2B5EF4-FFF2-40B4-BE49-F238E27FC236}">
                <a16:creationId xmlns:a16="http://schemas.microsoft.com/office/drawing/2014/main" id="{2F99706F-231F-396A-F3D7-967784B49C3F}"/>
              </a:ext>
            </a:extLst>
          </p:cNvPr>
          <p:cNvSpPr/>
          <p:nvPr/>
        </p:nvSpPr>
        <p:spPr>
          <a:xfrm>
            <a:off x="3784779" y="551903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Cube 131">
            <a:extLst>
              <a:ext uri="{FF2B5EF4-FFF2-40B4-BE49-F238E27FC236}">
                <a16:creationId xmlns:a16="http://schemas.microsoft.com/office/drawing/2014/main" id="{953886E8-63ED-15A0-C1B4-3A8CA777E0CE}"/>
              </a:ext>
            </a:extLst>
          </p:cNvPr>
          <p:cNvSpPr/>
          <p:nvPr/>
        </p:nvSpPr>
        <p:spPr>
          <a:xfrm>
            <a:off x="3352783" y="551903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Rounded Corners 132">
            <a:extLst>
              <a:ext uri="{FF2B5EF4-FFF2-40B4-BE49-F238E27FC236}">
                <a16:creationId xmlns:a16="http://schemas.microsoft.com/office/drawing/2014/main" id="{DFD369F1-5C34-2FD2-56B7-912ACF2FB7E4}"/>
              </a:ext>
            </a:extLst>
          </p:cNvPr>
          <p:cNvSpPr/>
          <p:nvPr/>
        </p:nvSpPr>
        <p:spPr>
          <a:xfrm>
            <a:off x="3175506" y="526789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ontent Placeholder 2">
            <a:extLst>
              <a:ext uri="{FF2B5EF4-FFF2-40B4-BE49-F238E27FC236}">
                <a16:creationId xmlns:a16="http://schemas.microsoft.com/office/drawing/2014/main" id="{D88F9A73-BFCC-E832-6058-02AB4D9E1F3B}"/>
              </a:ext>
            </a:extLst>
          </p:cNvPr>
          <p:cNvSpPr txBox="1">
            <a:spLocks/>
          </p:cNvSpPr>
          <p:nvPr/>
        </p:nvSpPr>
        <p:spPr>
          <a:xfrm>
            <a:off x="7943600" y="2024526"/>
            <a:ext cx="3976923" cy="3455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Design a SALURBAL wide informatics standard (variable naming, data format, metadata format) applied at the work group level.</a:t>
            </a:r>
          </a:p>
          <a:p>
            <a:pPr marL="457200" indent="-457200">
              <a:buFont typeface="+mj-lt"/>
              <a:buAutoNum type="arabicPeriod"/>
            </a:pPr>
            <a:r>
              <a:rPr lang="en-US" sz="2000" b="1" dirty="0"/>
              <a:t>Compiled SALURABL data into a single database</a:t>
            </a:r>
          </a:p>
          <a:p>
            <a:pPr marL="457200" indent="-457200">
              <a:buFont typeface="+mj-lt"/>
              <a:buAutoNum type="arabicPeriod"/>
            </a:pPr>
            <a:endParaRPr lang="en-US" sz="2000" b="1" dirty="0"/>
          </a:p>
        </p:txBody>
      </p:sp>
      <p:cxnSp>
        <p:nvCxnSpPr>
          <p:cNvPr id="135" name="Straight Arrow Connector 134">
            <a:extLst>
              <a:ext uri="{FF2B5EF4-FFF2-40B4-BE49-F238E27FC236}">
                <a16:creationId xmlns:a16="http://schemas.microsoft.com/office/drawing/2014/main" id="{F23CA5B3-F12F-839B-5752-DF5989FECFA3}"/>
              </a:ext>
            </a:extLst>
          </p:cNvPr>
          <p:cNvCxnSpPr>
            <a:cxnSpLocks/>
          </p:cNvCxnSpPr>
          <p:nvPr/>
        </p:nvCxnSpPr>
        <p:spPr>
          <a:xfrm>
            <a:off x="4421081" y="2519081"/>
            <a:ext cx="425899" cy="678675"/>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ED1C420-A25B-D510-9C20-54B115474420}"/>
              </a:ext>
            </a:extLst>
          </p:cNvPr>
          <p:cNvCxnSpPr>
            <a:cxnSpLocks/>
          </p:cNvCxnSpPr>
          <p:nvPr/>
        </p:nvCxnSpPr>
        <p:spPr>
          <a:xfrm flipV="1">
            <a:off x="4421081" y="4809026"/>
            <a:ext cx="425899" cy="1055283"/>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62A51594-E2D2-601F-65D1-E7321D317967}"/>
              </a:ext>
            </a:extLst>
          </p:cNvPr>
          <p:cNvCxnSpPr>
            <a:cxnSpLocks/>
          </p:cNvCxnSpPr>
          <p:nvPr/>
        </p:nvCxnSpPr>
        <p:spPr>
          <a:xfrm>
            <a:off x="4421081" y="4172006"/>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38" name="Rectangle: Rounded Corners 137">
            <a:extLst>
              <a:ext uri="{FF2B5EF4-FFF2-40B4-BE49-F238E27FC236}">
                <a16:creationId xmlns:a16="http://schemas.microsoft.com/office/drawing/2014/main" id="{1F7F4A26-28A4-9A6F-6597-A67C1F9A9E72}"/>
              </a:ext>
            </a:extLst>
          </p:cNvPr>
          <p:cNvSpPr/>
          <p:nvPr/>
        </p:nvSpPr>
        <p:spPr>
          <a:xfrm>
            <a:off x="4932988" y="2326527"/>
            <a:ext cx="1310158" cy="3778400"/>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Cube 138">
            <a:extLst>
              <a:ext uri="{FF2B5EF4-FFF2-40B4-BE49-F238E27FC236}">
                <a16:creationId xmlns:a16="http://schemas.microsoft.com/office/drawing/2014/main" id="{5584094C-DD16-92EB-9E97-3673BE94CF71}"/>
              </a:ext>
            </a:extLst>
          </p:cNvPr>
          <p:cNvSpPr/>
          <p:nvPr/>
        </p:nvSpPr>
        <p:spPr>
          <a:xfrm>
            <a:off x="5219806" y="2894449"/>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Cube 139">
            <a:extLst>
              <a:ext uri="{FF2B5EF4-FFF2-40B4-BE49-F238E27FC236}">
                <a16:creationId xmlns:a16="http://schemas.microsoft.com/office/drawing/2014/main" id="{7A171917-58DC-9CEF-4003-4D87458FBA7A}"/>
              </a:ext>
            </a:extLst>
          </p:cNvPr>
          <p:cNvSpPr/>
          <p:nvPr/>
        </p:nvSpPr>
        <p:spPr>
          <a:xfrm>
            <a:off x="5658375" y="2894449"/>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Cube 140">
            <a:extLst>
              <a:ext uri="{FF2B5EF4-FFF2-40B4-BE49-F238E27FC236}">
                <a16:creationId xmlns:a16="http://schemas.microsoft.com/office/drawing/2014/main" id="{4DC2B59B-D9CB-4478-5E78-E5EB852F5ABE}"/>
              </a:ext>
            </a:extLst>
          </p:cNvPr>
          <p:cNvSpPr/>
          <p:nvPr/>
        </p:nvSpPr>
        <p:spPr>
          <a:xfrm>
            <a:off x="5658375" y="2507755"/>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ube 141">
            <a:extLst>
              <a:ext uri="{FF2B5EF4-FFF2-40B4-BE49-F238E27FC236}">
                <a16:creationId xmlns:a16="http://schemas.microsoft.com/office/drawing/2014/main" id="{C8A24E4C-AE40-BFA5-45EB-0937715F1046}"/>
              </a:ext>
            </a:extLst>
          </p:cNvPr>
          <p:cNvSpPr/>
          <p:nvPr/>
        </p:nvSpPr>
        <p:spPr>
          <a:xfrm>
            <a:off x="5226379" y="2507754"/>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Cube 142">
            <a:extLst>
              <a:ext uri="{FF2B5EF4-FFF2-40B4-BE49-F238E27FC236}">
                <a16:creationId xmlns:a16="http://schemas.microsoft.com/office/drawing/2014/main" id="{F12055B5-6D9F-693C-DB45-18B77B180D58}"/>
              </a:ext>
            </a:extLst>
          </p:cNvPr>
          <p:cNvSpPr/>
          <p:nvPr/>
        </p:nvSpPr>
        <p:spPr>
          <a:xfrm>
            <a:off x="5210922" y="4656747"/>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Cube 143">
            <a:extLst>
              <a:ext uri="{FF2B5EF4-FFF2-40B4-BE49-F238E27FC236}">
                <a16:creationId xmlns:a16="http://schemas.microsoft.com/office/drawing/2014/main" id="{B80D6635-D47D-EA02-7881-C4C297110ACB}"/>
              </a:ext>
            </a:extLst>
          </p:cNvPr>
          <p:cNvSpPr/>
          <p:nvPr/>
        </p:nvSpPr>
        <p:spPr>
          <a:xfrm>
            <a:off x="5649491" y="4656747"/>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Cube 144">
            <a:extLst>
              <a:ext uri="{FF2B5EF4-FFF2-40B4-BE49-F238E27FC236}">
                <a16:creationId xmlns:a16="http://schemas.microsoft.com/office/drawing/2014/main" id="{205CD336-0B83-7067-1A7D-D6D67045547B}"/>
              </a:ext>
            </a:extLst>
          </p:cNvPr>
          <p:cNvSpPr/>
          <p:nvPr/>
        </p:nvSpPr>
        <p:spPr>
          <a:xfrm>
            <a:off x="5649491" y="4270053"/>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Cube 145">
            <a:extLst>
              <a:ext uri="{FF2B5EF4-FFF2-40B4-BE49-F238E27FC236}">
                <a16:creationId xmlns:a16="http://schemas.microsoft.com/office/drawing/2014/main" id="{EEB9D088-6B3A-9006-98C2-E84F767FC370}"/>
              </a:ext>
            </a:extLst>
          </p:cNvPr>
          <p:cNvSpPr/>
          <p:nvPr/>
        </p:nvSpPr>
        <p:spPr>
          <a:xfrm>
            <a:off x="5217495" y="4270052"/>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Cube 146">
            <a:extLst>
              <a:ext uri="{FF2B5EF4-FFF2-40B4-BE49-F238E27FC236}">
                <a16:creationId xmlns:a16="http://schemas.microsoft.com/office/drawing/2014/main" id="{0995569A-3F5B-0799-BE58-17E3F05BA7D9}"/>
              </a:ext>
            </a:extLst>
          </p:cNvPr>
          <p:cNvSpPr/>
          <p:nvPr/>
        </p:nvSpPr>
        <p:spPr>
          <a:xfrm>
            <a:off x="5224248" y="3797615"/>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Cube 147">
            <a:extLst>
              <a:ext uri="{FF2B5EF4-FFF2-40B4-BE49-F238E27FC236}">
                <a16:creationId xmlns:a16="http://schemas.microsoft.com/office/drawing/2014/main" id="{7CF113B9-363B-14CD-4EC3-B01B15CD9F31}"/>
              </a:ext>
            </a:extLst>
          </p:cNvPr>
          <p:cNvSpPr/>
          <p:nvPr/>
        </p:nvSpPr>
        <p:spPr>
          <a:xfrm>
            <a:off x="5662817" y="3797615"/>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Cube 148">
            <a:extLst>
              <a:ext uri="{FF2B5EF4-FFF2-40B4-BE49-F238E27FC236}">
                <a16:creationId xmlns:a16="http://schemas.microsoft.com/office/drawing/2014/main" id="{FD43405F-0992-DF47-1F73-1F7D7C307220}"/>
              </a:ext>
            </a:extLst>
          </p:cNvPr>
          <p:cNvSpPr/>
          <p:nvPr/>
        </p:nvSpPr>
        <p:spPr>
          <a:xfrm>
            <a:off x="5662817" y="3410921"/>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Cube 149">
            <a:extLst>
              <a:ext uri="{FF2B5EF4-FFF2-40B4-BE49-F238E27FC236}">
                <a16:creationId xmlns:a16="http://schemas.microsoft.com/office/drawing/2014/main" id="{1CF5DF5C-3B97-AEF0-DBAD-DE1E8F6FA48A}"/>
              </a:ext>
            </a:extLst>
          </p:cNvPr>
          <p:cNvSpPr/>
          <p:nvPr/>
        </p:nvSpPr>
        <p:spPr>
          <a:xfrm>
            <a:off x="5230821" y="3410920"/>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Cube 150">
            <a:extLst>
              <a:ext uri="{FF2B5EF4-FFF2-40B4-BE49-F238E27FC236}">
                <a16:creationId xmlns:a16="http://schemas.microsoft.com/office/drawing/2014/main" id="{54F3B581-3B4C-88E1-1AB8-FEFFAFE5C9D1}"/>
              </a:ext>
            </a:extLst>
          </p:cNvPr>
          <p:cNvSpPr/>
          <p:nvPr/>
        </p:nvSpPr>
        <p:spPr>
          <a:xfrm>
            <a:off x="5219806" y="5516942"/>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Cube 151">
            <a:extLst>
              <a:ext uri="{FF2B5EF4-FFF2-40B4-BE49-F238E27FC236}">
                <a16:creationId xmlns:a16="http://schemas.microsoft.com/office/drawing/2014/main" id="{7D7B4867-4138-06BF-EF58-217F29E78AE5}"/>
              </a:ext>
            </a:extLst>
          </p:cNvPr>
          <p:cNvSpPr/>
          <p:nvPr/>
        </p:nvSpPr>
        <p:spPr>
          <a:xfrm>
            <a:off x="5658375" y="5516942"/>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Cube 152">
            <a:extLst>
              <a:ext uri="{FF2B5EF4-FFF2-40B4-BE49-F238E27FC236}">
                <a16:creationId xmlns:a16="http://schemas.microsoft.com/office/drawing/2014/main" id="{8BF69055-C872-67E2-174B-9E5C18104AD5}"/>
              </a:ext>
            </a:extLst>
          </p:cNvPr>
          <p:cNvSpPr/>
          <p:nvPr/>
        </p:nvSpPr>
        <p:spPr>
          <a:xfrm>
            <a:off x="5658375" y="5130248"/>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Cube 153">
            <a:extLst>
              <a:ext uri="{FF2B5EF4-FFF2-40B4-BE49-F238E27FC236}">
                <a16:creationId xmlns:a16="http://schemas.microsoft.com/office/drawing/2014/main" id="{0A368CF2-3755-4094-5EC6-0E9EB407161F}"/>
              </a:ext>
            </a:extLst>
          </p:cNvPr>
          <p:cNvSpPr/>
          <p:nvPr/>
        </p:nvSpPr>
        <p:spPr>
          <a:xfrm>
            <a:off x="5226379" y="5130247"/>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943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2276-F23B-B9A1-433D-23BD7655D369}"/>
              </a:ext>
            </a:extLst>
          </p:cNvPr>
          <p:cNvSpPr>
            <a:spLocks noGrp="1"/>
          </p:cNvSpPr>
          <p:nvPr>
            <p:ph type="title"/>
          </p:nvPr>
        </p:nvSpPr>
        <p:spPr/>
        <p:txBody>
          <a:bodyPr/>
          <a:lstStyle/>
          <a:p>
            <a:r>
              <a:rPr lang="en-US" dirty="0"/>
              <a:t>FAIR Renovations</a:t>
            </a:r>
          </a:p>
        </p:txBody>
      </p:sp>
      <p:cxnSp>
        <p:nvCxnSpPr>
          <p:cNvPr id="26" name="Straight Arrow Connector 25">
            <a:extLst>
              <a:ext uri="{FF2B5EF4-FFF2-40B4-BE49-F238E27FC236}">
                <a16:creationId xmlns:a16="http://schemas.microsoft.com/office/drawing/2014/main" id="{15D62BE2-C000-239F-9F8B-83443EF56590}"/>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70A1D586-E729-4D6C-591F-7DCC1E0E7128}"/>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2DDC0982-3BF5-1FE2-B035-CEB2DCE7E40A}"/>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a:extLst>
              <a:ext uri="{FF2B5EF4-FFF2-40B4-BE49-F238E27FC236}">
                <a16:creationId xmlns:a16="http://schemas.microsoft.com/office/drawing/2014/main" id="{E21071B6-FA49-026C-D006-6CE7AF1FA03A}"/>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7" name="Hexagon 46">
            <a:extLst>
              <a:ext uri="{FF2B5EF4-FFF2-40B4-BE49-F238E27FC236}">
                <a16:creationId xmlns:a16="http://schemas.microsoft.com/office/drawing/2014/main" id="{9D05FB72-8014-12DC-42A2-94ECC7D54082}"/>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Cube 47">
            <a:extLst>
              <a:ext uri="{FF2B5EF4-FFF2-40B4-BE49-F238E27FC236}">
                <a16:creationId xmlns:a16="http://schemas.microsoft.com/office/drawing/2014/main" id="{B2AF15D0-7837-D45C-A060-E77E7DD136EF}"/>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ube 48">
            <a:extLst>
              <a:ext uri="{FF2B5EF4-FFF2-40B4-BE49-F238E27FC236}">
                <a16:creationId xmlns:a16="http://schemas.microsoft.com/office/drawing/2014/main" id="{E8F58497-77E6-4EB2-23DB-1B2EB6F4F4C3}"/>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ube 49">
            <a:extLst>
              <a:ext uri="{FF2B5EF4-FFF2-40B4-BE49-F238E27FC236}">
                <a16:creationId xmlns:a16="http://schemas.microsoft.com/office/drawing/2014/main" id="{A3056901-28A2-28BE-7326-94B8BE46353F}"/>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Cube 86">
            <a:extLst>
              <a:ext uri="{FF2B5EF4-FFF2-40B4-BE49-F238E27FC236}">
                <a16:creationId xmlns:a16="http://schemas.microsoft.com/office/drawing/2014/main" id="{4CA55CED-CC92-E38C-89AF-BB74E9D9417E}"/>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Rounded Corners 87">
            <a:extLst>
              <a:ext uri="{FF2B5EF4-FFF2-40B4-BE49-F238E27FC236}">
                <a16:creationId xmlns:a16="http://schemas.microsoft.com/office/drawing/2014/main" id="{B070CDB4-909B-1FA1-575B-C1B5E38680C7}"/>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7713CDDD-9784-92FC-61F7-0C6650C1E178}"/>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8C1F2389-1516-CE97-5146-145F50C1C10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91" name="Straight Arrow Connector 90">
            <a:extLst>
              <a:ext uri="{FF2B5EF4-FFF2-40B4-BE49-F238E27FC236}">
                <a16:creationId xmlns:a16="http://schemas.microsoft.com/office/drawing/2014/main" id="{55F20DAF-60F6-4892-5D5C-8FADB211DFA1}"/>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30EF39C1-E871-879A-D0C3-8D81D339E7F4}"/>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3" name="Rectangle 92">
            <a:extLst>
              <a:ext uri="{FF2B5EF4-FFF2-40B4-BE49-F238E27FC236}">
                <a16:creationId xmlns:a16="http://schemas.microsoft.com/office/drawing/2014/main" id="{11320452-C138-56D0-43F3-FB90F88992C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Isosceles Triangle 93">
            <a:extLst>
              <a:ext uri="{FF2B5EF4-FFF2-40B4-BE49-F238E27FC236}">
                <a16:creationId xmlns:a16="http://schemas.microsoft.com/office/drawing/2014/main" id="{BB5DE7A9-28CF-08D7-665A-07AB9A8691A7}"/>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5" name="Hexagon 94">
            <a:extLst>
              <a:ext uri="{FF2B5EF4-FFF2-40B4-BE49-F238E27FC236}">
                <a16:creationId xmlns:a16="http://schemas.microsoft.com/office/drawing/2014/main" id="{684B88D8-87B2-41FE-BAB6-4B5F9B6499A8}"/>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Cube 95">
            <a:extLst>
              <a:ext uri="{FF2B5EF4-FFF2-40B4-BE49-F238E27FC236}">
                <a16:creationId xmlns:a16="http://schemas.microsoft.com/office/drawing/2014/main" id="{95830584-84E0-E861-6D6A-549C36A3EFD2}"/>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ube 96">
            <a:extLst>
              <a:ext uri="{FF2B5EF4-FFF2-40B4-BE49-F238E27FC236}">
                <a16:creationId xmlns:a16="http://schemas.microsoft.com/office/drawing/2014/main" id="{6EBDF4DD-2F1E-86DD-7708-846B407600FD}"/>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Cube 97">
            <a:extLst>
              <a:ext uri="{FF2B5EF4-FFF2-40B4-BE49-F238E27FC236}">
                <a16:creationId xmlns:a16="http://schemas.microsoft.com/office/drawing/2014/main" id="{AA1D4BB5-A81E-04EF-9BB8-2E63F382C3BD}"/>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EB83AFAE-ABE9-DDBC-E4AC-09A6991E988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E2082B2-7B59-4C26-FCF8-A3728DF2EA46}"/>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6D75EAC0-99D7-AFEA-68AE-9303E689C0F8}"/>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102" name="Straight Arrow Connector 101">
            <a:extLst>
              <a:ext uri="{FF2B5EF4-FFF2-40B4-BE49-F238E27FC236}">
                <a16:creationId xmlns:a16="http://schemas.microsoft.com/office/drawing/2014/main" id="{8FD766ED-8AFC-6F39-04F7-7A57C9F1DE27}"/>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A341C38E-E504-669D-87E3-ABBB5B59D34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Rectangle 103">
            <a:extLst>
              <a:ext uri="{FF2B5EF4-FFF2-40B4-BE49-F238E27FC236}">
                <a16:creationId xmlns:a16="http://schemas.microsoft.com/office/drawing/2014/main" id="{FD68A896-F1D0-FC8E-3DD7-BB8190C991B5}"/>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Isosceles Triangle 104">
            <a:extLst>
              <a:ext uri="{FF2B5EF4-FFF2-40B4-BE49-F238E27FC236}">
                <a16:creationId xmlns:a16="http://schemas.microsoft.com/office/drawing/2014/main" id="{96C3B802-2B07-F039-8CB9-E942772449D3}"/>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6" name="Hexagon 105">
            <a:extLst>
              <a:ext uri="{FF2B5EF4-FFF2-40B4-BE49-F238E27FC236}">
                <a16:creationId xmlns:a16="http://schemas.microsoft.com/office/drawing/2014/main" id="{2D53494F-0A6E-1B19-CC7F-4A58B63F7BCA}"/>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Cube 106">
            <a:extLst>
              <a:ext uri="{FF2B5EF4-FFF2-40B4-BE49-F238E27FC236}">
                <a16:creationId xmlns:a16="http://schemas.microsoft.com/office/drawing/2014/main" id="{70C0DD25-856C-5D9B-8714-AC3F49808D57}"/>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Cube 107">
            <a:extLst>
              <a:ext uri="{FF2B5EF4-FFF2-40B4-BE49-F238E27FC236}">
                <a16:creationId xmlns:a16="http://schemas.microsoft.com/office/drawing/2014/main" id="{5148D860-7F54-36F6-E40E-6BEC84304A7A}"/>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59D7EC1E-18B7-6395-F7F1-53356693B5BF}"/>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785AFC96-A602-3FFC-2CA0-555A86D16C13}"/>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031901E5-703A-F099-219E-E6C5FD737E05}"/>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EE8F40FE-9789-AF93-F776-D3537FD0BAA8}"/>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113" name="Hexagon 112">
            <a:extLst>
              <a:ext uri="{FF2B5EF4-FFF2-40B4-BE49-F238E27FC236}">
                <a16:creationId xmlns:a16="http://schemas.microsoft.com/office/drawing/2014/main" id="{122C3651-9B48-D9B6-4B35-B1499D8F0121}"/>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6DC1CC4-41AA-428D-A85B-E0936391954A}"/>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a:extLst>
              <a:ext uri="{FF2B5EF4-FFF2-40B4-BE49-F238E27FC236}">
                <a16:creationId xmlns:a16="http://schemas.microsoft.com/office/drawing/2014/main" id="{D0863F4C-64B0-842F-0374-53E1EE635379}"/>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4E40228-363D-76C1-F456-8BAE42E2E078}"/>
              </a:ext>
            </a:extLst>
          </p:cNvPr>
          <p:cNvCxnSpPr>
            <a:cxnSpLocks/>
          </p:cNvCxnSpPr>
          <p:nvPr/>
        </p:nvCxnSpPr>
        <p:spPr>
          <a:xfrm>
            <a:off x="2622761" y="578092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611F09C-BFEA-5EE8-A50A-6371AF054C69}"/>
              </a:ext>
            </a:extLst>
          </p:cNvPr>
          <p:cNvCxnSpPr>
            <a:cxnSpLocks/>
          </p:cNvCxnSpPr>
          <p:nvPr/>
        </p:nvCxnSpPr>
        <p:spPr>
          <a:xfrm>
            <a:off x="2622761" y="2485808"/>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18" name="Cube 117">
            <a:extLst>
              <a:ext uri="{FF2B5EF4-FFF2-40B4-BE49-F238E27FC236}">
                <a16:creationId xmlns:a16="http://schemas.microsoft.com/office/drawing/2014/main" id="{0598C369-C4CC-E1A2-90BA-FF1838BDFD99}"/>
              </a:ext>
            </a:extLst>
          </p:cNvPr>
          <p:cNvSpPr/>
          <p:nvPr/>
        </p:nvSpPr>
        <p:spPr>
          <a:xfrm>
            <a:off x="3306387" y="2596003"/>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Cube 118">
            <a:extLst>
              <a:ext uri="{FF2B5EF4-FFF2-40B4-BE49-F238E27FC236}">
                <a16:creationId xmlns:a16="http://schemas.microsoft.com/office/drawing/2014/main" id="{B00BD415-569D-700E-825A-B6B4EDDAB4BC}"/>
              </a:ext>
            </a:extLst>
          </p:cNvPr>
          <p:cNvSpPr/>
          <p:nvPr/>
        </p:nvSpPr>
        <p:spPr>
          <a:xfrm>
            <a:off x="3744956" y="2596003"/>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Cube 119">
            <a:extLst>
              <a:ext uri="{FF2B5EF4-FFF2-40B4-BE49-F238E27FC236}">
                <a16:creationId xmlns:a16="http://schemas.microsoft.com/office/drawing/2014/main" id="{FF41676D-0A75-DA72-D30A-1D165BA334C2}"/>
              </a:ext>
            </a:extLst>
          </p:cNvPr>
          <p:cNvSpPr/>
          <p:nvPr/>
        </p:nvSpPr>
        <p:spPr>
          <a:xfrm>
            <a:off x="3744956" y="2209309"/>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Cube 120">
            <a:extLst>
              <a:ext uri="{FF2B5EF4-FFF2-40B4-BE49-F238E27FC236}">
                <a16:creationId xmlns:a16="http://schemas.microsoft.com/office/drawing/2014/main" id="{EC65972D-F67E-7377-B9C6-13B180B3E679}"/>
              </a:ext>
            </a:extLst>
          </p:cNvPr>
          <p:cNvSpPr/>
          <p:nvPr/>
        </p:nvSpPr>
        <p:spPr>
          <a:xfrm>
            <a:off x="3312960" y="2209308"/>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C717004B-2C6F-122A-2091-8F3EC1A34C86}"/>
              </a:ext>
            </a:extLst>
          </p:cNvPr>
          <p:cNvSpPr/>
          <p:nvPr/>
        </p:nvSpPr>
        <p:spPr>
          <a:xfrm>
            <a:off x="3135683" y="1958166"/>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ube 122">
            <a:extLst>
              <a:ext uri="{FF2B5EF4-FFF2-40B4-BE49-F238E27FC236}">
                <a16:creationId xmlns:a16="http://schemas.microsoft.com/office/drawing/2014/main" id="{5536D080-8574-E9EC-95D1-5A9CC3242B94}"/>
              </a:ext>
            </a:extLst>
          </p:cNvPr>
          <p:cNvSpPr/>
          <p:nvPr/>
        </p:nvSpPr>
        <p:spPr>
          <a:xfrm>
            <a:off x="3273385" y="423665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Cube 123">
            <a:extLst>
              <a:ext uri="{FF2B5EF4-FFF2-40B4-BE49-F238E27FC236}">
                <a16:creationId xmlns:a16="http://schemas.microsoft.com/office/drawing/2014/main" id="{5F4931E7-1942-2BBF-BA08-35330F64DF37}"/>
              </a:ext>
            </a:extLst>
          </p:cNvPr>
          <p:cNvSpPr/>
          <p:nvPr/>
        </p:nvSpPr>
        <p:spPr>
          <a:xfrm>
            <a:off x="3711954" y="423665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Cube 124">
            <a:extLst>
              <a:ext uri="{FF2B5EF4-FFF2-40B4-BE49-F238E27FC236}">
                <a16:creationId xmlns:a16="http://schemas.microsoft.com/office/drawing/2014/main" id="{F43EE6B9-36DE-A853-9ADD-BEA133D35D36}"/>
              </a:ext>
            </a:extLst>
          </p:cNvPr>
          <p:cNvSpPr/>
          <p:nvPr/>
        </p:nvSpPr>
        <p:spPr>
          <a:xfrm>
            <a:off x="3711954" y="384995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Cube 125">
            <a:extLst>
              <a:ext uri="{FF2B5EF4-FFF2-40B4-BE49-F238E27FC236}">
                <a16:creationId xmlns:a16="http://schemas.microsoft.com/office/drawing/2014/main" id="{ECCE1B5A-0B15-35B8-4211-AAA29B3F2922}"/>
              </a:ext>
            </a:extLst>
          </p:cNvPr>
          <p:cNvSpPr/>
          <p:nvPr/>
        </p:nvSpPr>
        <p:spPr>
          <a:xfrm>
            <a:off x="3279958" y="384995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Rounded Corners 126">
            <a:extLst>
              <a:ext uri="{FF2B5EF4-FFF2-40B4-BE49-F238E27FC236}">
                <a16:creationId xmlns:a16="http://schemas.microsoft.com/office/drawing/2014/main" id="{5A7A40CF-7F6A-03D4-E1D9-5DCEBAF41FDD}"/>
              </a:ext>
            </a:extLst>
          </p:cNvPr>
          <p:cNvSpPr/>
          <p:nvPr/>
        </p:nvSpPr>
        <p:spPr>
          <a:xfrm>
            <a:off x="3102681" y="359881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ube 127">
            <a:extLst>
              <a:ext uri="{FF2B5EF4-FFF2-40B4-BE49-F238E27FC236}">
                <a16:creationId xmlns:a16="http://schemas.microsoft.com/office/drawing/2014/main" id="{B960AACE-8242-EDE8-A287-5AC13EB7F34D}"/>
              </a:ext>
            </a:extLst>
          </p:cNvPr>
          <p:cNvSpPr/>
          <p:nvPr/>
        </p:nvSpPr>
        <p:spPr>
          <a:xfrm>
            <a:off x="3346210" y="590573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Cube 128">
            <a:extLst>
              <a:ext uri="{FF2B5EF4-FFF2-40B4-BE49-F238E27FC236}">
                <a16:creationId xmlns:a16="http://schemas.microsoft.com/office/drawing/2014/main" id="{72DEB3FD-583B-361B-0EEA-95A63257236F}"/>
              </a:ext>
            </a:extLst>
          </p:cNvPr>
          <p:cNvSpPr/>
          <p:nvPr/>
        </p:nvSpPr>
        <p:spPr>
          <a:xfrm>
            <a:off x="3784779" y="590573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ube 129">
            <a:extLst>
              <a:ext uri="{FF2B5EF4-FFF2-40B4-BE49-F238E27FC236}">
                <a16:creationId xmlns:a16="http://schemas.microsoft.com/office/drawing/2014/main" id="{46B08FBC-03DD-56FC-FC39-6C0F8ED928E6}"/>
              </a:ext>
            </a:extLst>
          </p:cNvPr>
          <p:cNvSpPr/>
          <p:nvPr/>
        </p:nvSpPr>
        <p:spPr>
          <a:xfrm>
            <a:off x="3784779" y="551903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Cube 130">
            <a:extLst>
              <a:ext uri="{FF2B5EF4-FFF2-40B4-BE49-F238E27FC236}">
                <a16:creationId xmlns:a16="http://schemas.microsoft.com/office/drawing/2014/main" id="{65475AF9-6504-F7C7-AA9F-D54A3708F180}"/>
              </a:ext>
            </a:extLst>
          </p:cNvPr>
          <p:cNvSpPr/>
          <p:nvPr/>
        </p:nvSpPr>
        <p:spPr>
          <a:xfrm>
            <a:off x="3352783" y="551903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Rounded Corners 131">
            <a:extLst>
              <a:ext uri="{FF2B5EF4-FFF2-40B4-BE49-F238E27FC236}">
                <a16:creationId xmlns:a16="http://schemas.microsoft.com/office/drawing/2014/main" id="{4AD6308B-788D-5249-9E1F-50C7C3DD4002}"/>
              </a:ext>
            </a:extLst>
          </p:cNvPr>
          <p:cNvSpPr/>
          <p:nvPr/>
        </p:nvSpPr>
        <p:spPr>
          <a:xfrm>
            <a:off x="3175506" y="526789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Content Placeholder 2">
            <a:extLst>
              <a:ext uri="{FF2B5EF4-FFF2-40B4-BE49-F238E27FC236}">
                <a16:creationId xmlns:a16="http://schemas.microsoft.com/office/drawing/2014/main" id="{67D7C352-A201-21E3-548D-D03879449BEE}"/>
              </a:ext>
            </a:extLst>
          </p:cNvPr>
          <p:cNvSpPr txBox="1">
            <a:spLocks/>
          </p:cNvSpPr>
          <p:nvPr/>
        </p:nvSpPr>
        <p:spPr>
          <a:xfrm>
            <a:off x="7943600" y="2024526"/>
            <a:ext cx="3976923" cy="3455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Design a SALURBAL wide informatics standard (variable naming, data format, metadata format) applied at the work group level.</a:t>
            </a:r>
          </a:p>
          <a:p>
            <a:pPr marL="457200" indent="-457200">
              <a:buFont typeface="+mj-lt"/>
              <a:buAutoNum type="arabicPeriod"/>
            </a:pPr>
            <a:r>
              <a:rPr lang="en-US" sz="2000" dirty="0"/>
              <a:t>Compiled SALURABL data into a single database</a:t>
            </a:r>
          </a:p>
          <a:p>
            <a:pPr marL="457200" indent="-457200">
              <a:buFont typeface="+mj-lt"/>
              <a:buAutoNum type="arabicPeriod"/>
            </a:pPr>
            <a:r>
              <a:rPr lang="en-US" sz="2000" b="1" dirty="0"/>
              <a:t>Create a user-friendly data portal to access/download data, metadata and reproject outputs.</a:t>
            </a:r>
          </a:p>
          <a:p>
            <a:pPr marL="457200" indent="-457200">
              <a:buFont typeface="+mj-lt"/>
              <a:buAutoNum type="arabicPeriod"/>
            </a:pPr>
            <a:endParaRPr lang="en-US" sz="2000" b="1" dirty="0"/>
          </a:p>
          <a:p>
            <a:pPr marL="457200" indent="-457200">
              <a:buFont typeface="+mj-lt"/>
              <a:buAutoNum type="arabicPeriod"/>
            </a:pPr>
            <a:endParaRPr lang="en-US" sz="2000" b="1" dirty="0"/>
          </a:p>
        </p:txBody>
      </p:sp>
      <p:cxnSp>
        <p:nvCxnSpPr>
          <p:cNvPr id="134" name="Straight Arrow Connector 133">
            <a:extLst>
              <a:ext uri="{FF2B5EF4-FFF2-40B4-BE49-F238E27FC236}">
                <a16:creationId xmlns:a16="http://schemas.microsoft.com/office/drawing/2014/main" id="{CFDF2D7A-FA63-1617-58DC-69F9B0104542}"/>
              </a:ext>
            </a:extLst>
          </p:cNvPr>
          <p:cNvCxnSpPr>
            <a:cxnSpLocks/>
          </p:cNvCxnSpPr>
          <p:nvPr/>
        </p:nvCxnSpPr>
        <p:spPr>
          <a:xfrm>
            <a:off x="4421081" y="2519081"/>
            <a:ext cx="425899" cy="67867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B53CEA2-1052-DEA2-9A38-3B9CAE9013D3}"/>
              </a:ext>
            </a:extLst>
          </p:cNvPr>
          <p:cNvCxnSpPr>
            <a:cxnSpLocks/>
          </p:cNvCxnSpPr>
          <p:nvPr/>
        </p:nvCxnSpPr>
        <p:spPr>
          <a:xfrm flipV="1">
            <a:off x="4421081" y="4809026"/>
            <a:ext cx="425899" cy="105528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F1DFFB7-B259-0AC4-F93C-6878A42261BD}"/>
              </a:ext>
            </a:extLst>
          </p:cNvPr>
          <p:cNvCxnSpPr>
            <a:cxnSpLocks/>
          </p:cNvCxnSpPr>
          <p:nvPr/>
        </p:nvCxnSpPr>
        <p:spPr>
          <a:xfrm>
            <a:off x="4421081" y="4172006"/>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37" name="Rectangle: Rounded Corners 136">
            <a:extLst>
              <a:ext uri="{FF2B5EF4-FFF2-40B4-BE49-F238E27FC236}">
                <a16:creationId xmlns:a16="http://schemas.microsoft.com/office/drawing/2014/main" id="{141E4A73-FD6E-306A-D211-A39BA07DAE47}"/>
              </a:ext>
            </a:extLst>
          </p:cNvPr>
          <p:cNvSpPr/>
          <p:nvPr/>
        </p:nvSpPr>
        <p:spPr>
          <a:xfrm>
            <a:off x="4932988" y="2326527"/>
            <a:ext cx="1310158" cy="3778400"/>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ube 137">
            <a:extLst>
              <a:ext uri="{FF2B5EF4-FFF2-40B4-BE49-F238E27FC236}">
                <a16:creationId xmlns:a16="http://schemas.microsoft.com/office/drawing/2014/main" id="{811ADEF7-F17E-9BA6-F367-160C7909F9C9}"/>
              </a:ext>
            </a:extLst>
          </p:cNvPr>
          <p:cNvSpPr/>
          <p:nvPr/>
        </p:nvSpPr>
        <p:spPr>
          <a:xfrm>
            <a:off x="5219806" y="2894449"/>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Cube 138">
            <a:extLst>
              <a:ext uri="{FF2B5EF4-FFF2-40B4-BE49-F238E27FC236}">
                <a16:creationId xmlns:a16="http://schemas.microsoft.com/office/drawing/2014/main" id="{4EE3C021-DF58-F74C-0341-9D0D9EA7EEAE}"/>
              </a:ext>
            </a:extLst>
          </p:cNvPr>
          <p:cNvSpPr/>
          <p:nvPr/>
        </p:nvSpPr>
        <p:spPr>
          <a:xfrm>
            <a:off x="5658375" y="2894449"/>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Cube 139">
            <a:extLst>
              <a:ext uri="{FF2B5EF4-FFF2-40B4-BE49-F238E27FC236}">
                <a16:creationId xmlns:a16="http://schemas.microsoft.com/office/drawing/2014/main" id="{803AF685-07DE-012B-3345-53337B32BDBD}"/>
              </a:ext>
            </a:extLst>
          </p:cNvPr>
          <p:cNvSpPr/>
          <p:nvPr/>
        </p:nvSpPr>
        <p:spPr>
          <a:xfrm>
            <a:off x="5658375" y="2507755"/>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Cube 140">
            <a:extLst>
              <a:ext uri="{FF2B5EF4-FFF2-40B4-BE49-F238E27FC236}">
                <a16:creationId xmlns:a16="http://schemas.microsoft.com/office/drawing/2014/main" id="{6A03E860-28FD-97BE-C55D-AA7299F7A054}"/>
              </a:ext>
            </a:extLst>
          </p:cNvPr>
          <p:cNvSpPr/>
          <p:nvPr/>
        </p:nvSpPr>
        <p:spPr>
          <a:xfrm>
            <a:off x="5226379" y="2507754"/>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ube 141">
            <a:extLst>
              <a:ext uri="{FF2B5EF4-FFF2-40B4-BE49-F238E27FC236}">
                <a16:creationId xmlns:a16="http://schemas.microsoft.com/office/drawing/2014/main" id="{39838BAF-B735-2DD5-83E8-6E128A46549B}"/>
              </a:ext>
            </a:extLst>
          </p:cNvPr>
          <p:cNvSpPr/>
          <p:nvPr/>
        </p:nvSpPr>
        <p:spPr>
          <a:xfrm>
            <a:off x="5210922" y="4656747"/>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Cube 142">
            <a:extLst>
              <a:ext uri="{FF2B5EF4-FFF2-40B4-BE49-F238E27FC236}">
                <a16:creationId xmlns:a16="http://schemas.microsoft.com/office/drawing/2014/main" id="{A064C384-D1A3-291A-0FC3-DE5945732C4E}"/>
              </a:ext>
            </a:extLst>
          </p:cNvPr>
          <p:cNvSpPr/>
          <p:nvPr/>
        </p:nvSpPr>
        <p:spPr>
          <a:xfrm>
            <a:off x="5649491" y="4656747"/>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Cube 143">
            <a:extLst>
              <a:ext uri="{FF2B5EF4-FFF2-40B4-BE49-F238E27FC236}">
                <a16:creationId xmlns:a16="http://schemas.microsoft.com/office/drawing/2014/main" id="{AF8CFBD0-7099-5AA7-12DC-9C8721998412}"/>
              </a:ext>
            </a:extLst>
          </p:cNvPr>
          <p:cNvSpPr/>
          <p:nvPr/>
        </p:nvSpPr>
        <p:spPr>
          <a:xfrm>
            <a:off x="5649491" y="4270053"/>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Cube 144">
            <a:extLst>
              <a:ext uri="{FF2B5EF4-FFF2-40B4-BE49-F238E27FC236}">
                <a16:creationId xmlns:a16="http://schemas.microsoft.com/office/drawing/2014/main" id="{FCD569B5-C927-4C06-BD63-74F5907F845A}"/>
              </a:ext>
            </a:extLst>
          </p:cNvPr>
          <p:cNvSpPr/>
          <p:nvPr/>
        </p:nvSpPr>
        <p:spPr>
          <a:xfrm>
            <a:off x="5217495" y="4270052"/>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Cube 145">
            <a:extLst>
              <a:ext uri="{FF2B5EF4-FFF2-40B4-BE49-F238E27FC236}">
                <a16:creationId xmlns:a16="http://schemas.microsoft.com/office/drawing/2014/main" id="{8419E528-F21B-8DC3-52ED-5A98D61976C5}"/>
              </a:ext>
            </a:extLst>
          </p:cNvPr>
          <p:cNvSpPr/>
          <p:nvPr/>
        </p:nvSpPr>
        <p:spPr>
          <a:xfrm>
            <a:off x="5224248" y="3797615"/>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Cube 146">
            <a:extLst>
              <a:ext uri="{FF2B5EF4-FFF2-40B4-BE49-F238E27FC236}">
                <a16:creationId xmlns:a16="http://schemas.microsoft.com/office/drawing/2014/main" id="{67F5908F-E16F-1DFA-89C8-A70A5DD4F8E6}"/>
              </a:ext>
            </a:extLst>
          </p:cNvPr>
          <p:cNvSpPr/>
          <p:nvPr/>
        </p:nvSpPr>
        <p:spPr>
          <a:xfrm>
            <a:off x="5662817" y="3797615"/>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Cube 147">
            <a:extLst>
              <a:ext uri="{FF2B5EF4-FFF2-40B4-BE49-F238E27FC236}">
                <a16:creationId xmlns:a16="http://schemas.microsoft.com/office/drawing/2014/main" id="{C6CF7BD2-9A07-48E1-793C-C6DB4D7516B6}"/>
              </a:ext>
            </a:extLst>
          </p:cNvPr>
          <p:cNvSpPr/>
          <p:nvPr/>
        </p:nvSpPr>
        <p:spPr>
          <a:xfrm>
            <a:off x="5662817" y="3410921"/>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Cube 148">
            <a:extLst>
              <a:ext uri="{FF2B5EF4-FFF2-40B4-BE49-F238E27FC236}">
                <a16:creationId xmlns:a16="http://schemas.microsoft.com/office/drawing/2014/main" id="{2E1BAF74-48CD-E1E8-794E-12DD6F27159B}"/>
              </a:ext>
            </a:extLst>
          </p:cNvPr>
          <p:cNvSpPr/>
          <p:nvPr/>
        </p:nvSpPr>
        <p:spPr>
          <a:xfrm>
            <a:off x="5230821" y="3410920"/>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Cube 149">
            <a:extLst>
              <a:ext uri="{FF2B5EF4-FFF2-40B4-BE49-F238E27FC236}">
                <a16:creationId xmlns:a16="http://schemas.microsoft.com/office/drawing/2014/main" id="{DF2FE788-23FD-A23B-251C-1A28C8A5B696}"/>
              </a:ext>
            </a:extLst>
          </p:cNvPr>
          <p:cNvSpPr/>
          <p:nvPr/>
        </p:nvSpPr>
        <p:spPr>
          <a:xfrm>
            <a:off x="5219806" y="5516942"/>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Cube 150">
            <a:extLst>
              <a:ext uri="{FF2B5EF4-FFF2-40B4-BE49-F238E27FC236}">
                <a16:creationId xmlns:a16="http://schemas.microsoft.com/office/drawing/2014/main" id="{D1C5DE33-BBC6-0530-1007-1EF8F8038B58}"/>
              </a:ext>
            </a:extLst>
          </p:cNvPr>
          <p:cNvSpPr/>
          <p:nvPr/>
        </p:nvSpPr>
        <p:spPr>
          <a:xfrm>
            <a:off x="5658375" y="5516942"/>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Cube 151">
            <a:extLst>
              <a:ext uri="{FF2B5EF4-FFF2-40B4-BE49-F238E27FC236}">
                <a16:creationId xmlns:a16="http://schemas.microsoft.com/office/drawing/2014/main" id="{ECF4C4B4-CEE0-037E-E04E-8757DD76CB5F}"/>
              </a:ext>
            </a:extLst>
          </p:cNvPr>
          <p:cNvSpPr/>
          <p:nvPr/>
        </p:nvSpPr>
        <p:spPr>
          <a:xfrm>
            <a:off x="5658375" y="5130248"/>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Cube 152">
            <a:extLst>
              <a:ext uri="{FF2B5EF4-FFF2-40B4-BE49-F238E27FC236}">
                <a16:creationId xmlns:a16="http://schemas.microsoft.com/office/drawing/2014/main" id="{1A14D552-E66B-38BA-A11E-8824138409BD}"/>
              </a:ext>
            </a:extLst>
          </p:cNvPr>
          <p:cNvSpPr/>
          <p:nvPr/>
        </p:nvSpPr>
        <p:spPr>
          <a:xfrm>
            <a:off x="5226379" y="5130247"/>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4" name="Graphic 153" descr="Web design outline">
            <a:extLst>
              <a:ext uri="{FF2B5EF4-FFF2-40B4-BE49-F238E27FC236}">
                <a16:creationId xmlns:a16="http://schemas.microsoft.com/office/drawing/2014/main" id="{380D247B-F5A3-CF1D-9830-4A178B4315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0798" y="3429000"/>
            <a:ext cx="914400" cy="914400"/>
          </a:xfrm>
          <a:prstGeom prst="rect">
            <a:avLst/>
          </a:prstGeom>
        </p:spPr>
      </p:pic>
      <p:cxnSp>
        <p:nvCxnSpPr>
          <p:cNvPr id="155" name="Straight Arrow Connector 154">
            <a:extLst>
              <a:ext uri="{FF2B5EF4-FFF2-40B4-BE49-F238E27FC236}">
                <a16:creationId xmlns:a16="http://schemas.microsoft.com/office/drawing/2014/main" id="{9577772B-E255-10FA-FB69-0A2494A93FE8}"/>
              </a:ext>
            </a:extLst>
          </p:cNvPr>
          <p:cNvCxnSpPr>
            <a:cxnSpLocks/>
          </p:cNvCxnSpPr>
          <p:nvPr/>
        </p:nvCxnSpPr>
        <p:spPr>
          <a:xfrm>
            <a:off x="6344564" y="3894034"/>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156" name="Graphic 155" descr="User outline">
            <a:extLst>
              <a:ext uri="{FF2B5EF4-FFF2-40B4-BE49-F238E27FC236}">
                <a16:creationId xmlns:a16="http://schemas.microsoft.com/office/drawing/2014/main" id="{307FBE0F-7FBB-AAB2-F7D5-38C6A52D42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67796" y="4922694"/>
            <a:ext cx="1122774" cy="1122774"/>
          </a:xfrm>
          <a:prstGeom prst="rect">
            <a:avLst/>
          </a:prstGeom>
        </p:spPr>
      </p:pic>
      <p:cxnSp>
        <p:nvCxnSpPr>
          <p:cNvPr id="157" name="Straight Arrow Connector 156">
            <a:extLst>
              <a:ext uri="{FF2B5EF4-FFF2-40B4-BE49-F238E27FC236}">
                <a16:creationId xmlns:a16="http://schemas.microsoft.com/office/drawing/2014/main" id="{0C61D81A-253B-803D-FB90-EFCA6454CB72}"/>
              </a:ext>
            </a:extLst>
          </p:cNvPr>
          <p:cNvCxnSpPr>
            <a:cxnSpLocks/>
          </p:cNvCxnSpPr>
          <p:nvPr/>
        </p:nvCxnSpPr>
        <p:spPr>
          <a:xfrm>
            <a:off x="7370280" y="4389111"/>
            <a:ext cx="0" cy="52835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93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757B-DA42-4641-D73C-27A864A78AEE}"/>
              </a:ext>
            </a:extLst>
          </p:cNvPr>
          <p:cNvSpPr>
            <a:spLocks noGrp="1"/>
          </p:cNvSpPr>
          <p:nvPr>
            <p:ph type="title"/>
          </p:nvPr>
        </p:nvSpPr>
        <p:spPr/>
        <p:txBody>
          <a:bodyPr/>
          <a:lstStyle/>
          <a:p>
            <a:r>
              <a:rPr lang="en-US" dirty="0"/>
              <a:t>SALURBAL FAIR Web Interface</a:t>
            </a:r>
          </a:p>
        </p:txBody>
      </p:sp>
      <p:sp>
        <p:nvSpPr>
          <p:cNvPr id="3" name="Content Placeholder 2">
            <a:extLst>
              <a:ext uri="{FF2B5EF4-FFF2-40B4-BE49-F238E27FC236}">
                <a16:creationId xmlns:a16="http://schemas.microsoft.com/office/drawing/2014/main" id="{4D33802E-4B86-6F68-F756-8D55669B2F6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Disclaimer: this is a still in pre-release and we are not releasing this until September 2023.</a:t>
            </a:r>
          </a:p>
          <a:p>
            <a:pPr marL="0" indent="0">
              <a:buNone/>
            </a:pPr>
            <a:endParaRPr lang="en-US" b="1" dirty="0"/>
          </a:p>
          <a:p>
            <a:pPr marL="0" indent="0">
              <a:buFont typeface="Arial" panose="020B0604020202020204" pitchFamily="34" charset="0"/>
              <a:buNone/>
            </a:pPr>
            <a:endParaRPr lang="en-US" b="1" dirty="0"/>
          </a:p>
          <a:p>
            <a:pPr marL="0" indent="0" algn="ctr">
              <a:buFont typeface="Arial" panose="020B0604020202020204" pitchFamily="34" charset="0"/>
              <a:buNone/>
            </a:pPr>
            <a:r>
              <a:rPr lang="en-US" sz="3600" b="1" dirty="0">
                <a:hlinkClick r:id="rId3"/>
              </a:rPr>
              <a:t>data.lacurbanhealth.org</a:t>
            </a:r>
            <a:endParaRPr lang="en-US" sz="3600" b="1" dirty="0"/>
          </a:p>
        </p:txBody>
      </p:sp>
    </p:spTree>
    <p:extLst>
      <p:ext uri="{BB962C8B-B14F-4D97-AF65-F5344CB8AC3E}">
        <p14:creationId xmlns:p14="http://schemas.microsoft.com/office/powerpoint/2010/main" val="119782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757B-DA42-4641-D73C-27A864A78AEE}"/>
              </a:ext>
            </a:extLst>
          </p:cNvPr>
          <p:cNvSpPr>
            <a:spLocks noGrp="1"/>
          </p:cNvSpPr>
          <p:nvPr>
            <p:ph type="title"/>
          </p:nvPr>
        </p:nvSpPr>
        <p:spPr/>
        <p:txBody>
          <a:bodyPr/>
          <a:lstStyle/>
          <a:p>
            <a:r>
              <a:rPr lang="en-US" dirty="0"/>
              <a:t>FAIR Implementation: 5 lessons</a:t>
            </a:r>
          </a:p>
        </p:txBody>
      </p:sp>
      <p:sp>
        <p:nvSpPr>
          <p:cNvPr id="3" name="Content Placeholder 2">
            <a:extLst>
              <a:ext uri="{FF2B5EF4-FFF2-40B4-BE49-F238E27FC236}">
                <a16:creationId xmlns:a16="http://schemas.microsoft.com/office/drawing/2014/main" id="{4E6B038F-C4C0-2453-A3E8-F0C0EF2E932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b="1" dirty="0"/>
              <a:t>Data Science tools to implement FAIR</a:t>
            </a:r>
          </a:p>
          <a:p>
            <a:pPr marL="514350" indent="-514350">
              <a:buFont typeface="+mj-lt"/>
              <a:buAutoNum type="arabicPeriod"/>
            </a:pPr>
            <a:r>
              <a:rPr lang="en-US" b="1" dirty="0"/>
              <a:t>Open source software</a:t>
            </a:r>
          </a:p>
          <a:p>
            <a:pPr marL="514350" indent="-514350">
              <a:buFont typeface="+mj-lt"/>
              <a:buAutoNum type="arabicPeriod"/>
            </a:pPr>
            <a:r>
              <a:rPr lang="en-US" b="1" dirty="0"/>
              <a:t>DDI/ICPCSR integration into global FAIR movement</a:t>
            </a:r>
          </a:p>
          <a:p>
            <a:pPr marL="514350" indent="-514350">
              <a:buFont typeface="+mj-lt"/>
              <a:buAutoNum type="arabicPeriod"/>
            </a:pPr>
            <a:r>
              <a:rPr lang="en-US" b="1" dirty="0"/>
              <a:t>Project specific web development </a:t>
            </a:r>
          </a:p>
          <a:p>
            <a:pPr marL="514350" indent="-514350">
              <a:buFont typeface="+mj-lt"/>
              <a:buAutoNum type="arabicPeriod"/>
            </a:pPr>
            <a:r>
              <a:rPr lang="en-US" b="1" dirty="0"/>
              <a:t>Culture change is hard but worth it. Embracing FAIR as a core design principle in large scale research projects</a:t>
            </a:r>
          </a:p>
        </p:txBody>
      </p:sp>
    </p:spTree>
    <p:extLst>
      <p:ext uri="{BB962C8B-B14F-4D97-AF65-F5344CB8AC3E}">
        <p14:creationId xmlns:p14="http://schemas.microsoft.com/office/powerpoint/2010/main" val="399137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ADE9-F39E-48B3-74C1-C2CFF16E3F81}"/>
              </a:ext>
            </a:extLst>
          </p:cNvPr>
          <p:cNvSpPr>
            <a:spLocks noGrp="1"/>
          </p:cNvSpPr>
          <p:nvPr>
            <p:ph type="title"/>
          </p:nvPr>
        </p:nvSpPr>
        <p:spPr/>
        <p:txBody>
          <a:bodyPr/>
          <a:lstStyle/>
          <a:p>
            <a:r>
              <a:rPr lang="en-US" dirty="0"/>
              <a:t>Data Science Tools: GitHub</a:t>
            </a:r>
          </a:p>
        </p:txBody>
      </p:sp>
      <p:sp>
        <p:nvSpPr>
          <p:cNvPr id="8" name="TextBox 7">
            <a:extLst>
              <a:ext uri="{FF2B5EF4-FFF2-40B4-BE49-F238E27FC236}">
                <a16:creationId xmlns:a16="http://schemas.microsoft.com/office/drawing/2014/main" id="{CCA86C3A-DEB2-619A-FC6A-EF7967D88E3F}"/>
              </a:ext>
            </a:extLst>
          </p:cNvPr>
          <p:cNvSpPr txBox="1"/>
          <p:nvPr/>
        </p:nvSpPr>
        <p:spPr>
          <a:xfrm>
            <a:off x="1244600" y="5090378"/>
            <a:ext cx="5207000" cy="707886"/>
          </a:xfrm>
          <a:prstGeom prst="rect">
            <a:avLst/>
          </a:prstGeom>
          <a:noFill/>
        </p:spPr>
        <p:txBody>
          <a:bodyPr wrap="square">
            <a:spAutoFit/>
          </a:bodyPr>
          <a:lstStyle/>
          <a:p>
            <a:r>
              <a:rPr lang="en-US" sz="2000" dirty="0">
                <a:hlinkClick r:id="rId2"/>
              </a:rPr>
              <a:t>https://github.com/Drexel-UHC/salurbal-fair-renovations/issues/57</a:t>
            </a:r>
            <a:endParaRPr lang="en-US" sz="2000" dirty="0"/>
          </a:p>
        </p:txBody>
      </p:sp>
      <p:pic>
        <p:nvPicPr>
          <p:cNvPr id="10" name="Picture 9">
            <a:extLst>
              <a:ext uri="{FF2B5EF4-FFF2-40B4-BE49-F238E27FC236}">
                <a16:creationId xmlns:a16="http://schemas.microsoft.com/office/drawing/2014/main" id="{B3BB5C2D-55EA-B66A-7A45-CB762755D40B}"/>
              </a:ext>
            </a:extLst>
          </p:cNvPr>
          <p:cNvPicPr>
            <a:picLocks noChangeAspect="1"/>
          </p:cNvPicPr>
          <p:nvPr/>
        </p:nvPicPr>
        <p:blipFill>
          <a:blip r:embed="rId3"/>
          <a:stretch>
            <a:fillRect/>
          </a:stretch>
        </p:blipFill>
        <p:spPr>
          <a:xfrm>
            <a:off x="1011253" y="1842325"/>
            <a:ext cx="5771335" cy="2920175"/>
          </a:xfrm>
          <a:prstGeom prst="rect">
            <a:avLst/>
          </a:prstGeom>
          <a:effectLst>
            <a:outerShdw blurRad="50800" dist="38100" dir="2700000" algn="tl" rotWithShape="0">
              <a:prstClr val="black">
                <a:alpha val="40000"/>
              </a:prstClr>
            </a:outerShdw>
          </a:effectLst>
        </p:spPr>
      </p:pic>
      <p:sp>
        <p:nvSpPr>
          <p:cNvPr id="11" name="Content Placeholder 2">
            <a:extLst>
              <a:ext uri="{FF2B5EF4-FFF2-40B4-BE49-F238E27FC236}">
                <a16:creationId xmlns:a16="http://schemas.microsoft.com/office/drawing/2014/main" id="{C800AA6A-6D72-C4EF-9143-BB6F3CD774F3}"/>
              </a:ext>
            </a:extLst>
          </p:cNvPr>
          <p:cNvSpPr txBox="1">
            <a:spLocks/>
          </p:cNvSpPr>
          <p:nvPr/>
        </p:nvSpPr>
        <p:spPr>
          <a:xfrm>
            <a:off x="7162800" y="2082799"/>
            <a:ext cx="4191000" cy="33655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Version Control </a:t>
            </a:r>
          </a:p>
          <a:p>
            <a:r>
              <a:rPr lang="en-US" sz="2400" b="1" dirty="0"/>
              <a:t>GitHub for collaboration + project management</a:t>
            </a:r>
          </a:p>
          <a:p>
            <a:pPr marL="0" indent="0">
              <a:buNone/>
            </a:pPr>
            <a:endParaRPr lang="en-US" sz="1800" b="1" dirty="0"/>
          </a:p>
        </p:txBody>
      </p:sp>
    </p:spTree>
    <p:extLst>
      <p:ext uri="{BB962C8B-B14F-4D97-AF65-F5344CB8AC3E}">
        <p14:creationId xmlns:p14="http://schemas.microsoft.com/office/powerpoint/2010/main" val="108039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ADE9-F39E-48B3-74C1-C2CFF16E3F81}"/>
              </a:ext>
            </a:extLst>
          </p:cNvPr>
          <p:cNvSpPr>
            <a:spLocks noGrp="1"/>
          </p:cNvSpPr>
          <p:nvPr>
            <p:ph type="title"/>
          </p:nvPr>
        </p:nvSpPr>
        <p:spPr/>
        <p:txBody>
          <a:bodyPr/>
          <a:lstStyle/>
          <a:p>
            <a:r>
              <a:rPr lang="en-US" dirty="0"/>
              <a:t>Open Source Software</a:t>
            </a:r>
          </a:p>
        </p:txBody>
      </p:sp>
      <p:pic>
        <p:nvPicPr>
          <p:cNvPr id="6" name="Picture 5">
            <a:extLst>
              <a:ext uri="{FF2B5EF4-FFF2-40B4-BE49-F238E27FC236}">
                <a16:creationId xmlns:a16="http://schemas.microsoft.com/office/drawing/2014/main" id="{7B43001F-B581-11D9-8BE7-96AD9452CB6A}"/>
              </a:ext>
            </a:extLst>
          </p:cNvPr>
          <p:cNvPicPr>
            <a:picLocks noChangeAspect="1"/>
          </p:cNvPicPr>
          <p:nvPr/>
        </p:nvPicPr>
        <p:blipFill>
          <a:blip r:embed="rId2"/>
          <a:stretch>
            <a:fillRect/>
          </a:stretch>
        </p:blipFill>
        <p:spPr>
          <a:xfrm>
            <a:off x="838200" y="2195215"/>
            <a:ext cx="5869220" cy="2787650"/>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CCA86C3A-DEB2-619A-FC6A-EF7967D88E3F}"/>
              </a:ext>
            </a:extLst>
          </p:cNvPr>
          <p:cNvSpPr txBox="1"/>
          <p:nvPr/>
        </p:nvSpPr>
        <p:spPr>
          <a:xfrm>
            <a:off x="988387" y="5697418"/>
            <a:ext cx="6096000" cy="461665"/>
          </a:xfrm>
          <a:prstGeom prst="rect">
            <a:avLst/>
          </a:prstGeom>
          <a:noFill/>
        </p:spPr>
        <p:txBody>
          <a:bodyPr wrap="square">
            <a:spAutoFit/>
          </a:bodyPr>
          <a:lstStyle/>
          <a:p>
            <a:r>
              <a:rPr lang="en-US" sz="2400" dirty="0">
                <a:hlinkClick r:id="rId3"/>
              </a:rPr>
              <a:t>https://drexel-uhc.github.io/tidySALURBAL/</a:t>
            </a:r>
            <a:endParaRPr lang="en-US" sz="2400" dirty="0"/>
          </a:p>
        </p:txBody>
      </p:sp>
      <p:sp>
        <p:nvSpPr>
          <p:cNvPr id="3" name="Content Placeholder 2">
            <a:extLst>
              <a:ext uri="{FF2B5EF4-FFF2-40B4-BE49-F238E27FC236}">
                <a16:creationId xmlns:a16="http://schemas.microsoft.com/office/drawing/2014/main" id="{78B3B1B2-517D-01A3-EEFE-A5991C7DAC06}"/>
              </a:ext>
            </a:extLst>
          </p:cNvPr>
          <p:cNvSpPr txBox="1">
            <a:spLocks/>
          </p:cNvSpPr>
          <p:nvPr/>
        </p:nvSpPr>
        <p:spPr>
          <a:xfrm>
            <a:off x="7162800" y="2082799"/>
            <a:ext cx="4191000" cy="33655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Utilize open source software to work in an international setting</a:t>
            </a:r>
          </a:p>
          <a:p>
            <a:r>
              <a:rPr lang="en-US" sz="2400" b="1" dirty="0"/>
              <a:t>Build project specific software based on open source languages such as R</a:t>
            </a:r>
          </a:p>
          <a:p>
            <a:pPr marL="0" indent="0">
              <a:buNone/>
            </a:pPr>
            <a:endParaRPr lang="en-US" sz="2400" b="1" dirty="0"/>
          </a:p>
          <a:p>
            <a:pPr marL="0" indent="0">
              <a:buNone/>
            </a:pPr>
            <a:endParaRPr lang="en-US" sz="1800" b="1" dirty="0"/>
          </a:p>
        </p:txBody>
      </p:sp>
    </p:spTree>
    <p:extLst>
      <p:ext uri="{BB962C8B-B14F-4D97-AF65-F5344CB8AC3E}">
        <p14:creationId xmlns:p14="http://schemas.microsoft.com/office/powerpoint/2010/main" val="226653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ADE9-F39E-48B3-74C1-C2CFF16E3F81}"/>
              </a:ext>
            </a:extLst>
          </p:cNvPr>
          <p:cNvSpPr>
            <a:spLocks noGrp="1"/>
          </p:cNvSpPr>
          <p:nvPr>
            <p:ph type="title"/>
          </p:nvPr>
        </p:nvSpPr>
        <p:spPr/>
        <p:txBody>
          <a:bodyPr/>
          <a:lstStyle/>
          <a:p>
            <a:r>
              <a:rPr lang="en-US" dirty="0"/>
              <a:t>Persistence +  Integration: DDI/ICPSR</a:t>
            </a:r>
          </a:p>
        </p:txBody>
      </p:sp>
      <p:sp>
        <p:nvSpPr>
          <p:cNvPr id="3" name="Content Placeholder 2">
            <a:extLst>
              <a:ext uri="{FF2B5EF4-FFF2-40B4-BE49-F238E27FC236}">
                <a16:creationId xmlns:a16="http://schemas.microsoft.com/office/drawing/2014/main" id="{78B3B1B2-517D-01A3-EEFE-A5991C7DAC06}"/>
              </a:ext>
            </a:extLst>
          </p:cNvPr>
          <p:cNvSpPr txBox="1">
            <a:spLocks/>
          </p:cNvSpPr>
          <p:nvPr/>
        </p:nvSpPr>
        <p:spPr>
          <a:xfrm>
            <a:off x="6696077" y="2244724"/>
            <a:ext cx="4495800" cy="30130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After FAIR renovation and we have machine actionable data/metadata</a:t>
            </a:r>
          </a:p>
          <a:p>
            <a:r>
              <a:rPr lang="en-US" sz="2400" b="1" dirty="0"/>
              <a:t>Integrate with global research community using a common metadata standard (DDI)</a:t>
            </a:r>
          </a:p>
          <a:p>
            <a:r>
              <a:rPr lang="en-US" sz="2400" b="1" dirty="0"/>
              <a:t>To deposit to a mature and persistent repository (ICPSR)</a:t>
            </a:r>
            <a:endParaRPr lang="en-US" sz="1800" b="1" dirty="0"/>
          </a:p>
        </p:txBody>
      </p:sp>
      <p:pic>
        <p:nvPicPr>
          <p:cNvPr id="1028" name="Picture 4" descr="Resources to learn about DDI-CDI (Cross Domain Integration)">
            <a:extLst>
              <a:ext uri="{FF2B5EF4-FFF2-40B4-BE49-F238E27FC236}">
                <a16:creationId xmlns:a16="http://schemas.microsoft.com/office/drawing/2014/main" id="{54F6F5F3-2475-0362-5560-712FA5951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908174"/>
            <a:ext cx="42100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PSR: Inter-University Consortium for Political and Social Research |  University of Arkansas Libraries">
            <a:extLst>
              <a:ext uri="{FF2B5EF4-FFF2-40B4-BE49-F238E27FC236}">
                <a16:creationId xmlns:a16="http://schemas.microsoft.com/office/drawing/2014/main" id="{757E3974-B0E2-C548-D272-800AAEA26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22725"/>
            <a:ext cx="4657725"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4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F1F6-6C8B-4F67-9310-B75D8756AFCD}"/>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3FFE61F6-1892-458B-A41F-CC9D7540C8E9}"/>
              </a:ext>
            </a:extLst>
          </p:cNvPr>
          <p:cNvSpPr>
            <a:spLocks noGrp="1"/>
          </p:cNvSpPr>
          <p:nvPr>
            <p:ph idx="1"/>
          </p:nvPr>
        </p:nvSpPr>
        <p:spPr>
          <a:xfrm>
            <a:off x="838200" y="1825625"/>
            <a:ext cx="4635500" cy="4351338"/>
          </a:xfrm>
        </p:spPr>
        <p:txBody>
          <a:bodyPr>
            <a:normAutofit fontScale="92500"/>
          </a:bodyPr>
          <a:lstStyle/>
          <a:p>
            <a:r>
              <a:rPr lang="en-US" dirty="0"/>
              <a:t>SALURBAL Data Methods Core</a:t>
            </a:r>
          </a:p>
          <a:p>
            <a:pPr lvl="1"/>
            <a:r>
              <a:rPr lang="en-US" dirty="0"/>
              <a:t>Kari Moore</a:t>
            </a:r>
          </a:p>
          <a:p>
            <a:pPr lvl="1"/>
            <a:r>
              <a:rPr lang="en-US" dirty="0"/>
              <a:t>Goro Yamada</a:t>
            </a:r>
          </a:p>
          <a:p>
            <a:pPr lvl="1"/>
            <a:r>
              <a:rPr lang="en-US" dirty="0"/>
              <a:t>Alex </a:t>
            </a:r>
            <a:r>
              <a:rPr lang="en-US" dirty="0" err="1"/>
              <a:t>Quitesberg</a:t>
            </a:r>
            <a:endParaRPr lang="en-US" dirty="0"/>
          </a:p>
          <a:p>
            <a:pPr lvl="1"/>
            <a:r>
              <a:rPr lang="en-US" dirty="0"/>
              <a:t>Usama Bilal</a:t>
            </a:r>
          </a:p>
          <a:p>
            <a:pPr lvl="1"/>
            <a:r>
              <a:rPr lang="en-US" dirty="0"/>
              <a:t>Ran Li </a:t>
            </a:r>
          </a:p>
          <a:p>
            <a:pPr lvl="1"/>
            <a:r>
              <a:rPr lang="en-US" dirty="0"/>
              <a:t>Mariana </a:t>
            </a:r>
            <a:r>
              <a:rPr lang="en-US" dirty="0" err="1"/>
              <a:t>Lazo</a:t>
            </a:r>
            <a:endParaRPr lang="en-US" dirty="0"/>
          </a:p>
          <a:p>
            <a:pPr lvl="1"/>
            <a:r>
              <a:rPr lang="en-US" dirty="0"/>
              <a:t>Steve </a:t>
            </a:r>
            <a:r>
              <a:rPr lang="en-US" dirty="0" err="1"/>
              <a:t>Melly</a:t>
            </a:r>
            <a:endParaRPr lang="en-US" dirty="0"/>
          </a:p>
          <a:p>
            <a:pPr lvl="1"/>
            <a:r>
              <a:rPr lang="en-US" dirty="0"/>
              <a:t>Ana Diez Roux</a:t>
            </a:r>
          </a:p>
          <a:p>
            <a:r>
              <a:rPr lang="en-US" dirty="0"/>
              <a:t>SALURBAL Country Teams</a:t>
            </a:r>
          </a:p>
          <a:p>
            <a:pPr marL="457200" lvl="1" indent="0">
              <a:buNone/>
            </a:pPr>
            <a:endParaRPr lang="en-US" dirty="0"/>
          </a:p>
        </p:txBody>
      </p:sp>
      <p:sp>
        <p:nvSpPr>
          <p:cNvPr id="4" name="Content Placeholder 2">
            <a:extLst>
              <a:ext uri="{FF2B5EF4-FFF2-40B4-BE49-F238E27FC236}">
                <a16:creationId xmlns:a16="http://schemas.microsoft.com/office/drawing/2014/main" id="{F76B96C8-CBC1-E9BB-82AF-16E87F3C0EA9}"/>
              </a:ext>
            </a:extLst>
          </p:cNvPr>
          <p:cNvSpPr txBox="1">
            <a:spLocks/>
          </p:cNvSpPr>
          <p:nvPr/>
        </p:nvSpPr>
        <p:spPr>
          <a:xfrm>
            <a:off x="5994400" y="1825625"/>
            <a:ext cx="46355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WP08 Group</a:t>
            </a:r>
          </a:p>
          <a:p>
            <a:pPr lvl="1"/>
            <a:r>
              <a:rPr lang="en-US" dirty="0"/>
              <a:t>Simon Hodson – CODATA</a:t>
            </a:r>
          </a:p>
          <a:p>
            <a:pPr lvl="1"/>
            <a:r>
              <a:rPr lang="en-US" dirty="0" err="1"/>
              <a:t>Arofan</a:t>
            </a:r>
            <a:r>
              <a:rPr lang="en-US" dirty="0"/>
              <a:t> </a:t>
            </a:r>
            <a:r>
              <a:rPr lang="en-US" dirty="0" err="1"/>
              <a:t>Grgory</a:t>
            </a:r>
            <a:r>
              <a:rPr lang="en-US" dirty="0"/>
              <a:t> – DDI</a:t>
            </a:r>
          </a:p>
          <a:p>
            <a:pPr lvl="1"/>
            <a:r>
              <a:rPr lang="en-US" dirty="0"/>
              <a:t>Ana </a:t>
            </a:r>
            <a:r>
              <a:rPr lang="en-US" dirty="0" err="1"/>
              <a:t>Ortigoza</a:t>
            </a:r>
            <a:r>
              <a:rPr lang="en-US" dirty="0"/>
              <a:t> – SALURBAL</a:t>
            </a:r>
          </a:p>
          <a:p>
            <a:pPr lvl="1"/>
            <a:r>
              <a:rPr lang="en-US" dirty="0"/>
              <a:t>Ran Li - SALURBAL</a:t>
            </a:r>
          </a:p>
          <a:p>
            <a:r>
              <a:rPr lang="en-US" dirty="0"/>
              <a:t>FAIR Renovation Team</a:t>
            </a:r>
          </a:p>
          <a:p>
            <a:pPr lvl="1"/>
            <a:r>
              <a:rPr lang="en-US" dirty="0"/>
              <a:t>Jessica </a:t>
            </a:r>
            <a:r>
              <a:rPr lang="en-US" dirty="0" err="1"/>
              <a:t>Uruchima</a:t>
            </a:r>
            <a:endParaRPr lang="en-US" dirty="0"/>
          </a:p>
          <a:p>
            <a:pPr lvl="1"/>
            <a:r>
              <a:rPr lang="en-US" dirty="0"/>
              <a:t>Ana Lucía Peralta</a:t>
            </a:r>
          </a:p>
          <a:p>
            <a:pPr lvl="1"/>
            <a:r>
              <a:rPr lang="en-US" dirty="0"/>
              <a:t>Diana Higuera</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2527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ADE9-F39E-48B3-74C1-C2CFF16E3F81}"/>
              </a:ext>
            </a:extLst>
          </p:cNvPr>
          <p:cNvSpPr>
            <a:spLocks noGrp="1"/>
          </p:cNvSpPr>
          <p:nvPr>
            <p:ph type="title"/>
          </p:nvPr>
        </p:nvSpPr>
        <p:spPr/>
        <p:txBody>
          <a:bodyPr/>
          <a:lstStyle/>
          <a:p>
            <a:r>
              <a:rPr lang="en-US" dirty="0"/>
              <a:t>Web Development: custom interfaces</a:t>
            </a:r>
          </a:p>
        </p:txBody>
      </p:sp>
      <p:sp>
        <p:nvSpPr>
          <p:cNvPr id="3" name="Content Placeholder 2">
            <a:extLst>
              <a:ext uri="{FF2B5EF4-FFF2-40B4-BE49-F238E27FC236}">
                <a16:creationId xmlns:a16="http://schemas.microsoft.com/office/drawing/2014/main" id="{78B3B1B2-517D-01A3-EEFE-A5991C7DAC06}"/>
              </a:ext>
            </a:extLst>
          </p:cNvPr>
          <p:cNvSpPr txBox="1">
            <a:spLocks/>
          </p:cNvSpPr>
          <p:nvPr/>
        </p:nvSpPr>
        <p:spPr>
          <a:xfrm>
            <a:off x="6096000" y="2197099"/>
            <a:ext cx="4778278" cy="33020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Utilize modern web development to build custom interfaces to fulfill needs specific to our project</a:t>
            </a:r>
          </a:p>
          <a:p>
            <a:r>
              <a:rPr lang="en-US" sz="2400" b="1" dirty="0"/>
              <a:t>Tell data stories to a larger audience</a:t>
            </a:r>
          </a:p>
          <a:p>
            <a:r>
              <a:rPr lang="en-US" sz="2400" b="1" dirty="0"/>
              <a:t>Build tools/features that are fit well with our own team</a:t>
            </a:r>
            <a:endParaRPr lang="en-US" sz="1800" b="1" dirty="0"/>
          </a:p>
        </p:txBody>
      </p:sp>
      <p:pic>
        <p:nvPicPr>
          <p:cNvPr id="1026" name="Picture 2" descr="Creating a website with Next.js and React - LogRocket Blog">
            <a:extLst>
              <a:ext uri="{FF2B5EF4-FFF2-40B4-BE49-F238E27FC236}">
                <a16:creationId xmlns:a16="http://schemas.microsoft.com/office/drawing/2014/main" id="{9E08E586-6306-E05D-564B-255124328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5499"/>
            <a:ext cx="4778278" cy="318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77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E90F-DCD8-0C28-2896-253E726E21EC}"/>
              </a:ext>
            </a:extLst>
          </p:cNvPr>
          <p:cNvSpPr>
            <a:spLocks noGrp="1"/>
          </p:cNvSpPr>
          <p:nvPr>
            <p:ph type="title"/>
          </p:nvPr>
        </p:nvSpPr>
        <p:spPr/>
        <p:txBody>
          <a:bodyPr/>
          <a:lstStyle/>
          <a:p>
            <a:r>
              <a:rPr lang="en-US" dirty="0"/>
              <a:t>Culture Change</a:t>
            </a:r>
          </a:p>
        </p:txBody>
      </p:sp>
      <p:sp>
        <p:nvSpPr>
          <p:cNvPr id="3" name="Content Placeholder 2">
            <a:extLst>
              <a:ext uri="{FF2B5EF4-FFF2-40B4-BE49-F238E27FC236}">
                <a16:creationId xmlns:a16="http://schemas.microsoft.com/office/drawing/2014/main" id="{1FBBE7A6-EBB5-D46F-F130-B4F566FC4A21}"/>
              </a:ext>
            </a:extLst>
          </p:cNvPr>
          <p:cNvSpPr txBox="1">
            <a:spLocks/>
          </p:cNvSpPr>
          <p:nvPr/>
        </p:nvSpPr>
        <p:spPr>
          <a:xfrm>
            <a:off x="1168400" y="1690689"/>
            <a:ext cx="9705878" cy="1433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Organization culture change is hard</a:t>
            </a:r>
          </a:p>
          <a:p>
            <a:r>
              <a:rPr lang="en-US" sz="2400" b="1" dirty="0"/>
              <a:t>But glad to say that FAIR has fundamentally change our organization for the better</a:t>
            </a:r>
            <a:endParaRPr lang="en-US" sz="1800" b="1" dirty="0"/>
          </a:p>
        </p:txBody>
      </p:sp>
      <p:sp>
        <p:nvSpPr>
          <p:cNvPr id="4" name="AutoShape 2">
            <a:extLst>
              <a:ext uri="{FF2B5EF4-FFF2-40B4-BE49-F238E27FC236}">
                <a16:creationId xmlns:a16="http://schemas.microsoft.com/office/drawing/2014/main" id="{26C8DB3C-D00C-0D0F-A58A-749F13DC66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74C5D354-93E2-5CF2-0CC3-316AC69F9A9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picture containing text, screenshot, diagram&#10;&#10;Description automatically generated">
            <a:extLst>
              <a:ext uri="{FF2B5EF4-FFF2-40B4-BE49-F238E27FC236}">
                <a16:creationId xmlns:a16="http://schemas.microsoft.com/office/drawing/2014/main" id="{863AB5E3-68DB-120D-8EB9-974419653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97" y="2957576"/>
            <a:ext cx="10400903" cy="3632135"/>
          </a:xfrm>
          <a:prstGeom prst="rect">
            <a:avLst/>
          </a:prstGeom>
        </p:spPr>
      </p:pic>
    </p:spTree>
    <p:extLst>
      <p:ext uri="{BB962C8B-B14F-4D97-AF65-F5344CB8AC3E}">
        <p14:creationId xmlns:p14="http://schemas.microsoft.com/office/powerpoint/2010/main" val="1119953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96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F1F6-6C8B-4F67-9310-B75D8756AFC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FFE61F6-1892-458B-A41F-CC9D7540C8E9}"/>
              </a:ext>
            </a:extLst>
          </p:cNvPr>
          <p:cNvSpPr>
            <a:spLocks noGrp="1"/>
          </p:cNvSpPr>
          <p:nvPr>
            <p:ph idx="1"/>
          </p:nvPr>
        </p:nvSpPr>
        <p:spPr/>
        <p:txBody>
          <a:bodyPr/>
          <a:lstStyle/>
          <a:p>
            <a:r>
              <a:rPr lang="en-US" dirty="0"/>
              <a:t>Introduction to SALURBAL</a:t>
            </a:r>
          </a:p>
          <a:p>
            <a:r>
              <a:rPr lang="en-US" dirty="0"/>
              <a:t>Story 1: Data Harmonization</a:t>
            </a:r>
          </a:p>
          <a:p>
            <a:r>
              <a:rPr lang="en-US" dirty="0"/>
              <a:t>Story 2: FAIR Implementation</a:t>
            </a:r>
          </a:p>
          <a:p>
            <a:r>
              <a:rPr lang="en-US" dirty="0"/>
              <a:t>FAIR Implementation Lessons</a:t>
            </a:r>
          </a:p>
          <a:p>
            <a:pPr lvl="1"/>
            <a:endParaRPr lang="en-US" dirty="0"/>
          </a:p>
        </p:txBody>
      </p:sp>
    </p:spTree>
    <p:extLst>
      <p:ext uri="{BB962C8B-B14F-4D97-AF65-F5344CB8AC3E}">
        <p14:creationId xmlns:p14="http://schemas.microsoft.com/office/powerpoint/2010/main" val="274032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7FD4-B932-E95F-617E-0372BCB07474}"/>
              </a:ext>
            </a:extLst>
          </p:cNvPr>
          <p:cNvSpPr>
            <a:spLocks noGrp="1"/>
          </p:cNvSpPr>
          <p:nvPr>
            <p:ph type="title"/>
          </p:nvPr>
        </p:nvSpPr>
        <p:spPr/>
        <p:txBody>
          <a:bodyPr/>
          <a:lstStyle/>
          <a:p>
            <a:r>
              <a:rPr lang="en-US" dirty="0"/>
              <a:t>SALURBAL Introduction</a:t>
            </a:r>
          </a:p>
        </p:txBody>
      </p:sp>
      <p:sp>
        <p:nvSpPr>
          <p:cNvPr id="3" name="Content Placeholder 2">
            <a:extLst>
              <a:ext uri="{FF2B5EF4-FFF2-40B4-BE49-F238E27FC236}">
                <a16:creationId xmlns:a16="http://schemas.microsoft.com/office/drawing/2014/main" id="{80E64AAB-7662-1AE1-6EBC-8274BDC86031}"/>
              </a:ext>
            </a:extLst>
          </p:cNvPr>
          <p:cNvSpPr>
            <a:spLocks noGrp="1"/>
          </p:cNvSpPr>
          <p:nvPr>
            <p:ph idx="1"/>
          </p:nvPr>
        </p:nvSpPr>
        <p:spPr/>
        <p:txBody>
          <a:bodyPr>
            <a:normAutofit fontScale="92500" lnSpcReduction="10000"/>
          </a:bodyPr>
          <a:lstStyle/>
          <a:p>
            <a:pPr algn="l"/>
            <a:endParaRPr lang="en-US" b="0" i="0" dirty="0">
              <a:effectLst/>
              <a:latin typeface="Lato" panose="020F0502020204030203" pitchFamily="34" charset="0"/>
            </a:endParaRPr>
          </a:p>
          <a:p>
            <a:r>
              <a:rPr lang="en-US" b="0" dirty="0">
                <a:effectLst/>
                <a:latin typeface="Roboto" panose="02000000000000000000" pitchFamily="2" charset="0"/>
              </a:rPr>
              <a:t>The </a:t>
            </a:r>
            <a:r>
              <a:rPr lang="en-US" b="1" dirty="0" err="1">
                <a:effectLst/>
                <a:latin typeface="Roboto" panose="02000000000000000000" pitchFamily="2" charset="0"/>
              </a:rPr>
              <a:t>Salud</a:t>
            </a:r>
            <a:r>
              <a:rPr lang="en-US" b="1" dirty="0">
                <a:effectLst/>
                <a:latin typeface="Roboto" panose="02000000000000000000" pitchFamily="2" charset="0"/>
              </a:rPr>
              <a:t> Urbana </a:t>
            </a:r>
            <a:r>
              <a:rPr lang="en-US" b="1" dirty="0" err="1">
                <a:effectLst/>
                <a:latin typeface="Roboto" panose="02000000000000000000" pitchFamily="2" charset="0"/>
              </a:rPr>
              <a:t>en</a:t>
            </a:r>
            <a:r>
              <a:rPr lang="en-US" b="1" dirty="0">
                <a:effectLst/>
                <a:latin typeface="Roboto" panose="02000000000000000000" pitchFamily="2" charset="0"/>
              </a:rPr>
              <a:t> América Latina</a:t>
            </a:r>
            <a:r>
              <a:rPr lang="en-US" b="0" dirty="0">
                <a:effectLst/>
                <a:latin typeface="Roboto" panose="02000000000000000000" pitchFamily="2" charset="0"/>
              </a:rPr>
              <a:t> (SALURBAL),</a:t>
            </a:r>
            <a:r>
              <a:rPr lang="en-US" b="1" dirty="0">
                <a:effectLst/>
                <a:latin typeface="Roboto" panose="02000000000000000000" pitchFamily="2" charset="0"/>
              </a:rPr>
              <a:t>Urban Health in Latin America</a:t>
            </a:r>
            <a:r>
              <a:rPr lang="en-US" b="0" dirty="0">
                <a:effectLst/>
                <a:latin typeface="Roboto" panose="02000000000000000000" pitchFamily="2" charset="0"/>
              </a:rPr>
              <a:t> project is funded by the </a:t>
            </a:r>
            <a:r>
              <a:rPr lang="en-US" b="0" dirty="0" err="1">
                <a:effectLst/>
                <a:latin typeface="Roboto" panose="02000000000000000000" pitchFamily="2" charset="0"/>
              </a:rPr>
              <a:t>Wellcome</a:t>
            </a:r>
            <a:r>
              <a:rPr lang="en-US" b="0" dirty="0">
                <a:effectLst/>
                <a:latin typeface="Roboto" panose="02000000000000000000" pitchFamily="2" charset="0"/>
              </a:rPr>
              <a:t> Trust with the aim to study how urban environments and urban policies impact the health of city residents throughout Latin America.</a:t>
            </a:r>
          </a:p>
          <a:p>
            <a:r>
              <a:rPr lang="en-US" b="0" dirty="0">
                <a:effectLst/>
                <a:latin typeface="Roboto" panose="02000000000000000000" pitchFamily="2" charset="0"/>
              </a:rPr>
              <a:t>For more than five years the project has compiled and harmonized information on social, economic, environmental, and health conditions for a group of cities in the Latin American region (SALURBAL cities.)</a:t>
            </a:r>
          </a:p>
          <a:p>
            <a:r>
              <a:rPr lang="en-US" dirty="0">
                <a:latin typeface="Roboto" panose="02000000000000000000" pitchFamily="2" charset="0"/>
              </a:rPr>
              <a:t>Led by Drexel university group</a:t>
            </a:r>
          </a:p>
          <a:p>
            <a:r>
              <a:rPr lang="en-US" b="0" dirty="0">
                <a:effectLst/>
                <a:latin typeface="Roboto" panose="02000000000000000000" pitchFamily="2" charset="0"/>
              </a:rPr>
              <a:t>Working groups in all 11 Latina American countries</a:t>
            </a:r>
          </a:p>
          <a:p>
            <a:pPr marL="0" indent="0">
              <a:buNone/>
            </a:pPr>
            <a:endParaRPr lang="en-US" dirty="0"/>
          </a:p>
        </p:txBody>
      </p:sp>
    </p:spTree>
    <p:extLst>
      <p:ext uri="{BB962C8B-B14F-4D97-AF65-F5344CB8AC3E}">
        <p14:creationId xmlns:p14="http://schemas.microsoft.com/office/powerpoint/2010/main" val="209148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D9596-3B2D-72D1-2D1A-2CCD6A26C28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4" name="Content Placeholder 2">
            <a:extLst>
              <a:ext uri="{FF2B5EF4-FFF2-40B4-BE49-F238E27FC236}">
                <a16:creationId xmlns:a16="http://schemas.microsoft.com/office/drawing/2014/main" id="{FBBFEABA-E9BF-55EF-ADF1-A52A3FD251BA}"/>
              </a:ext>
            </a:extLst>
          </p:cNvPr>
          <p:cNvSpPr txBox="1">
            <a:spLocks/>
          </p:cNvSpPr>
          <p:nvPr/>
        </p:nvSpPr>
        <p:spPr>
          <a:xfrm>
            <a:off x="730044" y="4769055"/>
            <a:ext cx="4882479" cy="1148269"/>
          </a:xfrm>
          <a:prstGeom prst="rect">
            <a:avLst/>
          </a:prstGeom>
          <a:ln>
            <a:solidFill>
              <a:schemeClr val="accent1">
                <a:shade val="5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Input</a:t>
            </a:r>
            <a:r>
              <a:rPr lang="en-US" sz="2000" dirty="0"/>
              <a:t>: </a:t>
            </a:r>
          </a:p>
          <a:p>
            <a:pPr marL="0" indent="0">
              <a:buFont typeface="Arial" panose="020B0604020202020204" pitchFamily="34" charset="0"/>
              <a:buNone/>
            </a:pPr>
            <a:r>
              <a:rPr lang="en-US" sz="2000" dirty="0"/>
              <a:t>raw data (census/survey…ETC) from 11 countries in Latin-America</a:t>
            </a:r>
          </a:p>
        </p:txBody>
      </p:sp>
      <p:sp>
        <p:nvSpPr>
          <p:cNvPr id="5" name="TextBox 4">
            <a:extLst>
              <a:ext uri="{FF2B5EF4-FFF2-40B4-BE49-F238E27FC236}">
                <a16:creationId xmlns:a16="http://schemas.microsoft.com/office/drawing/2014/main" id="{9DC01F36-B788-889D-555A-62B34290DB51}"/>
              </a:ext>
            </a:extLst>
          </p:cNvPr>
          <p:cNvSpPr txBox="1"/>
          <p:nvPr/>
        </p:nvSpPr>
        <p:spPr>
          <a:xfrm>
            <a:off x="6096000" y="4767062"/>
            <a:ext cx="4656083" cy="1015663"/>
          </a:xfrm>
          <a:prstGeom prst="rect">
            <a:avLst/>
          </a:prstGeom>
          <a:noFill/>
          <a:ln>
            <a:solidFill>
              <a:schemeClr val="accent1">
                <a:shade val="50000"/>
              </a:schemeClr>
            </a:solidFill>
          </a:ln>
        </p:spPr>
        <p:txBody>
          <a:bodyPr wrap="square">
            <a:spAutoFit/>
          </a:bodyPr>
          <a:lstStyle/>
          <a:p>
            <a:pPr marL="0" indent="0">
              <a:buNone/>
            </a:pPr>
            <a:r>
              <a:rPr lang="en-US" sz="2000" b="1" dirty="0"/>
              <a:t>Output: </a:t>
            </a:r>
          </a:p>
          <a:p>
            <a:pPr marL="0" indent="0">
              <a:buNone/>
            </a:pPr>
            <a:r>
              <a:rPr lang="en-US" sz="2000" dirty="0"/>
              <a:t>Harmonized datasets from which we can do analysis that spans across countries</a:t>
            </a:r>
            <a:endParaRPr lang="en-US" sz="2000" b="1" dirty="0"/>
          </a:p>
        </p:txBody>
      </p:sp>
      <p:cxnSp>
        <p:nvCxnSpPr>
          <p:cNvPr id="6" name="Straight Arrow Connector 5">
            <a:extLst>
              <a:ext uri="{FF2B5EF4-FFF2-40B4-BE49-F238E27FC236}">
                <a16:creationId xmlns:a16="http://schemas.microsoft.com/office/drawing/2014/main" id="{28F02E8D-EEA1-3A19-8C51-0D7C5B8DA1FE}"/>
              </a:ext>
            </a:extLst>
          </p:cNvPr>
          <p:cNvCxnSpPr>
            <a:cxnSpLocks/>
          </p:cNvCxnSpPr>
          <p:nvPr/>
        </p:nvCxnSpPr>
        <p:spPr>
          <a:xfrm>
            <a:off x="4799371" y="3075714"/>
            <a:ext cx="1407157" cy="0"/>
          </a:xfrm>
          <a:prstGeom prst="straightConnector1">
            <a:avLst/>
          </a:prstGeom>
          <a:ln w="1270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5D2BB1-EA9E-D5D1-B920-D504307C98D0}"/>
              </a:ext>
            </a:extLst>
          </p:cNvPr>
          <p:cNvSpPr/>
          <p:nvPr/>
        </p:nvSpPr>
        <p:spPr>
          <a:xfrm>
            <a:off x="2496249" y="2490285"/>
            <a:ext cx="639098" cy="585429"/>
          </a:xfrm>
          <a:custGeom>
            <a:avLst/>
            <a:gdLst>
              <a:gd name="connsiteX0" fmla="*/ 0 w 639098"/>
              <a:gd name="connsiteY0" fmla="*/ 292715 h 585429"/>
              <a:gd name="connsiteX1" fmla="*/ 319549 w 639098"/>
              <a:gd name="connsiteY1" fmla="*/ 0 h 585429"/>
              <a:gd name="connsiteX2" fmla="*/ 639098 w 639098"/>
              <a:gd name="connsiteY2" fmla="*/ 292715 h 585429"/>
              <a:gd name="connsiteX3" fmla="*/ 319549 w 639098"/>
              <a:gd name="connsiteY3" fmla="*/ 585430 h 585429"/>
              <a:gd name="connsiteX4" fmla="*/ 0 w 639098"/>
              <a:gd name="connsiteY4" fmla="*/ 292715 h 58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098" h="585429" fill="none" extrusionOk="0">
                <a:moveTo>
                  <a:pt x="0" y="292715"/>
                </a:moveTo>
                <a:cubicBezTo>
                  <a:pt x="7986" y="132000"/>
                  <a:pt x="158468" y="-31696"/>
                  <a:pt x="319549" y="0"/>
                </a:cubicBezTo>
                <a:cubicBezTo>
                  <a:pt x="482664" y="-2047"/>
                  <a:pt x="619460" y="149542"/>
                  <a:pt x="639098" y="292715"/>
                </a:cubicBezTo>
                <a:cubicBezTo>
                  <a:pt x="637927" y="443206"/>
                  <a:pt x="491054" y="592347"/>
                  <a:pt x="319549" y="585430"/>
                </a:cubicBezTo>
                <a:cubicBezTo>
                  <a:pt x="166481" y="598538"/>
                  <a:pt x="26348" y="460712"/>
                  <a:pt x="0" y="292715"/>
                </a:cubicBezTo>
                <a:close/>
              </a:path>
              <a:path w="639098" h="585429" stroke="0" extrusionOk="0">
                <a:moveTo>
                  <a:pt x="0" y="292715"/>
                </a:moveTo>
                <a:cubicBezTo>
                  <a:pt x="-22023" y="117469"/>
                  <a:pt x="127607" y="5802"/>
                  <a:pt x="319549" y="0"/>
                </a:cubicBezTo>
                <a:cubicBezTo>
                  <a:pt x="516255" y="4258"/>
                  <a:pt x="622095" y="131594"/>
                  <a:pt x="639098" y="292715"/>
                </a:cubicBezTo>
                <a:cubicBezTo>
                  <a:pt x="616731" y="476219"/>
                  <a:pt x="495065" y="590768"/>
                  <a:pt x="319549" y="585430"/>
                </a:cubicBezTo>
                <a:cubicBezTo>
                  <a:pt x="137727" y="582508"/>
                  <a:pt x="24835" y="466243"/>
                  <a:pt x="0" y="292715"/>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MX</a:t>
            </a:r>
          </a:p>
        </p:txBody>
      </p:sp>
      <p:sp>
        <p:nvSpPr>
          <p:cNvPr id="8" name="Rectangle 7">
            <a:extLst>
              <a:ext uri="{FF2B5EF4-FFF2-40B4-BE49-F238E27FC236}">
                <a16:creationId xmlns:a16="http://schemas.microsoft.com/office/drawing/2014/main" id="{600FD72D-A67D-2969-F1C7-C94F4A8AE9A0}"/>
              </a:ext>
            </a:extLst>
          </p:cNvPr>
          <p:cNvSpPr/>
          <p:nvPr/>
        </p:nvSpPr>
        <p:spPr>
          <a:xfrm>
            <a:off x="2496249" y="1856583"/>
            <a:ext cx="639098" cy="565309"/>
          </a:xfrm>
          <a:custGeom>
            <a:avLst/>
            <a:gdLst>
              <a:gd name="connsiteX0" fmla="*/ 0 w 639098"/>
              <a:gd name="connsiteY0" fmla="*/ 0 h 565309"/>
              <a:gd name="connsiteX1" fmla="*/ 332331 w 639098"/>
              <a:gd name="connsiteY1" fmla="*/ 0 h 565309"/>
              <a:gd name="connsiteX2" fmla="*/ 639098 w 639098"/>
              <a:gd name="connsiteY2" fmla="*/ 0 h 565309"/>
              <a:gd name="connsiteX3" fmla="*/ 639098 w 639098"/>
              <a:gd name="connsiteY3" fmla="*/ 565309 h 565309"/>
              <a:gd name="connsiteX4" fmla="*/ 325940 w 639098"/>
              <a:gd name="connsiteY4" fmla="*/ 565309 h 565309"/>
              <a:gd name="connsiteX5" fmla="*/ 0 w 639098"/>
              <a:gd name="connsiteY5" fmla="*/ 565309 h 565309"/>
              <a:gd name="connsiteX6" fmla="*/ 0 w 639098"/>
              <a:gd name="connsiteY6" fmla="*/ 0 h 5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98" h="565309" fill="none" extrusionOk="0">
                <a:moveTo>
                  <a:pt x="0" y="0"/>
                </a:moveTo>
                <a:cubicBezTo>
                  <a:pt x="66553" y="-38486"/>
                  <a:pt x="175663" y="28499"/>
                  <a:pt x="332331" y="0"/>
                </a:cubicBezTo>
                <a:cubicBezTo>
                  <a:pt x="488999" y="-28499"/>
                  <a:pt x="555678" y="28584"/>
                  <a:pt x="639098" y="0"/>
                </a:cubicBezTo>
                <a:cubicBezTo>
                  <a:pt x="645621" y="160022"/>
                  <a:pt x="578962" y="403743"/>
                  <a:pt x="639098" y="565309"/>
                </a:cubicBezTo>
                <a:cubicBezTo>
                  <a:pt x="482532" y="591734"/>
                  <a:pt x="462133" y="546831"/>
                  <a:pt x="325940" y="565309"/>
                </a:cubicBezTo>
                <a:cubicBezTo>
                  <a:pt x="189747" y="583787"/>
                  <a:pt x="115118" y="532529"/>
                  <a:pt x="0" y="565309"/>
                </a:cubicBezTo>
                <a:cubicBezTo>
                  <a:pt x="-35405" y="309414"/>
                  <a:pt x="29369" y="191434"/>
                  <a:pt x="0" y="0"/>
                </a:cubicBezTo>
                <a:close/>
              </a:path>
              <a:path w="639098" h="565309" stroke="0" extrusionOk="0">
                <a:moveTo>
                  <a:pt x="0" y="0"/>
                </a:moveTo>
                <a:cubicBezTo>
                  <a:pt x="82576" y="-13205"/>
                  <a:pt x="241401" y="7453"/>
                  <a:pt x="313158" y="0"/>
                </a:cubicBezTo>
                <a:cubicBezTo>
                  <a:pt x="384915" y="-7453"/>
                  <a:pt x="510949" y="23122"/>
                  <a:pt x="639098" y="0"/>
                </a:cubicBezTo>
                <a:cubicBezTo>
                  <a:pt x="653183" y="245319"/>
                  <a:pt x="592221" y="433861"/>
                  <a:pt x="639098" y="565309"/>
                </a:cubicBezTo>
                <a:cubicBezTo>
                  <a:pt x="498985" y="568649"/>
                  <a:pt x="469607" y="560318"/>
                  <a:pt x="319549" y="565309"/>
                </a:cubicBezTo>
                <a:cubicBezTo>
                  <a:pt x="169491" y="570300"/>
                  <a:pt x="151330" y="544734"/>
                  <a:pt x="0" y="565309"/>
                </a:cubicBezTo>
                <a:cubicBezTo>
                  <a:pt x="-7295" y="290038"/>
                  <a:pt x="35674" y="157000"/>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t>
            </a:r>
          </a:p>
        </p:txBody>
      </p:sp>
      <p:sp>
        <p:nvSpPr>
          <p:cNvPr id="9" name="Isosceles Triangle 8">
            <a:extLst>
              <a:ext uri="{FF2B5EF4-FFF2-40B4-BE49-F238E27FC236}">
                <a16:creationId xmlns:a16="http://schemas.microsoft.com/office/drawing/2014/main" id="{A9F29145-9C1F-5008-E865-9FE1EC753222}"/>
              </a:ext>
            </a:extLst>
          </p:cNvPr>
          <p:cNvSpPr/>
          <p:nvPr/>
        </p:nvSpPr>
        <p:spPr>
          <a:xfrm>
            <a:off x="2496249" y="3147618"/>
            <a:ext cx="698876" cy="631506"/>
          </a:xfrm>
          <a:custGeom>
            <a:avLst/>
            <a:gdLst>
              <a:gd name="connsiteX0" fmla="*/ 0 w 698876"/>
              <a:gd name="connsiteY0" fmla="*/ 631506 h 631506"/>
              <a:gd name="connsiteX1" fmla="*/ 171225 w 698876"/>
              <a:gd name="connsiteY1" fmla="*/ 322068 h 631506"/>
              <a:gd name="connsiteX2" fmla="*/ 349438 w 698876"/>
              <a:gd name="connsiteY2" fmla="*/ 0 h 631506"/>
              <a:gd name="connsiteX3" fmla="*/ 527651 w 698876"/>
              <a:gd name="connsiteY3" fmla="*/ 322068 h 631506"/>
              <a:gd name="connsiteX4" fmla="*/ 698876 w 698876"/>
              <a:gd name="connsiteY4" fmla="*/ 631506 h 631506"/>
              <a:gd name="connsiteX5" fmla="*/ 349438 w 698876"/>
              <a:gd name="connsiteY5" fmla="*/ 631506 h 631506"/>
              <a:gd name="connsiteX6" fmla="*/ 0 w 698876"/>
              <a:gd name="connsiteY6" fmla="*/ 631506 h 6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876" h="631506" fill="none" extrusionOk="0">
                <a:moveTo>
                  <a:pt x="0" y="631506"/>
                </a:moveTo>
                <a:cubicBezTo>
                  <a:pt x="53816" y="502189"/>
                  <a:pt x="115530" y="482555"/>
                  <a:pt x="171225" y="322068"/>
                </a:cubicBezTo>
                <a:cubicBezTo>
                  <a:pt x="226919" y="161581"/>
                  <a:pt x="271749" y="164427"/>
                  <a:pt x="349438" y="0"/>
                </a:cubicBezTo>
                <a:cubicBezTo>
                  <a:pt x="409709" y="66076"/>
                  <a:pt x="421849" y="220714"/>
                  <a:pt x="527651" y="322068"/>
                </a:cubicBezTo>
                <a:cubicBezTo>
                  <a:pt x="633454" y="423422"/>
                  <a:pt x="608214" y="514538"/>
                  <a:pt x="698876" y="631506"/>
                </a:cubicBezTo>
                <a:cubicBezTo>
                  <a:pt x="546233" y="659115"/>
                  <a:pt x="426709" y="611353"/>
                  <a:pt x="349438" y="631506"/>
                </a:cubicBezTo>
                <a:cubicBezTo>
                  <a:pt x="272167" y="651659"/>
                  <a:pt x="128044" y="607003"/>
                  <a:pt x="0" y="631506"/>
                </a:cubicBezTo>
                <a:close/>
              </a:path>
              <a:path w="698876" h="631506" stroke="0" extrusionOk="0">
                <a:moveTo>
                  <a:pt x="0" y="631506"/>
                </a:moveTo>
                <a:cubicBezTo>
                  <a:pt x="24034" y="562569"/>
                  <a:pt x="135152" y="426131"/>
                  <a:pt x="167730" y="328383"/>
                </a:cubicBezTo>
                <a:cubicBezTo>
                  <a:pt x="200308" y="230635"/>
                  <a:pt x="320942" y="106643"/>
                  <a:pt x="349438" y="0"/>
                </a:cubicBezTo>
                <a:cubicBezTo>
                  <a:pt x="427472" y="137167"/>
                  <a:pt x="411497" y="196723"/>
                  <a:pt x="520663" y="309438"/>
                </a:cubicBezTo>
                <a:cubicBezTo>
                  <a:pt x="629829" y="422153"/>
                  <a:pt x="593166" y="481816"/>
                  <a:pt x="698876" y="631506"/>
                </a:cubicBezTo>
                <a:cubicBezTo>
                  <a:pt x="546657" y="649826"/>
                  <a:pt x="515517" y="611391"/>
                  <a:pt x="370404" y="631506"/>
                </a:cubicBezTo>
                <a:cubicBezTo>
                  <a:pt x="225291" y="651621"/>
                  <a:pt x="91733" y="627149"/>
                  <a:pt x="0" y="631506"/>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a:t>
            </a:r>
          </a:p>
        </p:txBody>
      </p:sp>
      <p:sp>
        <p:nvSpPr>
          <p:cNvPr id="10" name="Hexagon 9">
            <a:extLst>
              <a:ext uri="{FF2B5EF4-FFF2-40B4-BE49-F238E27FC236}">
                <a16:creationId xmlns:a16="http://schemas.microsoft.com/office/drawing/2014/main" id="{5BFC6D7A-0BC2-DBE8-0734-17F1A13C5620}"/>
              </a:ext>
            </a:extLst>
          </p:cNvPr>
          <p:cNvSpPr/>
          <p:nvPr/>
        </p:nvSpPr>
        <p:spPr>
          <a:xfrm>
            <a:off x="2471266" y="3910065"/>
            <a:ext cx="698876" cy="631506"/>
          </a:xfrm>
          <a:custGeom>
            <a:avLst/>
            <a:gdLst>
              <a:gd name="connsiteX0" fmla="*/ 0 w 698876"/>
              <a:gd name="connsiteY0" fmla="*/ 315753 h 631506"/>
              <a:gd name="connsiteX1" fmla="*/ 157877 w 698876"/>
              <a:gd name="connsiteY1" fmla="*/ 0 h 631506"/>
              <a:gd name="connsiteX2" fmla="*/ 541000 w 698876"/>
              <a:gd name="connsiteY2" fmla="*/ 0 h 631506"/>
              <a:gd name="connsiteX3" fmla="*/ 698876 w 698876"/>
              <a:gd name="connsiteY3" fmla="*/ 315753 h 631506"/>
              <a:gd name="connsiteX4" fmla="*/ 541000 w 698876"/>
              <a:gd name="connsiteY4" fmla="*/ 631506 h 631506"/>
              <a:gd name="connsiteX5" fmla="*/ 157877 w 698876"/>
              <a:gd name="connsiteY5" fmla="*/ 631506 h 631506"/>
              <a:gd name="connsiteX6" fmla="*/ 0 w 698876"/>
              <a:gd name="connsiteY6" fmla="*/ 315753 h 6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876" h="631506" fill="none" extrusionOk="0">
                <a:moveTo>
                  <a:pt x="0" y="315753"/>
                </a:moveTo>
                <a:cubicBezTo>
                  <a:pt x="53157" y="162412"/>
                  <a:pt x="139649" y="101341"/>
                  <a:pt x="157877" y="0"/>
                </a:cubicBezTo>
                <a:cubicBezTo>
                  <a:pt x="345078" y="-19837"/>
                  <a:pt x="379402" y="29387"/>
                  <a:pt x="541000" y="0"/>
                </a:cubicBezTo>
                <a:cubicBezTo>
                  <a:pt x="637499" y="106050"/>
                  <a:pt x="618223" y="164559"/>
                  <a:pt x="698876" y="315753"/>
                </a:cubicBezTo>
                <a:cubicBezTo>
                  <a:pt x="701577" y="399404"/>
                  <a:pt x="587863" y="508935"/>
                  <a:pt x="541000" y="631506"/>
                </a:cubicBezTo>
                <a:cubicBezTo>
                  <a:pt x="385726" y="638199"/>
                  <a:pt x="262541" y="589414"/>
                  <a:pt x="157877" y="631506"/>
                </a:cubicBezTo>
                <a:cubicBezTo>
                  <a:pt x="94284" y="535148"/>
                  <a:pt x="64697" y="409058"/>
                  <a:pt x="0" y="315753"/>
                </a:cubicBezTo>
                <a:close/>
              </a:path>
              <a:path w="698876" h="631506" stroke="0" extrusionOk="0">
                <a:moveTo>
                  <a:pt x="0" y="315753"/>
                </a:moveTo>
                <a:cubicBezTo>
                  <a:pt x="50507" y="186177"/>
                  <a:pt x="147656" y="100874"/>
                  <a:pt x="157877" y="0"/>
                </a:cubicBezTo>
                <a:cubicBezTo>
                  <a:pt x="237246" y="-26882"/>
                  <a:pt x="424771" y="557"/>
                  <a:pt x="541000" y="0"/>
                </a:cubicBezTo>
                <a:cubicBezTo>
                  <a:pt x="610401" y="44659"/>
                  <a:pt x="647415" y="227859"/>
                  <a:pt x="698876" y="315753"/>
                </a:cubicBezTo>
                <a:cubicBezTo>
                  <a:pt x="642530" y="483957"/>
                  <a:pt x="546715" y="528776"/>
                  <a:pt x="541000" y="631506"/>
                </a:cubicBezTo>
                <a:cubicBezTo>
                  <a:pt x="416823" y="660711"/>
                  <a:pt x="293061" y="626368"/>
                  <a:pt x="157877" y="631506"/>
                </a:cubicBezTo>
                <a:cubicBezTo>
                  <a:pt x="79525" y="505289"/>
                  <a:pt x="91442" y="411240"/>
                  <a:pt x="0" y="315753"/>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a:t>
            </a:r>
          </a:p>
        </p:txBody>
      </p:sp>
      <p:sp>
        <p:nvSpPr>
          <p:cNvPr id="11" name="Cube 10">
            <a:extLst>
              <a:ext uri="{FF2B5EF4-FFF2-40B4-BE49-F238E27FC236}">
                <a16:creationId xmlns:a16="http://schemas.microsoft.com/office/drawing/2014/main" id="{0B23DBAA-E69F-C9F3-916A-A1FD6C8C762F}"/>
              </a:ext>
            </a:extLst>
          </p:cNvPr>
          <p:cNvSpPr/>
          <p:nvPr/>
        </p:nvSpPr>
        <p:spPr>
          <a:xfrm>
            <a:off x="7208742" y="2001050"/>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t>
            </a:r>
            <a:r>
              <a:rPr lang="en-US" dirty="0"/>
              <a:t>R</a:t>
            </a:r>
          </a:p>
        </p:txBody>
      </p:sp>
      <p:sp>
        <p:nvSpPr>
          <p:cNvPr id="12" name="Cube 11">
            <a:extLst>
              <a:ext uri="{FF2B5EF4-FFF2-40B4-BE49-F238E27FC236}">
                <a16:creationId xmlns:a16="http://schemas.microsoft.com/office/drawing/2014/main" id="{CE8EAD67-E54A-3D30-9B1C-4A8698D9E154}"/>
              </a:ext>
            </a:extLst>
          </p:cNvPr>
          <p:cNvSpPr/>
          <p:nvPr/>
        </p:nvSpPr>
        <p:spPr>
          <a:xfrm>
            <a:off x="8951719" y="2032493"/>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MX</a:t>
            </a:r>
            <a:endParaRPr lang="en-US" dirty="0"/>
          </a:p>
        </p:txBody>
      </p:sp>
      <p:sp>
        <p:nvSpPr>
          <p:cNvPr id="13" name="Cube 12">
            <a:extLst>
              <a:ext uri="{FF2B5EF4-FFF2-40B4-BE49-F238E27FC236}">
                <a16:creationId xmlns:a16="http://schemas.microsoft.com/office/drawing/2014/main" id="{DEB5358B-D9DF-3561-E3ED-01C84107C999}"/>
              </a:ext>
            </a:extLst>
          </p:cNvPr>
          <p:cNvSpPr/>
          <p:nvPr/>
        </p:nvSpPr>
        <p:spPr>
          <a:xfrm>
            <a:off x="7183439" y="3178522"/>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t>
            </a:r>
            <a:endParaRPr lang="en-US" dirty="0"/>
          </a:p>
        </p:txBody>
      </p:sp>
      <p:sp>
        <p:nvSpPr>
          <p:cNvPr id="14" name="Cube 13">
            <a:extLst>
              <a:ext uri="{FF2B5EF4-FFF2-40B4-BE49-F238E27FC236}">
                <a16:creationId xmlns:a16="http://schemas.microsoft.com/office/drawing/2014/main" id="{40B45B30-1DFA-6D77-EF36-641173DB1423}"/>
              </a:ext>
            </a:extLst>
          </p:cNvPr>
          <p:cNvSpPr/>
          <p:nvPr/>
        </p:nvSpPr>
        <p:spPr>
          <a:xfrm>
            <a:off x="8951719" y="3112663"/>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t>
            </a:r>
            <a:endParaRPr lang="en-US" dirty="0"/>
          </a:p>
        </p:txBody>
      </p:sp>
      <p:sp>
        <p:nvSpPr>
          <p:cNvPr id="15" name="Rectangle 14">
            <a:extLst>
              <a:ext uri="{FF2B5EF4-FFF2-40B4-BE49-F238E27FC236}">
                <a16:creationId xmlns:a16="http://schemas.microsoft.com/office/drawing/2014/main" id="{7065F0E5-9028-80EC-1321-C5BABC1A889E}"/>
              </a:ext>
            </a:extLst>
          </p:cNvPr>
          <p:cNvSpPr/>
          <p:nvPr/>
        </p:nvSpPr>
        <p:spPr>
          <a:xfrm>
            <a:off x="6774426" y="1690688"/>
            <a:ext cx="3785419" cy="259617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FA93FDC5-4F62-C60E-A8CB-ECBF0883B78D}"/>
              </a:ext>
            </a:extLst>
          </p:cNvPr>
          <p:cNvSpPr>
            <a:spLocks noGrp="1"/>
          </p:cNvSpPr>
          <p:nvPr>
            <p:ph type="title"/>
          </p:nvPr>
        </p:nvSpPr>
        <p:spPr/>
        <p:txBody>
          <a:bodyPr/>
          <a:lstStyle/>
          <a:p>
            <a:r>
              <a:rPr lang="en-US" dirty="0"/>
              <a:t>Data Harmonization (pre-FAIR)</a:t>
            </a:r>
          </a:p>
        </p:txBody>
      </p:sp>
    </p:spTree>
    <p:extLst>
      <p:ext uri="{BB962C8B-B14F-4D97-AF65-F5344CB8AC3E}">
        <p14:creationId xmlns:p14="http://schemas.microsoft.com/office/powerpoint/2010/main" val="387188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2276-F23B-B9A1-433D-23BD7655D369}"/>
              </a:ext>
            </a:extLst>
          </p:cNvPr>
          <p:cNvSpPr>
            <a:spLocks noGrp="1"/>
          </p:cNvSpPr>
          <p:nvPr>
            <p:ph type="title"/>
          </p:nvPr>
        </p:nvSpPr>
        <p:spPr/>
        <p:txBody>
          <a:bodyPr/>
          <a:lstStyle/>
          <a:p>
            <a:r>
              <a:rPr lang="en-US" dirty="0"/>
              <a:t>Data Harmonization (pre-FAIR)</a:t>
            </a:r>
          </a:p>
        </p:txBody>
      </p:sp>
      <p:sp>
        <p:nvSpPr>
          <p:cNvPr id="3" name="Content Placeholder 2">
            <a:extLst>
              <a:ext uri="{FF2B5EF4-FFF2-40B4-BE49-F238E27FC236}">
                <a16:creationId xmlns:a16="http://schemas.microsoft.com/office/drawing/2014/main" id="{DDCD9596-3B2D-72D1-2D1A-2CCD6A26C28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1" name="Straight Arrow Connector 50">
            <a:extLst>
              <a:ext uri="{FF2B5EF4-FFF2-40B4-BE49-F238E27FC236}">
                <a16:creationId xmlns:a16="http://schemas.microsoft.com/office/drawing/2014/main" id="{AFAE9224-3AAE-DCD4-70A0-BAD182010D95}"/>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A10AE66-85C2-0631-7CD9-95B8F1A3135E}"/>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3" name="Rectangle 52">
            <a:extLst>
              <a:ext uri="{FF2B5EF4-FFF2-40B4-BE49-F238E27FC236}">
                <a16:creationId xmlns:a16="http://schemas.microsoft.com/office/drawing/2014/main" id="{94BC18D1-CAFF-B5A6-A95F-B9C27CD54278}"/>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Isosceles Triangle 53">
            <a:extLst>
              <a:ext uri="{FF2B5EF4-FFF2-40B4-BE49-F238E27FC236}">
                <a16:creationId xmlns:a16="http://schemas.microsoft.com/office/drawing/2014/main" id="{CE2A67EF-CE11-AECE-1DF2-3905FA622B68}"/>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5" name="Hexagon 54">
            <a:extLst>
              <a:ext uri="{FF2B5EF4-FFF2-40B4-BE49-F238E27FC236}">
                <a16:creationId xmlns:a16="http://schemas.microsoft.com/office/drawing/2014/main" id="{0AF87FC1-AB06-20DE-7000-285526B84D70}"/>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AD45F783-36BA-08CF-10EE-575C6203F8C7}"/>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63E0D660-6ED2-7E82-E516-B60735D38577}"/>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ube 57">
            <a:extLst>
              <a:ext uri="{FF2B5EF4-FFF2-40B4-BE49-F238E27FC236}">
                <a16:creationId xmlns:a16="http://schemas.microsoft.com/office/drawing/2014/main" id="{0C50F25A-E21F-6E84-9E25-5A75DFA7FDA3}"/>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ube 58">
            <a:extLst>
              <a:ext uri="{FF2B5EF4-FFF2-40B4-BE49-F238E27FC236}">
                <a16:creationId xmlns:a16="http://schemas.microsoft.com/office/drawing/2014/main" id="{53DE0218-D9DC-5B34-AA8F-D4975B877643}"/>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751CBF57-1396-C21B-8BE2-FE7CC2200F6E}"/>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7BABA38-D6A1-9A1E-1654-955BFAC4A196}"/>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C0EBE20-23B3-49AA-97F4-A698D26E656B}"/>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63" name="Straight Arrow Connector 62">
            <a:extLst>
              <a:ext uri="{FF2B5EF4-FFF2-40B4-BE49-F238E27FC236}">
                <a16:creationId xmlns:a16="http://schemas.microsoft.com/office/drawing/2014/main" id="{D34CC8EB-3EAE-371B-A951-BD952D305FB0}"/>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72D6481B-B3E2-3E50-764B-A97BE4831C7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5" name="Rectangle 64">
            <a:extLst>
              <a:ext uri="{FF2B5EF4-FFF2-40B4-BE49-F238E27FC236}">
                <a16:creationId xmlns:a16="http://schemas.microsoft.com/office/drawing/2014/main" id="{4388FA6E-494B-B7E5-48F0-CED78EDD52DF}"/>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a:extLst>
              <a:ext uri="{FF2B5EF4-FFF2-40B4-BE49-F238E27FC236}">
                <a16:creationId xmlns:a16="http://schemas.microsoft.com/office/drawing/2014/main" id="{3594EE6A-1590-0E58-F36A-332619EE5AE7}"/>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7" name="Hexagon 66">
            <a:extLst>
              <a:ext uri="{FF2B5EF4-FFF2-40B4-BE49-F238E27FC236}">
                <a16:creationId xmlns:a16="http://schemas.microsoft.com/office/drawing/2014/main" id="{94EC8E4D-1FDB-2C7E-1BFB-43171819C692}"/>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9CB6CCCA-7E73-AEF7-2745-A8D075605A42}"/>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A727D440-14DF-B473-B6ED-97EBB880A926}"/>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ube 69">
            <a:extLst>
              <a:ext uri="{FF2B5EF4-FFF2-40B4-BE49-F238E27FC236}">
                <a16:creationId xmlns:a16="http://schemas.microsoft.com/office/drawing/2014/main" id="{38B75706-112D-8946-E4D3-601402CC00D7}"/>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Cube 70">
            <a:extLst>
              <a:ext uri="{FF2B5EF4-FFF2-40B4-BE49-F238E27FC236}">
                <a16:creationId xmlns:a16="http://schemas.microsoft.com/office/drawing/2014/main" id="{842BE58A-6132-A4E9-5888-8958B55EB208}"/>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7B9D074A-F2FC-578B-2A1D-47F75ADA324D}"/>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7E5CEFC-A90A-4523-71DB-5DC8BEDBD38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74" name="Straight Arrow Connector 73">
            <a:extLst>
              <a:ext uri="{FF2B5EF4-FFF2-40B4-BE49-F238E27FC236}">
                <a16:creationId xmlns:a16="http://schemas.microsoft.com/office/drawing/2014/main" id="{0E895244-EAFA-1230-644A-D04C1795F658}"/>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D88852E-A824-DCF8-871F-AF6B61CBEBAA}"/>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6" name="Rectangle 75">
            <a:extLst>
              <a:ext uri="{FF2B5EF4-FFF2-40B4-BE49-F238E27FC236}">
                <a16:creationId xmlns:a16="http://schemas.microsoft.com/office/drawing/2014/main" id="{A0EBD03F-9174-58FE-A56A-723F805B4754}"/>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6AAFCF3C-7490-AD40-5874-D900284424E1}"/>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8" name="Hexagon 77">
            <a:extLst>
              <a:ext uri="{FF2B5EF4-FFF2-40B4-BE49-F238E27FC236}">
                <a16:creationId xmlns:a16="http://schemas.microsoft.com/office/drawing/2014/main" id="{05361A79-9CCF-DB3B-1034-340B4C0D8414}"/>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8FCFFA87-6582-6A36-069B-D5AA2F6E5A60}"/>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13E5FA1F-3E82-3A40-4E50-57F1238BBFB0}"/>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E7F2C2A9-FBBB-87B7-6BB3-ED7452C786D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Cube 81">
            <a:extLst>
              <a:ext uri="{FF2B5EF4-FFF2-40B4-BE49-F238E27FC236}">
                <a16:creationId xmlns:a16="http://schemas.microsoft.com/office/drawing/2014/main" id="{D24ABD61-ACFA-CF87-E1E6-39C13AEC945E}"/>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6BDB7B5A-A4B6-9046-62DB-29C413705ABD}"/>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2C2666-A511-671C-8169-9E5422ACDF55}"/>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85" name="Hexagon 84">
            <a:extLst>
              <a:ext uri="{FF2B5EF4-FFF2-40B4-BE49-F238E27FC236}">
                <a16:creationId xmlns:a16="http://schemas.microsoft.com/office/drawing/2014/main" id="{23BCA3F2-0A67-0EF5-6F1E-C56CE7E03C05}"/>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19CD45E-BD9E-326F-D217-44E06A4C15B5}"/>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ontent Placeholder 2">
            <a:extLst>
              <a:ext uri="{FF2B5EF4-FFF2-40B4-BE49-F238E27FC236}">
                <a16:creationId xmlns:a16="http://schemas.microsoft.com/office/drawing/2014/main" id="{98296BB9-A774-A9E4-90CB-1F52EE0D91DD}"/>
              </a:ext>
            </a:extLst>
          </p:cNvPr>
          <p:cNvSpPr txBox="1">
            <a:spLocks/>
          </p:cNvSpPr>
          <p:nvPr/>
        </p:nvSpPr>
        <p:spPr>
          <a:xfrm>
            <a:off x="7263009" y="1857660"/>
            <a:ext cx="4680755" cy="3455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Methodology was excellent across working groups</a:t>
            </a:r>
          </a:p>
          <a:p>
            <a:r>
              <a:rPr lang="en-US" sz="2000" b="1" dirty="0"/>
              <a:t>No explicit structure established across working groups: </a:t>
            </a:r>
            <a:r>
              <a:rPr lang="en-US" sz="2000" dirty="0"/>
              <a:t>data format, variable naming conventions, codebook format, codebook content, file structures…</a:t>
            </a:r>
          </a:p>
        </p:txBody>
      </p:sp>
    </p:spTree>
    <p:extLst>
      <p:ext uri="{BB962C8B-B14F-4D97-AF65-F5344CB8AC3E}">
        <p14:creationId xmlns:p14="http://schemas.microsoft.com/office/powerpoint/2010/main" val="51982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786D-793D-5EE5-631F-53E403F1F989}"/>
              </a:ext>
            </a:extLst>
          </p:cNvPr>
          <p:cNvSpPr>
            <a:spLocks noGrp="1"/>
          </p:cNvSpPr>
          <p:nvPr>
            <p:ph type="title"/>
          </p:nvPr>
        </p:nvSpPr>
        <p:spPr/>
        <p:txBody>
          <a:bodyPr/>
          <a:lstStyle/>
          <a:p>
            <a:r>
              <a:rPr lang="en-US" dirty="0"/>
              <a:t>Data Harmonization (pre-FAIR)</a:t>
            </a:r>
          </a:p>
        </p:txBody>
      </p:sp>
      <p:sp>
        <p:nvSpPr>
          <p:cNvPr id="3" name="Content Placeholder 2">
            <a:extLst>
              <a:ext uri="{FF2B5EF4-FFF2-40B4-BE49-F238E27FC236}">
                <a16:creationId xmlns:a16="http://schemas.microsoft.com/office/drawing/2014/main" id="{A01508D0-2FBF-1F97-9EB5-341F204070DA}"/>
              </a:ext>
            </a:extLst>
          </p:cNvPr>
          <p:cNvSpPr txBox="1">
            <a:spLocks/>
          </p:cNvSpPr>
          <p:nvPr/>
        </p:nvSpPr>
        <p:spPr>
          <a:xfrm>
            <a:off x="7263009" y="1857660"/>
            <a:ext cx="4680755" cy="3455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Methodology was excellent across working groups</a:t>
            </a:r>
          </a:p>
          <a:p>
            <a:r>
              <a:rPr lang="en-US" sz="2000" b="1" dirty="0"/>
              <a:t>No explicit structure established across working groups: </a:t>
            </a:r>
            <a:r>
              <a:rPr lang="en-US" sz="2000" dirty="0"/>
              <a:t>data format, variable naming conventions, codebook format, codebook content, file structures…</a:t>
            </a:r>
          </a:p>
          <a:p>
            <a:r>
              <a:rPr lang="en-US" sz="2000" b="1" dirty="0"/>
              <a:t>The final output was stored in separate folders </a:t>
            </a:r>
          </a:p>
        </p:txBody>
      </p:sp>
      <p:cxnSp>
        <p:nvCxnSpPr>
          <p:cNvPr id="4" name="Straight Arrow Connector 3">
            <a:extLst>
              <a:ext uri="{FF2B5EF4-FFF2-40B4-BE49-F238E27FC236}">
                <a16:creationId xmlns:a16="http://schemas.microsoft.com/office/drawing/2014/main" id="{4BE1D3CA-82B8-91E9-EAB3-8DC602EBC158}"/>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15BFA76-2253-B827-42D0-FA6C4DD18DAD}"/>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Rectangle 5">
            <a:extLst>
              <a:ext uri="{FF2B5EF4-FFF2-40B4-BE49-F238E27FC236}">
                <a16:creationId xmlns:a16="http://schemas.microsoft.com/office/drawing/2014/main" id="{B24B5749-C73B-246F-028B-637F50176597}"/>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B6953CB4-BF56-8788-864D-117A90CD644C}"/>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 name="Hexagon 7">
            <a:extLst>
              <a:ext uri="{FF2B5EF4-FFF2-40B4-BE49-F238E27FC236}">
                <a16:creationId xmlns:a16="http://schemas.microsoft.com/office/drawing/2014/main" id="{945C9AF7-2E54-F834-F307-DB10D9CCA9F8}"/>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be 8">
            <a:extLst>
              <a:ext uri="{FF2B5EF4-FFF2-40B4-BE49-F238E27FC236}">
                <a16:creationId xmlns:a16="http://schemas.microsoft.com/office/drawing/2014/main" id="{15D37F3B-A834-B173-5499-5B632BB6C4EE}"/>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be 9">
            <a:extLst>
              <a:ext uri="{FF2B5EF4-FFF2-40B4-BE49-F238E27FC236}">
                <a16:creationId xmlns:a16="http://schemas.microsoft.com/office/drawing/2014/main" id="{5F955F47-27D4-81F6-32B9-72E329F2F166}"/>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ube 10">
            <a:extLst>
              <a:ext uri="{FF2B5EF4-FFF2-40B4-BE49-F238E27FC236}">
                <a16:creationId xmlns:a16="http://schemas.microsoft.com/office/drawing/2014/main" id="{CBD97F28-B750-5C1F-9AB0-DC2BDC914E86}"/>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be 11">
            <a:extLst>
              <a:ext uri="{FF2B5EF4-FFF2-40B4-BE49-F238E27FC236}">
                <a16:creationId xmlns:a16="http://schemas.microsoft.com/office/drawing/2014/main" id="{7F568395-7EB3-0A14-5392-F6735936B0AB}"/>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CFE54971-10A5-0500-46B4-1AC6CDB63093}"/>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D0F401-C3C9-64FB-1290-61E5E5EE10F5}"/>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175D3C4-3DA1-88AE-423F-4107F457B0AD}"/>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16" name="Straight Arrow Connector 15">
            <a:extLst>
              <a:ext uri="{FF2B5EF4-FFF2-40B4-BE49-F238E27FC236}">
                <a16:creationId xmlns:a16="http://schemas.microsoft.com/office/drawing/2014/main" id="{CF93BBD2-3FBB-2C47-0030-8EE8AE0013DA}"/>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FD3C9CF-7784-F38C-8BA3-BD6FF86D339E}"/>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 name="Rectangle 17">
            <a:extLst>
              <a:ext uri="{FF2B5EF4-FFF2-40B4-BE49-F238E27FC236}">
                <a16:creationId xmlns:a16="http://schemas.microsoft.com/office/drawing/2014/main" id="{E9580D42-BF03-6A31-78E6-5CE9EBB367D4}"/>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a:extLst>
              <a:ext uri="{FF2B5EF4-FFF2-40B4-BE49-F238E27FC236}">
                <a16:creationId xmlns:a16="http://schemas.microsoft.com/office/drawing/2014/main" id="{263218F7-2762-24ED-573B-31E4AA578179}"/>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 name="Hexagon 19">
            <a:extLst>
              <a:ext uri="{FF2B5EF4-FFF2-40B4-BE49-F238E27FC236}">
                <a16:creationId xmlns:a16="http://schemas.microsoft.com/office/drawing/2014/main" id="{1FDBE4B0-F0C4-3EC6-0EDA-FDE62EBBEBA2}"/>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EE6EC1F6-1B7F-9AD5-0BDE-ACF9FD499B62}"/>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ube 21">
            <a:extLst>
              <a:ext uri="{FF2B5EF4-FFF2-40B4-BE49-F238E27FC236}">
                <a16:creationId xmlns:a16="http://schemas.microsoft.com/office/drawing/2014/main" id="{720CDBFB-65C1-BA21-2C96-E0789152276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ube 22">
            <a:extLst>
              <a:ext uri="{FF2B5EF4-FFF2-40B4-BE49-F238E27FC236}">
                <a16:creationId xmlns:a16="http://schemas.microsoft.com/office/drawing/2014/main" id="{78C3D9B7-2269-DD2F-1EC1-47DACAB2D97B}"/>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B477A468-CB0A-9AF6-2DD7-322C6DD4176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689FAD5-1BE0-1ED0-FC19-50A642F5B52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553C2B8-CEFF-1CCF-A74B-3799B18C2F12}"/>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27" name="Straight Arrow Connector 26">
            <a:extLst>
              <a:ext uri="{FF2B5EF4-FFF2-40B4-BE49-F238E27FC236}">
                <a16:creationId xmlns:a16="http://schemas.microsoft.com/office/drawing/2014/main" id="{6219E990-741F-4C46-BDCF-310ECC5D8642}"/>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F4BAAE95-AA9D-4B40-771F-EF7BE866A24F}"/>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9" name="Rectangle 28">
            <a:extLst>
              <a:ext uri="{FF2B5EF4-FFF2-40B4-BE49-F238E27FC236}">
                <a16:creationId xmlns:a16="http://schemas.microsoft.com/office/drawing/2014/main" id="{DA63E853-504C-B94E-8C34-99528A44F4D9}"/>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5E7774E3-0287-B26A-6DB1-8915F3D3B0E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Hexagon 30">
            <a:extLst>
              <a:ext uri="{FF2B5EF4-FFF2-40B4-BE49-F238E27FC236}">
                <a16:creationId xmlns:a16="http://schemas.microsoft.com/office/drawing/2014/main" id="{1EF1E9C2-95B2-BC39-CD9E-1E2436E78308}"/>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ube 31">
            <a:extLst>
              <a:ext uri="{FF2B5EF4-FFF2-40B4-BE49-F238E27FC236}">
                <a16:creationId xmlns:a16="http://schemas.microsoft.com/office/drawing/2014/main" id="{1888CD66-81A7-D415-A60F-59393C8ADBFE}"/>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ube 32">
            <a:extLst>
              <a:ext uri="{FF2B5EF4-FFF2-40B4-BE49-F238E27FC236}">
                <a16:creationId xmlns:a16="http://schemas.microsoft.com/office/drawing/2014/main" id="{E4EA34C7-7AEE-1181-9E78-FD206F2A2273}"/>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be 33">
            <a:extLst>
              <a:ext uri="{FF2B5EF4-FFF2-40B4-BE49-F238E27FC236}">
                <a16:creationId xmlns:a16="http://schemas.microsoft.com/office/drawing/2014/main" id="{851CBDF3-4937-7EE1-3F53-19063BD6CE3D}"/>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ube 34">
            <a:extLst>
              <a:ext uri="{FF2B5EF4-FFF2-40B4-BE49-F238E27FC236}">
                <a16:creationId xmlns:a16="http://schemas.microsoft.com/office/drawing/2014/main" id="{B809FAEB-2573-17D7-A95B-631952EC0AD5}"/>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32B73B6-6054-3154-DA5C-02DD2DFC8270}"/>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63FAA707-6847-45DF-FE1F-FE7BD6BE40D0}"/>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AFD2FA2-114E-9CCD-03F7-9491FDCD36F8}"/>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AE85548E-41F8-4D3C-B5F9-78DCD8BECEDC}"/>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40" name="Straight Arrow Connector 39">
            <a:extLst>
              <a:ext uri="{FF2B5EF4-FFF2-40B4-BE49-F238E27FC236}">
                <a16:creationId xmlns:a16="http://schemas.microsoft.com/office/drawing/2014/main" id="{78EB51FA-053B-8F66-52B7-475952AE39CD}"/>
              </a:ext>
            </a:extLst>
          </p:cNvPr>
          <p:cNvCxnSpPr>
            <a:cxnSpLocks/>
          </p:cNvCxnSpPr>
          <p:nvPr/>
        </p:nvCxnSpPr>
        <p:spPr>
          <a:xfrm>
            <a:off x="2644210" y="2057716"/>
            <a:ext cx="710739" cy="643435"/>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950400-89AB-CCF9-5678-D9DC7EF70517}"/>
              </a:ext>
            </a:extLst>
          </p:cNvPr>
          <p:cNvCxnSpPr>
            <a:cxnSpLocks/>
          </p:cNvCxnSpPr>
          <p:nvPr/>
        </p:nvCxnSpPr>
        <p:spPr>
          <a:xfrm flipV="1">
            <a:off x="2644210" y="5281616"/>
            <a:ext cx="404450" cy="588733"/>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733E50-220F-8132-6953-6F0AD6BB5846}"/>
              </a:ext>
            </a:extLst>
          </p:cNvPr>
          <p:cNvCxnSpPr>
            <a:cxnSpLocks/>
          </p:cNvCxnSpPr>
          <p:nvPr/>
        </p:nvCxnSpPr>
        <p:spPr>
          <a:xfrm>
            <a:off x="2622761" y="416199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B329-F724-0FA9-C9F6-2B034DEFE919}"/>
              </a:ext>
            </a:extLst>
          </p:cNvPr>
          <p:cNvSpPr>
            <a:spLocks noGrp="1"/>
          </p:cNvSpPr>
          <p:nvPr>
            <p:ph type="title"/>
          </p:nvPr>
        </p:nvSpPr>
        <p:spPr/>
        <p:txBody>
          <a:bodyPr/>
          <a:lstStyle/>
          <a:p>
            <a:r>
              <a:rPr lang="en-US" b="0" i="0" dirty="0">
                <a:solidFill>
                  <a:srgbClr val="24292F"/>
                </a:solidFill>
                <a:effectLst/>
                <a:latin typeface="Apple Color Emoji"/>
              </a:rPr>
              <a:t>🤕</a:t>
            </a:r>
            <a:r>
              <a:rPr lang="en-US" dirty="0"/>
              <a:t> #1: </a:t>
            </a:r>
            <a:r>
              <a:rPr lang="en-US" b="1" dirty="0"/>
              <a:t>Can’t find data</a:t>
            </a:r>
            <a:endParaRPr lang="en-US" dirty="0"/>
          </a:p>
        </p:txBody>
      </p:sp>
      <p:pic>
        <p:nvPicPr>
          <p:cNvPr id="3" name="Picture 2">
            <a:extLst>
              <a:ext uri="{FF2B5EF4-FFF2-40B4-BE49-F238E27FC236}">
                <a16:creationId xmlns:a16="http://schemas.microsoft.com/office/drawing/2014/main" id="{9725E03F-F278-CD05-4F8A-D7BC309ED3A3}"/>
              </a:ext>
            </a:extLst>
          </p:cNvPr>
          <p:cNvPicPr>
            <a:picLocks noChangeAspect="1"/>
          </p:cNvPicPr>
          <p:nvPr/>
        </p:nvPicPr>
        <p:blipFill>
          <a:blip r:embed="rId2"/>
          <a:stretch>
            <a:fillRect/>
          </a:stretch>
        </p:blipFill>
        <p:spPr>
          <a:xfrm>
            <a:off x="3203667" y="2925934"/>
            <a:ext cx="2406051" cy="2541546"/>
          </a:xfrm>
          <a:prstGeom prst="rect">
            <a:avLst/>
          </a:prstGeom>
        </p:spPr>
      </p:pic>
      <p:pic>
        <p:nvPicPr>
          <p:cNvPr id="4" name="Graphic 3" descr="User outline">
            <a:extLst>
              <a:ext uri="{FF2B5EF4-FFF2-40B4-BE49-F238E27FC236}">
                <a16:creationId xmlns:a16="http://schemas.microsoft.com/office/drawing/2014/main" id="{32E7B44A-3231-D3AC-DA33-33D18DCF88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5116" y="4224851"/>
            <a:ext cx="1122774" cy="1122774"/>
          </a:xfrm>
          <a:prstGeom prst="rect">
            <a:avLst/>
          </a:prstGeom>
        </p:spPr>
      </p:pic>
      <p:sp>
        <p:nvSpPr>
          <p:cNvPr id="5" name="Speech Bubble: Oval 4">
            <a:extLst>
              <a:ext uri="{FF2B5EF4-FFF2-40B4-BE49-F238E27FC236}">
                <a16:creationId xmlns:a16="http://schemas.microsoft.com/office/drawing/2014/main" id="{63795AB1-555F-BB0F-B7D7-8735294B079A}"/>
              </a:ext>
            </a:extLst>
          </p:cNvPr>
          <p:cNvSpPr/>
          <p:nvPr/>
        </p:nvSpPr>
        <p:spPr>
          <a:xfrm flipH="1">
            <a:off x="6214332" y="1898331"/>
            <a:ext cx="5444267" cy="2118877"/>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data is available? </a:t>
            </a:r>
          </a:p>
          <a:p>
            <a:pPr algn="ctr"/>
            <a:endParaRPr lang="en-US" dirty="0">
              <a:solidFill>
                <a:schemeClr val="tx1"/>
              </a:solidFill>
            </a:endParaRPr>
          </a:p>
          <a:p>
            <a:pPr algn="ctr"/>
            <a:r>
              <a:rPr lang="en-US" dirty="0">
                <a:solidFill>
                  <a:schemeClr val="tx1"/>
                </a:solidFill>
              </a:rPr>
              <a:t>Do I have to click every folder individually and check every data file?</a:t>
            </a:r>
          </a:p>
          <a:p>
            <a:pPr algn="ctr"/>
            <a:endParaRPr lang="en-US" dirty="0">
              <a:solidFill>
                <a:schemeClr val="tx1"/>
              </a:solidFill>
            </a:endParaRPr>
          </a:p>
        </p:txBody>
      </p:sp>
      <p:sp>
        <p:nvSpPr>
          <p:cNvPr id="6" name="Content Placeholder 4">
            <a:extLst>
              <a:ext uri="{FF2B5EF4-FFF2-40B4-BE49-F238E27FC236}">
                <a16:creationId xmlns:a16="http://schemas.microsoft.com/office/drawing/2014/main" id="{B45D9C76-3217-091B-B619-068D3B49D35D}"/>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Tree>
    <p:extLst>
      <p:ext uri="{BB962C8B-B14F-4D97-AF65-F5344CB8AC3E}">
        <p14:creationId xmlns:p14="http://schemas.microsoft.com/office/powerpoint/2010/main" val="212643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B329-F724-0FA9-C9F6-2B034DEFE919}"/>
              </a:ext>
            </a:extLst>
          </p:cNvPr>
          <p:cNvSpPr>
            <a:spLocks noGrp="1"/>
          </p:cNvSpPr>
          <p:nvPr>
            <p:ph type="title"/>
          </p:nvPr>
        </p:nvSpPr>
        <p:spPr/>
        <p:txBody>
          <a:bodyPr/>
          <a:lstStyle/>
          <a:p>
            <a:r>
              <a:rPr lang="en-US" b="0" i="0" dirty="0">
                <a:solidFill>
                  <a:srgbClr val="24292F"/>
                </a:solidFill>
                <a:effectLst/>
                <a:latin typeface="Apple Color Emoji"/>
              </a:rPr>
              <a:t>🤕</a:t>
            </a:r>
            <a:r>
              <a:rPr lang="en-US" dirty="0"/>
              <a:t> #2: </a:t>
            </a:r>
            <a:r>
              <a:rPr lang="en-US" b="1" dirty="0"/>
              <a:t>access is human intensive</a:t>
            </a:r>
            <a:endParaRPr lang="en-US" dirty="0"/>
          </a:p>
        </p:txBody>
      </p:sp>
      <p:cxnSp>
        <p:nvCxnSpPr>
          <p:cNvPr id="7" name="Straight Arrow Connector 6">
            <a:extLst>
              <a:ext uri="{FF2B5EF4-FFF2-40B4-BE49-F238E27FC236}">
                <a16:creationId xmlns:a16="http://schemas.microsoft.com/office/drawing/2014/main" id="{D29224D8-C4DD-B2AA-ACF9-F821F317B3B2}"/>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623800E-0ADA-C45E-0249-594910CA90B3}"/>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Rectangle 8">
            <a:extLst>
              <a:ext uri="{FF2B5EF4-FFF2-40B4-BE49-F238E27FC236}">
                <a16:creationId xmlns:a16="http://schemas.microsoft.com/office/drawing/2014/main" id="{CF89537E-2D84-C200-1AE7-0EAA0DE5F539}"/>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21264F21-4E06-3508-0816-BE560E721BC5}"/>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Hexagon 10">
            <a:extLst>
              <a:ext uri="{FF2B5EF4-FFF2-40B4-BE49-F238E27FC236}">
                <a16:creationId xmlns:a16="http://schemas.microsoft.com/office/drawing/2014/main" id="{5F30C4F7-FE2F-10B6-B75E-6C4216C5E6CE}"/>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be 11">
            <a:extLst>
              <a:ext uri="{FF2B5EF4-FFF2-40B4-BE49-F238E27FC236}">
                <a16:creationId xmlns:a16="http://schemas.microsoft.com/office/drawing/2014/main" id="{ADB9F9C6-BAC2-95F7-FA39-081B3C483680}"/>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a:extLst>
              <a:ext uri="{FF2B5EF4-FFF2-40B4-BE49-F238E27FC236}">
                <a16:creationId xmlns:a16="http://schemas.microsoft.com/office/drawing/2014/main" id="{E9FFFF97-7728-3374-45FF-C4AD54556463}"/>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be 13">
            <a:extLst>
              <a:ext uri="{FF2B5EF4-FFF2-40B4-BE49-F238E27FC236}">
                <a16:creationId xmlns:a16="http://schemas.microsoft.com/office/drawing/2014/main" id="{AA847C31-4A43-E9F3-3E40-DA5D2824C15B}"/>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be 14">
            <a:extLst>
              <a:ext uri="{FF2B5EF4-FFF2-40B4-BE49-F238E27FC236}">
                <a16:creationId xmlns:a16="http://schemas.microsoft.com/office/drawing/2014/main" id="{94F5B72B-AFB9-6388-B00A-E2671F611AF6}"/>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39623780-65EC-8AC4-43A3-7284DA18F809}"/>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CAAB7C-DBC3-CB60-5186-07C7F35D550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E6D4252-BB96-A548-B686-25959269D735}"/>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19" name="Straight Arrow Connector 18">
            <a:extLst>
              <a:ext uri="{FF2B5EF4-FFF2-40B4-BE49-F238E27FC236}">
                <a16:creationId xmlns:a16="http://schemas.microsoft.com/office/drawing/2014/main" id="{88BCF4DA-3D42-DFC9-453A-E1FEF894C02C}"/>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F93C70D-51DE-3BC8-37A6-01D1498C7AA0}"/>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 name="Rectangle 20">
            <a:extLst>
              <a:ext uri="{FF2B5EF4-FFF2-40B4-BE49-F238E27FC236}">
                <a16:creationId xmlns:a16="http://schemas.microsoft.com/office/drawing/2014/main" id="{440459C3-5F19-748B-9714-7E9F4428410F}"/>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a:extLst>
              <a:ext uri="{FF2B5EF4-FFF2-40B4-BE49-F238E27FC236}">
                <a16:creationId xmlns:a16="http://schemas.microsoft.com/office/drawing/2014/main" id="{DC6B2822-21DC-F410-42F3-0848589FD830}"/>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3" name="Hexagon 22">
            <a:extLst>
              <a:ext uri="{FF2B5EF4-FFF2-40B4-BE49-F238E27FC236}">
                <a16:creationId xmlns:a16="http://schemas.microsoft.com/office/drawing/2014/main" id="{B01B61E8-9B94-9917-5CB2-45330B0E25D5}"/>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785F9205-0D84-3E75-A0A8-E9059581D1E7}"/>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ube 24">
            <a:extLst>
              <a:ext uri="{FF2B5EF4-FFF2-40B4-BE49-F238E27FC236}">
                <a16:creationId xmlns:a16="http://schemas.microsoft.com/office/drawing/2014/main" id="{06A690A7-0755-4DBE-D97A-7495036CC4D2}"/>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AD210704-C7B5-CA1F-9481-F1768EC61E3C}"/>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AFB4E3F7-01C1-932F-419E-E2BE021CBE98}"/>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80CB9F-C1FB-1349-B543-A1AD4432E21E}"/>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2209070-32FF-81E0-2CA4-452C4925F65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30" name="Straight Arrow Connector 29">
            <a:extLst>
              <a:ext uri="{FF2B5EF4-FFF2-40B4-BE49-F238E27FC236}">
                <a16:creationId xmlns:a16="http://schemas.microsoft.com/office/drawing/2014/main" id="{811D7D20-890A-C695-12EB-E5E179332679}"/>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BA77860-2742-6C79-FD8B-092B67242F51}"/>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DE65D894-0341-9DD8-56BB-E4C88ACB1FBE}"/>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a:extLst>
              <a:ext uri="{FF2B5EF4-FFF2-40B4-BE49-F238E27FC236}">
                <a16:creationId xmlns:a16="http://schemas.microsoft.com/office/drawing/2014/main" id="{88D096EF-7F2B-5703-5C94-7BB4E91FAD46}"/>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4" name="Hexagon 33">
            <a:extLst>
              <a:ext uri="{FF2B5EF4-FFF2-40B4-BE49-F238E27FC236}">
                <a16:creationId xmlns:a16="http://schemas.microsoft.com/office/drawing/2014/main" id="{E8423C59-35FF-2B63-3F05-DD6750D6A231}"/>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ube 34">
            <a:extLst>
              <a:ext uri="{FF2B5EF4-FFF2-40B4-BE49-F238E27FC236}">
                <a16:creationId xmlns:a16="http://schemas.microsoft.com/office/drawing/2014/main" id="{14C839D4-1B62-85A7-81C1-DFEAD2435DC7}"/>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ube 35">
            <a:extLst>
              <a:ext uri="{FF2B5EF4-FFF2-40B4-BE49-F238E27FC236}">
                <a16:creationId xmlns:a16="http://schemas.microsoft.com/office/drawing/2014/main" id="{AE4F2C61-A681-2B9C-9EB8-B158DD43E92D}"/>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ube 36">
            <a:extLst>
              <a:ext uri="{FF2B5EF4-FFF2-40B4-BE49-F238E27FC236}">
                <a16:creationId xmlns:a16="http://schemas.microsoft.com/office/drawing/2014/main" id="{6DA3C26A-A596-7767-FFBA-30623FDEB8E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ube 37">
            <a:extLst>
              <a:ext uri="{FF2B5EF4-FFF2-40B4-BE49-F238E27FC236}">
                <a16:creationId xmlns:a16="http://schemas.microsoft.com/office/drawing/2014/main" id="{F79FC589-2295-1C99-0E0F-625F2555B25E}"/>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F4415D9-780B-7424-0463-82450CE3E7A9}"/>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EE08D-BE35-EF71-0C30-E7A34067D51D}"/>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41" name="Hexagon 40">
            <a:extLst>
              <a:ext uri="{FF2B5EF4-FFF2-40B4-BE49-F238E27FC236}">
                <a16:creationId xmlns:a16="http://schemas.microsoft.com/office/drawing/2014/main" id="{413F2B0E-FEC4-4C17-4110-6FAF60A95AE4}"/>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0DE943D-AB02-7D55-315B-5E8F6332F95B}"/>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A9B04419-54F1-2CB6-C931-32C1636981A6}"/>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44" name="Straight Arrow Connector 43">
            <a:extLst>
              <a:ext uri="{FF2B5EF4-FFF2-40B4-BE49-F238E27FC236}">
                <a16:creationId xmlns:a16="http://schemas.microsoft.com/office/drawing/2014/main" id="{4AC955AE-9142-D331-F3E6-03234E5F88DF}"/>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15A2E08-FFEE-DB6D-1FB6-96361941FBC0}"/>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D9D2854-5DDC-19B6-16F4-F31DCAE71FAF}"/>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7" name="Graphic 46" descr="Construction worker female outline">
            <a:extLst>
              <a:ext uri="{FF2B5EF4-FFF2-40B4-BE49-F238E27FC236}">
                <a16:creationId xmlns:a16="http://schemas.microsoft.com/office/drawing/2014/main" id="{E94EBF75-2306-67B2-8D00-0D6E00C0D4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pic>
        <p:nvPicPr>
          <p:cNvPr id="48" name="Graphic 47" descr="User outline">
            <a:extLst>
              <a:ext uri="{FF2B5EF4-FFF2-40B4-BE49-F238E27FC236}">
                <a16:creationId xmlns:a16="http://schemas.microsoft.com/office/drawing/2014/main" id="{10885252-8A04-9CD2-BD2A-4A03454A79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116" y="4224851"/>
            <a:ext cx="1122774" cy="1122774"/>
          </a:xfrm>
          <a:prstGeom prst="rect">
            <a:avLst/>
          </a:prstGeom>
        </p:spPr>
      </p:pic>
      <p:sp>
        <p:nvSpPr>
          <p:cNvPr id="49" name="Content Placeholder 4">
            <a:extLst>
              <a:ext uri="{FF2B5EF4-FFF2-40B4-BE49-F238E27FC236}">
                <a16:creationId xmlns:a16="http://schemas.microsoft.com/office/drawing/2014/main" id="{00B1C4A8-D208-C7A7-0C67-9137D9DCA19C}"/>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50" name="Speech Bubble: Oval 49">
            <a:extLst>
              <a:ext uri="{FF2B5EF4-FFF2-40B4-BE49-F238E27FC236}">
                <a16:creationId xmlns:a16="http://schemas.microsoft.com/office/drawing/2014/main" id="{642820A5-54DD-BA91-EEDF-398623EA8617}"/>
              </a:ext>
            </a:extLst>
          </p:cNvPr>
          <p:cNvSpPr/>
          <p:nvPr/>
        </p:nvSpPr>
        <p:spPr>
          <a:xfrm>
            <a:off x="9066919" y="1612471"/>
            <a:ext cx="2595713" cy="2201570"/>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I have income and mortality data?</a:t>
            </a:r>
          </a:p>
        </p:txBody>
      </p:sp>
      <p:sp>
        <p:nvSpPr>
          <p:cNvPr id="51" name="Content Placeholder 4">
            <a:extLst>
              <a:ext uri="{FF2B5EF4-FFF2-40B4-BE49-F238E27FC236}">
                <a16:creationId xmlns:a16="http://schemas.microsoft.com/office/drawing/2014/main" id="{70BE7062-1E16-E9EA-29EA-96979B2B6510}"/>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Tree>
    <p:extLst>
      <p:ext uri="{BB962C8B-B14F-4D97-AF65-F5344CB8AC3E}">
        <p14:creationId xmlns:p14="http://schemas.microsoft.com/office/powerpoint/2010/main" val="206256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1493</Words>
  <Application>Microsoft Office PowerPoint</Application>
  <PresentationFormat>Widescreen</PresentationFormat>
  <Paragraphs>202</Paragraphs>
  <Slides>22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 Color Emoji</vt:lpstr>
      <vt:lpstr>Arial</vt:lpstr>
      <vt:lpstr>Calibri</vt:lpstr>
      <vt:lpstr>Calibri Light</vt:lpstr>
      <vt:lpstr>Lato</vt:lpstr>
      <vt:lpstr>Open Sans</vt:lpstr>
      <vt:lpstr>Roboto</vt:lpstr>
      <vt:lpstr>Source Sans Pro</vt:lpstr>
      <vt:lpstr>Office Theme</vt:lpstr>
      <vt:lpstr>WorldFAIR Project (D8.1) Urban Health Data –  The SALURBAL Project</vt:lpstr>
      <vt:lpstr>Acknowledgements</vt:lpstr>
      <vt:lpstr>Overview</vt:lpstr>
      <vt:lpstr>SALURBAL Introduction</vt:lpstr>
      <vt:lpstr>Data Harmonization (pre-FAIR)</vt:lpstr>
      <vt:lpstr>Data Harmonization (pre-FAIR)</vt:lpstr>
      <vt:lpstr>Data Harmonization (pre-FAIR)</vt:lpstr>
      <vt:lpstr>🤕 #1: Can’t find data</vt:lpstr>
      <vt:lpstr>🤕 #2: access is human intensive</vt:lpstr>
      <vt:lpstr>🤕 #2: access is human intensive</vt:lpstr>
      <vt:lpstr>🤕 #3: no big picture</vt:lpstr>
      <vt:lpstr>FAIR Renovations</vt:lpstr>
      <vt:lpstr>FAIR Renovations</vt:lpstr>
      <vt:lpstr>FAIR Renovations</vt:lpstr>
      <vt:lpstr>SALURBAL FAIR Web Interface</vt:lpstr>
      <vt:lpstr>FAIR Implementation: 5 lessons</vt:lpstr>
      <vt:lpstr>Data Science Tools: GitHub</vt:lpstr>
      <vt:lpstr>Open Source Software</vt:lpstr>
      <vt:lpstr>Persistence +  Integration: DDI/ICPSR</vt:lpstr>
      <vt:lpstr>Web Development: custom interfaces</vt:lpstr>
      <vt:lpstr>Culture Change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Bolinaga,Andrea</dc:creator>
  <cp:lastModifiedBy>ranli627@outlook.com</cp:lastModifiedBy>
  <cp:revision>128</cp:revision>
  <dcterms:created xsi:type="dcterms:W3CDTF">2020-08-13T16:23:32Z</dcterms:created>
  <dcterms:modified xsi:type="dcterms:W3CDTF">2023-06-26T22:46:10Z</dcterms:modified>
</cp:coreProperties>
</file>