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9"/>
  </p:notesMasterIdLst>
  <p:sldIdLst>
    <p:sldId id="257" r:id="rId2"/>
    <p:sldId id="1112" r:id="rId3"/>
    <p:sldId id="1090" r:id="rId4"/>
    <p:sldId id="1115" r:id="rId5"/>
    <p:sldId id="1092" r:id="rId6"/>
    <p:sldId id="1116" r:id="rId7"/>
    <p:sldId id="1117" r:id="rId8"/>
    <p:sldId id="1094" r:id="rId9"/>
    <p:sldId id="1120" r:id="rId10"/>
    <p:sldId id="1119" r:id="rId11"/>
    <p:sldId id="1118" r:id="rId12"/>
    <p:sldId id="1114" r:id="rId13"/>
    <p:sldId id="1121" r:id="rId14"/>
    <p:sldId id="1122" r:id="rId15"/>
    <p:sldId id="1123" r:id="rId16"/>
    <p:sldId id="1124" r:id="rId17"/>
    <p:sldId id="10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35" autoAdjust="0"/>
    <p:restoredTop sz="93407" autoAdjust="0"/>
  </p:normalViewPr>
  <p:slideViewPr>
    <p:cSldViewPr snapToGrid="0">
      <p:cViewPr>
        <p:scale>
          <a:sx n="66" d="100"/>
          <a:sy n="66" d="100"/>
        </p:scale>
        <p:origin x="1506"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83C08-CB34-49E8-A67F-CC98151DA475}" type="datetimeFigureOut">
              <a:rPr lang="en-US" smtClean="0"/>
              <a:t>6/27/2023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07EC5-3357-4180-BE1E-C5BB3F43FCFA}" type="slidenum">
              <a:rPr lang="en-US" smtClean="0"/>
              <a:t>‹#›</a:t>
            </a:fld>
            <a:endParaRPr lang="en-US"/>
          </a:p>
        </p:txBody>
      </p:sp>
    </p:spTree>
    <p:extLst>
      <p:ext uri="{BB962C8B-B14F-4D97-AF65-F5344CB8AC3E}">
        <p14:creationId xmlns:p14="http://schemas.microsoft.com/office/powerpoint/2010/main" val="136692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2</a:t>
            </a:fld>
            <a:endParaRPr lang="en-US"/>
          </a:p>
        </p:txBody>
      </p:sp>
    </p:spTree>
    <p:extLst>
      <p:ext uri="{BB962C8B-B14F-4D97-AF65-F5344CB8AC3E}">
        <p14:creationId xmlns:p14="http://schemas.microsoft.com/office/powerpoint/2010/main" val="2117728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1. One way to capture this is to use a format know as RDF (Resource Description Framework). </a:t>
            </a:r>
          </a:p>
          <a:p>
            <a:pPr algn="l"/>
            <a:endParaRPr lang="en-US" b="1" i="0" dirty="0">
              <a:solidFill>
                <a:srgbClr val="374151"/>
              </a:solidFill>
              <a:effectLst/>
              <a:latin typeface="Söhne"/>
            </a:endParaRPr>
          </a:p>
          <a:p>
            <a:pPr algn="l"/>
            <a:r>
              <a:rPr lang="en-US" b="1" i="0" dirty="0">
                <a:solidFill>
                  <a:srgbClr val="374151"/>
                </a:solidFill>
                <a:effectLst/>
                <a:latin typeface="Söhne"/>
              </a:rPr>
              <a:t>2. The Inherent Complexity of RDF for Human Interpretation: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(RDF) displayed on the screen may appear as an intricate web of tags and attributes to the human eye. However, for machines, this structure provides a clear, well-defined blueprint of data. It meticulously outlines the nature of each data piece and its relationship with others. In this instance, it's articulating the concept "Donuts are yummy" in a language that a machine can comprehend and process.</a:t>
            </a:r>
          </a:p>
          <a:p>
            <a:endParaRPr lang="en-US" dirty="0"/>
          </a:p>
          <a:p>
            <a:r>
              <a:rPr lang="en-US" dirty="0"/>
              <a:t>This session will focus on the more domain specialist contributions of crafting ontology more than the tech side of implementing ontologies. </a:t>
            </a:r>
          </a:p>
        </p:txBody>
      </p:sp>
      <p:sp>
        <p:nvSpPr>
          <p:cNvPr id="4" name="Slide Number Placeholder 3"/>
          <p:cNvSpPr>
            <a:spLocks noGrp="1"/>
          </p:cNvSpPr>
          <p:nvPr>
            <p:ph type="sldNum" sz="quarter" idx="5"/>
          </p:nvPr>
        </p:nvSpPr>
        <p:spPr/>
        <p:txBody>
          <a:bodyPr/>
          <a:lstStyle/>
          <a:p>
            <a:fld id="{C3C07EC5-3357-4180-BE1E-C5BB3F43FCFA}" type="slidenum">
              <a:rPr lang="en-US" smtClean="0"/>
              <a:t>11</a:t>
            </a:fld>
            <a:endParaRPr lang="en-US"/>
          </a:p>
        </p:txBody>
      </p:sp>
    </p:spTree>
    <p:extLst>
      <p:ext uri="{BB962C8B-B14F-4D97-AF65-F5344CB8AC3E}">
        <p14:creationId xmlns:p14="http://schemas.microsoft.com/office/powerpoint/2010/main" val="3402445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goal is to expose domain-experts to the tools to start learning, building and sharing ontologies. These tools include:</a:t>
            </a:r>
          </a:p>
          <a:p>
            <a:r>
              <a:rPr lang="en-US" b="1" dirty="0"/>
              <a:t>Bioportal (Repository for ontologies)</a:t>
            </a:r>
          </a:p>
          <a:p>
            <a:pPr lvl="1"/>
            <a:r>
              <a:rPr lang="en-US" b="0" i="0" dirty="0" err="1">
                <a:solidFill>
                  <a:srgbClr val="374151"/>
                </a:solidFill>
                <a:effectLst/>
                <a:latin typeface="Söhne"/>
              </a:rPr>
              <a:t>BioPortal</a:t>
            </a:r>
            <a:r>
              <a:rPr lang="en-US" b="0" i="0" dirty="0">
                <a:solidFill>
                  <a:srgbClr val="374151"/>
                </a:solidFill>
                <a:effectLst/>
                <a:latin typeface="Söhne"/>
              </a:rPr>
              <a:t> is a powerful and widely utilized online platform for accessing and exploring biomedical ontologies and terminologies. Developed in Stanford and funded by both the NIH and NSF; this is the main repository for research currently. Started out as a biomedical ontology and that is its focus. Other domains such as public health don’t really have a robust ontology repository specific to this domain so for now most people just use </a:t>
            </a:r>
            <a:r>
              <a:rPr lang="en-US" b="0" i="0" dirty="0" err="1">
                <a:solidFill>
                  <a:srgbClr val="374151"/>
                </a:solidFill>
                <a:effectLst/>
                <a:latin typeface="Söhne"/>
              </a:rPr>
              <a:t>bioportal</a:t>
            </a:r>
            <a:endParaRPr lang="en-US" b="1" i="0" dirty="0">
              <a:solidFill>
                <a:srgbClr val="374151"/>
              </a:solidFill>
              <a:effectLst/>
              <a:latin typeface="Söhne"/>
            </a:endParaRPr>
          </a:p>
          <a:p>
            <a:pPr lvl="1"/>
            <a:endParaRPr lang="en-US" b="1" i="0" dirty="0">
              <a:solidFill>
                <a:srgbClr val="374151"/>
              </a:solidFill>
              <a:effectLst/>
              <a:latin typeface="Söhne"/>
            </a:endParaRPr>
          </a:p>
          <a:p>
            <a:pPr lvl="0"/>
            <a:r>
              <a:rPr lang="en-US" b="1" dirty="0"/>
              <a:t>Protégé (Software for working with ontologies)</a:t>
            </a:r>
          </a:p>
          <a:p>
            <a:pPr lvl="0"/>
            <a:r>
              <a:rPr lang="en-US" b="0" i="0" dirty="0">
                <a:solidFill>
                  <a:srgbClr val="374151"/>
                </a:solidFill>
                <a:effectLst/>
                <a:latin typeface="Söhne"/>
              </a:rPr>
              <a:t>	Protege is a popular open source software tool for working with ontologies, developed by the Stanford Center for Biomedical Informatics Research in collaboration with the Stanford University School of Medicine. The project has received funding and support from various organizations, including the National Institutes of Health (NIH), the National Science Foundation (NSF), and the European Union. It </a:t>
            </a:r>
            <a:r>
              <a:rPr lang="en-US" b="0" i="0" dirty="0" err="1">
                <a:solidFill>
                  <a:srgbClr val="374151"/>
                </a:solidFill>
                <a:effectLst/>
                <a:latin typeface="Söhne"/>
              </a:rPr>
              <a:t>contu</a:t>
            </a:r>
            <a:endParaRPr lang="en-US" b="1" dirty="0"/>
          </a:p>
          <a:p>
            <a:pPr lvl="1"/>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12</a:t>
            </a:fld>
            <a:endParaRPr lang="en-US"/>
          </a:p>
        </p:txBody>
      </p:sp>
    </p:spTree>
    <p:extLst>
      <p:ext uri="{BB962C8B-B14F-4D97-AF65-F5344CB8AC3E}">
        <p14:creationId xmlns:p14="http://schemas.microsoft.com/office/powerpoint/2010/main" val="4246348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goal is to expose domain-experts to the tools to start learning, building and sharing ontologies. These tools include:</a:t>
            </a:r>
          </a:p>
          <a:p>
            <a:r>
              <a:rPr lang="en-US" b="1" dirty="0"/>
              <a:t>Bioportal (Repository for ontologies)</a:t>
            </a:r>
          </a:p>
          <a:p>
            <a:pPr lvl="1"/>
            <a:r>
              <a:rPr lang="en-US" b="0" i="0" dirty="0" err="1">
                <a:solidFill>
                  <a:srgbClr val="374151"/>
                </a:solidFill>
                <a:effectLst/>
                <a:latin typeface="Söhne"/>
              </a:rPr>
              <a:t>BioPortal</a:t>
            </a:r>
            <a:r>
              <a:rPr lang="en-US" b="0" i="0" dirty="0">
                <a:solidFill>
                  <a:srgbClr val="374151"/>
                </a:solidFill>
                <a:effectLst/>
                <a:latin typeface="Söhne"/>
              </a:rPr>
              <a:t> is a powerful and widely utilized online platform for accessing and exploring biomedical ontologies and terminologies. Developed in Stanford and funded by both the NIH and NSF; this is the main repository for research currently. Started out as a biomedical ontology and that is its focus. Other domains such as public health don’t really have a robust ontology repository specific to this domain so for now most people just use </a:t>
            </a:r>
            <a:r>
              <a:rPr lang="en-US" b="0" i="0" dirty="0" err="1">
                <a:solidFill>
                  <a:srgbClr val="374151"/>
                </a:solidFill>
                <a:effectLst/>
                <a:latin typeface="Söhne"/>
              </a:rPr>
              <a:t>bioportal</a:t>
            </a:r>
            <a:endParaRPr lang="en-US" b="1" i="0" dirty="0">
              <a:solidFill>
                <a:srgbClr val="374151"/>
              </a:solidFill>
              <a:effectLst/>
              <a:latin typeface="Söhne"/>
            </a:endParaRPr>
          </a:p>
          <a:p>
            <a:pPr lvl="1"/>
            <a:endParaRPr lang="en-US" b="1" i="0" dirty="0">
              <a:solidFill>
                <a:srgbClr val="374151"/>
              </a:solidFill>
              <a:effectLst/>
              <a:latin typeface="Söhne"/>
            </a:endParaRPr>
          </a:p>
          <a:p>
            <a:pPr lvl="0"/>
            <a:r>
              <a:rPr lang="en-US" b="1" dirty="0"/>
              <a:t>Protégé (Software for working with ontologies)</a:t>
            </a:r>
          </a:p>
          <a:p>
            <a:pPr lvl="0"/>
            <a:r>
              <a:rPr lang="en-US" b="0" i="0" dirty="0">
                <a:solidFill>
                  <a:srgbClr val="374151"/>
                </a:solidFill>
                <a:effectLst/>
                <a:latin typeface="Söhne"/>
              </a:rPr>
              <a:t>	Protege is a popular open source software tool for working with ontologies, developed by the Stanford Center for Biomedical Informatics Research in collaboration with the Stanford University School of Medicine. The project has received funding and support from various organizations, including the National Institutes of Health (NIH), the National Science Foundation (NSF), and the European Union. It </a:t>
            </a:r>
            <a:r>
              <a:rPr lang="en-US" b="0" i="0" dirty="0" err="1">
                <a:solidFill>
                  <a:srgbClr val="374151"/>
                </a:solidFill>
                <a:effectLst/>
                <a:latin typeface="Söhne"/>
              </a:rPr>
              <a:t>contu</a:t>
            </a:r>
            <a:endParaRPr lang="en-US" b="1" dirty="0"/>
          </a:p>
          <a:p>
            <a:pPr lvl="1"/>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13</a:t>
            </a:fld>
            <a:endParaRPr lang="en-US"/>
          </a:p>
        </p:txBody>
      </p:sp>
    </p:spTree>
    <p:extLst>
      <p:ext uri="{BB962C8B-B14F-4D97-AF65-F5344CB8AC3E}">
        <p14:creationId xmlns:p14="http://schemas.microsoft.com/office/powerpoint/2010/main" val="2425929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goal is to expose domain-experts to the tools to start learning, building and sharing ontologies. These tools include:</a:t>
            </a:r>
          </a:p>
          <a:p>
            <a:r>
              <a:rPr lang="en-US" b="1" dirty="0"/>
              <a:t>Bioportal (Repository for ontologies)</a:t>
            </a:r>
          </a:p>
          <a:p>
            <a:pPr lvl="1"/>
            <a:r>
              <a:rPr lang="en-US" b="0" i="0" dirty="0" err="1">
                <a:solidFill>
                  <a:srgbClr val="374151"/>
                </a:solidFill>
                <a:effectLst/>
                <a:latin typeface="Söhne"/>
              </a:rPr>
              <a:t>BioPortal</a:t>
            </a:r>
            <a:r>
              <a:rPr lang="en-US" b="0" i="0" dirty="0">
                <a:solidFill>
                  <a:srgbClr val="374151"/>
                </a:solidFill>
                <a:effectLst/>
                <a:latin typeface="Söhne"/>
              </a:rPr>
              <a:t> is a powerful and widely utilized online platform for accessing and exploring biomedical ontologies and terminologies. Developed in Stanford and funded by both the NIH and NSF; this is the main repository for research currently. Started out as a biomedical ontology and that is its focus. Other domains such as public health don’t really have a robust ontology repository specific to this domain so for now most people just use </a:t>
            </a:r>
            <a:r>
              <a:rPr lang="en-US" b="0" i="0" dirty="0" err="1">
                <a:solidFill>
                  <a:srgbClr val="374151"/>
                </a:solidFill>
                <a:effectLst/>
                <a:latin typeface="Söhne"/>
              </a:rPr>
              <a:t>bioportal</a:t>
            </a:r>
            <a:endParaRPr lang="en-US" b="1" i="0" dirty="0">
              <a:solidFill>
                <a:srgbClr val="374151"/>
              </a:solidFill>
              <a:effectLst/>
              <a:latin typeface="Söhne"/>
            </a:endParaRPr>
          </a:p>
          <a:p>
            <a:pPr lvl="1"/>
            <a:endParaRPr lang="en-US" b="1" i="0" dirty="0">
              <a:solidFill>
                <a:srgbClr val="374151"/>
              </a:solidFill>
              <a:effectLst/>
              <a:latin typeface="Söhne"/>
            </a:endParaRPr>
          </a:p>
          <a:p>
            <a:pPr lvl="0"/>
            <a:r>
              <a:rPr lang="en-US" b="1" dirty="0"/>
              <a:t>Protégé (Software for working with ontologies)</a:t>
            </a:r>
          </a:p>
          <a:p>
            <a:pPr lvl="0"/>
            <a:r>
              <a:rPr lang="en-US" b="0" i="0" dirty="0">
                <a:solidFill>
                  <a:srgbClr val="374151"/>
                </a:solidFill>
                <a:effectLst/>
                <a:latin typeface="Söhne"/>
              </a:rPr>
              <a:t>	Protege is a popular open source software tool for working with ontologies, developed by the Stanford Center for Biomedical Informatics Research in collaboration with the Stanford University School of Medicine. The project has received funding and support from various organizations, including the National Institutes of Health (NIH), the National Science Foundation (NSF), and the European Union. It </a:t>
            </a:r>
            <a:r>
              <a:rPr lang="en-US" b="0" i="0" dirty="0" err="1">
                <a:solidFill>
                  <a:srgbClr val="374151"/>
                </a:solidFill>
                <a:effectLst/>
                <a:latin typeface="Söhne"/>
              </a:rPr>
              <a:t>contu</a:t>
            </a:r>
            <a:endParaRPr lang="en-US" b="1" dirty="0"/>
          </a:p>
          <a:p>
            <a:pPr lvl="1"/>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14</a:t>
            </a:fld>
            <a:endParaRPr lang="en-US"/>
          </a:p>
        </p:txBody>
      </p:sp>
    </p:spTree>
    <p:extLst>
      <p:ext uri="{BB962C8B-B14F-4D97-AF65-F5344CB8AC3E}">
        <p14:creationId xmlns:p14="http://schemas.microsoft.com/office/powerpoint/2010/main" val="3236451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15</a:t>
            </a:fld>
            <a:endParaRPr lang="en-US"/>
          </a:p>
        </p:txBody>
      </p:sp>
    </p:spTree>
    <p:extLst>
      <p:ext uri="{BB962C8B-B14F-4D97-AF65-F5344CB8AC3E}">
        <p14:creationId xmlns:p14="http://schemas.microsoft.com/office/powerpoint/2010/main" val="16560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goal is to expose domain-experts to the tools to start learning, building and sharing ontologies. These tools include:</a:t>
            </a:r>
          </a:p>
          <a:p>
            <a:r>
              <a:rPr lang="en-US" b="1" dirty="0"/>
              <a:t>Bioportal (Repository for ontologies)</a:t>
            </a:r>
          </a:p>
          <a:p>
            <a:pPr lvl="1"/>
            <a:r>
              <a:rPr lang="en-US" b="0" i="0" dirty="0" err="1">
                <a:solidFill>
                  <a:srgbClr val="374151"/>
                </a:solidFill>
                <a:effectLst/>
                <a:latin typeface="Söhne"/>
              </a:rPr>
              <a:t>BioPortal</a:t>
            </a:r>
            <a:r>
              <a:rPr lang="en-US" b="0" i="0" dirty="0">
                <a:solidFill>
                  <a:srgbClr val="374151"/>
                </a:solidFill>
                <a:effectLst/>
                <a:latin typeface="Söhne"/>
              </a:rPr>
              <a:t> is a powerful and widely utilized online platform for accessing and exploring biomedical ontologies and terminologies. Developed in Stanford and funded by both the NIH and NSF; this is the main repository for research currently. Started out as a biomedical ontology and that is its focus. Other domains such as public health don’t really have a robust ontology repository specific to this domain so for now most people just use </a:t>
            </a:r>
            <a:r>
              <a:rPr lang="en-US" b="0" i="0" dirty="0" err="1">
                <a:solidFill>
                  <a:srgbClr val="374151"/>
                </a:solidFill>
                <a:effectLst/>
                <a:latin typeface="Söhne"/>
              </a:rPr>
              <a:t>bioportal</a:t>
            </a:r>
            <a:endParaRPr lang="en-US" b="1" i="0" dirty="0">
              <a:solidFill>
                <a:srgbClr val="374151"/>
              </a:solidFill>
              <a:effectLst/>
              <a:latin typeface="Söhne"/>
            </a:endParaRPr>
          </a:p>
          <a:p>
            <a:pPr lvl="1"/>
            <a:endParaRPr lang="en-US" b="1" i="0" dirty="0">
              <a:solidFill>
                <a:srgbClr val="374151"/>
              </a:solidFill>
              <a:effectLst/>
              <a:latin typeface="Söhne"/>
            </a:endParaRPr>
          </a:p>
          <a:p>
            <a:pPr lvl="0"/>
            <a:r>
              <a:rPr lang="en-US" b="1" dirty="0"/>
              <a:t>Protégé (Software for working with ontologies)</a:t>
            </a:r>
          </a:p>
          <a:p>
            <a:pPr lvl="0"/>
            <a:r>
              <a:rPr lang="en-US" b="0" i="0" dirty="0">
                <a:solidFill>
                  <a:srgbClr val="374151"/>
                </a:solidFill>
                <a:effectLst/>
                <a:latin typeface="Söhne"/>
              </a:rPr>
              <a:t>	Protege is a popular open source software tool for working with ontologies, developed by the Stanford Center for Biomedical Informatics Research in collaboration with the Stanford University School of Medicine. The project has received funding and support from various organizations, including the National Institutes of Health (NIH), the National Science Foundation (NSF), and the European Union. It </a:t>
            </a:r>
            <a:r>
              <a:rPr lang="en-US" b="0" i="0" dirty="0" err="1">
                <a:solidFill>
                  <a:srgbClr val="374151"/>
                </a:solidFill>
                <a:effectLst/>
                <a:latin typeface="Söhne"/>
              </a:rPr>
              <a:t>contu</a:t>
            </a:r>
            <a:endParaRPr lang="en-US" b="1" dirty="0"/>
          </a:p>
          <a:p>
            <a:pPr lvl="1"/>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16</a:t>
            </a:fld>
            <a:endParaRPr lang="en-US"/>
          </a:p>
        </p:txBody>
      </p:sp>
    </p:spTree>
    <p:extLst>
      <p:ext uri="{BB962C8B-B14F-4D97-AF65-F5344CB8AC3E}">
        <p14:creationId xmlns:p14="http://schemas.microsoft.com/office/powerpoint/2010/main" val="1541281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3</a:t>
            </a:fld>
            <a:endParaRPr lang="en-US"/>
          </a:p>
        </p:txBody>
      </p:sp>
    </p:spTree>
    <p:extLst>
      <p:ext uri="{BB962C8B-B14F-4D97-AF65-F5344CB8AC3E}">
        <p14:creationId xmlns:p14="http://schemas.microsoft.com/office/powerpoint/2010/main" val="339853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Controlled Vocabulary: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Imagine you're organizing a library. To make it easier for people to find books, you decide to categorize them by genre. But, you need to ensure everyone uses the same terms for genres. For example, one person might call a book "fantasy," while another might call it "magic adventure." To avoid confusion, you create a list of accepted genre names. This list is a Controlled Vocabulary.</a:t>
            </a:r>
          </a:p>
          <a:p>
            <a:pPr algn="l">
              <a:buFont typeface="Arial" panose="020B0604020202020204" pitchFamily="34" charset="0"/>
              <a:buChar char="•"/>
            </a:pPr>
            <a:r>
              <a:rPr lang="en-US" b="0" i="0" dirty="0">
                <a:solidFill>
                  <a:srgbClr val="374151"/>
                </a:solidFill>
                <a:effectLst/>
                <a:latin typeface="Söhne"/>
              </a:rPr>
              <a:t>In the context of data, a Controlled Vocabulary is a list of standardized terms that everyone agrees to use. This makes it easier to find and understand data.</a:t>
            </a:r>
          </a:p>
          <a:p>
            <a:pPr algn="l"/>
            <a:r>
              <a:rPr lang="en-US" b="1" i="0" dirty="0">
                <a:solidFill>
                  <a:srgbClr val="374151"/>
                </a:solidFill>
                <a:effectLst/>
                <a:latin typeface="Söhne"/>
              </a:rPr>
              <a:t>Ontology: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Now, imagine you want to organize the library in a more detailed way. Not just by genre, but also by the author's country, the book's publication year, etc. And you want to show the relationships between these categories. For example, "J.K. Rowling" is related to "UK" and "Harry Potter" is related to "Fantasy." This complex system of categories and relationships is an Ontology.</a:t>
            </a:r>
          </a:p>
          <a:p>
            <a:pPr algn="l">
              <a:buFont typeface="Arial" panose="020B0604020202020204" pitchFamily="34" charset="0"/>
              <a:buChar char="•"/>
            </a:pPr>
            <a:r>
              <a:rPr lang="en-US" b="0" i="0" dirty="0">
                <a:solidFill>
                  <a:srgbClr val="374151"/>
                </a:solidFill>
                <a:effectLst/>
                <a:latin typeface="Söhne"/>
              </a:rPr>
              <a:t>In the context of data, an Ontology is a model that describes the types of data and their relationships. This helps to provide a deeper understanding of the data.</a:t>
            </a:r>
          </a:p>
          <a:p>
            <a:pPr algn="l"/>
            <a:r>
              <a:rPr lang="en-US" b="1" i="0" dirty="0">
                <a:solidFill>
                  <a:srgbClr val="374151"/>
                </a:solidFill>
                <a:effectLst/>
                <a:latin typeface="Söhne"/>
              </a:rPr>
              <a:t>FAIR Data Principles: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FAIR stands for Findable, Accessible, Interoperable, and Reusable. These principles guide how we should manage and share data to make it as useful as possible.</a:t>
            </a:r>
          </a:p>
          <a:p>
            <a:pPr algn="l">
              <a:buFont typeface="Arial" panose="020B0604020202020204" pitchFamily="34" charset="0"/>
              <a:buChar char="•"/>
            </a:pPr>
            <a:r>
              <a:rPr lang="en-US" b="0" i="0" dirty="0">
                <a:solidFill>
                  <a:srgbClr val="374151"/>
                </a:solidFill>
                <a:effectLst/>
                <a:latin typeface="Söhne"/>
              </a:rPr>
              <a:t>Controlled Vocabularies and Ontologies are key tools in making data FAIR. They help to standardize data, making it easier to find (Findable), understand (Accessible), use together (Interoperable), and use in new ways (Reusable).</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Remember, the goal of the FAIR principles, and the use of controlled vocabularies and ontologies, is to make data more useful for everyone. The first step is to control or standardize the vocabulary we use to describe concepts within a project and to define the relationships between these concepts – ontology.</a:t>
            </a:r>
          </a:p>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4</a:t>
            </a:fld>
            <a:endParaRPr lang="en-US"/>
          </a:p>
        </p:txBody>
      </p:sp>
    </p:spTree>
    <p:extLst>
      <p:ext uri="{BB962C8B-B14F-4D97-AF65-F5344CB8AC3E}">
        <p14:creationId xmlns:p14="http://schemas.microsoft.com/office/powerpoint/2010/main" val="204999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We need to know if concepts in different datasets mean the same thing: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When we're dealing with multiple datasets, it's crucial to understand if they're talking about the same thing. For instance, one dataset might use the term "cardiovascular disease," while another uses "heart disease." A controlled vocabulary ensures that we're all using the same language, reducing confusion and enhancing interoperability.</a:t>
            </a:r>
          </a:p>
          <a:p>
            <a:pPr algn="l">
              <a:buFont typeface="+mj-lt"/>
              <a:buAutoNum type="arabicPeriod"/>
            </a:pPr>
            <a:r>
              <a:rPr lang="en-US" b="1" i="0" dirty="0">
                <a:solidFill>
                  <a:srgbClr val="374151"/>
                </a:solidFill>
                <a:effectLst/>
                <a:latin typeface="Söhne"/>
              </a:rPr>
              <a:t>We want to annotate data using concepts from vocabularies: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Annotating data with concepts from controlled vocabularies allows us to add meaningful context to our data. This makes the data more understandable and accessible, not just to us, but to anyone else who might use the data in the future.</a:t>
            </a:r>
          </a:p>
          <a:p>
            <a:pPr algn="l">
              <a:buFont typeface="+mj-lt"/>
              <a:buAutoNum type="arabicPeriod"/>
            </a:pPr>
            <a:r>
              <a:rPr lang="en-US" b="1" i="0" dirty="0">
                <a:solidFill>
                  <a:srgbClr val="374151"/>
                </a:solidFill>
                <a:effectLst/>
                <a:latin typeface="Söhne"/>
              </a:rPr>
              <a:t>We want to use vocabularies that are standard-based and machine-readable: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Standard-based vocabularies ensure that we're adhering to best practices in data management. Machine-readability means that our data can be understood and processed by computers, which is essential in this age of automation and artificial intelligence.</a:t>
            </a:r>
          </a:p>
          <a:p>
            <a:pPr algn="l">
              <a:buFont typeface="+mj-lt"/>
              <a:buAutoNum type="arabicPeriod"/>
            </a:pPr>
            <a:r>
              <a:rPr lang="en-US" b="1" i="0" dirty="0">
                <a:solidFill>
                  <a:srgbClr val="374151"/>
                </a:solidFill>
                <a:effectLst/>
                <a:latin typeface="Söhne"/>
              </a:rPr>
              <a:t>We want to use vocabularies that are supported by the community: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Using vocabularies that are widely accepted and supported by the community ensures that our data will be understood by a broad audience. It also means that we're contributing to a shared understanding and standardization of data, which is a key aspect of the FAIR data principles.</a:t>
            </a:r>
          </a:p>
          <a:p>
            <a:pPr algn="l"/>
            <a:r>
              <a:rPr lang="en-US" b="0" i="0" dirty="0">
                <a:solidFill>
                  <a:srgbClr val="374151"/>
                </a:solidFill>
                <a:effectLst/>
                <a:latin typeface="Söhne"/>
              </a:rPr>
              <a:t>In summary, using controlled vocabularies and ontologies is not just about organizing our data. It's about making our data more meaningful, accessible, and useful, both to us and to the wider community.</a:t>
            </a:r>
          </a:p>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5</a:t>
            </a:fld>
            <a:endParaRPr lang="en-US"/>
          </a:p>
        </p:txBody>
      </p:sp>
    </p:spTree>
    <p:extLst>
      <p:ext uri="{BB962C8B-B14F-4D97-AF65-F5344CB8AC3E}">
        <p14:creationId xmlns:p14="http://schemas.microsoft.com/office/powerpoint/2010/main" val="274998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We intuitively understand controlled vocabularies (e.g. English):</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As humans, we naturally understand the concept of controlled vocabularies. For instance, we all agree to call a certain color "blue" and not "green." This is an example of a controlled vocabulary in everyday life. We're using a standardized term to describe a concept, which in this case is a color.</a:t>
            </a:r>
          </a:p>
          <a:p>
            <a:pPr algn="l">
              <a:buFont typeface="+mj-lt"/>
              <a:buAutoNum type="arabicPeriod"/>
            </a:pPr>
            <a:r>
              <a:rPr lang="en-US" b="1" i="0" dirty="0">
                <a:solidFill>
                  <a:srgbClr val="374151"/>
                </a:solidFill>
                <a:effectLst/>
                <a:latin typeface="Söhne"/>
              </a:rPr>
              <a:t>We also understand ontologies/relationship between these terms: Donuts - are - yummy: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Similarly, we intuitively understand ontologies, which are about the relationships between terms. For example, in the sentence "Donuts are yummy," we understand that "donuts" is a type of food, "are" signifies a relationship, and "yummy" is a quality attributed to donuts. This is a simple example of an ontology.</a:t>
            </a:r>
          </a:p>
          <a:p>
            <a:pPr algn="l">
              <a:buFont typeface="+mj-lt"/>
              <a:buAutoNum type="arabicPeriod"/>
            </a:pPr>
            <a:r>
              <a:rPr lang="en-US" b="1" i="0" dirty="0">
                <a:solidFill>
                  <a:srgbClr val="374151"/>
                </a:solidFill>
                <a:effectLst/>
                <a:latin typeface="Söhne"/>
              </a:rPr>
              <a:t>But at the core of FAIR is capturing these concepts and relationships in a way that machines can understand and work with:</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challenge, and the goal of the FAIR principles, is to capture these concepts and relationships in a way that machines can understand. This means translating our controlled vocabularies and ontologies into a format that a computer can process. By doing this, we can automate data analysis, improve the accuracy of our results, and make our data more accessible and reusable.</a:t>
            </a:r>
          </a:p>
          <a:p>
            <a:pPr algn="l"/>
            <a:r>
              <a:rPr lang="en-US" b="0" i="0" dirty="0">
                <a:solidFill>
                  <a:srgbClr val="374151"/>
                </a:solidFill>
                <a:effectLst/>
                <a:latin typeface="Söhne"/>
              </a:rPr>
              <a:t>In essence, implementing controlled vocabularies and ontologies for humans is about translating our intuitive understanding of language and relationships into a format that machines can work with. This is a key first step in making our data FAIR.</a:t>
            </a:r>
          </a:p>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6</a:t>
            </a:fld>
            <a:endParaRPr lang="en-US"/>
          </a:p>
        </p:txBody>
      </p:sp>
    </p:spTree>
    <p:extLst>
      <p:ext uri="{BB962C8B-B14F-4D97-AF65-F5344CB8AC3E}">
        <p14:creationId xmlns:p14="http://schemas.microsoft.com/office/powerpoint/2010/main" val="222292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1. One way to capture this is to use a format know as RDF (Resource Description Framework). </a:t>
            </a:r>
          </a:p>
          <a:p>
            <a:pPr algn="l"/>
            <a:endParaRPr lang="en-US" b="1" i="0" dirty="0">
              <a:solidFill>
                <a:srgbClr val="374151"/>
              </a:solidFill>
              <a:effectLst/>
              <a:latin typeface="Söhne"/>
            </a:endParaRPr>
          </a:p>
          <a:p>
            <a:pPr algn="l"/>
            <a:r>
              <a:rPr lang="en-US" b="1" i="0" dirty="0">
                <a:solidFill>
                  <a:srgbClr val="374151"/>
                </a:solidFill>
                <a:effectLst/>
                <a:latin typeface="Söhne"/>
              </a:rPr>
              <a:t>2. The Inherent Complexity of RDF for Human Interpretation: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(RDF) displayed on the screen may appear as an intricate web of tags and attributes to the human eye. However, for machines, this structure provides a clear, well-defined blueprint of data. It meticulously outlines the nature of each data piece and its relationship with others. In this instance, it's articulating the concept "Donuts are yummy" in a language that a machine can comprehend and process.</a:t>
            </a:r>
          </a:p>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7</a:t>
            </a:fld>
            <a:endParaRPr lang="en-US"/>
          </a:p>
        </p:txBody>
      </p:sp>
    </p:spTree>
    <p:extLst>
      <p:ext uri="{BB962C8B-B14F-4D97-AF65-F5344CB8AC3E}">
        <p14:creationId xmlns:p14="http://schemas.microsoft.com/office/powerpoint/2010/main" val="1031021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374151"/>
                </a:solidFill>
                <a:effectLst/>
                <a:latin typeface="Söhne"/>
              </a:rPr>
              <a:t>the implementation of FAIR principles is a collaborative effort that requires both technological expertise and deep domain knowledge. </a:t>
            </a:r>
          </a:p>
          <a:p>
            <a:pPr algn="l">
              <a:buFont typeface="+mj-lt"/>
              <a:buNone/>
            </a:pPr>
            <a:endParaRPr lang="en-US" b="0" i="0" dirty="0">
              <a:solidFill>
                <a:srgbClr val="374151"/>
              </a:solidFill>
              <a:effectLst/>
              <a:latin typeface="Söhne"/>
            </a:endParaRPr>
          </a:p>
          <a:p>
            <a:pPr algn="l">
              <a:buFont typeface="+mj-lt"/>
              <a:buNone/>
            </a:pPr>
            <a:r>
              <a:rPr lang="en-US" b="1" i="0" dirty="0">
                <a:solidFill>
                  <a:srgbClr val="374151"/>
                </a:solidFill>
                <a:effectLst/>
                <a:latin typeface="Söhne"/>
              </a:rPr>
              <a:t>1. Domain Specialists: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On the other hand, domain specialists are deeply involved in the governance and conceptual aspects of FAIR implementation. They are the ones who define the concepts, determine the relationships, and shape the ontology. Their deep understanding of the subject matter ensures that the ontology accurately represents the data and its relationships.</a:t>
            </a:r>
          </a:p>
          <a:p>
            <a:pPr algn="l">
              <a:buFont typeface="+mj-lt"/>
              <a:buNone/>
            </a:pPr>
            <a:r>
              <a:rPr lang="en-US" b="1" i="0" dirty="0">
                <a:solidFill>
                  <a:srgbClr val="374151"/>
                </a:solidFill>
                <a:effectLst/>
                <a:latin typeface="Söhne"/>
              </a:rPr>
              <a:t>2. Engineers: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Engineers play a pivotal role in the technological aspects of FAIR implementation. They are tasked with capturing the ontology in a machine-readable format, ensuring it is shared effectively, and utilized in a way that maximizes its potential. Their expertise is crucial in translating the complex concepts and relationships into a format that machines can understand and work with.</a:t>
            </a:r>
          </a:p>
          <a:p>
            <a:pPr marL="742950" lvl="1" indent="-285750" algn="l">
              <a:buFont typeface="+mj-lt"/>
              <a:buAutoNum type="arabicPeriod"/>
            </a:pPr>
            <a:endParaRPr lang="en-US" b="0" i="0" dirty="0">
              <a:solidFill>
                <a:srgbClr val="374151"/>
              </a:solidFill>
              <a:effectLst/>
              <a:latin typeface="Söhne"/>
            </a:endParaRPr>
          </a:p>
          <a:p>
            <a:pPr algn="l"/>
            <a:r>
              <a:rPr lang="en-US" b="0" i="0" dirty="0">
                <a:solidFill>
                  <a:srgbClr val="374151"/>
                </a:solidFill>
                <a:effectLst/>
                <a:latin typeface="Söhne"/>
              </a:rPr>
              <a:t>By working together, engineers and domain specialists can ensure that data is managed in a way that is Findable, Accessible, Interoperable, and Reusable. The next few slides we will get a high level understand of RDF in preparation for creating our own ontology. </a:t>
            </a:r>
          </a:p>
        </p:txBody>
      </p:sp>
      <p:sp>
        <p:nvSpPr>
          <p:cNvPr id="4" name="Slide Number Placeholder 3"/>
          <p:cNvSpPr>
            <a:spLocks noGrp="1"/>
          </p:cNvSpPr>
          <p:nvPr>
            <p:ph type="sldNum" sz="quarter" idx="5"/>
          </p:nvPr>
        </p:nvSpPr>
        <p:spPr/>
        <p:txBody>
          <a:bodyPr/>
          <a:lstStyle/>
          <a:p>
            <a:fld id="{C3C07EC5-3357-4180-BE1E-C5BB3F43FCFA}" type="slidenum">
              <a:rPr lang="en-US" smtClean="0"/>
              <a:t>8</a:t>
            </a:fld>
            <a:endParaRPr lang="en-US"/>
          </a:p>
        </p:txBody>
      </p:sp>
    </p:spTree>
    <p:extLst>
      <p:ext uri="{BB962C8B-B14F-4D97-AF65-F5344CB8AC3E}">
        <p14:creationId xmlns:p14="http://schemas.microsoft.com/office/powerpoint/2010/main" val="424635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Classes: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 the RDF document, you'll notice elements labeled as '</a:t>
            </a:r>
            <a:r>
              <a:rPr lang="en-US" b="0" i="0" dirty="0" err="1">
                <a:solidFill>
                  <a:srgbClr val="374151"/>
                </a:solidFill>
                <a:effectLst/>
                <a:latin typeface="Söhne"/>
              </a:rPr>
              <a:t>owl:Class</a:t>
            </a:r>
            <a:r>
              <a:rPr lang="en-US" b="0" i="0" dirty="0">
                <a:solidFill>
                  <a:srgbClr val="374151"/>
                </a:solidFill>
                <a:effectLst/>
                <a:latin typeface="Söhne"/>
              </a:rPr>
              <a:t>'. These are known as OWL Classes and they represent the concepts in our controlled vocabulary. In our example, 'Food' and 'Reaction' are classes. They are the broad categories or concepts that we want to describe in our data.</a:t>
            </a:r>
          </a:p>
          <a:p>
            <a:pPr algn="l">
              <a:buFont typeface="+mj-lt"/>
              <a:buAutoNum type="arabicPeriod"/>
            </a:pPr>
            <a:r>
              <a:rPr lang="en-US" b="1" i="0" dirty="0">
                <a:solidFill>
                  <a:srgbClr val="374151"/>
                </a:solidFill>
                <a:effectLst/>
                <a:latin typeface="Söhne"/>
              </a:rPr>
              <a:t>OWL Named Individuals: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We also have elements labeled as '</a:t>
            </a:r>
            <a:r>
              <a:rPr lang="en-US" b="0" i="0" dirty="0" err="1">
                <a:solidFill>
                  <a:srgbClr val="374151"/>
                </a:solidFill>
                <a:effectLst/>
                <a:latin typeface="Söhne"/>
              </a:rPr>
              <a:t>owl:NamedIndividual</a:t>
            </a:r>
            <a:r>
              <a:rPr lang="en-US" b="0" i="0" dirty="0">
                <a:solidFill>
                  <a:srgbClr val="374151"/>
                </a:solidFill>
                <a:effectLst/>
                <a:latin typeface="Söhne"/>
              </a:rPr>
              <a:t>'. These are known as OWL Named Individuals and they represent specific instances of these concepts. In our example, 'Fries' is an instance of the 'Food' class and 'Yummy' is an instance of the 'Reaction' class. They are the specific data points that fall under our broader concepts.</a:t>
            </a:r>
          </a:p>
          <a:p>
            <a:pPr algn="l"/>
            <a:r>
              <a:rPr lang="en-US" b="0" i="0" dirty="0">
                <a:solidFill>
                  <a:srgbClr val="374151"/>
                </a:solidFill>
                <a:effectLst/>
                <a:latin typeface="Söhne"/>
              </a:rPr>
              <a:t>In essence, OWL Classes and Named Individuals allow us to represent our controlled vocabulary in a structured, machine-readable format. This is a key step in making our data FAIR - Findable, Accessible, Interoperable, and Reusable.</a:t>
            </a:r>
          </a:p>
        </p:txBody>
      </p:sp>
      <p:sp>
        <p:nvSpPr>
          <p:cNvPr id="4" name="Slide Number Placeholder 3"/>
          <p:cNvSpPr>
            <a:spLocks noGrp="1"/>
          </p:cNvSpPr>
          <p:nvPr>
            <p:ph type="sldNum" sz="quarter" idx="5"/>
          </p:nvPr>
        </p:nvSpPr>
        <p:spPr/>
        <p:txBody>
          <a:bodyPr/>
          <a:lstStyle/>
          <a:p>
            <a:fld id="{C3C07EC5-3357-4180-BE1E-C5BB3F43FCFA}" type="slidenum">
              <a:rPr lang="en-US" smtClean="0"/>
              <a:t>9</a:t>
            </a:fld>
            <a:endParaRPr lang="en-US"/>
          </a:p>
        </p:txBody>
      </p:sp>
    </p:spTree>
    <p:extLst>
      <p:ext uri="{BB962C8B-B14F-4D97-AF65-F5344CB8AC3E}">
        <p14:creationId xmlns:p14="http://schemas.microsoft.com/office/powerpoint/2010/main" val="1388575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Subject-Predicate-Object Triples: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 fundamental concept in RDF is the representation of data as triples, consisting of a subject, a predicate, and an object. This structure allows us to capture relationships between different entities in a clear and structured manner.</a:t>
            </a:r>
          </a:p>
          <a:p>
            <a:pPr algn="l">
              <a:buFont typeface="+mj-lt"/>
              <a:buAutoNum type="arabicPeriod"/>
            </a:pPr>
            <a:r>
              <a:rPr lang="en-US" b="1" i="0" dirty="0">
                <a:solidFill>
                  <a:srgbClr val="374151"/>
                </a:solidFill>
                <a:effectLst/>
                <a:latin typeface="Söhne"/>
              </a:rPr>
              <a:t>The Role of Properties: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 this context, the predicate is often referred to as a 'property'. A property describes the nature of the relationship between the subject and the object. It functions as a bridge, connecting two entities and providing meaningful context about their interaction.</a:t>
            </a:r>
          </a:p>
          <a:p>
            <a:pPr algn="l">
              <a:buFont typeface="+mj-lt"/>
              <a:buAutoNum type="arabicPeriod"/>
            </a:pPr>
            <a:r>
              <a:rPr lang="en-US" b="1" i="0" dirty="0">
                <a:solidFill>
                  <a:srgbClr val="374151"/>
                </a:solidFill>
                <a:effectLst/>
                <a:latin typeface="Söhne"/>
              </a:rPr>
              <a:t>Examples: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Consider the statement "Schools admit students." Here, "Schools" is the subject, "admit" is the property, and "students" is the object. The property 'admit' provides context about the relationship between schools and students.</a:t>
            </a:r>
          </a:p>
          <a:p>
            <a:pPr marL="742950" lvl="1" indent="-285750" algn="l">
              <a:buFont typeface="+mj-lt"/>
              <a:buAutoNum type="arabicPeriod"/>
            </a:pPr>
            <a:r>
              <a:rPr lang="en-US" b="0" i="0" dirty="0">
                <a:solidFill>
                  <a:srgbClr val="374151"/>
                </a:solidFill>
                <a:effectLst/>
                <a:latin typeface="Söhne"/>
              </a:rPr>
              <a:t>Similarly, in "Mosquitoes transmit malaria," "Mosquitoes" is the subject, "transmit" is the property, and "malaria" is the object. The property 'transmit' provides context about the relationship between mosquitoes and malaria.</a:t>
            </a:r>
          </a:p>
          <a:p>
            <a:pPr marL="742950" lvl="1" indent="-285750" algn="l">
              <a:buFont typeface="+mj-lt"/>
              <a:buAutoNum type="arabicPeriod"/>
            </a:pPr>
            <a:endParaRPr lang="en-US" b="0" i="0" dirty="0">
              <a:solidFill>
                <a:srgbClr val="374151"/>
              </a:solidFill>
              <a:effectLst/>
              <a:latin typeface="Söhne"/>
            </a:endParaRPr>
          </a:p>
          <a:p>
            <a:pPr marL="0" lvl="0" indent="0" algn="l">
              <a:buFont typeface="+mj-lt"/>
              <a:buNone/>
            </a:pPr>
            <a:r>
              <a:rPr lang="en-US" b="0" i="0" dirty="0">
                <a:solidFill>
                  <a:srgbClr val="374151"/>
                </a:solidFill>
                <a:effectLst/>
                <a:latin typeface="Söhne"/>
              </a:rPr>
              <a:t>In summary, the concept of subject-property-object triples allows us to capture complex relationships in a structured, machine-readable format. The use of properties is particularly crucial as it provides the necessary context that defines the relationship between entities. This is a key aspect of making our data FAIR.</a:t>
            </a: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C3C07EC5-3357-4180-BE1E-C5BB3F43FCFA}" type="slidenum">
              <a:rPr lang="en-US" smtClean="0"/>
              <a:t>10</a:t>
            </a:fld>
            <a:endParaRPr lang="en-US"/>
          </a:p>
        </p:txBody>
      </p:sp>
    </p:spTree>
    <p:extLst>
      <p:ext uri="{BB962C8B-B14F-4D97-AF65-F5344CB8AC3E}">
        <p14:creationId xmlns:p14="http://schemas.microsoft.com/office/powerpoint/2010/main" val="64729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6/27/2023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6/27/2023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6/27/2023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6/27/2023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ioportal.bioontology.org/ontologies/DSEO"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protege.stanford.edu/" TargetMode="External"/><Relationship Id="rId4" Type="http://schemas.openxmlformats.org/officeDocument/2006/relationships/hyperlink" Target="https://bioportal.bioontology.org/ontologies/ZONMW-CONTENT/?p=summary"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document/d/1ZpvTXj0i-2PU29rN0gmYr2z2j67N8ZNnpgbg9XCPqqc/edit"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A5E1-D90A-1ED0-39C7-38FBB5F82339}"/>
              </a:ext>
            </a:extLst>
          </p:cNvPr>
          <p:cNvSpPr>
            <a:spLocks noGrp="1"/>
          </p:cNvSpPr>
          <p:nvPr>
            <p:ph type="ctrTitle"/>
          </p:nvPr>
        </p:nvSpPr>
        <p:spPr>
          <a:xfrm>
            <a:off x="2018211" y="546589"/>
            <a:ext cx="8991600" cy="1645920"/>
          </a:xfrm>
        </p:spPr>
        <p:txBody>
          <a:bodyPr>
            <a:noAutofit/>
          </a:bodyPr>
          <a:lstStyle/>
          <a:p>
            <a:r>
              <a:rPr lang="en-US" sz="3600" b="1" i="1" dirty="0">
                <a:latin typeface="Source Sans Pro" panose="020B0503030403020204" pitchFamily="34" charset="0"/>
                <a:ea typeface="Source Sans Pro" panose="020B0503030403020204" pitchFamily="34" charset="0"/>
              </a:rPr>
              <a:t>Sync 2.2</a:t>
            </a:r>
            <a:br>
              <a:rPr lang="en-US" sz="3600" b="1" i="1" dirty="0">
                <a:latin typeface="Source Sans Pro" panose="020B0503030403020204" pitchFamily="34" charset="0"/>
                <a:ea typeface="Source Sans Pro" panose="020B0503030403020204" pitchFamily="34" charset="0"/>
              </a:rPr>
            </a:br>
            <a:r>
              <a:rPr lang="en-US" sz="3600" b="1" i="1" dirty="0">
                <a:latin typeface="Source Sans Pro" panose="020B0503030403020204" pitchFamily="34" charset="0"/>
                <a:ea typeface="Source Sans Pro" panose="020B0503030403020204" pitchFamily="34" charset="0"/>
              </a:rPr>
              <a:t>Controlled vocabularies and ontologies</a:t>
            </a:r>
          </a:p>
        </p:txBody>
      </p:sp>
      <p:sp>
        <p:nvSpPr>
          <p:cNvPr id="3" name="Subtitle 2">
            <a:extLst>
              <a:ext uri="{FF2B5EF4-FFF2-40B4-BE49-F238E27FC236}">
                <a16:creationId xmlns:a16="http://schemas.microsoft.com/office/drawing/2014/main" id="{68B6F53C-6827-6CD9-3CB4-86D0933E66FB}"/>
              </a:ext>
            </a:extLst>
          </p:cNvPr>
          <p:cNvSpPr>
            <a:spLocks noGrp="1"/>
          </p:cNvSpPr>
          <p:nvPr>
            <p:ph type="subTitle" idx="1"/>
          </p:nvPr>
        </p:nvSpPr>
        <p:spPr>
          <a:xfrm>
            <a:off x="2155994" y="2759019"/>
            <a:ext cx="8083171" cy="1906473"/>
          </a:xfrm>
        </p:spPr>
        <p:txBody>
          <a:bodyPr>
            <a:normAutofit fontScale="85000" lnSpcReduction="20000"/>
          </a:bodyPr>
          <a:lstStyle/>
          <a:p>
            <a:r>
              <a:rPr lang="en-US" sz="3300" b="1" dirty="0">
                <a:latin typeface="Source Sans Pro" panose="020B0503030403020204" pitchFamily="34" charset="0"/>
                <a:ea typeface="Source Sans Pro" panose="020B0503030403020204" pitchFamily="34" charset="0"/>
              </a:rPr>
              <a:t>UHC Summer Institute- June 2</a:t>
            </a:r>
          </a:p>
          <a:p>
            <a:pPr algn="l"/>
            <a:endParaRPr lang="en-US" sz="3300" b="1" dirty="0">
              <a:latin typeface="Source Sans Pro" panose="020B0503030403020204" pitchFamily="34" charset="0"/>
              <a:ea typeface="Source Sans Pro" panose="020B0503030403020204" pitchFamily="34" charset="0"/>
            </a:endParaRPr>
          </a:p>
          <a:p>
            <a:r>
              <a:rPr lang="en-US" sz="3300" b="1" dirty="0">
                <a:latin typeface="Source Sans Pro" panose="020B0503030403020204" pitchFamily="34" charset="0"/>
                <a:ea typeface="Source Sans Pro" panose="020B0503030403020204" pitchFamily="34" charset="0"/>
              </a:rPr>
              <a:t>Ran Li, </a:t>
            </a:r>
            <a:r>
              <a:rPr lang="en-US" sz="3300" b="1" dirty="0" err="1">
                <a:latin typeface="Source Sans Pro" panose="020B0503030403020204" pitchFamily="34" charset="0"/>
                <a:ea typeface="Source Sans Pro" panose="020B0503030403020204" pitchFamily="34" charset="0"/>
              </a:rPr>
              <a:t>Ms</a:t>
            </a:r>
            <a:endParaRPr lang="en-US" sz="3300" b="1" dirty="0">
              <a:latin typeface="Source Sans Pro" panose="020B0503030403020204" pitchFamily="34" charset="0"/>
              <a:ea typeface="Source Sans Pro" panose="020B0503030403020204" pitchFamily="34" charset="0"/>
            </a:endParaRPr>
          </a:p>
          <a:p>
            <a:r>
              <a:rPr lang="en-US" sz="3300" b="1" dirty="0">
                <a:latin typeface="Source Sans Pro" panose="020B0503030403020204" pitchFamily="34" charset="0"/>
                <a:ea typeface="Source Sans Pro" panose="020B0503030403020204" pitchFamily="34" charset="0"/>
              </a:rPr>
              <a:t>Ana Ortigoza, MD PhD</a:t>
            </a:r>
          </a:p>
          <a:p>
            <a:pPr algn="r"/>
            <a:endParaRPr lang="en-US" sz="3300" b="1" dirty="0">
              <a:latin typeface="Source Sans Pro" panose="020B0503030403020204" pitchFamily="34" charset="0"/>
              <a:ea typeface="Source Sans Pro" panose="020B0503030403020204" pitchFamily="34" charset="0"/>
            </a:endParaRPr>
          </a:p>
          <a:p>
            <a:pPr algn="r"/>
            <a:endParaRPr lang="en-US" sz="2400" b="1" dirty="0">
              <a:latin typeface="Source Sans Pro" panose="020B0503030403020204" pitchFamily="34" charset="0"/>
              <a:ea typeface="Source Sans Pro" panose="020B0503030403020204" pitchFamily="34" charset="0"/>
            </a:endParaRPr>
          </a:p>
        </p:txBody>
      </p:sp>
      <p:pic>
        <p:nvPicPr>
          <p:cNvPr id="7" name="Picture 6" descr="A picture containing circle, colorfulness, graphics, screenshot&#10;&#10;Description automatically generated">
            <a:extLst>
              <a:ext uri="{FF2B5EF4-FFF2-40B4-BE49-F238E27FC236}">
                <a16:creationId xmlns:a16="http://schemas.microsoft.com/office/drawing/2014/main" id="{A2F1C613-9A8F-D90D-9582-4F721BF58FDC}"/>
              </a:ext>
            </a:extLst>
          </p:cNvPr>
          <p:cNvPicPr>
            <a:picLocks noChangeAspect="1"/>
          </p:cNvPicPr>
          <p:nvPr/>
        </p:nvPicPr>
        <p:blipFill>
          <a:blip r:embed="rId2"/>
          <a:stretch>
            <a:fillRect/>
          </a:stretch>
        </p:blipFill>
        <p:spPr>
          <a:xfrm>
            <a:off x="8481001" y="4853135"/>
            <a:ext cx="2293679" cy="1721688"/>
          </a:xfrm>
          <a:prstGeom prst="rect">
            <a:avLst/>
          </a:prstGeom>
        </p:spPr>
      </p:pic>
      <p:pic>
        <p:nvPicPr>
          <p:cNvPr id="9" name="Picture 8" descr="A close up of a logo&#10;&#10;Description automatically generated with low confidence">
            <a:extLst>
              <a:ext uri="{FF2B5EF4-FFF2-40B4-BE49-F238E27FC236}">
                <a16:creationId xmlns:a16="http://schemas.microsoft.com/office/drawing/2014/main" id="{52CFB0D4-F28E-7302-7A21-404F16062B42}"/>
              </a:ext>
            </a:extLst>
          </p:cNvPr>
          <p:cNvPicPr>
            <a:picLocks noChangeAspect="1"/>
          </p:cNvPicPr>
          <p:nvPr/>
        </p:nvPicPr>
        <p:blipFill>
          <a:blip r:embed="rId3"/>
          <a:stretch>
            <a:fillRect/>
          </a:stretch>
        </p:blipFill>
        <p:spPr>
          <a:xfrm>
            <a:off x="1239759" y="5232002"/>
            <a:ext cx="3009680" cy="963954"/>
          </a:xfrm>
          <a:prstGeom prst="rect">
            <a:avLst/>
          </a:prstGeom>
        </p:spPr>
      </p:pic>
      <p:pic>
        <p:nvPicPr>
          <p:cNvPr id="11" name="Picture 10" descr="A picture containing text, font, graphics, screenshot&#10;&#10;Description automatically generated">
            <a:extLst>
              <a:ext uri="{FF2B5EF4-FFF2-40B4-BE49-F238E27FC236}">
                <a16:creationId xmlns:a16="http://schemas.microsoft.com/office/drawing/2014/main" id="{5BEC3233-3348-309E-1D0B-B01AA5360219}"/>
              </a:ext>
            </a:extLst>
          </p:cNvPr>
          <p:cNvPicPr>
            <a:picLocks noChangeAspect="1"/>
          </p:cNvPicPr>
          <p:nvPr/>
        </p:nvPicPr>
        <p:blipFill>
          <a:blip r:embed="rId4"/>
          <a:stretch>
            <a:fillRect/>
          </a:stretch>
        </p:blipFill>
        <p:spPr>
          <a:xfrm>
            <a:off x="5129993" y="4771669"/>
            <a:ext cx="2135171" cy="2135171"/>
          </a:xfrm>
          <a:prstGeom prst="rect">
            <a:avLst/>
          </a:prstGeom>
        </p:spPr>
      </p:pic>
    </p:spTree>
    <p:extLst>
      <p:ext uri="{BB962C8B-B14F-4D97-AF65-F5344CB8AC3E}">
        <p14:creationId xmlns:p14="http://schemas.microsoft.com/office/powerpoint/2010/main" val="51992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062243-588A-B225-8B45-7E03793F40E0}"/>
              </a:ext>
            </a:extLst>
          </p:cNvPr>
          <p:cNvSpPr>
            <a:spLocks noGrp="1"/>
          </p:cNvSpPr>
          <p:nvPr>
            <p:ph idx="1"/>
          </p:nvPr>
        </p:nvSpPr>
        <p:spPr>
          <a:xfrm>
            <a:off x="1229868" y="2527300"/>
            <a:ext cx="9732264" cy="2679700"/>
          </a:xfrm>
        </p:spPr>
        <p:txBody>
          <a:bodyPr>
            <a:normAutofit lnSpcReduction="10000"/>
          </a:bodyPr>
          <a:lstStyle/>
          <a:p>
            <a:pPr marL="0" indent="0" algn="ctr">
              <a:buNone/>
            </a:pPr>
            <a:r>
              <a:rPr lang="en-US" sz="4000" dirty="0">
                <a:solidFill>
                  <a:srgbClr val="002060"/>
                </a:solidFill>
              </a:rPr>
              <a:t>Schools</a:t>
            </a:r>
            <a:r>
              <a:rPr lang="en-US" sz="4000" dirty="0"/>
              <a:t>  -  </a:t>
            </a:r>
            <a:r>
              <a:rPr lang="en-US" sz="4000" dirty="0">
                <a:solidFill>
                  <a:srgbClr val="00B050"/>
                </a:solidFill>
              </a:rPr>
              <a:t>admit</a:t>
            </a:r>
            <a:r>
              <a:rPr lang="en-US" sz="4000" dirty="0"/>
              <a:t>   -  </a:t>
            </a:r>
            <a:r>
              <a:rPr lang="en-US" sz="4000" dirty="0">
                <a:solidFill>
                  <a:srgbClr val="C00000"/>
                </a:solidFill>
              </a:rPr>
              <a:t>students</a:t>
            </a:r>
          </a:p>
          <a:p>
            <a:pPr marL="0" indent="0" algn="ctr">
              <a:buNone/>
            </a:pPr>
            <a:r>
              <a:rPr lang="en-US" sz="4000" dirty="0">
                <a:solidFill>
                  <a:srgbClr val="002060"/>
                </a:solidFill>
              </a:rPr>
              <a:t>Mosquito</a:t>
            </a:r>
            <a:r>
              <a:rPr lang="en-US" sz="4000" dirty="0"/>
              <a:t>  -  </a:t>
            </a:r>
            <a:r>
              <a:rPr lang="en-US" sz="4000" dirty="0">
                <a:solidFill>
                  <a:srgbClr val="00B050"/>
                </a:solidFill>
              </a:rPr>
              <a:t>transmit</a:t>
            </a:r>
            <a:r>
              <a:rPr lang="en-US" sz="4000" dirty="0"/>
              <a:t>   -  </a:t>
            </a:r>
            <a:r>
              <a:rPr lang="en-US" sz="4000" dirty="0">
                <a:solidFill>
                  <a:srgbClr val="C00000"/>
                </a:solidFill>
              </a:rPr>
              <a:t>malaria</a:t>
            </a:r>
          </a:p>
          <a:p>
            <a:pPr marL="0" indent="0" algn="ctr">
              <a:buNone/>
            </a:pPr>
            <a:endParaRPr lang="en-US" sz="4000" dirty="0">
              <a:solidFill>
                <a:srgbClr val="C00000"/>
              </a:solidFill>
            </a:endParaRPr>
          </a:p>
          <a:p>
            <a:pPr marL="0" indent="0" algn="ctr">
              <a:buNone/>
            </a:pPr>
            <a:r>
              <a:rPr lang="en-US" sz="3200" dirty="0">
                <a:solidFill>
                  <a:srgbClr val="002060"/>
                </a:solidFill>
              </a:rPr>
              <a:t>Subject</a:t>
            </a:r>
            <a:r>
              <a:rPr lang="en-US" sz="3200" dirty="0"/>
              <a:t>  -  </a:t>
            </a:r>
            <a:r>
              <a:rPr lang="en-US" sz="3200" dirty="0">
                <a:solidFill>
                  <a:srgbClr val="00B050"/>
                </a:solidFill>
              </a:rPr>
              <a:t>predicate(property)</a:t>
            </a:r>
            <a:r>
              <a:rPr lang="en-US" sz="3200" dirty="0"/>
              <a:t>   -  </a:t>
            </a:r>
            <a:r>
              <a:rPr lang="en-US" sz="3200" dirty="0">
                <a:solidFill>
                  <a:srgbClr val="C00000"/>
                </a:solidFill>
              </a:rPr>
              <a:t>object</a:t>
            </a:r>
          </a:p>
          <a:p>
            <a:pPr marL="0" indent="0">
              <a:buNone/>
            </a:pPr>
            <a:endParaRPr lang="en-US" sz="4000" dirty="0"/>
          </a:p>
          <a:p>
            <a:pPr marL="228600" lvl="1" indent="0">
              <a:buNone/>
            </a:pPr>
            <a:endParaRPr lang="en-US" dirty="0"/>
          </a:p>
        </p:txBody>
      </p:sp>
      <p:sp>
        <p:nvSpPr>
          <p:cNvPr id="6" name="Title 1">
            <a:extLst>
              <a:ext uri="{FF2B5EF4-FFF2-40B4-BE49-F238E27FC236}">
                <a16:creationId xmlns:a16="http://schemas.microsoft.com/office/drawing/2014/main" id="{02399209-EDB1-86DC-3578-9F4AB0ABD7E6}"/>
              </a:ext>
            </a:extLst>
          </p:cNvPr>
          <p:cNvSpPr>
            <a:spLocks noGrp="1"/>
          </p:cNvSpPr>
          <p:nvPr>
            <p:ph type="title"/>
          </p:nvPr>
        </p:nvSpPr>
        <p:spPr>
          <a:xfrm>
            <a:off x="2231136" y="964692"/>
            <a:ext cx="7729728" cy="1188720"/>
          </a:xfrm>
        </p:spPr>
        <p:txBody>
          <a:bodyPr/>
          <a:lstStyle/>
          <a:p>
            <a:r>
              <a:rPr lang="en-US" dirty="0"/>
              <a:t>Capturing relationships:</a:t>
            </a:r>
          </a:p>
        </p:txBody>
      </p:sp>
    </p:spTree>
    <p:extLst>
      <p:ext uri="{BB962C8B-B14F-4D97-AF65-F5344CB8AC3E}">
        <p14:creationId xmlns:p14="http://schemas.microsoft.com/office/powerpoint/2010/main" val="215505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972C-E7AB-C4EB-7DC8-C20091B8B7E4}"/>
              </a:ext>
            </a:extLst>
          </p:cNvPr>
          <p:cNvSpPr>
            <a:spLocks noGrp="1"/>
          </p:cNvSpPr>
          <p:nvPr>
            <p:ph type="title"/>
          </p:nvPr>
        </p:nvSpPr>
        <p:spPr>
          <a:xfrm>
            <a:off x="804672" y="978776"/>
            <a:ext cx="4486656" cy="1174991"/>
          </a:xfrm>
        </p:spPr>
        <p:txBody>
          <a:bodyPr>
            <a:normAutofit/>
          </a:bodyPr>
          <a:lstStyle/>
          <a:p>
            <a:r>
              <a:rPr lang="en-US" sz="2400" dirty="0"/>
              <a:t>How to implement for machines: RDF</a:t>
            </a:r>
          </a:p>
        </p:txBody>
      </p:sp>
      <p:sp>
        <p:nvSpPr>
          <p:cNvPr id="3" name="Content Placeholder 2">
            <a:extLst>
              <a:ext uri="{FF2B5EF4-FFF2-40B4-BE49-F238E27FC236}">
                <a16:creationId xmlns:a16="http://schemas.microsoft.com/office/drawing/2014/main" id="{1EC512B2-4DAA-564F-BFA1-8E136067A7AA}"/>
              </a:ext>
            </a:extLst>
          </p:cNvPr>
          <p:cNvSpPr>
            <a:spLocks noGrp="1"/>
          </p:cNvSpPr>
          <p:nvPr>
            <p:ph idx="1"/>
          </p:nvPr>
        </p:nvSpPr>
        <p:spPr>
          <a:xfrm>
            <a:off x="804672" y="2640692"/>
            <a:ext cx="4486656" cy="3255252"/>
          </a:xfrm>
        </p:spPr>
        <p:txBody>
          <a:bodyPr>
            <a:normAutofit/>
          </a:bodyPr>
          <a:lstStyle/>
          <a:p>
            <a:pPr marL="0" indent="0" algn="ctr">
              <a:buNone/>
            </a:pPr>
            <a:r>
              <a:rPr lang="en-US" sz="2400" dirty="0"/>
              <a:t>Donuts  -  are   -  yummy</a:t>
            </a:r>
          </a:p>
          <a:p>
            <a:pPr marL="0" indent="0">
              <a:buNone/>
            </a:pPr>
            <a:endParaRPr lang="en-US" dirty="0"/>
          </a:p>
          <a:p>
            <a:r>
              <a:rPr lang="en-US" dirty="0"/>
              <a:t>One way to capture this is to use RDF</a:t>
            </a:r>
          </a:p>
          <a:p>
            <a:r>
              <a:rPr lang="en-US" dirty="0"/>
              <a:t>Hard for humans but heaven for machines</a:t>
            </a:r>
          </a:p>
          <a:p>
            <a:endParaRPr lang="en-US" dirty="0"/>
          </a:p>
        </p:txBody>
      </p:sp>
      <p:pic>
        <p:nvPicPr>
          <p:cNvPr id="5" name="Picture 4">
            <a:extLst>
              <a:ext uri="{FF2B5EF4-FFF2-40B4-BE49-F238E27FC236}">
                <a16:creationId xmlns:a16="http://schemas.microsoft.com/office/drawing/2014/main" id="{0F511FEB-D4BA-BECC-E84B-C49A60FCAEAF}"/>
              </a:ext>
            </a:extLst>
          </p:cNvPr>
          <p:cNvPicPr>
            <a:picLocks noChangeAspect="1"/>
          </p:cNvPicPr>
          <p:nvPr/>
        </p:nvPicPr>
        <p:blipFill rotWithShape="1">
          <a:blip r:embed="rId3"/>
          <a:srcRect r="8832"/>
          <a:stretch/>
        </p:blipFill>
        <p:spPr>
          <a:xfrm>
            <a:off x="6096000" y="10"/>
            <a:ext cx="6096000" cy="6857990"/>
          </a:xfrm>
          <a:prstGeom prst="rect">
            <a:avLst/>
          </a:prstGeom>
        </p:spPr>
      </p:pic>
    </p:spTree>
    <p:extLst>
      <p:ext uri="{BB962C8B-B14F-4D97-AF65-F5344CB8AC3E}">
        <p14:creationId xmlns:p14="http://schemas.microsoft.com/office/powerpoint/2010/main" val="3282189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491916" y="481263"/>
            <a:ext cx="8468948" cy="1672149"/>
          </a:xfrm>
        </p:spPr>
        <p:txBody>
          <a:bodyPr>
            <a:normAutofit/>
          </a:bodyPr>
          <a:lstStyle/>
          <a:p>
            <a:r>
              <a:rPr lang="en-US"/>
              <a:t>Practical goals</a:t>
            </a:r>
          </a:p>
        </p:txBody>
      </p:sp>
      <p:sp>
        <p:nvSpPr>
          <p:cNvPr id="9" name="Content Placeholder 8">
            <a:extLst>
              <a:ext uri="{FF2B5EF4-FFF2-40B4-BE49-F238E27FC236}">
                <a16:creationId xmlns:a16="http://schemas.microsoft.com/office/drawing/2014/main" id="{79593749-13AA-CD9B-0356-16653D31793E}"/>
              </a:ext>
            </a:extLst>
          </p:cNvPr>
          <p:cNvSpPr>
            <a:spLocks noGrp="1"/>
          </p:cNvSpPr>
          <p:nvPr>
            <p:ph idx="1"/>
          </p:nvPr>
        </p:nvSpPr>
        <p:spPr>
          <a:xfrm>
            <a:off x="1301700" y="2390274"/>
            <a:ext cx="9343381" cy="3986463"/>
          </a:xfrm>
        </p:spPr>
        <p:txBody>
          <a:bodyPr>
            <a:normAutofit lnSpcReduction="10000"/>
          </a:bodyPr>
          <a:lstStyle/>
          <a:p>
            <a:pPr>
              <a:lnSpc>
                <a:spcPct val="90000"/>
              </a:lnSpc>
            </a:pPr>
            <a:r>
              <a:rPr lang="en-US" dirty="0">
                <a:latin typeface="Times New Roman" panose="02020603050405020304" pitchFamily="18" charset="0"/>
                <a:cs typeface="Times New Roman" panose="02020603050405020304" pitchFamily="18" charset="0"/>
              </a:rPr>
              <a:t>Goal is to expose domain-experts to the tools to start learning, building and sharing ontologies</a:t>
            </a:r>
          </a:p>
          <a:p>
            <a:pPr lvl="1">
              <a:lnSpc>
                <a:spcPct val="90000"/>
              </a:lnSpc>
            </a:pPr>
            <a:r>
              <a:rPr lang="en-US" sz="1800" dirty="0">
                <a:latin typeface="Times New Roman" panose="02020603050405020304" pitchFamily="18" charset="0"/>
                <a:cs typeface="Times New Roman" panose="02020603050405020304" pitchFamily="18" charset="0"/>
              </a:rPr>
              <a:t>Bioportal (Repository for Ontologies)</a:t>
            </a:r>
          </a:p>
          <a:p>
            <a:pPr lvl="1">
              <a:lnSpc>
                <a:spcPct val="90000"/>
              </a:lnSpc>
            </a:pPr>
            <a:r>
              <a:rPr lang="en-US" sz="1800" dirty="0">
                <a:latin typeface="Times New Roman" panose="02020603050405020304" pitchFamily="18" charset="0"/>
                <a:cs typeface="Times New Roman" panose="02020603050405020304" pitchFamily="18" charset="0"/>
              </a:rPr>
              <a:t>Protégé (Software for working with ontologies)</a:t>
            </a:r>
          </a:p>
          <a:p>
            <a:pPr>
              <a:lnSpc>
                <a:spcPct val="90000"/>
              </a:lnSpc>
            </a:pPr>
            <a:r>
              <a:rPr lang="en-US" dirty="0">
                <a:latin typeface="Times New Roman" panose="02020603050405020304" pitchFamily="18" charset="0"/>
                <a:cs typeface="Times New Roman" panose="02020603050405020304" pitchFamily="18" charset="0"/>
              </a:rPr>
              <a:t>Activities </a:t>
            </a:r>
          </a:p>
          <a:p>
            <a:pPr lvl="1">
              <a:lnSpc>
                <a:spcPct val="90000"/>
              </a:lnSpc>
            </a:pPr>
            <a:r>
              <a:rPr lang="en-US" sz="1800" dirty="0">
                <a:latin typeface="Times New Roman" panose="02020603050405020304" pitchFamily="18" charset="0"/>
                <a:cs typeface="Times New Roman" panose="02020603050405020304" pitchFamily="18" charset="0"/>
              </a:rPr>
              <a:t>Introduce Bioportal and two examples of ontologies:</a:t>
            </a:r>
          </a:p>
          <a:p>
            <a:pPr lvl="2">
              <a:lnSpc>
                <a:spcPct val="90000"/>
              </a:lnSpc>
            </a:pPr>
            <a:r>
              <a:rPr lang="en-US" sz="1800" dirty="0">
                <a:latin typeface="Times New Roman" panose="02020603050405020304" pitchFamily="18" charset="0"/>
                <a:cs typeface="Times New Roman" panose="02020603050405020304" pitchFamily="18" charset="0"/>
                <a:hlinkClick r:id="rId3"/>
              </a:rPr>
              <a:t>Data Science Education Ontology</a:t>
            </a:r>
            <a:endParaRPr lang="en-US" sz="1800" dirty="0">
              <a:latin typeface="Times New Roman" panose="02020603050405020304" pitchFamily="18" charset="0"/>
              <a:cs typeface="Times New Roman" panose="02020603050405020304" pitchFamily="18" charset="0"/>
            </a:endParaRPr>
          </a:p>
          <a:p>
            <a:pPr lvl="2">
              <a:lnSpc>
                <a:spcPct val="90000"/>
              </a:lnSpc>
            </a:pPr>
            <a:r>
              <a:rPr lang="en-US" sz="1800" dirty="0">
                <a:latin typeface="Times New Roman" panose="02020603050405020304" pitchFamily="18" charset="0"/>
                <a:cs typeface="Times New Roman" panose="02020603050405020304" pitchFamily="18" charset="0"/>
                <a:hlinkClick r:id="rId4"/>
              </a:rPr>
              <a:t>COVID-19 Ontology</a:t>
            </a:r>
            <a:endParaRPr lang="en-US" sz="1800" dirty="0">
              <a:latin typeface="Times New Roman" panose="02020603050405020304" pitchFamily="18" charset="0"/>
              <a:cs typeface="Times New Roman" panose="02020603050405020304" pitchFamily="18" charset="0"/>
            </a:endParaRPr>
          </a:p>
          <a:p>
            <a:pPr lvl="1">
              <a:lnSpc>
                <a:spcPct val="90000"/>
              </a:lnSpc>
            </a:pPr>
            <a:r>
              <a:rPr lang="en-US" sz="1800" dirty="0">
                <a:latin typeface="Times New Roman" panose="02020603050405020304" pitchFamily="18" charset="0"/>
                <a:cs typeface="Times New Roman" panose="02020603050405020304" pitchFamily="18" charset="0"/>
              </a:rPr>
              <a:t>Introduce </a:t>
            </a:r>
            <a:r>
              <a:rPr lang="en-US" sz="1800" dirty="0">
                <a:latin typeface="Times New Roman" panose="02020603050405020304" pitchFamily="18" charset="0"/>
                <a:cs typeface="Times New Roman" panose="02020603050405020304" pitchFamily="18" charset="0"/>
                <a:hlinkClick r:id="rId5"/>
              </a:rPr>
              <a:t>Protégé</a:t>
            </a:r>
            <a:endParaRPr lang="en-US" sz="1800" dirty="0">
              <a:latin typeface="Times New Roman" panose="02020603050405020304" pitchFamily="18" charset="0"/>
              <a:cs typeface="Times New Roman" panose="02020603050405020304" pitchFamily="18" charset="0"/>
            </a:endParaRPr>
          </a:p>
          <a:p>
            <a:pPr lvl="2">
              <a:lnSpc>
                <a:spcPct val="90000"/>
              </a:lnSpc>
            </a:pPr>
            <a:r>
              <a:rPr lang="en-US" sz="1800" dirty="0">
                <a:latin typeface="Times New Roman" panose="02020603050405020304" pitchFamily="18" charset="0"/>
                <a:cs typeface="Times New Roman" panose="02020603050405020304" pitchFamily="18" charset="0"/>
              </a:rPr>
              <a:t>Download work with </a:t>
            </a:r>
            <a:r>
              <a:rPr lang="en-US" sz="1800" dirty="0" err="1">
                <a:latin typeface="Times New Roman" panose="02020603050405020304" pitchFamily="18" charset="0"/>
                <a:cs typeface="Times New Roman" panose="02020603050405020304" pitchFamily="18" charset="0"/>
              </a:rPr>
              <a:t>with</a:t>
            </a:r>
            <a:r>
              <a:rPr lang="en-US" sz="1800" dirty="0">
                <a:latin typeface="Times New Roman" panose="02020603050405020304" pitchFamily="18" charset="0"/>
                <a:cs typeface="Times New Roman" panose="02020603050405020304" pitchFamily="18" charset="0"/>
              </a:rPr>
              <a:t> Bio-portal ontology</a:t>
            </a:r>
          </a:p>
          <a:p>
            <a:pPr lvl="2">
              <a:lnSpc>
                <a:spcPct val="90000"/>
              </a:lnSpc>
            </a:pPr>
            <a:r>
              <a:rPr lang="en-US" sz="1800" dirty="0">
                <a:latin typeface="Times New Roman" panose="02020603050405020304" pitchFamily="18" charset="0"/>
                <a:cs typeface="Times New Roman" panose="02020603050405020304" pitchFamily="18" charset="0"/>
              </a:rPr>
              <a:t>Start from scratch (15 minute practical) with a fun subject (Netflix)</a:t>
            </a:r>
          </a:p>
          <a:p>
            <a:pPr lvl="2">
              <a:lnSpc>
                <a:spcPct val="90000"/>
              </a:lnSpc>
            </a:pPr>
            <a:r>
              <a:rPr lang="en-US" sz="1800" dirty="0">
                <a:latin typeface="Times New Roman" panose="02020603050405020304" pitchFamily="18" charset="0"/>
                <a:cs typeface="Times New Roman" panose="02020603050405020304" pitchFamily="18" charset="0"/>
              </a:rPr>
              <a:t>Deploy Ontology to Bioportal</a:t>
            </a:r>
          </a:p>
        </p:txBody>
      </p:sp>
    </p:spTree>
    <p:extLst>
      <p:ext uri="{BB962C8B-B14F-4D97-AF65-F5344CB8AC3E}">
        <p14:creationId xmlns:p14="http://schemas.microsoft.com/office/powerpoint/2010/main" val="3733429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491916" y="481263"/>
            <a:ext cx="8468948" cy="1672149"/>
          </a:xfrm>
        </p:spPr>
        <p:txBody>
          <a:bodyPr>
            <a:normAutofit/>
          </a:bodyPr>
          <a:lstStyle/>
          <a:p>
            <a:r>
              <a:rPr lang="en-US" dirty="0"/>
              <a:t>Netflix Movie ontology</a:t>
            </a:r>
          </a:p>
        </p:txBody>
      </p:sp>
      <p:sp>
        <p:nvSpPr>
          <p:cNvPr id="9" name="Content Placeholder 8">
            <a:extLst>
              <a:ext uri="{FF2B5EF4-FFF2-40B4-BE49-F238E27FC236}">
                <a16:creationId xmlns:a16="http://schemas.microsoft.com/office/drawing/2014/main" id="{79593749-13AA-CD9B-0356-16653D31793E}"/>
              </a:ext>
            </a:extLst>
          </p:cNvPr>
          <p:cNvSpPr>
            <a:spLocks noGrp="1"/>
          </p:cNvSpPr>
          <p:nvPr>
            <p:ph idx="1"/>
          </p:nvPr>
        </p:nvSpPr>
        <p:spPr>
          <a:xfrm>
            <a:off x="1301700" y="2390274"/>
            <a:ext cx="9343381" cy="3986463"/>
          </a:xfrm>
        </p:spPr>
        <p:txBody>
          <a:bodyPr>
            <a:normAutofit/>
          </a:bodyPr>
          <a:lstStyle/>
          <a:p>
            <a:pPr marL="0" indent="0">
              <a:lnSpc>
                <a:spcPct val="90000"/>
              </a:lnSpc>
              <a:buNone/>
            </a:pPr>
            <a:endParaRPr lang="en-US"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00BC16-0B03-624D-FE3F-F0BBD8FB4593}"/>
              </a:ext>
            </a:extLst>
          </p:cNvPr>
          <p:cNvSpPr txBox="1">
            <a:spLocks/>
          </p:cNvSpPr>
          <p:nvPr/>
        </p:nvSpPr>
        <p:spPr>
          <a:xfrm>
            <a:off x="1815592" y="2765042"/>
            <a:ext cx="4828030" cy="31019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000" b="1" i="0" dirty="0">
                <a:effectLst/>
              </a:rPr>
              <a:t>Classes</a:t>
            </a:r>
            <a:r>
              <a:rPr lang="en-US" b="1" i="0" dirty="0">
                <a:effectLst/>
              </a:rPr>
              <a:t>:</a:t>
            </a:r>
            <a:endParaRPr lang="en-US" b="0" i="0" dirty="0">
              <a:effectLst/>
            </a:endParaRPr>
          </a:p>
          <a:p>
            <a:pPr marL="742950" lvl="1"/>
            <a:r>
              <a:rPr lang="en-US" b="0" i="0" dirty="0">
                <a:effectLst/>
              </a:rPr>
              <a:t>Represent concepts in a controlled vocabulary.</a:t>
            </a:r>
          </a:p>
          <a:p>
            <a:pPr marL="742950" lvl="1"/>
            <a:r>
              <a:rPr lang="en-US" b="0" i="0" dirty="0">
                <a:effectLst/>
              </a:rPr>
              <a:t>???</a:t>
            </a:r>
          </a:p>
          <a:p>
            <a:r>
              <a:rPr lang="en-US" sz="2000" b="1" i="0" dirty="0">
                <a:effectLst/>
              </a:rPr>
              <a:t>Individuals</a:t>
            </a:r>
            <a:r>
              <a:rPr lang="en-US" b="1" i="0" dirty="0">
                <a:effectLst/>
              </a:rPr>
              <a:t>:</a:t>
            </a:r>
            <a:endParaRPr lang="en-US" b="0" i="0" dirty="0">
              <a:effectLst/>
            </a:endParaRPr>
          </a:p>
          <a:p>
            <a:pPr marL="742950" lvl="1"/>
            <a:r>
              <a:rPr lang="en-US" b="0" i="0" dirty="0">
                <a:effectLst/>
              </a:rPr>
              <a:t>Represent instances of these concepts.</a:t>
            </a:r>
          </a:p>
          <a:p>
            <a:pPr marL="742950" lvl="1"/>
            <a:r>
              <a:rPr lang="en-US" b="0" i="0" dirty="0">
                <a:effectLst/>
              </a:rPr>
              <a:t>???</a:t>
            </a:r>
          </a:p>
          <a:p>
            <a:r>
              <a:rPr lang="en-US" sz="2000" b="1" i="0" dirty="0">
                <a:effectLst/>
              </a:rPr>
              <a:t>Relationships</a:t>
            </a:r>
            <a:r>
              <a:rPr lang="en-US" b="1" i="0" dirty="0">
                <a:effectLst/>
              </a:rPr>
              <a:t>:</a:t>
            </a:r>
            <a:endParaRPr lang="en-US" b="0" i="0" dirty="0">
              <a:effectLst/>
            </a:endParaRPr>
          </a:p>
          <a:p>
            <a:pPr marL="742950" lvl="1"/>
            <a:r>
              <a:rPr lang="en-US" b="0" i="0" dirty="0">
                <a:effectLst/>
              </a:rPr>
              <a:t>Represent instances of these concepts.</a:t>
            </a:r>
          </a:p>
          <a:p>
            <a:pPr marL="742950" lvl="1"/>
            <a:r>
              <a:rPr lang="en-US" dirty="0"/>
              <a:t>???</a:t>
            </a:r>
            <a:endParaRPr lang="en-US" b="0" i="0" dirty="0">
              <a:effectLst/>
            </a:endParaRPr>
          </a:p>
          <a:p>
            <a:pPr marL="742950" lvl="1"/>
            <a:endParaRPr lang="en-US" b="0" i="0" dirty="0">
              <a:effectLst/>
            </a:endParaRPr>
          </a:p>
        </p:txBody>
      </p:sp>
    </p:spTree>
    <p:extLst>
      <p:ext uri="{BB962C8B-B14F-4D97-AF65-F5344CB8AC3E}">
        <p14:creationId xmlns:p14="http://schemas.microsoft.com/office/powerpoint/2010/main" val="42132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491916" y="481263"/>
            <a:ext cx="8468948" cy="1672149"/>
          </a:xfrm>
        </p:spPr>
        <p:txBody>
          <a:bodyPr>
            <a:normAutofit/>
          </a:bodyPr>
          <a:lstStyle/>
          <a:p>
            <a:r>
              <a:rPr lang="en-US" dirty="0"/>
              <a:t>Netflix Movie ontology: Protege</a:t>
            </a:r>
          </a:p>
        </p:txBody>
      </p:sp>
      <p:pic>
        <p:nvPicPr>
          <p:cNvPr id="5" name="Content Placeholder 4">
            <a:extLst>
              <a:ext uri="{FF2B5EF4-FFF2-40B4-BE49-F238E27FC236}">
                <a16:creationId xmlns:a16="http://schemas.microsoft.com/office/drawing/2014/main" id="{5E69C939-1E4B-9AD7-C3A7-64DA1A9E86D6}"/>
              </a:ext>
            </a:extLst>
          </p:cNvPr>
          <p:cNvPicPr>
            <a:picLocks noGrp="1" noChangeAspect="1"/>
          </p:cNvPicPr>
          <p:nvPr>
            <p:ph idx="1"/>
          </p:nvPr>
        </p:nvPicPr>
        <p:blipFill>
          <a:blip r:embed="rId3"/>
          <a:stretch>
            <a:fillRect/>
          </a:stretch>
        </p:blipFill>
        <p:spPr>
          <a:xfrm>
            <a:off x="3287712" y="2597944"/>
            <a:ext cx="5372100" cy="3571875"/>
          </a:xfrm>
        </p:spPr>
      </p:pic>
    </p:spTree>
    <p:extLst>
      <p:ext uri="{BB962C8B-B14F-4D97-AF65-F5344CB8AC3E}">
        <p14:creationId xmlns:p14="http://schemas.microsoft.com/office/powerpoint/2010/main" val="2835546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491916" y="481263"/>
            <a:ext cx="8468948" cy="1672149"/>
          </a:xfrm>
        </p:spPr>
        <p:txBody>
          <a:bodyPr>
            <a:normAutofit/>
          </a:bodyPr>
          <a:lstStyle/>
          <a:p>
            <a:r>
              <a:rPr lang="en-US" dirty="0"/>
              <a:t>Netflix Movie ontology: Bioportal</a:t>
            </a:r>
          </a:p>
        </p:txBody>
      </p:sp>
      <p:pic>
        <p:nvPicPr>
          <p:cNvPr id="7" name="Picture 6">
            <a:extLst>
              <a:ext uri="{FF2B5EF4-FFF2-40B4-BE49-F238E27FC236}">
                <a16:creationId xmlns:a16="http://schemas.microsoft.com/office/drawing/2014/main" id="{9586954E-1276-F8BA-5D5E-43A11A65AA44}"/>
              </a:ext>
            </a:extLst>
          </p:cNvPr>
          <p:cNvPicPr>
            <a:picLocks noChangeAspect="1"/>
          </p:cNvPicPr>
          <p:nvPr/>
        </p:nvPicPr>
        <p:blipFill>
          <a:blip r:embed="rId3"/>
          <a:stretch>
            <a:fillRect/>
          </a:stretch>
        </p:blipFill>
        <p:spPr>
          <a:xfrm>
            <a:off x="2727158" y="2638044"/>
            <a:ext cx="5680659" cy="3768833"/>
          </a:xfrm>
          <a:prstGeom prst="rect">
            <a:avLst/>
          </a:prstGeom>
        </p:spPr>
      </p:pic>
    </p:spTree>
    <p:extLst>
      <p:ext uri="{BB962C8B-B14F-4D97-AF65-F5344CB8AC3E}">
        <p14:creationId xmlns:p14="http://schemas.microsoft.com/office/powerpoint/2010/main" val="260510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491916" y="481263"/>
            <a:ext cx="8468948" cy="1672149"/>
          </a:xfrm>
        </p:spPr>
        <p:txBody>
          <a:bodyPr>
            <a:normAutofit/>
          </a:bodyPr>
          <a:lstStyle/>
          <a:p>
            <a:r>
              <a:rPr lang="en-US" dirty="0" err="1"/>
              <a:t>Phladelphia</a:t>
            </a:r>
            <a:r>
              <a:rPr lang="en-US" dirty="0"/>
              <a:t> Public health ontology</a:t>
            </a:r>
          </a:p>
        </p:txBody>
      </p:sp>
      <p:sp>
        <p:nvSpPr>
          <p:cNvPr id="9" name="Content Placeholder 8">
            <a:extLst>
              <a:ext uri="{FF2B5EF4-FFF2-40B4-BE49-F238E27FC236}">
                <a16:creationId xmlns:a16="http://schemas.microsoft.com/office/drawing/2014/main" id="{79593749-13AA-CD9B-0356-16653D31793E}"/>
              </a:ext>
            </a:extLst>
          </p:cNvPr>
          <p:cNvSpPr>
            <a:spLocks noGrp="1"/>
          </p:cNvSpPr>
          <p:nvPr>
            <p:ph idx="1"/>
          </p:nvPr>
        </p:nvSpPr>
        <p:spPr>
          <a:xfrm>
            <a:off x="1253574" y="2390274"/>
            <a:ext cx="9343381" cy="3986463"/>
          </a:xfrm>
        </p:spPr>
        <p:txBody>
          <a:bodyPr>
            <a:normAutofit/>
          </a:bodyPr>
          <a:lstStyle/>
          <a:p>
            <a:pPr marL="0" indent="0">
              <a:lnSpc>
                <a:spcPct val="90000"/>
              </a:lnSpc>
              <a:buNone/>
            </a:pPr>
            <a:r>
              <a:rPr lang="en-US" sz="1800" dirty="0">
                <a:latin typeface="Times New Roman" panose="02020603050405020304" pitchFamily="18" charset="0"/>
                <a:cs typeface="Times New Roman" panose="02020603050405020304" pitchFamily="18" charset="0"/>
              </a:rPr>
              <a:t>Things to brain storm: please populate this </a:t>
            </a:r>
            <a:r>
              <a:rPr lang="en-US" sz="1800" dirty="0">
                <a:latin typeface="Times New Roman" panose="02020603050405020304" pitchFamily="18" charset="0"/>
                <a:cs typeface="Times New Roman" panose="02020603050405020304" pitchFamily="18" charset="0"/>
                <a:hlinkClick r:id="rId3"/>
              </a:rPr>
              <a:t>google doc</a:t>
            </a:r>
            <a:endParaRPr lang="en-US" sz="1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00BC16-0B03-624D-FE3F-F0BBD8FB4593}"/>
              </a:ext>
            </a:extLst>
          </p:cNvPr>
          <p:cNvSpPr txBox="1">
            <a:spLocks/>
          </p:cNvSpPr>
          <p:nvPr/>
        </p:nvSpPr>
        <p:spPr>
          <a:xfrm>
            <a:off x="1815592" y="2765042"/>
            <a:ext cx="4828030" cy="310198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000" b="1" i="0" dirty="0">
                <a:effectLst/>
              </a:rPr>
              <a:t>Classes</a:t>
            </a:r>
            <a:r>
              <a:rPr lang="en-US" b="1" i="0" dirty="0">
                <a:effectLst/>
              </a:rPr>
              <a:t>:</a:t>
            </a:r>
            <a:endParaRPr lang="en-US" b="0" i="0" dirty="0">
              <a:effectLst/>
            </a:endParaRPr>
          </a:p>
          <a:p>
            <a:pPr marL="742950" lvl="1"/>
            <a:r>
              <a:rPr lang="en-US" b="0" i="0" dirty="0">
                <a:effectLst/>
              </a:rPr>
              <a:t>Represent concepts in a controlled vocabulary.</a:t>
            </a:r>
          </a:p>
          <a:p>
            <a:pPr marL="742950" lvl="1"/>
            <a:r>
              <a:rPr lang="en-US" b="0" i="0" dirty="0">
                <a:effectLst/>
              </a:rPr>
              <a:t>???</a:t>
            </a:r>
          </a:p>
          <a:p>
            <a:r>
              <a:rPr lang="en-US" sz="2000" b="1" i="0" dirty="0">
                <a:effectLst/>
              </a:rPr>
              <a:t>Relationships</a:t>
            </a:r>
            <a:r>
              <a:rPr lang="en-US" b="1" i="0" dirty="0">
                <a:effectLst/>
              </a:rPr>
              <a:t>:</a:t>
            </a:r>
            <a:endParaRPr lang="en-US" b="0" i="0" dirty="0">
              <a:effectLst/>
            </a:endParaRPr>
          </a:p>
          <a:p>
            <a:pPr marL="742950" lvl="1"/>
            <a:r>
              <a:rPr lang="en-US" b="0" i="0" dirty="0">
                <a:effectLst/>
              </a:rPr>
              <a:t>Represent instances of these concepts.</a:t>
            </a:r>
          </a:p>
          <a:p>
            <a:pPr marL="742950" lvl="1"/>
            <a:r>
              <a:rPr lang="en-US" dirty="0"/>
              <a:t>???</a:t>
            </a:r>
          </a:p>
          <a:p>
            <a:r>
              <a:rPr lang="en-US" sz="2000" b="1" i="0" dirty="0">
                <a:effectLst/>
              </a:rPr>
              <a:t>Individuals</a:t>
            </a:r>
            <a:r>
              <a:rPr lang="en-US" b="1" i="0" dirty="0">
                <a:effectLst/>
              </a:rPr>
              <a:t>:</a:t>
            </a:r>
            <a:endParaRPr lang="en-US" b="0" i="0" dirty="0">
              <a:effectLst/>
            </a:endParaRPr>
          </a:p>
          <a:p>
            <a:pPr marL="742950" lvl="1"/>
            <a:r>
              <a:rPr lang="en-US" b="0" i="0" dirty="0">
                <a:effectLst/>
              </a:rPr>
              <a:t>Represent instances of these concepts.</a:t>
            </a:r>
          </a:p>
          <a:p>
            <a:pPr marL="742950" lvl="1"/>
            <a:r>
              <a:rPr lang="en-US" b="0" i="0" dirty="0">
                <a:effectLst/>
              </a:rPr>
              <a:t>???</a:t>
            </a:r>
          </a:p>
          <a:p>
            <a:pPr marL="514350"/>
            <a:endParaRPr lang="en-US" b="0" i="0" dirty="0">
              <a:effectLst/>
            </a:endParaRPr>
          </a:p>
        </p:txBody>
      </p:sp>
    </p:spTree>
    <p:extLst>
      <p:ext uri="{BB962C8B-B14F-4D97-AF65-F5344CB8AC3E}">
        <p14:creationId xmlns:p14="http://schemas.microsoft.com/office/powerpoint/2010/main" val="23541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F68D-76F6-C12A-0267-0A5F2B9C9366}"/>
              </a:ext>
            </a:extLst>
          </p:cNvPr>
          <p:cNvSpPr>
            <a:spLocks noGrp="1"/>
          </p:cNvSpPr>
          <p:nvPr>
            <p:ph type="title"/>
          </p:nvPr>
        </p:nvSpPr>
        <p:spPr>
          <a:xfrm>
            <a:off x="1538417" y="1925503"/>
            <a:ext cx="8991600" cy="1407128"/>
          </a:xfrm>
        </p:spPr>
        <p:txBody>
          <a:bodyPr>
            <a:normAutofit/>
          </a:bodyPr>
          <a:lstStyle/>
          <a:p>
            <a:r>
              <a:rPr lang="en-US" sz="4400" b="1" dirty="0">
                <a:latin typeface="Source Sans Pro" panose="020B0503030403020204" pitchFamily="34" charset="0"/>
                <a:ea typeface="Source Sans Pro" panose="020B0503030403020204" pitchFamily="34" charset="0"/>
                <a:sym typeface="Wingdings" panose="05000000000000000000" pitchFamily="2" charset="2"/>
              </a:rPr>
              <a:t>Thanks!</a:t>
            </a:r>
            <a:endParaRPr lang="en-US" sz="4400" b="1" dirty="0">
              <a:latin typeface="Source Sans Pro" panose="020B0503030403020204" pitchFamily="34" charset="0"/>
              <a:ea typeface="Source Sans Pro" panose="020B0503030403020204" pitchFamily="34" charset="0"/>
            </a:endParaRPr>
          </a:p>
        </p:txBody>
      </p:sp>
      <p:pic>
        <p:nvPicPr>
          <p:cNvPr id="4" name="Picture 3" descr="A picture containing circle, colorfulness, graphics, screenshot&#10;&#10;Description automatically generated">
            <a:extLst>
              <a:ext uri="{FF2B5EF4-FFF2-40B4-BE49-F238E27FC236}">
                <a16:creationId xmlns:a16="http://schemas.microsoft.com/office/drawing/2014/main" id="{B0584BB1-E714-9810-3711-367E439DD7DC}"/>
              </a:ext>
            </a:extLst>
          </p:cNvPr>
          <p:cNvPicPr>
            <a:picLocks noChangeAspect="1"/>
          </p:cNvPicPr>
          <p:nvPr/>
        </p:nvPicPr>
        <p:blipFill>
          <a:blip r:embed="rId2"/>
          <a:stretch>
            <a:fillRect/>
          </a:stretch>
        </p:blipFill>
        <p:spPr>
          <a:xfrm>
            <a:off x="8828379" y="4985006"/>
            <a:ext cx="2293679" cy="1721688"/>
          </a:xfrm>
          <a:prstGeom prst="rect">
            <a:avLst/>
          </a:prstGeom>
        </p:spPr>
      </p:pic>
      <p:pic>
        <p:nvPicPr>
          <p:cNvPr id="5" name="Picture 4" descr="A close up of a logo&#10;&#10;Description automatically generated with low confidence">
            <a:extLst>
              <a:ext uri="{FF2B5EF4-FFF2-40B4-BE49-F238E27FC236}">
                <a16:creationId xmlns:a16="http://schemas.microsoft.com/office/drawing/2014/main" id="{1F496361-3904-D546-4A73-30134FF5FB5E}"/>
              </a:ext>
            </a:extLst>
          </p:cNvPr>
          <p:cNvPicPr>
            <a:picLocks noChangeAspect="1"/>
          </p:cNvPicPr>
          <p:nvPr/>
        </p:nvPicPr>
        <p:blipFill>
          <a:blip r:embed="rId3"/>
          <a:stretch>
            <a:fillRect/>
          </a:stretch>
        </p:blipFill>
        <p:spPr>
          <a:xfrm>
            <a:off x="903126" y="5273819"/>
            <a:ext cx="3009680" cy="963954"/>
          </a:xfrm>
          <a:prstGeom prst="rect">
            <a:avLst/>
          </a:prstGeom>
        </p:spPr>
      </p:pic>
      <p:pic>
        <p:nvPicPr>
          <p:cNvPr id="6" name="Picture 5" descr="A picture containing text, font, graphics, screenshot&#10;&#10;Description automatically generated">
            <a:extLst>
              <a:ext uri="{FF2B5EF4-FFF2-40B4-BE49-F238E27FC236}">
                <a16:creationId xmlns:a16="http://schemas.microsoft.com/office/drawing/2014/main" id="{61696CF9-CBAD-2216-3F76-8A2A0CB44C73}"/>
              </a:ext>
            </a:extLst>
          </p:cNvPr>
          <p:cNvPicPr>
            <a:picLocks noChangeAspect="1"/>
          </p:cNvPicPr>
          <p:nvPr/>
        </p:nvPicPr>
        <p:blipFill>
          <a:blip r:embed="rId4"/>
          <a:stretch>
            <a:fillRect/>
          </a:stretch>
        </p:blipFill>
        <p:spPr>
          <a:xfrm>
            <a:off x="5704874" y="4722829"/>
            <a:ext cx="2135171" cy="2135171"/>
          </a:xfrm>
          <a:prstGeom prst="rect">
            <a:avLst/>
          </a:prstGeom>
        </p:spPr>
      </p:pic>
    </p:spTree>
    <p:extLst>
      <p:ext uri="{BB962C8B-B14F-4D97-AF65-F5344CB8AC3E}">
        <p14:creationId xmlns:p14="http://schemas.microsoft.com/office/powerpoint/2010/main" val="186787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ormAutofit/>
          </a:bodyPr>
          <a:lstStyle/>
          <a:p>
            <a:r>
              <a:rPr lang="en-US" sz="3000">
                <a:solidFill>
                  <a:srgbClr val="FFFFFF"/>
                </a:solidFill>
              </a:rPr>
              <a:t>Roadmap </a:t>
            </a:r>
          </a:p>
        </p:txBody>
      </p:sp>
      <p:sp>
        <p:nvSpPr>
          <p:cNvPr id="29" name="Content Placeholder 2">
            <a:extLst>
              <a:ext uri="{FF2B5EF4-FFF2-40B4-BE49-F238E27FC236}">
                <a16:creationId xmlns:a16="http://schemas.microsoft.com/office/drawing/2014/main" id="{E4B2842F-4616-5A0F-4F4D-1727BD7ED6DC}"/>
              </a:ext>
            </a:extLst>
          </p:cNvPr>
          <p:cNvSpPr>
            <a:spLocks noGrp="1"/>
          </p:cNvSpPr>
          <p:nvPr>
            <p:ph idx="1"/>
          </p:nvPr>
        </p:nvSpPr>
        <p:spPr>
          <a:xfrm>
            <a:off x="5591695" y="1402080"/>
            <a:ext cx="5320696" cy="4053840"/>
          </a:xfrm>
        </p:spPr>
        <p:txBody>
          <a:bodyPr anchor="ctr">
            <a:normAutofit/>
          </a:bodyPr>
          <a:lstStyle/>
          <a:p>
            <a:pPr marL="0" indent="0">
              <a:buNone/>
            </a:pPr>
            <a:r>
              <a:rPr lang="en-US" b="1" i="0" dirty="0">
                <a:effectLst/>
                <a:latin typeface="Söhne"/>
              </a:rPr>
              <a:t>Intro  - Big Picture - 6/26</a:t>
            </a:r>
          </a:p>
          <a:p>
            <a:pPr>
              <a:buFont typeface="+mj-lt"/>
              <a:buAutoNum type="arabicPeriod"/>
            </a:pPr>
            <a:r>
              <a:rPr lang="en-US" b="1" dirty="0">
                <a:latin typeface="Söhne"/>
              </a:rPr>
              <a:t>Define FAIR meta(data) – 6/27</a:t>
            </a:r>
          </a:p>
          <a:p>
            <a:pPr>
              <a:buFont typeface="+mj-lt"/>
              <a:buAutoNum type="arabicPeriod"/>
            </a:pPr>
            <a:r>
              <a:rPr lang="en-US" b="1" dirty="0">
                <a:latin typeface="Söhne"/>
              </a:rPr>
              <a:t>Collect FAIR meta(data) – 6/28</a:t>
            </a:r>
          </a:p>
          <a:p>
            <a:pPr>
              <a:buFont typeface="+mj-lt"/>
              <a:buAutoNum type="arabicPeriod"/>
            </a:pPr>
            <a:r>
              <a:rPr lang="en-US" b="1" dirty="0">
                <a:latin typeface="Söhne"/>
              </a:rPr>
              <a:t>Utilize FAIR meta(data) – 6/29</a:t>
            </a:r>
          </a:p>
          <a:p>
            <a:pPr marL="0" indent="0">
              <a:buNone/>
            </a:pPr>
            <a:r>
              <a:rPr lang="en-US" b="1" dirty="0">
                <a:latin typeface="Söhne"/>
              </a:rPr>
              <a:t>Putting it all together in a DMS/DMP – 6/30</a:t>
            </a:r>
          </a:p>
          <a:p>
            <a:pPr>
              <a:buFont typeface="+mj-lt"/>
              <a:buAutoNum type="arabicPeriod"/>
            </a:pPr>
            <a:endParaRPr lang="en-US" b="1" dirty="0">
              <a:latin typeface="Söhne"/>
            </a:endParaRPr>
          </a:p>
        </p:txBody>
      </p:sp>
    </p:spTree>
    <p:extLst>
      <p:ext uri="{BB962C8B-B14F-4D97-AF65-F5344CB8AC3E}">
        <p14:creationId xmlns:p14="http://schemas.microsoft.com/office/powerpoint/2010/main" val="143064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92C6-9695-E008-1BEE-A631D896AC0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8EAF252-FB64-BC9B-476D-6BD904B6FA89}"/>
              </a:ext>
            </a:extLst>
          </p:cNvPr>
          <p:cNvSpPr>
            <a:spLocks noGrp="1"/>
          </p:cNvSpPr>
          <p:nvPr>
            <p:ph idx="1"/>
          </p:nvPr>
        </p:nvSpPr>
        <p:spPr/>
        <p:txBody>
          <a:bodyPr/>
          <a:lstStyle/>
          <a:p>
            <a:r>
              <a:rPr lang="en-US" dirty="0"/>
              <a:t>Introduction</a:t>
            </a:r>
          </a:p>
          <a:p>
            <a:pPr lvl="1"/>
            <a:r>
              <a:rPr lang="en-US" dirty="0"/>
              <a:t>What is a controlled vocabulary  and ontology? And why?</a:t>
            </a:r>
          </a:p>
          <a:p>
            <a:pPr lvl="1"/>
            <a:r>
              <a:rPr lang="en-US" dirty="0"/>
              <a:t>Human implementation</a:t>
            </a:r>
          </a:p>
          <a:p>
            <a:pPr lvl="1"/>
            <a:r>
              <a:rPr lang="en-US" dirty="0"/>
              <a:t>Machine implementation</a:t>
            </a:r>
          </a:p>
          <a:p>
            <a:r>
              <a:rPr lang="en-US" dirty="0"/>
              <a:t>Reusing ontologies </a:t>
            </a:r>
          </a:p>
          <a:p>
            <a:r>
              <a:rPr lang="en-US" dirty="0"/>
              <a:t>Building basic ontology </a:t>
            </a:r>
          </a:p>
          <a:p>
            <a:r>
              <a:rPr lang="en-US" dirty="0"/>
              <a:t>Sharing ontologies</a:t>
            </a:r>
          </a:p>
        </p:txBody>
      </p:sp>
    </p:spTree>
    <p:extLst>
      <p:ext uri="{BB962C8B-B14F-4D97-AF65-F5344CB8AC3E}">
        <p14:creationId xmlns:p14="http://schemas.microsoft.com/office/powerpoint/2010/main" val="1137641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22C7-5097-0C1C-152D-DBDF8CC43907}"/>
              </a:ext>
            </a:extLst>
          </p:cNvPr>
          <p:cNvSpPr>
            <a:spLocks noGrp="1"/>
          </p:cNvSpPr>
          <p:nvPr>
            <p:ph type="title"/>
          </p:nvPr>
        </p:nvSpPr>
        <p:spPr/>
        <p:txBody>
          <a:bodyPr>
            <a:normAutofit fontScale="90000"/>
          </a:bodyPr>
          <a:lstStyle/>
          <a:p>
            <a:r>
              <a:rPr lang="en-US" b="1" i="0" dirty="0">
                <a:effectLst/>
                <a:latin typeface="Söhne"/>
              </a:rPr>
              <a:t>Understanding Ontology and Controlled Vocabulary in FAIR Data Principles</a:t>
            </a:r>
            <a:endParaRPr lang="en-US" dirty="0"/>
          </a:p>
        </p:txBody>
      </p:sp>
      <p:sp>
        <p:nvSpPr>
          <p:cNvPr id="3" name="Content Placeholder 2">
            <a:extLst>
              <a:ext uri="{FF2B5EF4-FFF2-40B4-BE49-F238E27FC236}">
                <a16:creationId xmlns:a16="http://schemas.microsoft.com/office/drawing/2014/main" id="{10BFCC3D-944B-ED10-610D-B6A5AA63C3E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Controlled Vocabulary: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 predefined list of standardized </a:t>
            </a:r>
            <a:r>
              <a:rPr lang="en-US" b="1" i="0" dirty="0">
                <a:solidFill>
                  <a:srgbClr val="374151"/>
                </a:solidFill>
                <a:effectLst/>
                <a:latin typeface="Söhne"/>
              </a:rPr>
              <a:t>terms</a:t>
            </a:r>
            <a:r>
              <a:rPr lang="en-US" b="0" i="0" dirty="0">
                <a:solidFill>
                  <a:srgbClr val="374151"/>
                </a:solidFill>
                <a:effectLst/>
                <a:latin typeface="Söhne"/>
              </a:rPr>
              <a:t> used to ensure consistency in data description and categorization.</a:t>
            </a:r>
          </a:p>
          <a:p>
            <a:pPr algn="l">
              <a:buFont typeface="+mj-lt"/>
              <a:buAutoNum type="arabicPeriod"/>
            </a:pPr>
            <a:r>
              <a:rPr lang="en-US" b="1" i="0" dirty="0">
                <a:solidFill>
                  <a:srgbClr val="374151"/>
                </a:solidFill>
                <a:effectLst/>
                <a:latin typeface="Söhne"/>
              </a:rPr>
              <a:t>Ontology: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 complex system that not only categorizes data but also describes the </a:t>
            </a:r>
            <a:r>
              <a:rPr lang="en-US" b="1" i="0" dirty="0">
                <a:solidFill>
                  <a:srgbClr val="374151"/>
                </a:solidFill>
                <a:effectLst/>
                <a:latin typeface="Söhne"/>
              </a:rPr>
              <a:t>relationships</a:t>
            </a:r>
            <a:r>
              <a:rPr lang="en-US" b="0" i="0" dirty="0">
                <a:solidFill>
                  <a:srgbClr val="374151"/>
                </a:solidFill>
                <a:effectLst/>
                <a:latin typeface="Söhne"/>
              </a:rPr>
              <a:t> between different types of data.</a:t>
            </a:r>
          </a:p>
          <a:p>
            <a:pPr algn="l">
              <a:buFont typeface="+mj-lt"/>
              <a:buAutoNum type="arabicPeriod"/>
            </a:pPr>
            <a:r>
              <a:rPr lang="en-US" b="1" i="0" dirty="0">
                <a:solidFill>
                  <a:srgbClr val="374151"/>
                </a:solidFill>
                <a:effectLst/>
                <a:latin typeface="Söhne"/>
              </a:rPr>
              <a:t>In the context of FAIR Data Principles: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Controlled Vocabularies and Ontologies are tools that help make data Findable, Accessible, Interoperable, and Reusable.</a:t>
            </a:r>
          </a:p>
          <a:p>
            <a:pPr marL="742950" lvl="1" indent="-285750" algn="l">
              <a:buFont typeface="+mj-lt"/>
              <a:buAutoNum type="arabicPeriod"/>
            </a:pP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75186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dirty="0">
                <a:solidFill>
                  <a:srgbClr val="262626"/>
                </a:solidFill>
              </a:rPr>
              <a:t>FAIR: Why use/build controlled vocabularies</a:t>
            </a:r>
          </a:p>
        </p:txBody>
      </p:sp>
      <p:sp>
        <p:nvSpPr>
          <p:cNvPr id="7" name="Content Placeholder 6">
            <a:extLst>
              <a:ext uri="{FF2B5EF4-FFF2-40B4-BE49-F238E27FC236}">
                <a16:creationId xmlns:a16="http://schemas.microsoft.com/office/drawing/2014/main" id="{3B5BFBB6-5E47-6174-F343-1742E44FCB01}"/>
              </a:ext>
            </a:extLst>
          </p:cNvPr>
          <p:cNvSpPr>
            <a:spLocks noGrp="1"/>
          </p:cNvSpPr>
          <p:nvPr>
            <p:ph idx="1"/>
          </p:nvPr>
        </p:nvSpPr>
        <p:spPr/>
        <p:txBody>
          <a:bodyPr>
            <a:normAutofit/>
          </a:bodyPr>
          <a:lstStyle/>
          <a:p>
            <a:pPr algn="l">
              <a:buFont typeface="Arial" panose="020B0604020202020204" pitchFamily="34" charset="0"/>
              <a:buChar char="•"/>
            </a:pPr>
            <a:r>
              <a:rPr lang="en-US" sz="2000" b="0" i="0" dirty="0">
                <a:solidFill>
                  <a:srgbClr val="374151"/>
                </a:solidFill>
                <a:effectLst/>
                <a:latin typeface="Söhne"/>
              </a:rPr>
              <a:t>We need to know if concepts in different datasets </a:t>
            </a:r>
            <a:r>
              <a:rPr lang="en-US" sz="2000" i="0" dirty="0">
                <a:solidFill>
                  <a:srgbClr val="374151"/>
                </a:solidFill>
                <a:effectLst/>
                <a:latin typeface="Söhne"/>
              </a:rPr>
              <a:t>mean the same thing</a:t>
            </a:r>
          </a:p>
          <a:p>
            <a:pPr algn="l">
              <a:buFont typeface="Arial" panose="020B0604020202020204" pitchFamily="34" charset="0"/>
              <a:buChar char="•"/>
            </a:pPr>
            <a:r>
              <a:rPr lang="en-US" sz="2000" dirty="0">
                <a:solidFill>
                  <a:srgbClr val="374151"/>
                </a:solidFill>
                <a:latin typeface="Söhne"/>
              </a:rPr>
              <a:t>We want to annotate data using concepts from vocabularies</a:t>
            </a:r>
          </a:p>
          <a:p>
            <a:pPr algn="l">
              <a:buFont typeface="Arial" panose="020B0604020202020204" pitchFamily="34" charset="0"/>
              <a:buChar char="•"/>
            </a:pPr>
            <a:r>
              <a:rPr lang="en-US" sz="2000" dirty="0">
                <a:solidFill>
                  <a:srgbClr val="374151"/>
                </a:solidFill>
                <a:latin typeface="Söhne"/>
              </a:rPr>
              <a:t>We want to use vocabularies that are standard-based and machine-readable</a:t>
            </a:r>
          </a:p>
          <a:p>
            <a:pPr algn="l">
              <a:buFont typeface="Arial" panose="020B0604020202020204" pitchFamily="34" charset="0"/>
              <a:buChar char="•"/>
            </a:pPr>
            <a:r>
              <a:rPr lang="en-US" sz="2000" b="0" i="0" dirty="0">
                <a:solidFill>
                  <a:srgbClr val="374151"/>
                </a:solidFill>
                <a:effectLst/>
                <a:latin typeface="Söhne"/>
              </a:rPr>
              <a:t>We want to use vocabularies that are sup</a:t>
            </a:r>
            <a:r>
              <a:rPr lang="en-US" sz="2000" dirty="0">
                <a:solidFill>
                  <a:srgbClr val="374151"/>
                </a:solidFill>
                <a:latin typeface="Söhne"/>
              </a:rPr>
              <a:t>ported by the community</a:t>
            </a:r>
            <a:r>
              <a:rPr lang="en-US" sz="2000" b="0" i="0" dirty="0">
                <a:solidFill>
                  <a:srgbClr val="374151"/>
                </a:solidFill>
                <a:effectLst/>
                <a:latin typeface="Söhne"/>
              </a:rPr>
              <a:t>  </a:t>
            </a:r>
          </a:p>
          <a:p>
            <a:pPr marL="0" indent="0">
              <a:buNone/>
            </a:pPr>
            <a:endParaRPr lang="en-US" sz="2000" dirty="0"/>
          </a:p>
        </p:txBody>
      </p:sp>
    </p:spTree>
    <p:extLst>
      <p:ext uri="{BB962C8B-B14F-4D97-AF65-F5344CB8AC3E}">
        <p14:creationId xmlns:p14="http://schemas.microsoft.com/office/powerpoint/2010/main" val="69467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594A-3F1A-E023-F0FF-44566B70146B}"/>
              </a:ext>
            </a:extLst>
          </p:cNvPr>
          <p:cNvSpPr>
            <a:spLocks noGrp="1"/>
          </p:cNvSpPr>
          <p:nvPr>
            <p:ph type="title"/>
          </p:nvPr>
        </p:nvSpPr>
        <p:spPr/>
        <p:txBody>
          <a:bodyPr/>
          <a:lstStyle/>
          <a:p>
            <a:r>
              <a:rPr lang="en-US" dirty="0"/>
              <a:t>How to implement for humans: English</a:t>
            </a:r>
          </a:p>
        </p:txBody>
      </p:sp>
      <p:sp>
        <p:nvSpPr>
          <p:cNvPr id="3" name="Content Placeholder 2">
            <a:extLst>
              <a:ext uri="{FF2B5EF4-FFF2-40B4-BE49-F238E27FC236}">
                <a16:creationId xmlns:a16="http://schemas.microsoft.com/office/drawing/2014/main" id="{58062243-588A-B225-8B45-7E03793F40E0}"/>
              </a:ext>
            </a:extLst>
          </p:cNvPr>
          <p:cNvSpPr>
            <a:spLocks noGrp="1"/>
          </p:cNvSpPr>
          <p:nvPr>
            <p:ph idx="1"/>
          </p:nvPr>
        </p:nvSpPr>
        <p:spPr/>
        <p:txBody>
          <a:bodyPr>
            <a:normAutofit/>
          </a:bodyPr>
          <a:lstStyle/>
          <a:p>
            <a:pPr marL="0" indent="0" algn="ctr">
              <a:buNone/>
            </a:pPr>
            <a:r>
              <a:rPr lang="en-US" sz="2800" dirty="0"/>
              <a:t>Donuts  -  are   -  yummy</a:t>
            </a:r>
          </a:p>
          <a:p>
            <a:pPr marL="0" indent="0">
              <a:buNone/>
            </a:pPr>
            <a:endParaRPr lang="en-US" sz="2000" dirty="0"/>
          </a:p>
          <a:p>
            <a:r>
              <a:rPr lang="en-US" sz="2000" dirty="0"/>
              <a:t>We intuitively understand</a:t>
            </a:r>
            <a:r>
              <a:rPr lang="en-US" sz="1800" dirty="0"/>
              <a:t> controlled vocabularies (e.g. English)</a:t>
            </a:r>
            <a:endParaRPr lang="en-US" dirty="0"/>
          </a:p>
          <a:p>
            <a:r>
              <a:rPr lang="en-US" dirty="0"/>
              <a:t>We also understand ontologies/relationship between these terms</a:t>
            </a:r>
          </a:p>
          <a:p>
            <a:r>
              <a:rPr lang="en-US" dirty="0"/>
              <a:t>But at the core of FAIR is capturing these concepts and relationships in a way that machines can understand and work with. </a:t>
            </a:r>
          </a:p>
          <a:p>
            <a:pPr marL="228600" lvl="1" indent="0">
              <a:buNone/>
            </a:pPr>
            <a:endParaRPr lang="en-US" dirty="0"/>
          </a:p>
        </p:txBody>
      </p:sp>
    </p:spTree>
    <p:extLst>
      <p:ext uri="{BB962C8B-B14F-4D97-AF65-F5344CB8AC3E}">
        <p14:creationId xmlns:p14="http://schemas.microsoft.com/office/powerpoint/2010/main" val="256005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972C-E7AB-C4EB-7DC8-C20091B8B7E4}"/>
              </a:ext>
            </a:extLst>
          </p:cNvPr>
          <p:cNvSpPr>
            <a:spLocks noGrp="1"/>
          </p:cNvSpPr>
          <p:nvPr>
            <p:ph type="title"/>
          </p:nvPr>
        </p:nvSpPr>
        <p:spPr>
          <a:xfrm>
            <a:off x="804672" y="978776"/>
            <a:ext cx="4486656" cy="1174991"/>
          </a:xfrm>
        </p:spPr>
        <p:txBody>
          <a:bodyPr>
            <a:normAutofit/>
          </a:bodyPr>
          <a:lstStyle/>
          <a:p>
            <a:r>
              <a:rPr lang="en-US" sz="2400" dirty="0"/>
              <a:t>How to implement for machines: RDF</a:t>
            </a:r>
          </a:p>
        </p:txBody>
      </p:sp>
      <p:sp>
        <p:nvSpPr>
          <p:cNvPr id="3" name="Content Placeholder 2">
            <a:extLst>
              <a:ext uri="{FF2B5EF4-FFF2-40B4-BE49-F238E27FC236}">
                <a16:creationId xmlns:a16="http://schemas.microsoft.com/office/drawing/2014/main" id="{1EC512B2-4DAA-564F-BFA1-8E136067A7AA}"/>
              </a:ext>
            </a:extLst>
          </p:cNvPr>
          <p:cNvSpPr>
            <a:spLocks noGrp="1"/>
          </p:cNvSpPr>
          <p:nvPr>
            <p:ph idx="1"/>
          </p:nvPr>
        </p:nvSpPr>
        <p:spPr>
          <a:xfrm>
            <a:off x="804672" y="2640692"/>
            <a:ext cx="4486656" cy="3255252"/>
          </a:xfrm>
        </p:spPr>
        <p:txBody>
          <a:bodyPr>
            <a:normAutofit/>
          </a:bodyPr>
          <a:lstStyle/>
          <a:p>
            <a:pPr marL="0" indent="0" algn="ctr">
              <a:buNone/>
            </a:pPr>
            <a:r>
              <a:rPr lang="en-US" sz="2400" dirty="0"/>
              <a:t>Donuts  -  are   -  yummy</a:t>
            </a:r>
          </a:p>
          <a:p>
            <a:pPr marL="0" indent="0">
              <a:buNone/>
            </a:pPr>
            <a:endParaRPr lang="en-US" dirty="0"/>
          </a:p>
          <a:p>
            <a:r>
              <a:rPr lang="en-US" dirty="0"/>
              <a:t>One way to capture this is to use RDF</a:t>
            </a:r>
          </a:p>
          <a:p>
            <a:r>
              <a:rPr lang="en-US" dirty="0"/>
              <a:t>Hard for humans but heaven for machines</a:t>
            </a:r>
          </a:p>
          <a:p>
            <a:endParaRPr lang="en-US" dirty="0"/>
          </a:p>
        </p:txBody>
      </p:sp>
      <p:pic>
        <p:nvPicPr>
          <p:cNvPr id="5" name="Picture 4">
            <a:extLst>
              <a:ext uri="{FF2B5EF4-FFF2-40B4-BE49-F238E27FC236}">
                <a16:creationId xmlns:a16="http://schemas.microsoft.com/office/drawing/2014/main" id="{0F511FEB-D4BA-BECC-E84B-C49A60FCAEAF}"/>
              </a:ext>
            </a:extLst>
          </p:cNvPr>
          <p:cNvPicPr>
            <a:picLocks noChangeAspect="1"/>
          </p:cNvPicPr>
          <p:nvPr/>
        </p:nvPicPr>
        <p:blipFill rotWithShape="1">
          <a:blip r:embed="rId3"/>
          <a:srcRect r="8832"/>
          <a:stretch/>
        </p:blipFill>
        <p:spPr>
          <a:xfrm>
            <a:off x="6096000" y="10"/>
            <a:ext cx="6096000" cy="6857990"/>
          </a:xfrm>
          <a:prstGeom prst="rect">
            <a:avLst/>
          </a:prstGeom>
        </p:spPr>
      </p:pic>
    </p:spTree>
    <p:extLst>
      <p:ext uri="{BB962C8B-B14F-4D97-AF65-F5344CB8AC3E}">
        <p14:creationId xmlns:p14="http://schemas.microsoft.com/office/powerpoint/2010/main" val="3651884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804672" y="964692"/>
            <a:ext cx="4476806" cy="1188720"/>
          </a:xfrm>
        </p:spPr>
        <p:txBody>
          <a:bodyPr>
            <a:normAutofit/>
          </a:bodyPr>
          <a:lstStyle/>
          <a:p>
            <a:r>
              <a:rPr lang="en-US" sz="1600" b="1" i="0" dirty="0">
                <a:solidFill>
                  <a:srgbClr val="374151"/>
                </a:solidFill>
                <a:effectLst/>
                <a:latin typeface="Söhne"/>
              </a:rPr>
              <a:t>FAIR Implementation: A Collaborative Effort</a:t>
            </a:r>
            <a:endParaRPr lang="en-US" sz="2600" dirty="0"/>
          </a:p>
        </p:txBody>
      </p:sp>
      <p:sp>
        <p:nvSpPr>
          <p:cNvPr id="3" name="Content Placeholder 2">
            <a:extLst>
              <a:ext uri="{FF2B5EF4-FFF2-40B4-BE49-F238E27FC236}">
                <a16:creationId xmlns:a16="http://schemas.microsoft.com/office/drawing/2014/main" id="{3557E324-CE7E-4B05-7130-1046A94E9271}"/>
              </a:ext>
            </a:extLst>
          </p:cNvPr>
          <p:cNvSpPr>
            <a:spLocks noGrp="1"/>
          </p:cNvSpPr>
          <p:nvPr>
            <p:ph idx="1"/>
          </p:nvPr>
        </p:nvSpPr>
        <p:spPr>
          <a:xfrm>
            <a:off x="803244" y="2638044"/>
            <a:ext cx="4492932" cy="3263206"/>
          </a:xfrm>
        </p:spPr>
        <p:txBody>
          <a:bodyPr>
            <a:normAutofit lnSpcReduction="10000"/>
          </a:bodyPr>
          <a:lstStyle/>
          <a:p>
            <a:pPr algn="l">
              <a:buFont typeface="+mj-lt"/>
              <a:buAutoNum type="arabicPeriod"/>
            </a:pPr>
            <a:r>
              <a:rPr lang="en-US" b="1" i="0" dirty="0">
                <a:solidFill>
                  <a:srgbClr val="374151"/>
                </a:solidFill>
                <a:effectLst/>
                <a:latin typeface="Söhne"/>
              </a:rPr>
              <a:t>Domain Specialists: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Involved in governance and conceptual aspects of FAIR implementation.</a:t>
            </a:r>
          </a:p>
          <a:p>
            <a:pPr marL="742950" lvl="1" indent="-285750" algn="l">
              <a:buFont typeface="+mj-lt"/>
              <a:buAutoNum type="arabicPeriod"/>
            </a:pPr>
            <a:r>
              <a:rPr lang="en-US" b="0" i="0" dirty="0">
                <a:solidFill>
                  <a:srgbClr val="374151"/>
                </a:solidFill>
                <a:effectLst/>
                <a:latin typeface="Söhne"/>
              </a:rPr>
              <a:t>Tasks include defining the concepts, determining the relationships, and shaping the ontology.</a:t>
            </a:r>
          </a:p>
          <a:p>
            <a:pPr algn="l">
              <a:buFont typeface="+mj-lt"/>
              <a:buAutoNum type="arabicPeriod"/>
            </a:pPr>
            <a:r>
              <a:rPr lang="en-US" b="1" i="0" dirty="0">
                <a:solidFill>
                  <a:srgbClr val="374151"/>
                </a:solidFill>
                <a:effectLst/>
                <a:latin typeface="Söhne"/>
              </a:rPr>
              <a:t>Engineers: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Responsible for the technological aspects of FAIR implementation.</a:t>
            </a:r>
          </a:p>
          <a:p>
            <a:pPr marL="742950" lvl="1" indent="-285750" algn="l">
              <a:buFont typeface="+mj-lt"/>
              <a:buAutoNum type="arabicPeriod"/>
            </a:pPr>
            <a:r>
              <a:rPr lang="en-US" b="0" i="0" dirty="0">
                <a:solidFill>
                  <a:srgbClr val="374151"/>
                </a:solidFill>
                <a:effectLst/>
                <a:latin typeface="Söhne"/>
              </a:rPr>
              <a:t>Tasks include capturing the ontology, sharing it, and utilizing it effectively.</a:t>
            </a:r>
          </a:p>
          <a:p>
            <a:pPr marL="742950" lvl="1" indent="-285750" algn="l">
              <a:buFont typeface="+mj-lt"/>
              <a:buAutoNum type="arabicPeriod"/>
            </a:pPr>
            <a:endParaRPr lang="en-US" b="0" i="0" dirty="0">
              <a:solidFill>
                <a:srgbClr val="374151"/>
              </a:solidFill>
              <a:effectLst/>
              <a:latin typeface="Söhne"/>
            </a:endParaRPr>
          </a:p>
        </p:txBody>
      </p:sp>
      <p:sp>
        <p:nvSpPr>
          <p:cNvPr id="15" name="Rectangle 14">
            <a:extLst>
              <a:ext uri="{FF2B5EF4-FFF2-40B4-BE49-F238E27FC236}">
                <a16:creationId xmlns:a16="http://schemas.microsoft.com/office/drawing/2014/main" id="{CCB44D6C-A194-4C92-A608-1AA2CC59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5762A7-CE84-40FE-9B97-D3C158A3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with low confidence">
            <a:extLst>
              <a:ext uri="{FF2B5EF4-FFF2-40B4-BE49-F238E27FC236}">
                <a16:creationId xmlns:a16="http://schemas.microsoft.com/office/drawing/2014/main" id="{8CFE65DE-CE8D-FA6D-2701-1945948FB10D}"/>
              </a:ext>
            </a:extLst>
          </p:cNvPr>
          <p:cNvPicPr>
            <a:picLocks noChangeAspect="1"/>
          </p:cNvPicPr>
          <p:nvPr/>
        </p:nvPicPr>
        <p:blipFill>
          <a:blip r:embed="rId3"/>
          <a:stretch>
            <a:fillRect/>
          </a:stretch>
        </p:blipFill>
        <p:spPr>
          <a:xfrm>
            <a:off x="6272789" y="1675471"/>
            <a:ext cx="4782312" cy="3514999"/>
          </a:xfrm>
          <a:prstGeom prst="rect">
            <a:avLst/>
          </a:prstGeom>
        </p:spPr>
      </p:pic>
    </p:spTree>
    <p:extLst>
      <p:ext uri="{BB962C8B-B14F-4D97-AF65-F5344CB8AC3E}">
        <p14:creationId xmlns:p14="http://schemas.microsoft.com/office/powerpoint/2010/main" val="1217338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594A-3F1A-E023-F0FF-44566B70146B}"/>
              </a:ext>
            </a:extLst>
          </p:cNvPr>
          <p:cNvSpPr>
            <a:spLocks noGrp="1"/>
          </p:cNvSpPr>
          <p:nvPr>
            <p:ph type="title"/>
          </p:nvPr>
        </p:nvSpPr>
        <p:spPr>
          <a:xfrm>
            <a:off x="2231136" y="964692"/>
            <a:ext cx="7729728" cy="1188720"/>
          </a:xfrm>
        </p:spPr>
        <p:txBody>
          <a:bodyPr vert="horz" lIns="182880" tIns="182880" rIns="182880" bIns="182880" rtlCol="0" anchor="ctr">
            <a:normAutofit/>
          </a:bodyPr>
          <a:lstStyle/>
          <a:p>
            <a:r>
              <a:rPr lang="en-US" dirty="0">
                <a:solidFill>
                  <a:srgbClr val="262626"/>
                </a:solidFill>
              </a:rPr>
              <a:t>Controlled Vocabulary</a:t>
            </a:r>
            <a:br>
              <a:rPr lang="en-US" dirty="0">
                <a:solidFill>
                  <a:srgbClr val="262626"/>
                </a:solidFill>
              </a:rPr>
            </a:br>
            <a:endParaRPr lang="en-US" dirty="0">
              <a:solidFill>
                <a:srgbClr val="262626"/>
              </a:solidFill>
            </a:endParaRPr>
          </a:p>
        </p:txBody>
      </p:sp>
      <p:sp>
        <p:nvSpPr>
          <p:cNvPr id="6" name="Content Placeholder 2">
            <a:extLst>
              <a:ext uri="{FF2B5EF4-FFF2-40B4-BE49-F238E27FC236}">
                <a16:creationId xmlns:a16="http://schemas.microsoft.com/office/drawing/2014/main" id="{7FF80CCA-038F-6127-1CCB-A92245E4E220}"/>
              </a:ext>
            </a:extLst>
          </p:cNvPr>
          <p:cNvSpPr txBox="1">
            <a:spLocks/>
          </p:cNvSpPr>
          <p:nvPr/>
        </p:nvSpPr>
        <p:spPr>
          <a:xfrm>
            <a:off x="1815592" y="2765042"/>
            <a:ext cx="4828030"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2000" b="1" i="0" dirty="0">
                <a:effectLst/>
              </a:rPr>
              <a:t>Classes</a:t>
            </a:r>
            <a:r>
              <a:rPr lang="en-US" b="1" i="0" dirty="0">
                <a:effectLst/>
              </a:rPr>
              <a:t>:</a:t>
            </a:r>
            <a:endParaRPr lang="en-US" b="0" i="0" dirty="0">
              <a:effectLst/>
            </a:endParaRPr>
          </a:p>
          <a:p>
            <a:pPr marL="742950" lvl="1"/>
            <a:r>
              <a:rPr lang="en-US" b="0" i="0" dirty="0">
                <a:effectLst/>
              </a:rPr>
              <a:t>Represent concepts in a controlled vocabulary.</a:t>
            </a:r>
          </a:p>
          <a:p>
            <a:pPr marL="742950" lvl="1"/>
            <a:r>
              <a:rPr lang="en-US" b="0" i="0" dirty="0">
                <a:effectLst/>
              </a:rPr>
              <a:t>Food, Reaction</a:t>
            </a:r>
          </a:p>
          <a:p>
            <a:r>
              <a:rPr lang="en-US" sz="2000" b="1" i="0" dirty="0">
                <a:effectLst/>
              </a:rPr>
              <a:t>Individuals</a:t>
            </a:r>
            <a:r>
              <a:rPr lang="en-US" b="1" i="0" dirty="0">
                <a:effectLst/>
              </a:rPr>
              <a:t>:</a:t>
            </a:r>
            <a:endParaRPr lang="en-US" b="0" i="0" dirty="0">
              <a:effectLst/>
            </a:endParaRPr>
          </a:p>
          <a:p>
            <a:pPr marL="742950" lvl="1"/>
            <a:r>
              <a:rPr lang="en-US" b="0" i="0" dirty="0">
                <a:effectLst/>
              </a:rPr>
              <a:t>Represent instances of these concepts.</a:t>
            </a:r>
          </a:p>
          <a:p>
            <a:pPr marL="742950" lvl="1"/>
            <a:r>
              <a:rPr lang="en-US" b="0" i="0" dirty="0">
                <a:effectLst/>
              </a:rPr>
              <a:t>Bagels, Donuts are individuals of food</a:t>
            </a:r>
          </a:p>
        </p:txBody>
      </p:sp>
      <p:pic>
        <p:nvPicPr>
          <p:cNvPr id="4" name="Picture 3">
            <a:extLst>
              <a:ext uri="{FF2B5EF4-FFF2-40B4-BE49-F238E27FC236}">
                <a16:creationId xmlns:a16="http://schemas.microsoft.com/office/drawing/2014/main" id="{4325BBF4-070C-4361-9252-311D0E388E79}"/>
              </a:ext>
            </a:extLst>
          </p:cNvPr>
          <p:cNvPicPr>
            <a:picLocks noChangeAspect="1"/>
          </p:cNvPicPr>
          <p:nvPr/>
        </p:nvPicPr>
        <p:blipFill>
          <a:blip r:embed="rId3"/>
          <a:stretch>
            <a:fillRect/>
          </a:stretch>
        </p:blipFill>
        <p:spPr>
          <a:xfrm>
            <a:off x="7372350" y="2425322"/>
            <a:ext cx="3924300" cy="3781425"/>
          </a:xfrm>
          <a:prstGeom prst="rect">
            <a:avLst/>
          </a:prstGeom>
        </p:spPr>
      </p:pic>
    </p:spTree>
    <p:extLst>
      <p:ext uri="{BB962C8B-B14F-4D97-AF65-F5344CB8AC3E}">
        <p14:creationId xmlns:p14="http://schemas.microsoft.com/office/powerpoint/2010/main" val="271906417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2637</TotalTime>
  <Words>3098</Words>
  <Application>Microsoft Office PowerPoint</Application>
  <PresentationFormat>Widescreen</PresentationFormat>
  <Paragraphs>203</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Gill Sans MT</vt:lpstr>
      <vt:lpstr>Söhne</vt:lpstr>
      <vt:lpstr>Source Sans Pro</vt:lpstr>
      <vt:lpstr>Times New Roman</vt:lpstr>
      <vt:lpstr>Parcel</vt:lpstr>
      <vt:lpstr>Sync 2.2 Controlled vocabularies and ontologies</vt:lpstr>
      <vt:lpstr>Roadmap </vt:lpstr>
      <vt:lpstr>Overview</vt:lpstr>
      <vt:lpstr>Understanding Ontology and Controlled Vocabulary in FAIR Data Principles</vt:lpstr>
      <vt:lpstr>FAIR: Why use/build controlled vocabularies</vt:lpstr>
      <vt:lpstr>How to implement for humans: English</vt:lpstr>
      <vt:lpstr>How to implement for machines: RDF</vt:lpstr>
      <vt:lpstr>FAIR Implementation: A Collaborative Effort</vt:lpstr>
      <vt:lpstr>Controlled Vocabulary </vt:lpstr>
      <vt:lpstr>Capturing relationships:</vt:lpstr>
      <vt:lpstr>How to implement for machines: RDF</vt:lpstr>
      <vt:lpstr>Practical goals</vt:lpstr>
      <vt:lpstr>Netflix Movie ontology</vt:lpstr>
      <vt:lpstr>Netflix Movie ontology: Protege</vt:lpstr>
      <vt:lpstr>Netflix Movie ontology: Bioportal</vt:lpstr>
      <vt:lpstr>Phladelphia Public health ontology</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data management plan with CARE and FAIR</dc:title>
  <dc:creator>Ortigoza,Ana</dc:creator>
  <cp:lastModifiedBy>ranli627@outlook.com</cp:lastModifiedBy>
  <cp:revision>68</cp:revision>
  <dcterms:created xsi:type="dcterms:W3CDTF">2023-06-24T18:47:44Z</dcterms:created>
  <dcterms:modified xsi:type="dcterms:W3CDTF">2023-06-27T21:15:25Z</dcterms:modified>
</cp:coreProperties>
</file>