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2"/>
  </p:notesMasterIdLst>
  <p:sldIdLst>
    <p:sldId id="257" r:id="rId2"/>
    <p:sldId id="1112" r:id="rId3"/>
    <p:sldId id="1135" r:id="rId4"/>
    <p:sldId id="1131" r:id="rId5"/>
    <p:sldId id="1090" r:id="rId6"/>
    <p:sldId id="1115" r:id="rId7"/>
    <p:sldId id="1137" r:id="rId8"/>
    <p:sldId id="1136" r:id="rId9"/>
    <p:sldId id="1140" r:id="rId10"/>
    <p:sldId id="1141" r:id="rId11"/>
    <p:sldId id="1142" r:id="rId12"/>
    <p:sldId id="1143" r:id="rId13"/>
    <p:sldId id="1144" r:id="rId14"/>
    <p:sldId id="1138" r:id="rId15"/>
    <p:sldId id="1133" r:id="rId16"/>
    <p:sldId id="1121" r:id="rId17"/>
    <p:sldId id="1146" r:id="rId18"/>
    <p:sldId id="1139" r:id="rId19"/>
    <p:sldId id="1122" r:id="rId20"/>
    <p:sldId id="10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49794" autoAdjust="0"/>
  </p:normalViewPr>
  <p:slideViewPr>
    <p:cSldViewPr snapToGrid="0">
      <p:cViewPr>
        <p:scale>
          <a:sx n="66" d="100"/>
          <a:sy n="66" d="100"/>
        </p:scale>
        <p:origin x="1260" y="-28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83C08-CB34-49E8-A67F-CC98151DA475}"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07EC5-3357-4180-BE1E-C5BB3F43FCFA}" type="slidenum">
              <a:rPr lang="en-US" smtClean="0"/>
              <a:t>‹#›</a:t>
            </a:fld>
            <a:endParaRPr lang="en-US"/>
          </a:p>
        </p:txBody>
      </p:sp>
    </p:spTree>
    <p:extLst>
      <p:ext uri="{BB962C8B-B14F-4D97-AF65-F5344CB8AC3E}">
        <p14:creationId xmlns:p14="http://schemas.microsoft.com/office/powerpoint/2010/main" val="136692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rcid.org/0000-0002-4699-475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a:t>
            </a:fld>
            <a:endParaRPr lang="en-US"/>
          </a:p>
        </p:txBody>
      </p:sp>
    </p:spTree>
    <p:extLst>
      <p:ext uri="{BB962C8B-B14F-4D97-AF65-F5344CB8AC3E}">
        <p14:creationId xmlns:p14="http://schemas.microsoft.com/office/powerpoint/2010/main" val="1313770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We can View. Search ‘revise case report`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You can see the </a:t>
            </a:r>
            <a:r>
              <a:rPr lang="en-US" b="0" i="0" dirty="0" err="1">
                <a:solidFill>
                  <a:srgbClr val="374151"/>
                </a:solidFill>
                <a:effectLst/>
                <a:latin typeface="Söhne"/>
              </a:rPr>
              <a:t>emtadta</a:t>
            </a:r>
            <a:r>
              <a:rPr lang="en-US" b="0" i="0" dirty="0">
                <a:solidFill>
                  <a:srgbClr val="374151"/>
                </a:solidFill>
                <a:effectLst/>
                <a:latin typeface="Söhne"/>
              </a:rPr>
              <a:t> instance </a:t>
            </a:r>
            <a:r>
              <a:rPr lang="en-US" b="0" i="0" dirty="0" err="1">
                <a:solidFill>
                  <a:srgbClr val="374151"/>
                </a:solidFill>
                <a:effectLst/>
                <a:latin typeface="Söhne"/>
              </a:rPr>
              <a:t>dispalys</a:t>
            </a:r>
            <a:r>
              <a:rPr lang="en-US" b="0" i="0" dirty="0">
                <a:solidFill>
                  <a:srgbClr val="374151"/>
                </a:solidFill>
                <a:effectLst/>
                <a:latin typeface="Söhne"/>
              </a:rPr>
              <a:t> like a form with filled out fields. The form comes with expect </a:t>
            </a:r>
            <a:r>
              <a:rPr lang="en-US" b="0" i="0" dirty="0" err="1">
                <a:solidFill>
                  <a:srgbClr val="374151"/>
                </a:solidFill>
                <a:effectLst/>
                <a:latin typeface="Söhne"/>
              </a:rPr>
              <a:t>conveniouences</a:t>
            </a:r>
            <a:r>
              <a:rPr lang="en-US" b="0" i="0" dirty="0">
                <a:solidFill>
                  <a:srgbClr val="374151"/>
                </a:solidFill>
                <a:effectLst/>
                <a:latin typeface="Söhne"/>
              </a:rPr>
              <a:t> such as drop-down </a:t>
            </a:r>
            <a:r>
              <a:rPr lang="en-US" b="0" i="0" dirty="0" err="1">
                <a:solidFill>
                  <a:srgbClr val="374151"/>
                </a:solidFill>
                <a:effectLst/>
                <a:latin typeface="Söhne"/>
              </a:rPr>
              <a:t>menuse</a:t>
            </a:r>
            <a:r>
              <a:rPr lang="en-US" b="0" i="0" dirty="0">
                <a:solidFill>
                  <a:srgbClr val="374151"/>
                </a:solidFill>
                <a:effectLst/>
                <a:latin typeface="Söhne"/>
              </a:rPr>
              <a:t> with autocomplete, help text </a:t>
            </a:r>
            <a:r>
              <a:rPr lang="en-US" b="0" i="0" dirty="0" err="1">
                <a:solidFill>
                  <a:srgbClr val="374151"/>
                </a:solidFill>
                <a:effectLst/>
                <a:latin typeface="Söhne"/>
              </a:rPr>
              <a:t>tos</a:t>
            </a:r>
            <a:r>
              <a:rPr lang="en-US" b="0" i="0" dirty="0">
                <a:solidFill>
                  <a:srgbClr val="374151"/>
                </a:solidFill>
                <a:effectLst/>
                <a:latin typeface="Söhne"/>
              </a:rPr>
              <a:t> </a:t>
            </a:r>
            <a:r>
              <a:rPr lang="en-US" b="0" i="0" dirty="0" err="1">
                <a:solidFill>
                  <a:srgbClr val="374151"/>
                </a:solidFill>
                <a:effectLst/>
                <a:latin typeface="Söhne"/>
              </a:rPr>
              <a:t>erach</a:t>
            </a:r>
            <a:r>
              <a:rPr lang="en-US" b="0" i="0" dirty="0">
                <a:solidFill>
                  <a:srgbClr val="374151"/>
                </a:solidFill>
                <a:effectLst/>
                <a:latin typeface="Söhne"/>
              </a:rPr>
              <a:t> foe ach field. And type checks against the field types.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One convenience </a:t>
            </a:r>
            <a:r>
              <a:rPr lang="en-US" b="0" i="0" dirty="0" err="1">
                <a:solidFill>
                  <a:srgbClr val="374151"/>
                </a:solidFill>
                <a:effectLst/>
                <a:latin typeface="Söhne"/>
              </a:rPr>
              <a:t>tha</a:t>
            </a:r>
            <a:r>
              <a:rPr lang="en-US" b="0" i="0" dirty="0">
                <a:solidFill>
                  <a:srgbClr val="374151"/>
                </a:solidFill>
                <a:effectLst/>
                <a:latin typeface="Söhne"/>
              </a:rPr>
              <a:t> tis not so typical and a key FAIR feature of CEDAR is the ability to examine the produced metadata in multiple formats. While this is not useful for domain </a:t>
            </a:r>
            <a:r>
              <a:rPr lang="en-US" b="0" i="0" dirty="0" err="1">
                <a:solidFill>
                  <a:srgbClr val="374151"/>
                </a:solidFill>
                <a:effectLst/>
                <a:latin typeface="Söhne"/>
              </a:rPr>
              <a:t>expertist</a:t>
            </a:r>
            <a:r>
              <a:rPr lang="en-US" b="0" i="0" dirty="0">
                <a:solidFill>
                  <a:srgbClr val="374151"/>
                </a:solidFill>
                <a:effectLst/>
                <a:latin typeface="Söhne"/>
              </a:rPr>
              <a:t>… for the FAIR technologists responsible for engineering this is extremely useful. You can view the native metadata in </a:t>
            </a:r>
            <a:r>
              <a:rPr lang="en-US" b="0" i="0" dirty="0" err="1">
                <a:solidFill>
                  <a:srgbClr val="374151"/>
                </a:solidFill>
                <a:effectLst/>
                <a:latin typeface="Söhne"/>
              </a:rPr>
              <a:t>json-ld</a:t>
            </a:r>
            <a:r>
              <a:rPr lang="en-US" b="0" i="0" dirty="0">
                <a:solidFill>
                  <a:srgbClr val="374151"/>
                </a:solidFill>
                <a:effectLst/>
                <a:latin typeface="Söhne"/>
              </a:rPr>
              <a:t> or the same information presented in RDF.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Looking at the JSON-</a:t>
            </a:r>
            <a:r>
              <a:rPr lang="en-US" b="0" i="0" dirty="0" err="1">
                <a:solidFill>
                  <a:srgbClr val="374151"/>
                </a:solidFill>
                <a:effectLst/>
                <a:latin typeface="Söhne"/>
              </a:rPr>
              <a:t>ld</a:t>
            </a:r>
            <a:r>
              <a:rPr lang="en-US" b="0" i="0" dirty="0">
                <a:solidFill>
                  <a:srgbClr val="374151"/>
                </a:solidFill>
                <a:effectLst/>
                <a:latin typeface="Söhne"/>
              </a:rPr>
              <a:t> we can see </a:t>
            </a:r>
            <a:r>
              <a:rPr lang="en-US" b="0" i="0" dirty="0" err="1">
                <a:solidFill>
                  <a:srgbClr val="374151"/>
                </a:solidFill>
                <a:effectLst/>
                <a:latin typeface="Söhne"/>
              </a:rPr>
              <a:t>meatdata</a:t>
            </a:r>
            <a:r>
              <a:rPr lang="en-US" b="0" i="0" dirty="0">
                <a:solidFill>
                  <a:srgbClr val="374151"/>
                </a:solidFill>
                <a:effectLst/>
                <a:latin typeface="Söhne"/>
              </a:rPr>
              <a:t> about the </a:t>
            </a:r>
            <a:r>
              <a:rPr lang="en-US" b="0" i="0" dirty="0" err="1">
                <a:solidFill>
                  <a:srgbClr val="374151"/>
                </a:solidFill>
                <a:effectLst/>
                <a:latin typeface="Söhne"/>
              </a:rPr>
              <a:t>metadta</a:t>
            </a:r>
            <a:r>
              <a:rPr lang="en-US" b="0" i="0" dirty="0">
                <a:solidFill>
                  <a:srgbClr val="374151"/>
                </a:solidFill>
                <a:effectLst/>
                <a:latin typeface="Söhne"/>
              </a:rPr>
              <a:t>. This ensure that this is a FAIR and machine actionable artifact.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When we exit the view we can view the artifact metadata. If we have permissions we can change various things </a:t>
            </a:r>
            <a:r>
              <a:rPr lang="en-US" dirty="0"/>
              <a:t>https://cedar.metadatacenter.org/instances/edit/https://repo.metadatacenter.org/template-instances/95f57e08-138d-4762-9eb6-6243c9333e91?folderId=https:%2F%2Frepo.metadatacenter.org%2Ffolders%2F93769b83-f2ae-4a7d-a3a8-5a62afb4320c&amp;search=revised%20case%20report&amp;t=1688054078261</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10</a:t>
            </a:fld>
            <a:endParaRPr lang="en-US"/>
          </a:p>
        </p:txBody>
      </p:sp>
    </p:spTree>
    <p:extLst>
      <p:ext uri="{BB962C8B-B14F-4D97-AF65-F5344CB8AC3E}">
        <p14:creationId xmlns:p14="http://schemas.microsoft.com/office/powerpoint/2010/main" val="2399552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If you want to build a template you can start by copying an existing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But for practice purposes you can very quickly start generating a blank form to get used to working with cedar.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First lets go into a folder where we want to make a form. /</a:t>
            </a:r>
            <a:r>
              <a:rPr lang="en-US" b="0" i="0" dirty="0">
                <a:solidFill>
                  <a:srgbClr val="666666"/>
                </a:solidFill>
                <a:effectLst/>
                <a:latin typeface="Helvetica Neue"/>
              </a:rPr>
              <a:t>All / Users / </a:t>
            </a:r>
            <a:r>
              <a:rPr lang="en-US" b="0" i="0" u="none" strike="noStrike" dirty="0">
                <a:solidFill>
                  <a:srgbClr val="0F7686"/>
                </a:solidFill>
                <a:effectLst/>
                <a:latin typeface="Helvetica Neue"/>
              </a:rPr>
              <a:t>Ran Li</a:t>
            </a:r>
            <a:r>
              <a:rPr lang="en-US" b="0" i="0" dirty="0">
                <a:solidFill>
                  <a:srgbClr val="666666"/>
                </a:solidFill>
                <a:effectLst/>
                <a:latin typeface="Helvetica Neue"/>
              </a:rPr>
              <a:t> / </a:t>
            </a:r>
            <a:r>
              <a:rPr lang="en-US" b="0" i="0" u="none" strike="noStrike" dirty="0">
                <a:solidFill>
                  <a:srgbClr val="0F7686"/>
                </a:solidFill>
                <a:effectLst/>
                <a:latin typeface="Helvetica Neue"/>
              </a:rPr>
              <a:t>Summer Institute Course 2023</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u="none" strike="noStrike" dirty="0">
                <a:solidFill>
                  <a:srgbClr val="0F7686"/>
                </a:solidFill>
                <a:effectLst/>
                <a:latin typeface="Helvetica Neue"/>
              </a:rPr>
              <a:t>Click New &gt; Template. Cedar will open blank template for you to start filling out. Click save often.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u="none" strike="noStrike" dirty="0">
                <a:solidFill>
                  <a:srgbClr val="0F7686"/>
                </a:solidFill>
                <a:effectLst/>
                <a:latin typeface="Helvetica Neue"/>
              </a:rPr>
              <a:t>Now create a few fields perhaps some metadata attributes you would like to collect. For now we </a:t>
            </a:r>
            <a:r>
              <a:rPr lang="en-US" b="0" i="0" u="none" strike="noStrike" dirty="0" err="1">
                <a:solidFill>
                  <a:srgbClr val="0F7686"/>
                </a:solidFill>
                <a:effectLst/>
                <a:latin typeface="Helvetica Neue"/>
              </a:rPr>
              <a:t>own’t</a:t>
            </a:r>
            <a:r>
              <a:rPr lang="en-US" b="0" i="0" u="none" strike="noStrike" dirty="0">
                <a:solidFill>
                  <a:srgbClr val="0F7686"/>
                </a:solidFill>
                <a:effectLst/>
                <a:latin typeface="Helvetica Neue"/>
              </a:rPr>
              <a:t> worry about controlled vocabularies and ontologies we will cover that soon. For now the goal is just to get used to UI/UX and see it is very similar to tools we current use (such as google forms).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u="none" strike="noStrike" dirty="0">
                <a:solidFill>
                  <a:srgbClr val="0F7686"/>
                </a:solidFill>
                <a:effectLst/>
                <a:latin typeface="Helvetica Neue"/>
              </a:rPr>
              <a:t>Content type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u="none" strike="noStrike" dirty="0">
                <a:solidFill>
                  <a:srgbClr val="0F7686"/>
                </a:solidFill>
                <a:effectLst/>
                <a:latin typeface="Helvetica Neue"/>
              </a:rPr>
              <a:t>Content metadata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u="none" strike="noStrike" dirty="0">
                <a:solidFill>
                  <a:srgbClr val="0F7686"/>
                </a:solidFill>
                <a:effectLst/>
                <a:latin typeface="Helvetica Neue"/>
              </a:rPr>
              <a:t>After we are done we can click save. 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u="none" strike="noStrike" dirty="0">
                <a:solidFill>
                  <a:srgbClr val="0F7686"/>
                </a:solidFill>
                <a:effectLst/>
                <a:latin typeface="Helvetica Neue"/>
              </a:rPr>
              <a:t>To test our form we can go and try out our form. We can </a:t>
            </a:r>
            <a:r>
              <a:rPr lang="en-US" b="0" i="0" u="none" strike="noStrike" dirty="0" err="1">
                <a:solidFill>
                  <a:srgbClr val="0F7686"/>
                </a:solidFill>
                <a:effectLst/>
                <a:latin typeface="Helvetica Neue"/>
              </a:rPr>
              <a:t>pclick</a:t>
            </a:r>
            <a:r>
              <a:rPr lang="en-US" b="0" i="0" u="none" strike="noStrike" dirty="0">
                <a:solidFill>
                  <a:srgbClr val="0F7686"/>
                </a:solidFill>
                <a:effectLst/>
                <a:latin typeface="Helvetica Neue"/>
              </a:rPr>
              <a:t> populate… CEDAR opens a new instance of this template in the metadata editor and you can start filling it out. Again you can view what your </a:t>
            </a:r>
            <a:r>
              <a:rPr lang="en-US" b="0" i="0" u="none" strike="noStrike" dirty="0" err="1">
                <a:solidFill>
                  <a:srgbClr val="0F7686"/>
                </a:solidFill>
                <a:effectLst/>
                <a:latin typeface="Helvetica Neue"/>
              </a:rPr>
              <a:t>meatdata</a:t>
            </a:r>
            <a:r>
              <a:rPr lang="en-US" b="0" i="0" u="none" strike="noStrike" dirty="0">
                <a:solidFill>
                  <a:srgbClr val="0F7686"/>
                </a:solidFill>
                <a:effectLst/>
                <a:latin typeface="Helvetica Neue"/>
              </a:rPr>
              <a:t> looks like at the bottom and once you save you can navigate back to see this </a:t>
            </a:r>
            <a:r>
              <a:rPr lang="en-US" b="0" i="0" u="none" strike="noStrike" dirty="0" err="1">
                <a:solidFill>
                  <a:srgbClr val="0F7686"/>
                </a:solidFill>
                <a:effectLst/>
                <a:latin typeface="Helvetica Neue"/>
              </a:rPr>
              <a:t>istance</a:t>
            </a:r>
            <a:r>
              <a:rPr lang="en-US" b="0" i="0" u="none" strike="noStrike" dirty="0">
                <a:solidFill>
                  <a:srgbClr val="0F7686"/>
                </a:solidFill>
                <a:effectLst/>
                <a:latin typeface="Helvetica Neue"/>
              </a:rPr>
              <a:t>.</a:t>
            </a:r>
            <a:r>
              <a:rPr lang="en-US" b="0" i="0" dirty="0">
                <a:solidFill>
                  <a:srgbClr val="666666"/>
                </a:solidFill>
                <a:effectLst/>
                <a:latin typeface="Helvetica Neue"/>
              </a:rPr>
              <a:t> All / Users / </a:t>
            </a:r>
            <a:r>
              <a:rPr lang="en-US" b="0" i="0" u="none" strike="noStrike" dirty="0">
                <a:solidFill>
                  <a:srgbClr val="0F7686"/>
                </a:solidFill>
                <a:effectLst/>
                <a:latin typeface="Helvetica Neue"/>
              </a:rPr>
              <a:t>Ran Li</a:t>
            </a:r>
            <a:r>
              <a:rPr lang="en-US" b="0" i="0" dirty="0">
                <a:solidFill>
                  <a:srgbClr val="666666"/>
                </a:solidFill>
                <a:effectLst/>
                <a:latin typeface="Helvetica Neue"/>
              </a:rPr>
              <a:t> / </a:t>
            </a:r>
            <a:r>
              <a:rPr lang="en-US" b="0" i="0" u="none" strike="noStrike" dirty="0">
                <a:solidFill>
                  <a:srgbClr val="0F7686"/>
                </a:solidFill>
                <a:effectLst/>
                <a:latin typeface="Helvetica Neue"/>
              </a:rPr>
              <a:t>Summer Institute Course 2023</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11</a:t>
            </a:fld>
            <a:endParaRPr lang="en-US"/>
          </a:p>
        </p:txBody>
      </p:sp>
    </p:spTree>
    <p:extLst>
      <p:ext uri="{BB962C8B-B14F-4D97-AF65-F5344CB8AC3E}">
        <p14:creationId xmlns:p14="http://schemas.microsoft.com/office/powerpoint/2010/main" val="2668858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Earlier we showed a menu for changing the </a:t>
            </a:r>
            <a:r>
              <a:rPr lang="en-US" b="0" i="0" dirty="0" err="1">
                <a:solidFill>
                  <a:srgbClr val="374151"/>
                </a:solidFill>
                <a:effectLst/>
                <a:latin typeface="Söhne"/>
              </a:rPr>
              <a:t>metadta</a:t>
            </a:r>
            <a:r>
              <a:rPr lang="en-US" b="0" i="0" dirty="0">
                <a:solidFill>
                  <a:srgbClr val="374151"/>
                </a:solidFill>
                <a:effectLst/>
                <a:latin typeface="Söhne"/>
              </a:rPr>
              <a:t> instance. There are many useful aspects of this menu:</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Share allows you to share with any person </a:t>
            </a:r>
            <a:r>
              <a:rPr lang="en-US" b="0" i="0" dirty="0" err="1">
                <a:solidFill>
                  <a:srgbClr val="374151"/>
                </a:solidFill>
                <a:effectLst/>
                <a:latin typeface="Söhne"/>
              </a:rPr>
              <a:t>ro</a:t>
            </a:r>
            <a:r>
              <a:rPr lang="en-US" b="0" i="0" dirty="0">
                <a:solidFill>
                  <a:srgbClr val="374151"/>
                </a:solidFill>
                <a:effectLst/>
                <a:latin typeface="Söhne"/>
              </a:rPr>
              <a:t> group you like with controlled </a:t>
            </a:r>
            <a:r>
              <a:rPr lang="en-US" b="0" i="0" dirty="0" err="1">
                <a:solidFill>
                  <a:srgbClr val="374151"/>
                </a:solidFill>
                <a:effectLst/>
                <a:latin typeface="Söhne"/>
              </a:rPr>
              <a:t>previeleges</a:t>
            </a:r>
            <a:r>
              <a:rPr lang="en-US" b="0" i="0" dirty="0">
                <a:solidFill>
                  <a:srgbClr val="374151"/>
                </a:solidFill>
                <a:effectLst/>
                <a:latin typeface="Söhne"/>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Or you can make things completely open to internet with the open view setting. Use this for our test 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After you have made it to open view you can click the open view. This goes the artifacts web page which is no </a:t>
            </a:r>
            <a:r>
              <a:rPr lang="en-US" b="0" i="0" dirty="0" err="1">
                <a:solidFill>
                  <a:srgbClr val="374151"/>
                </a:solidFill>
                <a:effectLst/>
                <a:latin typeface="Söhne"/>
              </a:rPr>
              <a:t>visitbale</a:t>
            </a:r>
            <a:r>
              <a:rPr lang="en-US" b="0" i="0" dirty="0">
                <a:solidFill>
                  <a:srgbClr val="374151"/>
                </a:solidFill>
                <a:effectLst/>
                <a:latin typeface="Söhne"/>
              </a:rPr>
              <a:t> to anyone on the web. The top center artifact name is an active link that shows metadata for this </a:t>
            </a:r>
            <a:r>
              <a:rPr lang="en-US" b="0" i="0" dirty="0" err="1">
                <a:solidFill>
                  <a:srgbClr val="374151"/>
                </a:solidFill>
                <a:effectLst/>
                <a:latin typeface="Söhne"/>
              </a:rPr>
              <a:t>articact</a:t>
            </a:r>
            <a:r>
              <a:rPr lang="en-US" b="0" i="0" dirty="0">
                <a:solidFill>
                  <a:srgbClr val="374151"/>
                </a:solidFill>
                <a:effectLst/>
                <a:latin typeface="Söhne"/>
              </a:rPr>
              <a:t>.  And CEDAR users can click and jump back to your CEDAR account at anytime to make edits or anytime disable </a:t>
            </a:r>
            <a:r>
              <a:rPr lang="en-US" b="0" i="0" dirty="0" err="1">
                <a:solidFill>
                  <a:srgbClr val="374151"/>
                </a:solidFill>
                <a:effectLst/>
                <a:latin typeface="Söhne"/>
              </a:rPr>
              <a:t>OpnView</a:t>
            </a:r>
            <a:r>
              <a:rPr lang="en-US" b="0" i="0" dirty="0">
                <a:solidFill>
                  <a:srgbClr val="374151"/>
                </a:solidFill>
                <a:effectLst/>
                <a:latin typeface="Söhne"/>
              </a:rPr>
              <a:t> </a:t>
            </a:r>
          </a:p>
        </p:txBody>
      </p:sp>
      <p:sp>
        <p:nvSpPr>
          <p:cNvPr id="4" name="Slide Number Placeholder 3"/>
          <p:cNvSpPr>
            <a:spLocks noGrp="1"/>
          </p:cNvSpPr>
          <p:nvPr>
            <p:ph type="sldNum" sz="quarter" idx="5"/>
          </p:nvPr>
        </p:nvSpPr>
        <p:spPr/>
        <p:txBody>
          <a:bodyPr/>
          <a:lstStyle/>
          <a:p>
            <a:fld id="{C3C07EC5-3357-4180-BE1E-C5BB3F43FCFA}" type="slidenum">
              <a:rPr lang="en-US" smtClean="0"/>
              <a:t>12</a:t>
            </a:fld>
            <a:endParaRPr lang="en-US"/>
          </a:p>
        </p:txBody>
      </p:sp>
    </p:spTree>
    <p:extLst>
      <p:ext uri="{BB962C8B-B14F-4D97-AF65-F5344CB8AC3E}">
        <p14:creationId xmlns:p14="http://schemas.microsoft.com/office/powerpoint/2010/main" val="2202604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To make a template you can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 create a new one and start adding </a:t>
            </a:r>
            <a:r>
              <a:rPr lang="en-US" b="0" i="0" dirty="0" err="1">
                <a:solidFill>
                  <a:srgbClr val="374151"/>
                </a:solidFill>
                <a:effectLst/>
                <a:latin typeface="Söhne"/>
              </a:rPr>
              <a:t>dfields</a:t>
            </a:r>
            <a:endParaRPr lang="en-US" b="0" i="0" dirty="0">
              <a:solidFill>
                <a:srgbClr val="374151"/>
              </a:solidFill>
              <a:effectLst/>
              <a:latin typeface="Söhne"/>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 or you can import fields that are already created </a:t>
            </a:r>
            <a:r>
              <a:rPr lang="en-US" b="0" i="0" dirty="0" err="1">
                <a:solidFill>
                  <a:srgbClr val="374151"/>
                </a:solidFill>
                <a:effectLst/>
                <a:latin typeface="Söhne"/>
              </a:rPr>
              <a:t>e..g</a:t>
            </a:r>
            <a:endParaRPr lang="en-US" b="0" i="0" dirty="0">
              <a:solidFill>
                <a:srgbClr val="374151"/>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If you want to reorganize your content; say </a:t>
            </a:r>
            <a:r>
              <a:rPr lang="en-US" b="0" i="0" dirty="0" err="1">
                <a:solidFill>
                  <a:srgbClr val="374151"/>
                </a:solidFill>
                <a:effectLst/>
                <a:latin typeface="Söhne"/>
              </a:rPr>
              <a:t>fr</a:t>
            </a:r>
            <a:r>
              <a:rPr lang="en-US" b="0" i="0" dirty="0">
                <a:solidFill>
                  <a:srgbClr val="374151"/>
                </a:solidFill>
                <a:effectLst/>
                <a:latin typeface="Söhne"/>
              </a:rPr>
              <a:t> presentation or reuse you can use elements (groups of fields)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We will use some elements form the another workshop (GOFAR M4m </a:t>
            </a:r>
            <a:r>
              <a:rPr lang="en-US" b="0" i="0" dirty="0" err="1">
                <a:solidFill>
                  <a:srgbClr val="374151"/>
                </a:solidFill>
                <a:effectLst/>
                <a:latin typeface="Söhne"/>
              </a:rPr>
              <a:t>Deic</a:t>
            </a:r>
            <a:r>
              <a:rPr lang="en-US" b="0" i="0" dirty="0">
                <a:solidFill>
                  <a:srgbClr val="374151"/>
                </a:solidFill>
                <a:effectLst/>
                <a:latin typeface="Söhne"/>
              </a:rPr>
              <a:t> Workshop &gt; Demos and Examples &gt; Longitude) to create a location </a:t>
            </a:r>
            <a:r>
              <a:rPr lang="en-US" b="0" i="0" dirty="0" err="1">
                <a:solidFill>
                  <a:srgbClr val="374151"/>
                </a:solidFill>
                <a:effectLst/>
                <a:latin typeface="Söhne"/>
              </a:rPr>
              <a:t>elment</a:t>
            </a:r>
            <a:r>
              <a:rPr lang="en-US" b="0" i="0" dirty="0">
                <a:solidFill>
                  <a:srgbClr val="374151"/>
                </a:solidFill>
                <a:effectLst/>
                <a:latin typeface="Söhne"/>
              </a:rPr>
              <a:t> and put that element in a template. CEDAR doesn’t have datatype for geospatial values like latitude and </a:t>
            </a:r>
            <a:r>
              <a:rPr lang="en-US" b="0" i="0" dirty="0" err="1">
                <a:solidFill>
                  <a:srgbClr val="374151"/>
                </a:solidFill>
                <a:effectLst/>
                <a:latin typeface="Söhne"/>
              </a:rPr>
              <a:t>longitudiude</a:t>
            </a:r>
            <a:r>
              <a:rPr lang="en-US" b="0" i="0" dirty="0">
                <a:solidFill>
                  <a:srgbClr val="374151"/>
                </a:solidFill>
                <a:effectLst/>
                <a:latin typeface="Söhne"/>
              </a:rPr>
              <a:t>. So we are composing them in a </a:t>
            </a:r>
            <a:r>
              <a:rPr lang="en-US" b="0" i="0" dirty="0" err="1">
                <a:solidFill>
                  <a:srgbClr val="374151"/>
                </a:solidFill>
                <a:effectLst/>
                <a:latin typeface="Söhne"/>
              </a:rPr>
              <a:t>gneric</a:t>
            </a:r>
            <a:r>
              <a:rPr lang="en-US" b="0" i="0" dirty="0">
                <a:solidFill>
                  <a:srgbClr val="374151"/>
                </a:solidFill>
                <a:effectLst/>
                <a:latin typeface="Söhne"/>
              </a:rPr>
              <a:t> way for this template.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Longitude element: If we look at the longitude element we it includes </a:t>
            </a:r>
            <a:r>
              <a:rPr lang="en-US" b="0" i="0" dirty="0" err="1">
                <a:solidFill>
                  <a:srgbClr val="374151"/>
                </a:solidFill>
                <a:effectLst/>
                <a:latin typeface="Söhne"/>
              </a:rPr>
              <a:t>degress</a:t>
            </a:r>
            <a:r>
              <a:rPr lang="en-US" b="0" i="0" dirty="0">
                <a:solidFill>
                  <a:srgbClr val="374151"/>
                </a:solidFill>
                <a:effectLst/>
                <a:latin typeface="Söhne"/>
              </a:rPr>
              <a:t> </a:t>
            </a:r>
            <a:r>
              <a:rPr lang="en-US" b="0" i="0" dirty="0" err="1">
                <a:solidFill>
                  <a:srgbClr val="374151"/>
                </a:solidFill>
                <a:effectLst/>
                <a:latin typeface="Söhne"/>
              </a:rPr>
              <a:t>moutes</a:t>
            </a:r>
            <a:r>
              <a:rPr lang="en-US" b="0" i="0" dirty="0">
                <a:solidFill>
                  <a:srgbClr val="374151"/>
                </a:solidFill>
                <a:effectLst/>
                <a:latin typeface="Söhne"/>
              </a:rPr>
              <a:t> and seconds of longitude any of which can be a float and another value for specifying east or west incase uses prefer that </a:t>
            </a:r>
            <a:r>
              <a:rPr lang="en-US" b="0" i="0" dirty="0" err="1">
                <a:solidFill>
                  <a:srgbClr val="374151"/>
                </a:solidFill>
                <a:effectLst/>
                <a:latin typeface="Söhne"/>
              </a:rPr>
              <a:t>notfation</a:t>
            </a:r>
            <a:r>
              <a:rPr lang="en-US" b="0" i="0" dirty="0">
                <a:solidFill>
                  <a:srgbClr val="374151"/>
                </a:solidFill>
                <a:effectLst/>
                <a:latin typeface="Söhne"/>
              </a:rPr>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We can create our own elements to reuse across templates. With new again we can reuse fields for example lets </a:t>
            </a:r>
            <a:r>
              <a:rPr lang="en-US" b="0" i="0" dirty="0" err="1">
                <a:solidFill>
                  <a:srgbClr val="374151"/>
                </a:solidFill>
                <a:effectLst/>
                <a:latin typeface="Söhne"/>
              </a:rPr>
              <a:t>coperationze</a:t>
            </a:r>
            <a:r>
              <a:rPr lang="en-US" b="0" i="0" dirty="0">
                <a:solidFill>
                  <a:srgbClr val="374151"/>
                </a:solidFill>
                <a:effectLst/>
                <a:latin typeface="Söhne"/>
              </a:rPr>
              <a:t> latitude. Insert arc second… and arc minute. We can reorder or </a:t>
            </a:r>
            <a:r>
              <a:rPr lang="en-US" b="0" i="0" dirty="0" err="1">
                <a:solidFill>
                  <a:srgbClr val="374151"/>
                </a:solidFill>
                <a:effectLst/>
                <a:latin typeface="Söhne"/>
              </a:rPr>
              <a:t>modift</a:t>
            </a:r>
            <a:r>
              <a:rPr lang="en-US" b="0" i="0" dirty="0">
                <a:solidFill>
                  <a:srgbClr val="374151"/>
                </a:solidFill>
                <a:effectLst/>
                <a:latin typeface="Söhne"/>
              </a:rPr>
              <a:t> as we see fit.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13</a:t>
            </a:fld>
            <a:endParaRPr lang="en-US"/>
          </a:p>
        </p:txBody>
      </p:sp>
    </p:spTree>
    <p:extLst>
      <p:ext uri="{BB962C8B-B14F-4D97-AF65-F5344CB8AC3E}">
        <p14:creationId xmlns:p14="http://schemas.microsoft.com/office/powerpoint/2010/main" val="2932585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use the </a:t>
            </a:r>
            <a:r>
              <a:rPr lang="en-US" dirty="0" err="1"/>
              <a:t>readio</a:t>
            </a:r>
            <a:r>
              <a:rPr lang="en-US" dirty="0"/>
              <a:t> button or checkbox items in templates you know you can easily add values that strings. But these strings are not semantically  and not interoperable with </a:t>
            </a:r>
            <a:r>
              <a:rPr lang="en-US" dirty="0" err="1"/>
              <a:t>softwares</a:t>
            </a:r>
            <a:r>
              <a:rPr lang="en-US" dirty="0"/>
              <a:t> even if they mean something to the human reader. To store something that is meaningful to a </a:t>
            </a:r>
            <a:r>
              <a:rPr lang="en-US" dirty="0" err="1"/>
              <a:t>tranger</a:t>
            </a:r>
            <a:r>
              <a:rPr lang="en-US" dirty="0"/>
              <a:t> or a machine we need to use the values tab of a text to select values that the users will see.</a:t>
            </a:r>
          </a:p>
          <a:p>
            <a:endParaRPr lang="en-US" dirty="0"/>
          </a:p>
          <a:p>
            <a:r>
              <a:rPr lang="en-US" dirty="0"/>
              <a:t>Field: Name: </a:t>
            </a:r>
            <a:r>
              <a:rPr lang="en-US" dirty="0" err="1"/>
              <a:t>Taxonomis</a:t>
            </a:r>
            <a:r>
              <a:rPr lang="en-US" dirty="0"/>
              <a:t> Identifier</a:t>
            </a:r>
          </a:p>
          <a:p>
            <a:endParaRPr lang="en-US" dirty="0"/>
          </a:p>
          <a:p>
            <a:r>
              <a:rPr lang="en-US" dirty="0"/>
              <a:t>## Ontology import </a:t>
            </a:r>
          </a:p>
          <a:p>
            <a:r>
              <a:rPr lang="en-US" dirty="0"/>
              <a:t>Preferred Label: Species Name of Observed Animal</a:t>
            </a:r>
          </a:p>
          <a:p>
            <a:r>
              <a:rPr lang="en-US" dirty="0"/>
              <a:t>Then click </a:t>
            </a:r>
            <a:r>
              <a:rPr lang="en-US" dirty="0" err="1"/>
              <a:t>Click</a:t>
            </a:r>
            <a:r>
              <a:rPr lang="en-US" dirty="0"/>
              <a:t> values &gt;  Add. As you watch CEDAR is searching for this term in the Bioportal ontology repository for occurrences of this search term. Seeing these returned values, we may not be sure if these are useful, so we can click on a term and click show details to see more information. You can check both the ontology details and the term details next to it. And on the left the hierarchy for which this term appears. If you do </a:t>
            </a:r>
            <a:r>
              <a:rPr lang="en-US" dirty="0" err="1"/>
              <a:t>wnt</a:t>
            </a:r>
            <a:r>
              <a:rPr lang="en-US" dirty="0"/>
              <a:t> this section you can </a:t>
            </a:r>
            <a:r>
              <a:rPr lang="en-US" dirty="0" err="1"/>
              <a:t>lok</a:t>
            </a:r>
            <a:r>
              <a:rPr lang="en-US" dirty="0"/>
              <a:t> for better matches. Or if you were not  seeing high quality results you can enter a different search term.</a:t>
            </a:r>
          </a:p>
          <a:p>
            <a:endParaRPr lang="en-US" dirty="0"/>
          </a:p>
          <a:p>
            <a:r>
              <a:rPr lang="en-US" dirty="0"/>
              <a:t>You can pursue a completely different </a:t>
            </a:r>
            <a:r>
              <a:rPr lang="en-US" dirty="0" err="1"/>
              <a:t>stratedge</a:t>
            </a:r>
            <a:r>
              <a:rPr lang="en-US" dirty="0"/>
              <a:t> if you know what ontology you want to work with. Using the advanced settings by clicking the gear. You can search for an ontology or a term within an </a:t>
            </a:r>
            <a:r>
              <a:rPr lang="en-US" dirty="0" err="1"/>
              <a:t>onotology</a:t>
            </a:r>
            <a:r>
              <a:rPr lang="en-US" dirty="0"/>
              <a:t>. In this case what we can do is  </a:t>
            </a:r>
          </a:p>
        </p:txBody>
      </p:sp>
      <p:sp>
        <p:nvSpPr>
          <p:cNvPr id="4" name="Slide Number Placeholder 3"/>
          <p:cNvSpPr>
            <a:spLocks noGrp="1"/>
          </p:cNvSpPr>
          <p:nvPr>
            <p:ph type="sldNum" sz="quarter" idx="5"/>
          </p:nvPr>
        </p:nvSpPr>
        <p:spPr/>
        <p:txBody>
          <a:bodyPr/>
          <a:lstStyle/>
          <a:p>
            <a:fld id="{C3C07EC5-3357-4180-BE1E-C5BB3F43FCFA}" type="slidenum">
              <a:rPr lang="en-US" smtClean="0"/>
              <a:t>14</a:t>
            </a:fld>
            <a:endParaRPr lang="en-US"/>
          </a:p>
        </p:txBody>
      </p:sp>
    </p:spTree>
    <p:extLst>
      <p:ext uri="{BB962C8B-B14F-4D97-AF65-F5344CB8AC3E}">
        <p14:creationId xmlns:p14="http://schemas.microsoft.com/office/powerpoint/2010/main" val="1019329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Transitioning from our look a mappings within ontologies, there is one concept of FAIR </a:t>
            </a:r>
            <a:r>
              <a:rPr lang="en-US" b="0" i="0" dirty="0" err="1">
                <a:solidFill>
                  <a:srgbClr val="374151"/>
                </a:solidFill>
                <a:effectLst/>
                <a:latin typeface="Söhne"/>
              </a:rPr>
              <a:t>emtadata</a:t>
            </a:r>
            <a:r>
              <a:rPr lang="en-US" b="0" i="0" dirty="0">
                <a:solidFill>
                  <a:srgbClr val="374151"/>
                </a:solidFill>
                <a:effectLst/>
                <a:latin typeface="Söhne"/>
              </a:rPr>
              <a:t> we need to introduce before transitioning to metadata collection. we're discussing the concept of "Individuals: things, not strings". This principle emphasizes the importance of unique identifiers for individuals and digital content, rather than relying on names or titles that can be ambiguous or change over time.</a:t>
            </a:r>
          </a:p>
          <a:p>
            <a:pPr algn="l">
              <a:buFont typeface="Arial" panose="020B0604020202020204" pitchFamily="34" charset="0"/>
              <a:buChar char="•"/>
            </a:pPr>
            <a:r>
              <a:rPr lang="en-US" b="0" i="0" dirty="0">
                <a:solidFill>
                  <a:srgbClr val="374151"/>
                </a:solidFill>
                <a:effectLst/>
                <a:latin typeface="Söhne"/>
              </a:rPr>
              <a:t>When we talk about "things", we're referring to unique identifiers like ORCID for people and DOI for digital content. ORCID, or Open Researcher and Contributor ID, provides a unique, persistent identifier for researchers and scholars. This identifier is a 16-digit number that distinguishes individual researchers and ensures their work is correctly attributed. Similarly, a DOI, or Digital Object Identifier, is a unique alphanumeric string assigned to a digital object, such as a research paper, article, report, or dataset. This allows the object to be identified and accessed over the internet.</a:t>
            </a:r>
          </a:p>
          <a:p>
            <a:pPr algn="l">
              <a:buFont typeface="Arial" panose="020B0604020202020204" pitchFamily="34" charset="0"/>
              <a:buChar char="•"/>
            </a:pPr>
            <a:r>
              <a:rPr lang="en-US" b="0" i="0" dirty="0">
                <a:solidFill>
                  <a:srgbClr val="374151"/>
                </a:solidFill>
                <a:effectLst/>
                <a:latin typeface="Söhne"/>
              </a:rPr>
              <a:t>The benefits of using these unique identifiers are numerous. First and foremost, they enable linked data. Linked data is a method of structuring data to interlink related data across different documents or databases. This makes the data more useful and discoverable. For example, using an ORCID ID and a DOI, we can easily link a researcher to their published work.</a:t>
            </a:r>
          </a:p>
          <a:p>
            <a:pPr algn="l">
              <a:buFont typeface="Arial" panose="020B0604020202020204" pitchFamily="34" charset="0"/>
              <a:buChar char="•"/>
            </a:pPr>
            <a:r>
              <a:rPr lang="en-US" b="0" i="0" dirty="0">
                <a:solidFill>
                  <a:srgbClr val="374151"/>
                </a:solidFill>
                <a:effectLst/>
                <a:latin typeface="Söhne"/>
              </a:rPr>
              <a:t>Another major benefit is that these identifiers ensure you get credit for the work you do. In the academic and research world, it's crucial that your work is correctly attributed to you. Using unique identifiers like ORCID and DOI ensures this happens.</a:t>
            </a:r>
          </a:p>
          <a:p>
            <a:pPr algn="l">
              <a:buFont typeface="Arial" panose="020B0604020202020204" pitchFamily="34" charset="0"/>
              <a:buChar char="•"/>
            </a:pPr>
            <a:r>
              <a:rPr lang="en-US" b="0" i="0" dirty="0">
                <a:solidFill>
                  <a:srgbClr val="374151"/>
                </a:solidFill>
                <a:effectLst/>
                <a:latin typeface="Söhne"/>
              </a:rPr>
              <a:t>To illustrate this, let's consider an example. If a researcher writes a manuscript about COVID-19, we could describe this in a simple sentence like "ran – wrote – 'COVID manuscript'". But this doesn't provide much detail or context. However, if we use unique identifiers, we can provide a much more precise and useful description. For example, "</a:t>
            </a:r>
            <a:r>
              <a:rPr lang="en-US" b="0" i="0" u="sng" dirty="0">
                <a:solidFill>
                  <a:srgbClr val="374151"/>
                </a:solidFill>
                <a:effectLst/>
                <a:latin typeface="Söhne"/>
                <a:hlinkClick r:id="rId3"/>
              </a:rPr>
              <a:t>https://orcid.org/0000-0002-4699-4755</a:t>
            </a:r>
            <a:r>
              <a:rPr lang="en-US" b="0" i="0" dirty="0">
                <a:solidFill>
                  <a:srgbClr val="374151"/>
                </a:solidFill>
                <a:effectLst/>
                <a:latin typeface="Söhne"/>
              </a:rPr>
              <a:t> - wrote - 10.2105/ajph.2021.306708". Here, we have the ORCID ID of the researcher, the action they took (writing), and the DOI of the manuscript they wrote. This clearly and unambiguously links the researcher to their work.</a:t>
            </a:r>
          </a:p>
        </p:txBody>
      </p:sp>
      <p:sp>
        <p:nvSpPr>
          <p:cNvPr id="4" name="Slide Number Placeholder 3"/>
          <p:cNvSpPr>
            <a:spLocks noGrp="1"/>
          </p:cNvSpPr>
          <p:nvPr>
            <p:ph type="sldNum" sz="quarter" idx="5"/>
          </p:nvPr>
        </p:nvSpPr>
        <p:spPr/>
        <p:txBody>
          <a:bodyPr/>
          <a:lstStyle/>
          <a:p>
            <a:fld id="{C3C07EC5-3357-4180-BE1E-C5BB3F43FCFA}" type="slidenum">
              <a:rPr lang="en-US" smtClean="0"/>
              <a:t>15</a:t>
            </a:fld>
            <a:endParaRPr lang="en-US"/>
          </a:p>
        </p:txBody>
      </p:sp>
    </p:spTree>
    <p:extLst>
      <p:ext uri="{BB962C8B-B14F-4D97-AF65-F5344CB8AC3E}">
        <p14:creationId xmlns:p14="http://schemas.microsoft.com/office/powerpoint/2010/main" val="2063984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This big picture summary explains </a:t>
            </a:r>
            <a:r>
              <a:rPr lang="en-US" dirty="0" err="1"/>
              <a:t>hwo</a:t>
            </a:r>
            <a:r>
              <a:rPr lang="en-US" dirty="0"/>
              <a:t> CEDAR </a:t>
            </a:r>
            <a:r>
              <a:rPr lang="en-US" dirty="0" err="1"/>
              <a:t>facilaitates</a:t>
            </a:r>
            <a:r>
              <a:rPr lang="en-US" dirty="0"/>
              <a:t> FIAR metadata collection. There are three steps.</a:t>
            </a:r>
          </a:p>
          <a:p>
            <a:pPr lvl="1"/>
            <a:r>
              <a:rPr lang="en-US" dirty="0"/>
              <a:t>Create forms, fill forms and then view/transfer to target </a:t>
            </a:r>
            <a:r>
              <a:rPr lang="en-US" dirty="0" err="1"/>
              <a:t>lcoaiton</a:t>
            </a:r>
            <a:r>
              <a:rPr lang="en-US" dirty="0"/>
              <a:t> repository.</a:t>
            </a:r>
          </a:p>
          <a:p>
            <a:pPr lvl="1"/>
            <a:endParaRPr lang="en-US" dirty="0"/>
          </a:p>
          <a:p>
            <a:pPr marL="628650" lvl="1" indent="-171450">
              <a:buFontTx/>
              <a:buChar char="-"/>
            </a:pPr>
            <a:r>
              <a:rPr lang="en-US" dirty="0"/>
              <a:t>Step 1: To make a form you’ll decide what </a:t>
            </a:r>
            <a:r>
              <a:rPr lang="en-US" dirty="0" err="1"/>
              <a:t>metdata</a:t>
            </a:r>
            <a:r>
              <a:rPr lang="en-US" dirty="0"/>
              <a:t> your project wants to collect then </a:t>
            </a:r>
            <a:r>
              <a:rPr lang="en-US" dirty="0" err="1"/>
              <a:t>ubild</a:t>
            </a:r>
            <a:r>
              <a:rPr lang="en-US" dirty="0"/>
              <a:t> a form to collect hat </a:t>
            </a:r>
            <a:r>
              <a:rPr lang="en-US" dirty="0" err="1"/>
              <a:t>metdata</a:t>
            </a:r>
            <a:r>
              <a:rPr lang="en-US" dirty="0"/>
              <a:t>. In cedar we also calls these forms </a:t>
            </a:r>
            <a:r>
              <a:rPr lang="en-US" dirty="0" err="1"/>
              <a:t>emtdata</a:t>
            </a:r>
            <a:r>
              <a:rPr lang="en-US" dirty="0"/>
              <a:t> templates; you can </a:t>
            </a:r>
            <a:r>
              <a:rPr lang="en-US" dirty="0" err="1"/>
              <a:t>resisuse</a:t>
            </a:r>
            <a:r>
              <a:rPr lang="en-US" dirty="0"/>
              <a:t> artifacts or create by your self. </a:t>
            </a:r>
          </a:p>
          <a:p>
            <a:pPr marL="628650" lvl="1" indent="-171450">
              <a:buFontTx/>
              <a:buChar char="-"/>
            </a:pPr>
            <a:r>
              <a:rPr lang="en-US" dirty="0"/>
              <a:t>Step 2: your team members fill out forms and produce complete forms or what CEDAR </a:t>
            </a:r>
            <a:r>
              <a:rPr lang="en-US" dirty="0" err="1"/>
              <a:t>acalls</a:t>
            </a:r>
            <a:r>
              <a:rPr lang="en-US" dirty="0"/>
              <a:t> metadata instances. CEDAR makes sure entries are appropriate </a:t>
            </a:r>
            <a:r>
              <a:rPr lang="en-US" dirty="0" err="1"/>
              <a:t>fo</a:t>
            </a:r>
            <a:r>
              <a:rPr lang="en-US" dirty="0"/>
              <a:t> reach field and stores each completed form only people who have permission can see or modify. </a:t>
            </a:r>
          </a:p>
          <a:p>
            <a:pPr marL="628650" lvl="1" indent="-171450">
              <a:buFontTx/>
              <a:buChar char="-"/>
            </a:pPr>
            <a:r>
              <a:rPr lang="en-US" dirty="0"/>
              <a:t>Step 3: if you want to use the </a:t>
            </a:r>
            <a:r>
              <a:rPr lang="en-US" dirty="0" err="1"/>
              <a:t>emtadta</a:t>
            </a:r>
            <a:r>
              <a:rPr lang="en-US" dirty="0"/>
              <a:t> in another system you’ll copy or </a:t>
            </a:r>
            <a:r>
              <a:rPr lang="en-US" dirty="0" err="1"/>
              <a:t>pblish</a:t>
            </a:r>
            <a:r>
              <a:rPr lang="en-US" dirty="0"/>
              <a:t> the complete form to the place you want to use it. There are many ways to access </a:t>
            </a:r>
            <a:r>
              <a:rPr lang="en-US" dirty="0" err="1"/>
              <a:t>metadta</a:t>
            </a:r>
            <a:r>
              <a:rPr lang="en-US" dirty="0"/>
              <a:t> in CEDDAR such as via API or CEDAR can send </a:t>
            </a:r>
            <a:r>
              <a:rPr lang="en-US" dirty="0" err="1"/>
              <a:t>meatdato</a:t>
            </a:r>
            <a:r>
              <a:rPr lang="en-US" dirty="0"/>
              <a:t> many well-known external repositories. </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16</a:t>
            </a:fld>
            <a:endParaRPr lang="en-US"/>
          </a:p>
        </p:txBody>
      </p:sp>
    </p:spTree>
    <p:extLst>
      <p:ext uri="{BB962C8B-B14F-4D97-AF65-F5344CB8AC3E}">
        <p14:creationId xmlns:p14="http://schemas.microsoft.com/office/powerpoint/2010/main" val="2425929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goal is to expose domain-experts to the tools to start learning, building and sharing ontologies. These tools include:</a:t>
            </a:r>
          </a:p>
          <a:p>
            <a:r>
              <a:rPr lang="en-US" b="1" dirty="0"/>
              <a:t>Bioportal (Repository for ontologies)</a:t>
            </a:r>
          </a:p>
          <a:p>
            <a:pPr lvl="1"/>
            <a:r>
              <a:rPr lang="en-US" b="0" i="0" dirty="0" err="1">
                <a:solidFill>
                  <a:srgbClr val="374151"/>
                </a:solidFill>
                <a:effectLst/>
                <a:latin typeface="Söhne"/>
              </a:rPr>
              <a:t>BioPortal</a:t>
            </a:r>
            <a:r>
              <a:rPr lang="en-US" b="0" i="0" dirty="0">
                <a:solidFill>
                  <a:srgbClr val="374151"/>
                </a:solidFill>
                <a:effectLst/>
                <a:latin typeface="Söhne"/>
              </a:rPr>
              <a:t> is a powerful and widely utilized online platform for accessing and exploring biomedical ontologies and terminologies. Developed in Stanford and funded by both the NIH and NSF; this is the main repository for research currently. Started out as a biomedical ontology and that is its focus. Other domains such as public health don’t really have a robust ontology repository specific to this domain so for now most people just use </a:t>
            </a:r>
            <a:r>
              <a:rPr lang="en-US" b="0" i="0" dirty="0" err="1">
                <a:solidFill>
                  <a:srgbClr val="374151"/>
                </a:solidFill>
                <a:effectLst/>
                <a:latin typeface="Söhne"/>
              </a:rPr>
              <a:t>bioportal</a:t>
            </a:r>
            <a:endParaRPr lang="en-US" b="1" i="0" dirty="0">
              <a:solidFill>
                <a:srgbClr val="374151"/>
              </a:solidFill>
              <a:effectLst/>
              <a:latin typeface="Söhne"/>
            </a:endParaRPr>
          </a:p>
          <a:p>
            <a:pPr lvl="1"/>
            <a:endParaRPr lang="en-US" b="1" i="0" dirty="0">
              <a:solidFill>
                <a:srgbClr val="374151"/>
              </a:solidFill>
              <a:effectLst/>
              <a:latin typeface="Söhne"/>
            </a:endParaRPr>
          </a:p>
          <a:p>
            <a:pPr lvl="0"/>
            <a:r>
              <a:rPr lang="en-US" b="1" dirty="0"/>
              <a:t>Protégé (Software for working with ontologies)</a:t>
            </a:r>
          </a:p>
          <a:p>
            <a:pPr lvl="0"/>
            <a:r>
              <a:rPr lang="en-US" b="0" i="0" dirty="0">
                <a:solidFill>
                  <a:srgbClr val="374151"/>
                </a:solidFill>
                <a:effectLst/>
                <a:latin typeface="Söhne"/>
              </a:rPr>
              <a:t>	Protege is a popular open source software tool for working with ontologies, developed by the Stanford Center for Biomedical Informatics Research in collaboration with the Stanford University School of Medicine. The project has received funding and support from various organizations, including the National Institutes of Health (NIH), the National Science Foundation (NSF), and the European Union. It </a:t>
            </a:r>
            <a:r>
              <a:rPr lang="en-US" b="0" i="0" dirty="0" err="1">
                <a:solidFill>
                  <a:srgbClr val="374151"/>
                </a:solidFill>
                <a:effectLst/>
                <a:latin typeface="Söhne"/>
              </a:rPr>
              <a:t>contu</a:t>
            </a:r>
            <a:endParaRPr lang="en-US" b="1" dirty="0"/>
          </a:p>
          <a:p>
            <a:pPr lvl="1"/>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17</a:t>
            </a:fld>
            <a:endParaRPr lang="en-US"/>
          </a:p>
        </p:txBody>
      </p:sp>
    </p:spTree>
    <p:extLst>
      <p:ext uri="{BB962C8B-B14F-4D97-AF65-F5344CB8AC3E}">
        <p14:creationId xmlns:p14="http://schemas.microsoft.com/office/powerpoint/2010/main" val="2849834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use radio button or checkboxes. You can store values in strings but they are not very semantically meaningful or </a:t>
            </a:r>
            <a:r>
              <a:rPr lang="en-US" dirty="0" err="1"/>
              <a:t>interoperble</a:t>
            </a:r>
            <a:r>
              <a:rPr lang="en-US" dirty="0"/>
              <a:t> for software and linked data settings. Even if they mean something to the human user. To store something that is meaningful to a </a:t>
            </a:r>
            <a:r>
              <a:rPr lang="en-US" dirty="0" err="1"/>
              <a:t>tranger</a:t>
            </a:r>
            <a:r>
              <a:rPr lang="en-US" dirty="0"/>
              <a:t> or a machine we need to use the values tab of a text to select values that the users will see.</a:t>
            </a:r>
          </a:p>
          <a:p>
            <a:endParaRPr lang="en-US" dirty="0"/>
          </a:p>
          <a:p>
            <a:r>
              <a:rPr lang="en-US" dirty="0"/>
              <a:t>Field: Name: </a:t>
            </a:r>
            <a:r>
              <a:rPr lang="en-US" dirty="0" err="1"/>
              <a:t>Taxonomis</a:t>
            </a:r>
            <a:r>
              <a:rPr lang="en-US" dirty="0"/>
              <a:t> Identifier</a:t>
            </a:r>
          </a:p>
          <a:p>
            <a:r>
              <a:rPr lang="en-US" dirty="0"/>
              <a:t>Preferred Label: Species Name of Observed Animal</a:t>
            </a:r>
          </a:p>
          <a:p>
            <a:r>
              <a:rPr lang="en-US" dirty="0"/>
              <a:t>Then click </a:t>
            </a:r>
            <a:r>
              <a:rPr lang="en-US" dirty="0" err="1"/>
              <a:t>Click</a:t>
            </a:r>
            <a:r>
              <a:rPr lang="en-US" dirty="0"/>
              <a:t> values &gt;  Add. As you watch CEDAR is searching for this term in the Bioportal ontology repository for occurrences of this search term. Seeing these returned values, we may not be sure if these are useful, so we can click on a term and click show details to see more information. You can check both the ontology details and the term details next to it. And on the left the hierarchy for which this term appears. If you do </a:t>
            </a:r>
            <a:r>
              <a:rPr lang="en-US" dirty="0" err="1"/>
              <a:t>wnt</a:t>
            </a:r>
            <a:r>
              <a:rPr lang="en-US" dirty="0"/>
              <a:t> this section you can </a:t>
            </a:r>
            <a:r>
              <a:rPr lang="en-US" dirty="0" err="1"/>
              <a:t>lok</a:t>
            </a:r>
            <a:r>
              <a:rPr lang="en-US" dirty="0"/>
              <a:t> for better matches. Or if you were not  seeing high quality results you can enter a different search term.</a:t>
            </a:r>
          </a:p>
          <a:p>
            <a:endParaRPr lang="en-US" dirty="0"/>
          </a:p>
          <a:p>
            <a:r>
              <a:rPr lang="en-US" dirty="0"/>
              <a:t>You can pursue a completely different </a:t>
            </a:r>
            <a:r>
              <a:rPr lang="en-US" dirty="0" err="1"/>
              <a:t>stratedge</a:t>
            </a:r>
            <a:r>
              <a:rPr lang="en-US" dirty="0"/>
              <a:t> if you know what ontology you want to work with. Using the advanced settings by clicking the gear. You can search for an ontology or a term within an </a:t>
            </a:r>
            <a:r>
              <a:rPr lang="en-US" dirty="0" err="1"/>
              <a:t>onotology</a:t>
            </a:r>
            <a:r>
              <a:rPr lang="en-US" dirty="0"/>
              <a:t>. In this case what we can do is  search for homo </a:t>
            </a:r>
            <a:r>
              <a:rPr lang="en-US" dirty="0" err="1"/>
              <a:t>sapien</a:t>
            </a:r>
            <a:r>
              <a:rPr lang="en-US" dirty="0"/>
              <a:t> which </a:t>
            </a:r>
            <a:r>
              <a:rPr lang="en-US" dirty="0" err="1"/>
              <a:t>si</a:t>
            </a:r>
            <a:r>
              <a:rPr lang="en-US" dirty="0"/>
              <a:t> the human species. We can search for the </a:t>
            </a:r>
            <a:r>
              <a:rPr lang="en-US" dirty="0" err="1"/>
              <a:t>onology</a:t>
            </a:r>
            <a:r>
              <a:rPr lang="en-US" dirty="0"/>
              <a:t> For example source </a:t>
            </a:r>
            <a:r>
              <a:rPr lang="en-US" b="0" i="0" dirty="0">
                <a:solidFill>
                  <a:srgbClr val="333333"/>
                </a:solidFill>
                <a:effectLst/>
                <a:latin typeface="Helvetica Neue"/>
              </a:rPr>
              <a:t>NCBITAXON-GNA. When can then choose what the scope of terms to add… ontology, branch or term. What we can do is just scroll up to hierarchy </a:t>
            </a:r>
            <a:r>
              <a:rPr lang="en-US" b="0" i="0" dirty="0" err="1">
                <a:solidFill>
                  <a:srgbClr val="333333"/>
                </a:solidFill>
                <a:effectLst/>
                <a:latin typeface="Helvetica Neue"/>
              </a:rPr>
              <a:t>leel</a:t>
            </a:r>
            <a:r>
              <a:rPr lang="en-US" b="0" i="0" dirty="0">
                <a:solidFill>
                  <a:srgbClr val="333333"/>
                </a:solidFill>
                <a:effectLst/>
                <a:latin typeface="Helvetica Neue"/>
              </a:rPr>
              <a:t> which </a:t>
            </a:r>
            <a:r>
              <a:rPr lang="en-US" b="0" i="0" dirty="0" err="1">
                <a:solidFill>
                  <a:srgbClr val="333333"/>
                </a:solidFill>
                <a:effectLst/>
                <a:latin typeface="Helvetica Neue"/>
              </a:rPr>
              <a:t>aptures</a:t>
            </a:r>
            <a:r>
              <a:rPr lang="en-US" b="0" i="0" dirty="0">
                <a:solidFill>
                  <a:srgbClr val="333333"/>
                </a:solidFill>
                <a:effectLst/>
                <a:latin typeface="Helvetica Neue"/>
              </a:rPr>
              <a:t> what we want and select to add. </a:t>
            </a:r>
          </a:p>
          <a:p>
            <a:endParaRPr lang="en-US" b="0" i="0" dirty="0">
              <a:solidFill>
                <a:srgbClr val="333333"/>
              </a:solidFill>
              <a:effectLst/>
              <a:latin typeface="Helvetica Neue"/>
            </a:endParaRPr>
          </a:p>
          <a:p>
            <a:r>
              <a:rPr lang="en-US" b="0" i="0" dirty="0">
                <a:solidFill>
                  <a:srgbClr val="333333"/>
                </a:solidFill>
                <a:effectLst/>
                <a:latin typeface="Helvetica Neue"/>
              </a:rPr>
              <a:t>We can see that now our form/template has change. CEDAR has </a:t>
            </a:r>
            <a:r>
              <a:rPr lang="en-US" b="0" i="0" dirty="0" err="1">
                <a:solidFill>
                  <a:srgbClr val="333333"/>
                </a:solidFill>
                <a:effectLst/>
                <a:latin typeface="Helvetica Neue"/>
              </a:rPr>
              <a:t>automateically</a:t>
            </a:r>
            <a:r>
              <a:rPr lang="en-US" b="0" i="0" dirty="0">
                <a:solidFill>
                  <a:srgbClr val="333333"/>
                </a:solidFill>
                <a:effectLst/>
                <a:latin typeface="Helvetica Neue"/>
              </a:rPr>
              <a:t> brought in that information we wanted and populated the form not with text but with things!(see JSON Schema below).</a:t>
            </a:r>
          </a:p>
          <a:p>
            <a:endParaRPr lang="en-US" b="0" i="0" dirty="0">
              <a:solidFill>
                <a:srgbClr val="333333"/>
              </a:solidFill>
              <a:effectLst/>
              <a:latin typeface="Helvetica Neue"/>
            </a:endParaRPr>
          </a:p>
          <a:p>
            <a:r>
              <a:rPr lang="en-US" b="0" i="0" dirty="0" err="1">
                <a:solidFill>
                  <a:srgbClr val="333333"/>
                </a:solidFill>
                <a:effectLst/>
                <a:latin typeface="Helvetica Neue"/>
              </a:rPr>
              <a:t>Improtalty</a:t>
            </a:r>
            <a:r>
              <a:rPr lang="en-US" b="0" i="0" dirty="0">
                <a:solidFill>
                  <a:srgbClr val="333333"/>
                </a:solidFill>
                <a:effectLst/>
                <a:latin typeface="Helvetica Neue"/>
              </a:rPr>
              <a:t> to check that this worked we can click save and try to fill out the form</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18</a:t>
            </a:fld>
            <a:endParaRPr lang="en-US"/>
          </a:p>
        </p:txBody>
      </p:sp>
    </p:spTree>
    <p:extLst>
      <p:ext uri="{BB962C8B-B14F-4D97-AF65-F5344CB8AC3E}">
        <p14:creationId xmlns:p14="http://schemas.microsoft.com/office/powerpoint/2010/main" val="737094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19</a:t>
            </a:fld>
            <a:endParaRPr lang="en-US"/>
          </a:p>
        </p:txBody>
      </p:sp>
    </p:spTree>
    <p:extLst>
      <p:ext uri="{BB962C8B-B14F-4D97-AF65-F5344CB8AC3E}">
        <p14:creationId xmlns:p14="http://schemas.microsoft.com/office/powerpoint/2010/main" val="203756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2</a:t>
            </a:fld>
            <a:endParaRPr lang="en-US"/>
          </a:p>
        </p:txBody>
      </p:sp>
    </p:spTree>
    <p:extLst>
      <p:ext uri="{BB962C8B-B14F-4D97-AF65-F5344CB8AC3E}">
        <p14:creationId xmlns:p14="http://schemas.microsoft.com/office/powerpoint/2010/main" val="211772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3</a:t>
            </a:fld>
            <a:endParaRPr lang="en-US"/>
          </a:p>
        </p:txBody>
      </p:sp>
    </p:spTree>
    <p:extLst>
      <p:ext uri="{BB962C8B-B14F-4D97-AF65-F5344CB8AC3E}">
        <p14:creationId xmlns:p14="http://schemas.microsoft.com/office/powerpoint/2010/main" val="204999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These specific tools place key roles within the FAIR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first step is enriching your data with context and metadata. Note the key difference in the Netflix example we have just filled out metadata about the data (which is the actual digital content). We are giving context to the data. The next step is start thinking about this information in relationship to each other. Is this episode a part of a series? Is this movie a fantasy? In order to do that we need to define concepts (content, genre, series) and then the relationships between them. After all knowledge is building connections between pieces of information. So within ontology, we are </a:t>
            </a:r>
            <a:r>
              <a:rPr lang="en-US" b="0" i="0" dirty="0">
                <a:effectLst/>
                <a:latin typeface="Söhne"/>
              </a:rPr>
              <a:t>extracting the knowledge in your head and model it in a way that is understandable by a compute so that I can start to automate things in a scalable and error-proof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374151"/>
                </a:solidFill>
                <a:effectLst/>
                <a:latin typeface="Söhne"/>
              </a:rPr>
              <a:t>Whats</a:t>
            </a:r>
            <a:r>
              <a:rPr lang="en-US" b="0" i="0" dirty="0">
                <a:solidFill>
                  <a:srgbClr val="374151"/>
                </a:solidFill>
                <a:effectLst/>
                <a:latin typeface="Söhne"/>
              </a:rPr>
              <a:t> the next</a:t>
            </a:r>
          </a:p>
        </p:txBody>
      </p:sp>
      <p:sp>
        <p:nvSpPr>
          <p:cNvPr id="4" name="Slide Number Placeholder 3"/>
          <p:cNvSpPr>
            <a:spLocks noGrp="1"/>
          </p:cNvSpPr>
          <p:nvPr>
            <p:ph type="sldNum" sz="quarter" idx="5"/>
          </p:nvPr>
        </p:nvSpPr>
        <p:spPr/>
        <p:txBody>
          <a:bodyPr/>
          <a:lstStyle/>
          <a:p>
            <a:fld id="{C3C07EC5-3357-4180-BE1E-C5BB3F43FCFA}" type="slidenum">
              <a:rPr lang="en-US" smtClean="0"/>
              <a:t>4</a:t>
            </a:fld>
            <a:endParaRPr lang="en-US"/>
          </a:p>
        </p:txBody>
      </p:sp>
    </p:spTree>
    <p:extLst>
      <p:ext uri="{BB962C8B-B14F-4D97-AF65-F5344CB8AC3E}">
        <p14:creationId xmlns:p14="http://schemas.microsoft.com/office/powerpoint/2010/main" val="351928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5</a:t>
            </a:fld>
            <a:endParaRPr lang="en-US"/>
          </a:p>
        </p:txBody>
      </p:sp>
    </p:spTree>
    <p:extLst>
      <p:ext uri="{BB962C8B-B14F-4D97-AF65-F5344CB8AC3E}">
        <p14:creationId xmlns:p14="http://schemas.microsoft.com/office/powerpoint/2010/main" val="33985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6</a:t>
            </a:fld>
            <a:endParaRPr lang="en-US"/>
          </a:p>
        </p:txBody>
      </p:sp>
    </p:spTree>
    <p:extLst>
      <p:ext uri="{BB962C8B-B14F-4D97-AF65-F5344CB8AC3E}">
        <p14:creationId xmlns:p14="http://schemas.microsoft.com/office/powerpoint/2010/main" val="204999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 Now we have a controlled vocabulary and a clear map of the concepts within our projects stored in a way machines can understand. </a:t>
            </a:r>
            <a:r>
              <a:rPr lang="en-US" b="0" i="0" dirty="0" err="1">
                <a:solidFill>
                  <a:srgbClr val="374151"/>
                </a:solidFill>
                <a:effectLst/>
                <a:latin typeface="Söhne"/>
              </a:rPr>
              <a:t>Whats</a:t>
            </a:r>
            <a:r>
              <a:rPr lang="en-US" b="0" i="0" dirty="0">
                <a:solidFill>
                  <a:srgbClr val="374151"/>
                </a:solidFill>
                <a:effectLst/>
                <a:latin typeface="Söhne"/>
              </a:rPr>
              <a:t> next?</a:t>
            </a:r>
          </a:p>
          <a:p>
            <a:endParaRPr lang="en-US" b="0" i="0" dirty="0">
              <a:solidFill>
                <a:srgbClr val="374151"/>
              </a:solidFill>
              <a:effectLst/>
              <a:latin typeface="Söhne"/>
            </a:endParaRPr>
          </a:p>
          <a:p>
            <a:r>
              <a:rPr lang="en-US" b="0" i="0" dirty="0">
                <a:solidFill>
                  <a:srgbClr val="374151"/>
                </a:solidFill>
                <a:effectLst/>
                <a:latin typeface="Söhne"/>
              </a:rPr>
              <a:t>Instead of having a staff engineer build intake forms all over. There exists FAIR metadata collection tools </a:t>
            </a:r>
            <a:r>
              <a:rPr lang="en-US" b="0" i="0" dirty="0" err="1">
                <a:solidFill>
                  <a:srgbClr val="374151"/>
                </a:solidFill>
                <a:effectLst/>
                <a:latin typeface="Söhne"/>
              </a:rPr>
              <a:t>tha</a:t>
            </a:r>
            <a:r>
              <a:rPr lang="en-US" b="0" i="0" dirty="0">
                <a:solidFill>
                  <a:srgbClr val="374151"/>
                </a:solidFill>
                <a:effectLst/>
                <a:latin typeface="Söhne"/>
              </a:rPr>
              <a:t> </a:t>
            </a:r>
            <a:r>
              <a:rPr lang="en-US" b="0" i="0" dirty="0" err="1">
                <a:solidFill>
                  <a:srgbClr val="374151"/>
                </a:solidFill>
                <a:effectLst/>
                <a:latin typeface="Söhne"/>
              </a:rPr>
              <a:t>tintegrat</a:t>
            </a:r>
            <a:r>
              <a:rPr lang="en-US" b="0" i="0" dirty="0">
                <a:solidFill>
                  <a:srgbClr val="374151"/>
                </a:solidFill>
                <a:effectLst/>
                <a:latin typeface="Söhne"/>
              </a:rPr>
              <a:t> well with FAIR workflows (e.g. what we have been doing and depositing onto Bioportal). One of these tools is call CEDAR</a:t>
            </a:r>
          </a:p>
        </p:txBody>
      </p:sp>
      <p:sp>
        <p:nvSpPr>
          <p:cNvPr id="4" name="Slide Number Placeholder 3"/>
          <p:cNvSpPr>
            <a:spLocks noGrp="1"/>
          </p:cNvSpPr>
          <p:nvPr>
            <p:ph type="sldNum" sz="quarter" idx="5"/>
          </p:nvPr>
        </p:nvSpPr>
        <p:spPr/>
        <p:txBody>
          <a:bodyPr/>
          <a:lstStyle/>
          <a:p>
            <a:fld id="{C3C07EC5-3357-4180-BE1E-C5BB3F43FCFA}" type="slidenum">
              <a:rPr lang="en-US" smtClean="0"/>
              <a:t>7</a:t>
            </a:fld>
            <a:endParaRPr lang="en-US"/>
          </a:p>
        </p:txBody>
      </p:sp>
    </p:spTree>
    <p:extLst>
      <p:ext uri="{BB962C8B-B14F-4D97-AF65-F5344CB8AC3E}">
        <p14:creationId xmlns:p14="http://schemas.microsoft.com/office/powerpoint/2010/main" val="252098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CEDAR, standing for the Center for Expanded Data Annotation and Retrieval, is an innovative toolset designed to simplify the process of creating metadata that align with FAIR principles. FAIR stands for Findable, Accessible, Interoperable, and Reusable - essential characteristics for ensuring data are effectively organized and shared in the scientific community.</a:t>
            </a:r>
            <a:r>
              <a:rPr lang="en-US" dirty="0"/>
              <a:t> The purpose of CEDAR is to make FAIR data/metadata submission easier and faster so researchers can gather FAIR data and </a:t>
            </a:r>
            <a:r>
              <a:rPr lang="en-US" dirty="0" err="1"/>
              <a:t>metadta</a:t>
            </a:r>
            <a:r>
              <a:rPr lang="en-US" dirty="0"/>
              <a:t>. This sis done by provides well designed user </a:t>
            </a:r>
            <a:r>
              <a:rPr lang="en-US" dirty="0" err="1"/>
              <a:t>itnerfaces</a:t>
            </a:r>
            <a:r>
              <a:rPr lang="en-US" dirty="0"/>
              <a:t> using controlled terms and ontologies and apply analytics to speed up submission. </a:t>
            </a: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An important feature of the CEDAR Workbench is its integration with </a:t>
            </a:r>
            <a:r>
              <a:rPr lang="en-US" b="0" i="0" dirty="0" err="1">
                <a:solidFill>
                  <a:srgbClr val="374151"/>
                </a:solidFill>
                <a:effectLst/>
                <a:latin typeface="Söhne"/>
              </a:rPr>
              <a:t>BioPortal</a:t>
            </a:r>
            <a:r>
              <a:rPr lang="en-US" b="0" i="0" dirty="0">
                <a:solidFill>
                  <a:srgbClr val="374151"/>
                </a:solidFill>
                <a:effectLst/>
                <a:latin typeface="Söhne"/>
              </a:rPr>
              <a:t>, an extensive library of biomedical ontologies. By leveraging these ontologies, CEDAR helps create semantically rich metadata that are based on standard, shared concepts. This enhances the precision, interoperability, and usability of the metadata.</a:t>
            </a:r>
          </a:p>
          <a:p>
            <a:pPr marL="171450" indent="-171450" algn="l">
              <a:buFont typeface="Arial" panose="020B0604020202020204" pitchFamily="34" charset="0"/>
              <a:buChar char="•"/>
            </a:pPr>
            <a:r>
              <a:rPr lang="en-US" b="0" i="0" dirty="0">
                <a:solidFill>
                  <a:srgbClr val="374151"/>
                </a:solidFill>
                <a:effectLst/>
                <a:latin typeface="Söhne"/>
              </a:rPr>
              <a:t>To simplify metadata entry and improve data consistency, CEDAR provides dynamic templates. These templates can adapt to different metadata needs, streamlining the process and ensuring accuracy and consistency in metadata creation.</a:t>
            </a:r>
          </a:p>
          <a:p>
            <a:pPr marL="171450" indent="-171450" algn="l">
              <a:buFont typeface="Arial" panose="020B0604020202020204" pitchFamily="34" charset="0"/>
              <a:buChar char="•"/>
            </a:pPr>
            <a:r>
              <a:rPr lang="en-US" b="0" i="0" dirty="0">
                <a:solidFill>
                  <a:srgbClr val="374151"/>
                </a:solidFill>
                <a:effectLst/>
                <a:latin typeface="Söhne"/>
              </a:rPr>
              <a:t>Despite its powerful capabilities, the CEDAR Workbench is designed to be user-friendly and accessible to all users. Whether you're a seasoned data scientist or a researcher new to metadata, CEDAR's intuitive interface enables you to create high-quality, FAIR metadata with ease.</a:t>
            </a:r>
          </a:p>
          <a:p>
            <a:pPr marL="171450" indent="-171450" algn="l">
              <a:buFont typeface="Arial" panose="020B0604020202020204" pitchFamily="34" charset="0"/>
              <a:buChar char="•"/>
            </a:pPr>
            <a:r>
              <a:rPr lang="en-US" b="0" i="0" dirty="0">
                <a:solidFill>
                  <a:srgbClr val="374151"/>
                </a:solidFill>
                <a:effectLst/>
                <a:latin typeface="Söhne"/>
              </a:rPr>
              <a:t>CEDAR's use of shared ontologies and standards promotes interoperability. Metadata created in CEDAR can be easily shared and understood by other systems, making data exchange and collaboration more effective and efficient.</a:t>
            </a:r>
          </a:p>
          <a:p>
            <a:pPr marL="171450" indent="-171450" algn="l">
              <a:buFont typeface="Arial" panose="020B0604020202020204" pitchFamily="34" charset="0"/>
              <a:buChar char="•"/>
            </a:pPr>
            <a:r>
              <a:rPr lang="en-US" b="0" i="0" dirty="0">
                <a:solidFill>
                  <a:srgbClr val="374151"/>
                </a:solidFill>
                <a:effectLst/>
                <a:latin typeface="Söhne"/>
              </a:rPr>
              <a:t>Lastly, CEDAR is not just a tool, it's a community. As an open-source project, CEDAR's development is shaped by the feedback and needs of its users. This ensures that it continually evolves to provide the tools and capabilities that users truly need in their metadata creation tasks.</a:t>
            </a:r>
          </a:p>
        </p:txBody>
      </p:sp>
      <p:sp>
        <p:nvSpPr>
          <p:cNvPr id="4" name="Slide Number Placeholder 3"/>
          <p:cNvSpPr>
            <a:spLocks noGrp="1"/>
          </p:cNvSpPr>
          <p:nvPr>
            <p:ph type="sldNum" sz="quarter" idx="5"/>
          </p:nvPr>
        </p:nvSpPr>
        <p:spPr/>
        <p:txBody>
          <a:bodyPr/>
          <a:lstStyle/>
          <a:p>
            <a:fld id="{C3C07EC5-3357-4180-BE1E-C5BB3F43FCFA}" type="slidenum">
              <a:rPr lang="en-US" smtClean="0"/>
              <a:t>8</a:t>
            </a:fld>
            <a:endParaRPr lang="en-US"/>
          </a:p>
        </p:txBody>
      </p:sp>
    </p:spTree>
    <p:extLst>
      <p:ext uri="{BB962C8B-B14F-4D97-AF65-F5344CB8AC3E}">
        <p14:creationId xmlns:p14="http://schemas.microsoft.com/office/powerpoint/2010/main" val="1571160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374151"/>
                </a:solidFill>
                <a:effectLst/>
                <a:latin typeface="Söhne"/>
              </a:rPr>
              <a:t>Navigation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374151"/>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Search for ‘FAIR M4M` in the search bar and we see a lot of </a:t>
            </a:r>
            <a:r>
              <a:rPr lang="en-US" b="0" i="0" dirty="0" err="1">
                <a:solidFill>
                  <a:srgbClr val="374151"/>
                </a:solidFill>
                <a:effectLst/>
                <a:latin typeface="Söhne"/>
              </a:rPr>
              <a:t>reponses</a:t>
            </a:r>
            <a:r>
              <a:rPr lang="en-US" b="0" i="0" dirty="0">
                <a:solidFill>
                  <a:srgbClr val="374151"/>
                </a:solidFill>
                <a:effectLst/>
                <a:latin typeface="Söhne"/>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We can filter by type of </a:t>
            </a:r>
            <a:r>
              <a:rPr lang="en-US" b="0" i="0" dirty="0" err="1">
                <a:solidFill>
                  <a:srgbClr val="374151"/>
                </a:solidFill>
                <a:effectLst/>
                <a:latin typeface="Söhne"/>
              </a:rPr>
              <a:t>artifcats</a:t>
            </a:r>
            <a:r>
              <a:rPr lang="en-US" b="0" i="0" dirty="0">
                <a:solidFill>
                  <a:srgbClr val="374151"/>
                </a:solidFill>
                <a:effectLst/>
                <a:latin typeface="Söhne"/>
              </a:rPr>
              <a:t> by using the </a:t>
            </a:r>
            <a:r>
              <a:rPr lang="en-US" b="0" i="0" dirty="0" err="1">
                <a:solidFill>
                  <a:srgbClr val="374151"/>
                </a:solidFill>
                <a:effectLst/>
                <a:latin typeface="Söhne"/>
              </a:rPr>
              <a:t>etype</a:t>
            </a:r>
            <a:r>
              <a:rPr lang="en-US" b="0" i="0" dirty="0">
                <a:solidFill>
                  <a:srgbClr val="374151"/>
                </a:solidFill>
                <a:effectLst/>
                <a:latin typeface="Söhne"/>
              </a:rPr>
              <a:t> filter.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We can also view as list format which makes this a lot of accessible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We see the folder we want to visit ‘GOFAIR M4M </a:t>
            </a:r>
            <a:r>
              <a:rPr lang="en-US" b="0" i="0" dirty="0" err="1">
                <a:solidFill>
                  <a:srgbClr val="374151"/>
                </a:solidFill>
                <a:effectLst/>
                <a:latin typeface="Söhne"/>
              </a:rPr>
              <a:t>DeiC</a:t>
            </a:r>
            <a:r>
              <a:rPr lang="en-US" b="0" i="0" dirty="0">
                <a:solidFill>
                  <a:srgbClr val="374151"/>
                </a:solidFill>
                <a:effectLst/>
                <a:latin typeface="Söhne"/>
              </a:rPr>
              <a:t> workshop’ and we double click to </a:t>
            </a:r>
            <a:r>
              <a:rPr lang="en-US" b="0" i="0" dirty="0" err="1">
                <a:solidFill>
                  <a:srgbClr val="374151"/>
                </a:solidFill>
                <a:effectLst/>
                <a:latin typeface="Söhne"/>
              </a:rPr>
              <a:t>visiti</a:t>
            </a:r>
            <a:r>
              <a:rPr lang="en-US" b="0" i="0" dirty="0">
                <a:solidFill>
                  <a:srgbClr val="374151"/>
                </a:solidFill>
                <a:effectLst/>
                <a:latin typeface="Söhne"/>
              </a:rPr>
              <a:t> it. The UI is loosely based on google docs. You can see the folder path at the top of the view and can view metadata about any of items listed by click ‘i’. This includes key </a:t>
            </a:r>
            <a:r>
              <a:rPr lang="en-US" b="0" i="0" dirty="0" err="1">
                <a:solidFill>
                  <a:srgbClr val="374151"/>
                </a:solidFill>
                <a:effectLst/>
                <a:latin typeface="Söhne"/>
              </a:rPr>
              <a:t>metadta</a:t>
            </a:r>
            <a:r>
              <a:rPr lang="en-US" b="0" i="0" dirty="0">
                <a:solidFill>
                  <a:srgbClr val="374151"/>
                </a:solidFill>
                <a:effectLst/>
                <a:latin typeface="Söhne"/>
              </a:rPr>
              <a:t> including versioning.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We can also navigate based on workspace. So content shared with me, shared with </a:t>
            </a:r>
            <a:r>
              <a:rPr lang="en-US" b="0" i="0" dirty="0" err="1">
                <a:solidFill>
                  <a:srgbClr val="374151"/>
                </a:solidFill>
                <a:effectLst/>
                <a:latin typeface="Söhne"/>
              </a:rPr>
              <a:t>verbody</a:t>
            </a:r>
            <a:r>
              <a:rPr lang="en-US" b="0" i="0" dirty="0">
                <a:solidFill>
                  <a:srgbClr val="374151"/>
                </a:solidFill>
                <a:effectLst/>
                <a:latin typeface="Söhne"/>
              </a:rPr>
              <a:t> or special folders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374151"/>
                </a:solidFill>
                <a:effectLst/>
                <a:latin typeface="Söhne"/>
              </a:rPr>
              <a:t>Types of CEDAR components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74151"/>
                </a:solidFill>
                <a:effectLst/>
                <a:latin typeface="Söhne"/>
              </a:rPr>
              <a:t>In CEDAR, an artifact refers to any creatable and manageable item within the workbench. These include templates, elements, fields, and metadata instances:</a:t>
            </a:r>
            <a:endParaRPr lang="en-US" b="1"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i="0" dirty="0">
              <a:solidFill>
                <a:srgbClr val="374151"/>
              </a:solidFill>
              <a:effectLst/>
              <a:latin typeface="Söhne"/>
            </a:endParaRPr>
          </a:p>
          <a:p>
            <a:pPr algn="l"/>
            <a:r>
              <a:rPr lang="en-US" b="0" i="0" dirty="0">
                <a:solidFill>
                  <a:srgbClr val="374151"/>
                </a:solidFill>
                <a:effectLst/>
                <a:latin typeface="Söhne"/>
              </a:rPr>
              <a:t>The CEDAR Workbench utilizes artifact to streamline the process of metadata creation. Here are explanations for each of the terms you mentioned:</a:t>
            </a:r>
          </a:p>
          <a:p>
            <a:pPr algn="l">
              <a:buFont typeface="+mj-lt"/>
              <a:buAutoNum type="arabicPeriod"/>
            </a:pPr>
            <a:r>
              <a:rPr lang="en-US" b="1" i="0" dirty="0">
                <a:solidFill>
                  <a:srgbClr val="374151"/>
                </a:solidFill>
                <a:effectLst/>
                <a:latin typeface="Söhne"/>
              </a:rPr>
              <a:t>Template</a:t>
            </a:r>
            <a:r>
              <a:rPr lang="en-US" b="0" i="0" dirty="0">
                <a:solidFill>
                  <a:srgbClr val="374151"/>
                </a:solidFill>
                <a:effectLst/>
                <a:latin typeface="Söhne"/>
              </a:rPr>
              <a:t>: A template in CEDAR is a structure that describes what kind of information should be captured. It is essentially a form with different sections (elements) and fields where users can enter metadata. Templates provide an organized way to collect and standardize metadata across a dataset or study.</a:t>
            </a:r>
          </a:p>
          <a:p>
            <a:pPr algn="l">
              <a:buFont typeface="+mj-lt"/>
              <a:buAutoNum type="arabicPeriod"/>
            </a:pPr>
            <a:r>
              <a:rPr lang="en-US" b="1" i="0" dirty="0">
                <a:solidFill>
                  <a:srgbClr val="374151"/>
                </a:solidFill>
                <a:effectLst/>
                <a:latin typeface="Söhne"/>
              </a:rPr>
              <a:t>Element</a:t>
            </a:r>
            <a:r>
              <a:rPr lang="en-US" b="0" i="0" dirty="0">
                <a:solidFill>
                  <a:srgbClr val="374151"/>
                </a:solidFill>
                <a:effectLst/>
                <a:latin typeface="Söhne"/>
              </a:rPr>
              <a:t>: Elements in CEDAR are reusable components that can be included in templates. They group together related fields. For example, you might have an element for "Author Information" that includes fields for name, affiliation, and contact information. This element could then be used in multiple templates.</a:t>
            </a:r>
          </a:p>
          <a:p>
            <a:pPr algn="l">
              <a:buFont typeface="+mj-lt"/>
              <a:buAutoNum type="arabicPeriod"/>
            </a:pPr>
            <a:r>
              <a:rPr lang="en-US" b="1" i="0" dirty="0">
                <a:solidFill>
                  <a:srgbClr val="374151"/>
                </a:solidFill>
                <a:effectLst/>
                <a:latin typeface="Söhne"/>
              </a:rPr>
              <a:t>Field</a:t>
            </a:r>
            <a:r>
              <a:rPr lang="en-US" b="0" i="0" dirty="0">
                <a:solidFill>
                  <a:srgbClr val="374151"/>
                </a:solidFill>
                <a:effectLst/>
                <a:latin typeface="Söhne"/>
              </a:rPr>
              <a:t>: A field is the most granular component in a template. It is a single point of data entry where a specific piece of information should be captured. For example, a template might have fields for "Title," "Date," "Description," etc.</a:t>
            </a:r>
          </a:p>
          <a:p>
            <a:pPr algn="l">
              <a:buFont typeface="+mj-lt"/>
              <a:buAutoNum type="arabicPeriod"/>
            </a:pPr>
            <a:r>
              <a:rPr lang="en-US" b="1" i="0" dirty="0">
                <a:solidFill>
                  <a:srgbClr val="374151"/>
                </a:solidFill>
                <a:effectLst/>
                <a:latin typeface="Söhne"/>
              </a:rPr>
              <a:t>Metadata Instance</a:t>
            </a:r>
            <a:r>
              <a:rPr lang="en-US" b="0" i="0" dirty="0">
                <a:solidFill>
                  <a:srgbClr val="374151"/>
                </a:solidFill>
                <a:effectLst/>
                <a:latin typeface="Söhne"/>
              </a:rPr>
              <a:t>: A metadata instance is a completed form (i.e., a filled-out template). It includes the actual metadata that has been entered into the fields defined by the template. This metadata describes a particular dataset or resource.</a:t>
            </a:r>
          </a:p>
          <a:p>
            <a:pPr algn="l"/>
            <a:r>
              <a:rPr lang="en-US" b="0" i="0" dirty="0">
                <a:solidFill>
                  <a:srgbClr val="374151"/>
                </a:solidFill>
                <a:effectLst/>
                <a:latin typeface="Söhne"/>
              </a:rPr>
              <a:t>So, to summarize, you create a template with elements and fields to define what kind of metadata you want to collect. When you fill out this template with specific metadata, you create a metadata instance.</a:t>
            </a:r>
          </a:p>
          <a:p>
            <a:pPr algn="l"/>
            <a:endParaRPr lang="en-US" b="0" i="0" dirty="0">
              <a:solidFill>
                <a:srgbClr val="374151"/>
              </a:solidFill>
              <a:effectLst/>
              <a:latin typeface="Söhne"/>
            </a:endParaRPr>
          </a:p>
          <a:p>
            <a:pPr marL="171450" indent="-171450" algn="l">
              <a:buFontTx/>
              <a:buChar char="-"/>
            </a:pPr>
            <a:r>
              <a:rPr lang="en-US" b="0" i="0" dirty="0">
                <a:solidFill>
                  <a:srgbClr val="374151"/>
                </a:solidFill>
                <a:effectLst/>
                <a:latin typeface="Söhne"/>
              </a:rPr>
              <a:t>For example in this project: </a:t>
            </a:r>
            <a:r>
              <a:rPr lang="en-US" b="0" i="0" dirty="0">
                <a:solidFill>
                  <a:srgbClr val="666666"/>
                </a:solidFill>
                <a:effectLst/>
                <a:latin typeface="Helvetica Neue"/>
              </a:rPr>
              <a:t>All / </a:t>
            </a:r>
            <a:r>
              <a:rPr lang="en-US" b="0" i="0" u="none" strike="noStrike" dirty="0">
                <a:solidFill>
                  <a:srgbClr val="0F7686"/>
                </a:solidFill>
                <a:effectLst/>
                <a:latin typeface="Helvetica Neue"/>
              </a:rPr>
              <a:t>Shared</a:t>
            </a:r>
            <a:r>
              <a:rPr lang="en-US" b="0" i="0" dirty="0">
                <a:solidFill>
                  <a:srgbClr val="666666"/>
                </a:solidFill>
                <a:effectLst/>
                <a:latin typeface="Helvetica Neue"/>
              </a:rPr>
              <a:t> / </a:t>
            </a:r>
            <a:r>
              <a:rPr lang="en-US" b="0" i="0" u="none" strike="noStrike" dirty="0">
                <a:solidFill>
                  <a:srgbClr val="0F7686"/>
                </a:solidFill>
                <a:effectLst/>
                <a:latin typeface="Helvetica Neue"/>
              </a:rPr>
              <a:t>GOFAIR M4M </a:t>
            </a:r>
            <a:r>
              <a:rPr lang="en-US" b="0" i="0" u="none" strike="noStrike" dirty="0" err="1">
                <a:solidFill>
                  <a:srgbClr val="0F7686"/>
                </a:solidFill>
                <a:effectLst/>
                <a:latin typeface="Helvetica Neue"/>
              </a:rPr>
              <a:t>DeiC</a:t>
            </a:r>
            <a:r>
              <a:rPr lang="en-US" b="0" i="0" u="none" strike="noStrike" dirty="0">
                <a:solidFill>
                  <a:srgbClr val="0F7686"/>
                </a:solidFill>
                <a:effectLst/>
                <a:latin typeface="Helvetica Neue"/>
              </a:rPr>
              <a:t> Workshop</a:t>
            </a:r>
            <a:r>
              <a:rPr lang="en-US" b="0" i="0" dirty="0">
                <a:solidFill>
                  <a:srgbClr val="666666"/>
                </a:solidFill>
                <a:effectLst/>
                <a:latin typeface="Helvetica Neue"/>
              </a:rPr>
              <a:t> / </a:t>
            </a:r>
            <a:r>
              <a:rPr lang="en-US" b="0" i="0" u="none" strike="noStrike" dirty="0">
                <a:solidFill>
                  <a:srgbClr val="0F7686"/>
                </a:solidFill>
                <a:effectLst/>
                <a:latin typeface="Helvetica Neue"/>
              </a:rPr>
              <a:t>Demos and Examples</a:t>
            </a:r>
          </a:p>
          <a:p>
            <a:pPr marL="171450" indent="-171450" algn="l">
              <a:buFontTx/>
              <a:buChar char="-"/>
            </a:pPr>
            <a:r>
              <a:rPr lang="en-US" b="0" i="0" u="none" strike="noStrike" dirty="0">
                <a:solidFill>
                  <a:srgbClr val="0F7686"/>
                </a:solidFill>
                <a:effectLst/>
                <a:latin typeface="Helvetica Neue"/>
              </a:rPr>
              <a:t>We can filter CEDAR components that we see</a:t>
            </a: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9</a:t>
            </a:fld>
            <a:endParaRPr lang="en-US"/>
          </a:p>
        </p:txBody>
      </p:sp>
    </p:spTree>
    <p:extLst>
      <p:ext uri="{BB962C8B-B14F-4D97-AF65-F5344CB8AC3E}">
        <p14:creationId xmlns:p14="http://schemas.microsoft.com/office/powerpoint/2010/main" val="114177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6/29/2023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6/29/2023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6/29/2023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edar.metadatacenter.org/instances/edit/https:/repo.metadatacenter.org/template-instances/95f57e08-138d-4762-9eb6-6243c9333e91?folderId=https:%2F%2Frepo.metadatacenter.org%2Ffolders%2F93769b83-f2ae-4a7d-a3a8-5a62afb4320c&amp;search=revised%20case%20report&amp;t=1688054078261"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edar.metadatacenter.org/instances/edit/https:/repo.metadatacenter.org/template-instances/95f57e08-138d-4762-9eb6-6243c9333e91?folderId=https:%2F%2Frepo.metadatacenter.org%2Ffolders%2F93769b83-f2ae-4a7d-a3a8-5a62afb4320c&amp;search=revised%20case%20report&amp;t=168805407826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cedar.metadatacenter.org/instances/edit/https:/repo.metadatacenter.org/template-instances/95f57e08-138d-4762-9eb6-6243c9333e91?folderId=https:%2F%2Frepo.metadatacenter.org%2Ffolders%2F93769b83-f2ae-4a7d-a3a8-5a62afb4320c&amp;search=revised%20case%20report&amp;t=168805407826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cedar.metadatacenter.org/instances/edit/https:/repo.metadatacenter.org/template-instances/95f57e08-138d-4762-9eb6-6243c9333e91?folderId=https:%2F%2Frepo.metadatacenter.org%2Ffolders%2F93769b83-f2ae-4a7d-a3a8-5a62afb4320c&amp;search=revised%20case%20report&amp;t=168805407826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rcid.org/0000-0002-4699-475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doi.org/10.2105/ajph.2021.30670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ioportal.bioontology.org/ontologies/NETFLIX/?p=class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A5E1-D90A-1ED0-39C7-38FBB5F82339}"/>
              </a:ext>
            </a:extLst>
          </p:cNvPr>
          <p:cNvSpPr>
            <a:spLocks noGrp="1"/>
          </p:cNvSpPr>
          <p:nvPr>
            <p:ph type="ctrTitle"/>
          </p:nvPr>
        </p:nvSpPr>
        <p:spPr>
          <a:xfrm>
            <a:off x="2018211" y="546589"/>
            <a:ext cx="8991600" cy="1645920"/>
          </a:xfrm>
        </p:spPr>
        <p:txBody>
          <a:bodyPr>
            <a:noAutofit/>
          </a:bodyPr>
          <a:lstStyle/>
          <a:p>
            <a:r>
              <a:rPr lang="en-US" sz="3600" b="1" i="1" dirty="0">
                <a:latin typeface="Source Sans Pro" panose="020B0503030403020204" pitchFamily="34" charset="0"/>
                <a:ea typeface="Source Sans Pro" panose="020B0503030403020204" pitchFamily="34" charset="0"/>
              </a:rPr>
              <a:t>Sync 4</a:t>
            </a:r>
            <a:br>
              <a:rPr lang="en-US" sz="3600" b="1" i="1" dirty="0">
                <a:latin typeface="Source Sans Pro" panose="020B0503030403020204" pitchFamily="34" charset="0"/>
                <a:ea typeface="Source Sans Pro" panose="020B0503030403020204" pitchFamily="34" charset="0"/>
              </a:rPr>
            </a:br>
            <a:r>
              <a:rPr lang="en-US" sz="3600" b="1" i="1" dirty="0">
                <a:latin typeface="Source Sans Pro" panose="020B0503030403020204" pitchFamily="34" charset="0"/>
                <a:ea typeface="Source Sans Pro" panose="020B0503030403020204" pitchFamily="34" charset="0"/>
              </a:rPr>
              <a:t>Collecting Metadata</a:t>
            </a:r>
          </a:p>
        </p:txBody>
      </p:sp>
      <p:sp>
        <p:nvSpPr>
          <p:cNvPr id="3" name="Subtitle 2">
            <a:extLst>
              <a:ext uri="{FF2B5EF4-FFF2-40B4-BE49-F238E27FC236}">
                <a16:creationId xmlns:a16="http://schemas.microsoft.com/office/drawing/2014/main" id="{68B6F53C-6827-6CD9-3CB4-86D0933E66FB}"/>
              </a:ext>
            </a:extLst>
          </p:cNvPr>
          <p:cNvSpPr>
            <a:spLocks noGrp="1"/>
          </p:cNvSpPr>
          <p:nvPr>
            <p:ph type="subTitle" idx="1"/>
          </p:nvPr>
        </p:nvSpPr>
        <p:spPr>
          <a:xfrm>
            <a:off x="2155994" y="2759019"/>
            <a:ext cx="8083171" cy="1906473"/>
          </a:xfrm>
        </p:spPr>
        <p:txBody>
          <a:bodyPr>
            <a:normAutofit fontScale="85000" lnSpcReduction="20000"/>
          </a:bodyPr>
          <a:lstStyle/>
          <a:p>
            <a:r>
              <a:rPr lang="en-US" sz="3300" b="1" dirty="0">
                <a:latin typeface="Source Sans Pro" panose="020B0503030403020204" pitchFamily="34" charset="0"/>
                <a:ea typeface="Source Sans Pro" panose="020B0503030403020204" pitchFamily="34" charset="0"/>
              </a:rPr>
              <a:t>UHC Summer Institute - June 29</a:t>
            </a:r>
          </a:p>
          <a:p>
            <a:pPr algn="l"/>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Ran Li, </a:t>
            </a:r>
            <a:r>
              <a:rPr lang="en-US" sz="3300" b="1" dirty="0" err="1">
                <a:latin typeface="Source Sans Pro" panose="020B0503030403020204" pitchFamily="34" charset="0"/>
                <a:ea typeface="Source Sans Pro" panose="020B0503030403020204" pitchFamily="34" charset="0"/>
              </a:rPr>
              <a:t>Ms</a:t>
            </a:r>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Ana Ortigoza, MD PhD</a:t>
            </a:r>
          </a:p>
          <a:p>
            <a:pPr algn="r"/>
            <a:endParaRPr lang="en-US" sz="3300" b="1" dirty="0">
              <a:latin typeface="Source Sans Pro" panose="020B0503030403020204" pitchFamily="34" charset="0"/>
              <a:ea typeface="Source Sans Pro" panose="020B0503030403020204" pitchFamily="34" charset="0"/>
            </a:endParaRPr>
          </a:p>
          <a:p>
            <a:pPr algn="r"/>
            <a:endParaRPr lang="en-US" sz="2400" b="1" dirty="0">
              <a:latin typeface="Source Sans Pro" panose="020B0503030403020204" pitchFamily="34" charset="0"/>
              <a:ea typeface="Source Sans Pro" panose="020B0503030403020204" pitchFamily="34" charset="0"/>
            </a:endParaRPr>
          </a:p>
        </p:txBody>
      </p:sp>
      <p:pic>
        <p:nvPicPr>
          <p:cNvPr id="7" name="Picture 6" descr="A picture containing circle, colorfulness, graphics, screenshot&#10;&#10;Description automatically generated">
            <a:extLst>
              <a:ext uri="{FF2B5EF4-FFF2-40B4-BE49-F238E27FC236}">
                <a16:creationId xmlns:a16="http://schemas.microsoft.com/office/drawing/2014/main" id="{A2F1C613-9A8F-D90D-9582-4F721BF58FDC}"/>
              </a:ext>
            </a:extLst>
          </p:cNvPr>
          <p:cNvPicPr>
            <a:picLocks noChangeAspect="1"/>
          </p:cNvPicPr>
          <p:nvPr/>
        </p:nvPicPr>
        <p:blipFill>
          <a:blip r:embed="rId3"/>
          <a:stretch>
            <a:fillRect/>
          </a:stretch>
        </p:blipFill>
        <p:spPr>
          <a:xfrm>
            <a:off x="8481001" y="4853135"/>
            <a:ext cx="2293679" cy="1721688"/>
          </a:xfrm>
          <a:prstGeom prst="rect">
            <a:avLst/>
          </a:prstGeom>
        </p:spPr>
      </p:pic>
      <p:pic>
        <p:nvPicPr>
          <p:cNvPr id="9" name="Picture 8" descr="A close up of a logo&#10;&#10;Description automatically generated with low confidence">
            <a:extLst>
              <a:ext uri="{FF2B5EF4-FFF2-40B4-BE49-F238E27FC236}">
                <a16:creationId xmlns:a16="http://schemas.microsoft.com/office/drawing/2014/main" id="{52CFB0D4-F28E-7302-7A21-404F16062B42}"/>
              </a:ext>
            </a:extLst>
          </p:cNvPr>
          <p:cNvPicPr>
            <a:picLocks noChangeAspect="1"/>
          </p:cNvPicPr>
          <p:nvPr/>
        </p:nvPicPr>
        <p:blipFill>
          <a:blip r:embed="rId4"/>
          <a:stretch>
            <a:fillRect/>
          </a:stretch>
        </p:blipFill>
        <p:spPr>
          <a:xfrm>
            <a:off x="1239759" y="5232002"/>
            <a:ext cx="3009680" cy="963954"/>
          </a:xfrm>
          <a:prstGeom prst="rect">
            <a:avLst/>
          </a:prstGeom>
        </p:spPr>
      </p:pic>
      <p:pic>
        <p:nvPicPr>
          <p:cNvPr id="11" name="Picture 10" descr="A picture containing text, font, graphics, screenshot&#10;&#10;Description automatically generated">
            <a:extLst>
              <a:ext uri="{FF2B5EF4-FFF2-40B4-BE49-F238E27FC236}">
                <a16:creationId xmlns:a16="http://schemas.microsoft.com/office/drawing/2014/main" id="{5BEC3233-3348-309E-1D0B-B01AA5360219}"/>
              </a:ext>
            </a:extLst>
          </p:cNvPr>
          <p:cNvPicPr>
            <a:picLocks noChangeAspect="1"/>
          </p:cNvPicPr>
          <p:nvPr/>
        </p:nvPicPr>
        <p:blipFill>
          <a:blip r:embed="rId5"/>
          <a:stretch>
            <a:fillRect/>
          </a:stretch>
        </p:blipFill>
        <p:spPr>
          <a:xfrm>
            <a:off x="5129993" y="4771669"/>
            <a:ext cx="2135171" cy="2135171"/>
          </a:xfrm>
          <a:prstGeom prst="rect">
            <a:avLst/>
          </a:prstGeom>
        </p:spPr>
      </p:pic>
    </p:spTree>
    <p:extLst>
      <p:ext uri="{BB962C8B-B14F-4D97-AF65-F5344CB8AC3E}">
        <p14:creationId xmlns:p14="http://schemas.microsoft.com/office/powerpoint/2010/main" val="51992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3A0D-A617-9440-6DA4-C2719326BA8B}"/>
              </a:ext>
            </a:extLst>
          </p:cNvPr>
          <p:cNvSpPr>
            <a:spLocks noGrp="1"/>
          </p:cNvSpPr>
          <p:nvPr>
            <p:ph type="title"/>
          </p:nvPr>
        </p:nvSpPr>
        <p:spPr>
          <a:xfrm>
            <a:off x="2332736" y="397038"/>
            <a:ext cx="7729728" cy="1188720"/>
          </a:xfrm>
        </p:spPr>
        <p:txBody>
          <a:bodyPr/>
          <a:lstStyle/>
          <a:p>
            <a:r>
              <a:rPr lang="en-US" b="0" i="0" dirty="0">
                <a:solidFill>
                  <a:srgbClr val="374151"/>
                </a:solidFill>
                <a:effectLst/>
                <a:latin typeface="Söhne"/>
              </a:rPr>
              <a:t>CEDAR 2: View</a:t>
            </a:r>
            <a:endParaRPr lang="en-US" dirty="0"/>
          </a:p>
        </p:txBody>
      </p:sp>
      <p:sp>
        <p:nvSpPr>
          <p:cNvPr id="3" name="Content Placeholder 2">
            <a:extLst>
              <a:ext uri="{FF2B5EF4-FFF2-40B4-BE49-F238E27FC236}">
                <a16:creationId xmlns:a16="http://schemas.microsoft.com/office/drawing/2014/main" id="{EE66F4E9-B8E2-6187-603C-2494D37C3D2F}"/>
              </a:ext>
            </a:extLst>
          </p:cNvPr>
          <p:cNvSpPr>
            <a:spLocks noGrp="1"/>
          </p:cNvSpPr>
          <p:nvPr>
            <p:ph idx="1"/>
          </p:nvPr>
        </p:nvSpPr>
        <p:spPr/>
        <p:txBody>
          <a:bodyPr>
            <a:normAutofit/>
          </a:bodyPr>
          <a:lstStyle/>
          <a:p>
            <a:pPr lvl="1">
              <a:buFont typeface="+mj-lt"/>
              <a:buAutoNum type="arabicPeriod"/>
            </a:pPr>
            <a:r>
              <a:rPr lang="en-US" dirty="0">
                <a:solidFill>
                  <a:srgbClr val="374151"/>
                </a:solidFill>
                <a:latin typeface="Söhne"/>
              </a:rPr>
              <a:t>Examine a metadata form </a:t>
            </a:r>
            <a:r>
              <a:rPr lang="en-US" dirty="0" err="1">
                <a:solidFill>
                  <a:srgbClr val="374151"/>
                </a:solidFill>
                <a:latin typeface="Söhne"/>
              </a:rPr>
              <a:t>isntance</a:t>
            </a:r>
            <a:r>
              <a:rPr lang="en-US" dirty="0">
                <a:solidFill>
                  <a:srgbClr val="374151"/>
                </a:solidFill>
                <a:latin typeface="Söhne"/>
              </a:rPr>
              <a:t> ‘revised case report’</a:t>
            </a:r>
          </a:p>
          <a:p>
            <a:pPr lvl="1">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p:txBody>
      </p:sp>
      <p:pic>
        <p:nvPicPr>
          <p:cNvPr id="5" name="Picture 4">
            <a:extLst>
              <a:ext uri="{FF2B5EF4-FFF2-40B4-BE49-F238E27FC236}">
                <a16:creationId xmlns:a16="http://schemas.microsoft.com/office/drawing/2014/main" id="{690782A9-6A31-35BC-AD9E-851003F0084D}"/>
              </a:ext>
            </a:extLst>
          </p:cNvPr>
          <p:cNvPicPr>
            <a:picLocks noChangeAspect="1"/>
          </p:cNvPicPr>
          <p:nvPr/>
        </p:nvPicPr>
        <p:blipFill>
          <a:blip r:embed="rId3"/>
          <a:stretch>
            <a:fillRect/>
          </a:stretch>
        </p:blipFill>
        <p:spPr>
          <a:xfrm>
            <a:off x="2643255" y="1916003"/>
            <a:ext cx="6905490" cy="3538350"/>
          </a:xfrm>
          <a:prstGeom prst="rect">
            <a:avLst/>
          </a:prstGeom>
        </p:spPr>
      </p:pic>
      <p:sp>
        <p:nvSpPr>
          <p:cNvPr id="7" name="TextBox 6">
            <a:extLst>
              <a:ext uri="{FF2B5EF4-FFF2-40B4-BE49-F238E27FC236}">
                <a16:creationId xmlns:a16="http://schemas.microsoft.com/office/drawing/2014/main" id="{7BFFC450-1229-F485-6096-0978302F89FF}"/>
              </a:ext>
            </a:extLst>
          </p:cNvPr>
          <p:cNvSpPr txBox="1"/>
          <p:nvPr/>
        </p:nvSpPr>
        <p:spPr>
          <a:xfrm>
            <a:off x="5851814" y="5586829"/>
            <a:ext cx="1168649" cy="584775"/>
          </a:xfrm>
          <a:prstGeom prst="rect">
            <a:avLst/>
          </a:prstGeom>
          <a:noFill/>
        </p:spPr>
        <p:txBody>
          <a:bodyPr wrap="square">
            <a:spAutoFit/>
          </a:bodyPr>
          <a:lstStyle/>
          <a:p>
            <a:r>
              <a:rPr lang="en-US" sz="3200" dirty="0">
                <a:hlinkClick r:id="rId4"/>
              </a:rPr>
              <a:t>Link</a:t>
            </a:r>
            <a:endParaRPr lang="en-US" sz="3200" dirty="0"/>
          </a:p>
        </p:txBody>
      </p:sp>
    </p:spTree>
    <p:extLst>
      <p:ext uri="{BB962C8B-B14F-4D97-AF65-F5344CB8AC3E}">
        <p14:creationId xmlns:p14="http://schemas.microsoft.com/office/powerpoint/2010/main" val="92425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3A0D-A617-9440-6DA4-C2719326BA8B}"/>
              </a:ext>
            </a:extLst>
          </p:cNvPr>
          <p:cNvSpPr>
            <a:spLocks noGrp="1"/>
          </p:cNvSpPr>
          <p:nvPr>
            <p:ph type="title"/>
          </p:nvPr>
        </p:nvSpPr>
        <p:spPr>
          <a:xfrm>
            <a:off x="2332736" y="397038"/>
            <a:ext cx="7729728" cy="1188720"/>
          </a:xfrm>
        </p:spPr>
        <p:txBody>
          <a:bodyPr/>
          <a:lstStyle/>
          <a:p>
            <a:r>
              <a:rPr lang="en-US" b="0" i="0" dirty="0">
                <a:solidFill>
                  <a:srgbClr val="374151"/>
                </a:solidFill>
                <a:effectLst/>
                <a:latin typeface="Söhne"/>
              </a:rPr>
              <a:t>CEDAR 3: Build and test forms</a:t>
            </a:r>
            <a:endParaRPr lang="en-US" dirty="0"/>
          </a:p>
        </p:txBody>
      </p:sp>
      <p:sp>
        <p:nvSpPr>
          <p:cNvPr id="7" name="TextBox 6">
            <a:extLst>
              <a:ext uri="{FF2B5EF4-FFF2-40B4-BE49-F238E27FC236}">
                <a16:creationId xmlns:a16="http://schemas.microsoft.com/office/drawing/2014/main" id="{7BFFC450-1229-F485-6096-0978302F89FF}"/>
              </a:ext>
            </a:extLst>
          </p:cNvPr>
          <p:cNvSpPr txBox="1"/>
          <p:nvPr/>
        </p:nvSpPr>
        <p:spPr>
          <a:xfrm>
            <a:off x="5851814" y="5586829"/>
            <a:ext cx="1168649" cy="584775"/>
          </a:xfrm>
          <a:prstGeom prst="rect">
            <a:avLst/>
          </a:prstGeom>
          <a:noFill/>
        </p:spPr>
        <p:txBody>
          <a:bodyPr wrap="square">
            <a:spAutoFit/>
          </a:bodyPr>
          <a:lstStyle/>
          <a:p>
            <a:r>
              <a:rPr lang="en-US" sz="3200" dirty="0">
                <a:hlinkClick r:id="rId3"/>
              </a:rPr>
              <a:t>Link</a:t>
            </a:r>
            <a:endParaRPr lang="en-US" sz="3200" dirty="0"/>
          </a:p>
        </p:txBody>
      </p:sp>
      <p:pic>
        <p:nvPicPr>
          <p:cNvPr id="6" name="Picture 5">
            <a:extLst>
              <a:ext uri="{FF2B5EF4-FFF2-40B4-BE49-F238E27FC236}">
                <a16:creationId xmlns:a16="http://schemas.microsoft.com/office/drawing/2014/main" id="{89AED048-8DA8-CBAE-7462-5A16A1DDEAC0}"/>
              </a:ext>
            </a:extLst>
          </p:cNvPr>
          <p:cNvPicPr>
            <a:picLocks noChangeAspect="1"/>
          </p:cNvPicPr>
          <p:nvPr/>
        </p:nvPicPr>
        <p:blipFill>
          <a:blip r:embed="rId4"/>
          <a:stretch>
            <a:fillRect/>
          </a:stretch>
        </p:blipFill>
        <p:spPr>
          <a:xfrm>
            <a:off x="1468168" y="1917667"/>
            <a:ext cx="9255663" cy="4253937"/>
          </a:xfrm>
          <a:prstGeom prst="rect">
            <a:avLst/>
          </a:prstGeom>
        </p:spPr>
      </p:pic>
    </p:spTree>
    <p:extLst>
      <p:ext uri="{BB962C8B-B14F-4D97-AF65-F5344CB8AC3E}">
        <p14:creationId xmlns:p14="http://schemas.microsoft.com/office/powerpoint/2010/main" val="293061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3A0D-A617-9440-6DA4-C2719326BA8B}"/>
              </a:ext>
            </a:extLst>
          </p:cNvPr>
          <p:cNvSpPr>
            <a:spLocks noGrp="1"/>
          </p:cNvSpPr>
          <p:nvPr>
            <p:ph type="title"/>
          </p:nvPr>
        </p:nvSpPr>
        <p:spPr>
          <a:xfrm>
            <a:off x="2332736" y="397038"/>
            <a:ext cx="7729728" cy="1188720"/>
          </a:xfrm>
        </p:spPr>
        <p:txBody>
          <a:bodyPr/>
          <a:lstStyle/>
          <a:p>
            <a:r>
              <a:rPr lang="en-US" b="0" i="0" dirty="0">
                <a:solidFill>
                  <a:srgbClr val="374151"/>
                </a:solidFill>
                <a:effectLst/>
                <a:latin typeface="Söhne"/>
              </a:rPr>
              <a:t>CEDAR 4: Share and OpenView</a:t>
            </a:r>
            <a:endParaRPr lang="en-US" dirty="0"/>
          </a:p>
        </p:txBody>
      </p:sp>
      <p:sp>
        <p:nvSpPr>
          <p:cNvPr id="7" name="TextBox 6">
            <a:extLst>
              <a:ext uri="{FF2B5EF4-FFF2-40B4-BE49-F238E27FC236}">
                <a16:creationId xmlns:a16="http://schemas.microsoft.com/office/drawing/2014/main" id="{7BFFC450-1229-F485-6096-0978302F89FF}"/>
              </a:ext>
            </a:extLst>
          </p:cNvPr>
          <p:cNvSpPr txBox="1"/>
          <p:nvPr/>
        </p:nvSpPr>
        <p:spPr>
          <a:xfrm>
            <a:off x="5851814" y="5586829"/>
            <a:ext cx="1168649" cy="584775"/>
          </a:xfrm>
          <a:prstGeom prst="rect">
            <a:avLst/>
          </a:prstGeom>
          <a:noFill/>
        </p:spPr>
        <p:txBody>
          <a:bodyPr wrap="square">
            <a:spAutoFit/>
          </a:bodyPr>
          <a:lstStyle/>
          <a:p>
            <a:r>
              <a:rPr lang="en-US" sz="3200" dirty="0">
                <a:hlinkClick r:id="rId3"/>
              </a:rPr>
              <a:t>Link</a:t>
            </a:r>
            <a:endParaRPr lang="en-US" sz="3200" dirty="0"/>
          </a:p>
        </p:txBody>
      </p:sp>
      <p:pic>
        <p:nvPicPr>
          <p:cNvPr id="6" name="Picture 5">
            <a:extLst>
              <a:ext uri="{FF2B5EF4-FFF2-40B4-BE49-F238E27FC236}">
                <a16:creationId xmlns:a16="http://schemas.microsoft.com/office/drawing/2014/main" id="{6832F203-7DCC-72B8-BAA0-47EE6FEE3271}"/>
              </a:ext>
            </a:extLst>
          </p:cNvPr>
          <p:cNvPicPr>
            <a:picLocks noChangeAspect="1"/>
          </p:cNvPicPr>
          <p:nvPr/>
        </p:nvPicPr>
        <p:blipFill>
          <a:blip r:embed="rId4"/>
          <a:stretch>
            <a:fillRect/>
          </a:stretch>
        </p:blipFill>
        <p:spPr>
          <a:xfrm>
            <a:off x="2971346" y="2358107"/>
            <a:ext cx="6452507" cy="3028476"/>
          </a:xfrm>
          <a:prstGeom prst="rect">
            <a:avLst/>
          </a:prstGeom>
        </p:spPr>
      </p:pic>
    </p:spTree>
    <p:extLst>
      <p:ext uri="{BB962C8B-B14F-4D97-AF65-F5344CB8AC3E}">
        <p14:creationId xmlns:p14="http://schemas.microsoft.com/office/powerpoint/2010/main" val="17781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3A0D-A617-9440-6DA4-C2719326BA8B}"/>
              </a:ext>
            </a:extLst>
          </p:cNvPr>
          <p:cNvSpPr>
            <a:spLocks noGrp="1"/>
          </p:cNvSpPr>
          <p:nvPr>
            <p:ph type="title"/>
          </p:nvPr>
        </p:nvSpPr>
        <p:spPr>
          <a:xfrm>
            <a:off x="2332736" y="397038"/>
            <a:ext cx="7729728" cy="1188720"/>
          </a:xfrm>
        </p:spPr>
        <p:txBody>
          <a:bodyPr/>
          <a:lstStyle/>
          <a:p>
            <a:r>
              <a:rPr lang="en-US" b="0" i="0" dirty="0">
                <a:solidFill>
                  <a:srgbClr val="374151"/>
                </a:solidFill>
                <a:effectLst/>
                <a:latin typeface="Söhne"/>
              </a:rPr>
              <a:t>CEDAR 5: Compose with elements</a:t>
            </a:r>
            <a:endParaRPr lang="en-US" dirty="0"/>
          </a:p>
        </p:txBody>
      </p:sp>
      <p:sp>
        <p:nvSpPr>
          <p:cNvPr id="7" name="TextBox 6">
            <a:extLst>
              <a:ext uri="{FF2B5EF4-FFF2-40B4-BE49-F238E27FC236}">
                <a16:creationId xmlns:a16="http://schemas.microsoft.com/office/drawing/2014/main" id="{7BFFC450-1229-F485-6096-0978302F89FF}"/>
              </a:ext>
            </a:extLst>
          </p:cNvPr>
          <p:cNvSpPr txBox="1"/>
          <p:nvPr/>
        </p:nvSpPr>
        <p:spPr>
          <a:xfrm>
            <a:off x="5851814" y="5586829"/>
            <a:ext cx="1168649" cy="584775"/>
          </a:xfrm>
          <a:prstGeom prst="rect">
            <a:avLst/>
          </a:prstGeom>
          <a:noFill/>
        </p:spPr>
        <p:txBody>
          <a:bodyPr wrap="square">
            <a:spAutoFit/>
          </a:bodyPr>
          <a:lstStyle/>
          <a:p>
            <a:r>
              <a:rPr lang="en-US" sz="3200" dirty="0">
                <a:hlinkClick r:id="rId3"/>
              </a:rPr>
              <a:t>Link</a:t>
            </a:r>
            <a:endParaRPr lang="en-US" sz="3200" dirty="0"/>
          </a:p>
        </p:txBody>
      </p:sp>
      <p:pic>
        <p:nvPicPr>
          <p:cNvPr id="6" name="Picture 5">
            <a:extLst>
              <a:ext uri="{FF2B5EF4-FFF2-40B4-BE49-F238E27FC236}">
                <a16:creationId xmlns:a16="http://schemas.microsoft.com/office/drawing/2014/main" id="{6832F203-7DCC-72B8-BAA0-47EE6FEE3271}"/>
              </a:ext>
            </a:extLst>
          </p:cNvPr>
          <p:cNvPicPr>
            <a:picLocks noChangeAspect="1"/>
          </p:cNvPicPr>
          <p:nvPr/>
        </p:nvPicPr>
        <p:blipFill>
          <a:blip r:embed="rId4"/>
          <a:stretch>
            <a:fillRect/>
          </a:stretch>
        </p:blipFill>
        <p:spPr>
          <a:xfrm>
            <a:off x="2971346" y="2358107"/>
            <a:ext cx="6452507" cy="3028476"/>
          </a:xfrm>
          <a:prstGeom prst="rect">
            <a:avLst/>
          </a:prstGeom>
        </p:spPr>
      </p:pic>
    </p:spTree>
    <p:extLst>
      <p:ext uri="{BB962C8B-B14F-4D97-AF65-F5344CB8AC3E}">
        <p14:creationId xmlns:p14="http://schemas.microsoft.com/office/powerpoint/2010/main" val="217878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19CF-C89D-AAB9-5BDA-6CA2EA3C6469}"/>
              </a:ext>
            </a:extLst>
          </p:cNvPr>
          <p:cNvSpPr>
            <a:spLocks noGrp="1"/>
          </p:cNvSpPr>
          <p:nvPr>
            <p:ph type="title"/>
          </p:nvPr>
        </p:nvSpPr>
        <p:spPr>
          <a:xfrm>
            <a:off x="804672" y="964692"/>
            <a:ext cx="3066937" cy="1188720"/>
          </a:xfrm>
        </p:spPr>
        <p:txBody>
          <a:bodyPr>
            <a:normAutofit/>
          </a:bodyPr>
          <a:lstStyle/>
          <a:p>
            <a:r>
              <a:rPr lang="en-US" sz="2000" b="0" i="0" dirty="0">
                <a:solidFill>
                  <a:srgbClr val="374151"/>
                </a:solidFill>
                <a:effectLst/>
                <a:latin typeface="Söhne"/>
              </a:rPr>
              <a:t>CEDAR 6: Semantics</a:t>
            </a:r>
            <a:endParaRPr lang="en-US" sz="2000" dirty="0"/>
          </a:p>
        </p:txBody>
      </p:sp>
      <p:sp>
        <p:nvSpPr>
          <p:cNvPr id="3" name="Content Placeholder 2">
            <a:extLst>
              <a:ext uri="{FF2B5EF4-FFF2-40B4-BE49-F238E27FC236}">
                <a16:creationId xmlns:a16="http://schemas.microsoft.com/office/drawing/2014/main" id="{C7999E71-A377-853F-C3ED-74FD389CB1E8}"/>
              </a:ext>
            </a:extLst>
          </p:cNvPr>
          <p:cNvSpPr>
            <a:spLocks noGrp="1"/>
          </p:cNvSpPr>
          <p:nvPr>
            <p:ph idx="1"/>
          </p:nvPr>
        </p:nvSpPr>
        <p:spPr>
          <a:xfrm>
            <a:off x="803244" y="2638044"/>
            <a:ext cx="3063765" cy="3263206"/>
          </a:xfrm>
        </p:spPr>
        <p:txBody>
          <a:bodyPr>
            <a:normAutofit/>
          </a:bodyPr>
          <a:lstStyle/>
          <a:p>
            <a:r>
              <a:rPr lang="en-US" dirty="0"/>
              <a:t>Can use Bioportal as a way to implement machine actionable forms</a:t>
            </a:r>
          </a:p>
          <a:p>
            <a:r>
              <a:rPr lang="en-US" dirty="0"/>
              <a:t>Example: create a form that asks for species and Netflix content or genre</a:t>
            </a:r>
          </a:p>
        </p:txBody>
      </p:sp>
      <p:sp>
        <p:nvSpPr>
          <p:cNvPr id="10" name="Rectangle 9">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EDB6D2-3356-E1F6-A06E-A4E245812E73}"/>
              </a:ext>
            </a:extLst>
          </p:cNvPr>
          <p:cNvPicPr>
            <a:picLocks noChangeAspect="1"/>
          </p:cNvPicPr>
          <p:nvPr/>
        </p:nvPicPr>
        <p:blipFill>
          <a:blip r:embed="rId3"/>
          <a:stretch>
            <a:fillRect/>
          </a:stretch>
        </p:blipFill>
        <p:spPr>
          <a:xfrm>
            <a:off x="4823366" y="2148639"/>
            <a:ext cx="6227064" cy="2568663"/>
          </a:xfrm>
          <a:prstGeom prst="rect">
            <a:avLst/>
          </a:prstGeom>
        </p:spPr>
      </p:pic>
    </p:spTree>
    <p:extLst>
      <p:ext uri="{BB962C8B-B14F-4D97-AF65-F5344CB8AC3E}">
        <p14:creationId xmlns:p14="http://schemas.microsoft.com/office/powerpoint/2010/main" val="1416954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a:bodyPr>
          <a:lstStyle/>
          <a:p>
            <a:r>
              <a:rPr lang="en-US" b="1" i="0" dirty="0">
                <a:effectLst/>
                <a:latin typeface="Söhne"/>
              </a:rPr>
              <a:t>Metadata: things not strings</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2231136" y="2791325"/>
            <a:ext cx="7729728" cy="3101983"/>
          </a:xfrm>
        </p:spPr>
        <p:txBody>
          <a:bodyPr>
            <a:normAutofit fontScale="85000" lnSpcReduction="20000"/>
          </a:bodyPr>
          <a:lstStyle/>
          <a:p>
            <a:pPr algn="l">
              <a:buFont typeface="+mj-lt"/>
              <a:buAutoNum type="arabicPeriod"/>
            </a:pPr>
            <a:r>
              <a:rPr lang="en-US" b="1" dirty="0">
                <a:solidFill>
                  <a:srgbClr val="374151"/>
                </a:solidFill>
                <a:latin typeface="Söhne"/>
              </a:rPr>
              <a:t>Individuals: things, not strings</a:t>
            </a:r>
          </a:p>
          <a:p>
            <a:pPr algn="l">
              <a:buFont typeface="+mj-lt"/>
              <a:buAutoNum type="arabicPeriod"/>
            </a:pPr>
            <a:r>
              <a:rPr lang="en-US" b="1" dirty="0">
                <a:solidFill>
                  <a:srgbClr val="374151"/>
                </a:solidFill>
                <a:latin typeface="Söhne"/>
              </a:rPr>
              <a:t>Things include:</a:t>
            </a:r>
          </a:p>
          <a:p>
            <a:pPr lvl="1">
              <a:buFont typeface="+mj-lt"/>
              <a:buAutoNum type="arabicPeriod"/>
            </a:pPr>
            <a:r>
              <a:rPr lang="en-US" b="1" i="0" dirty="0">
                <a:solidFill>
                  <a:srgbClr val="374151"/>
                </a:solidFill>
                <a:effectLst/>
                <a:latin typeface="Söhne"/>
              </a:rPr>
              <a:t>ORCID for people</a:t>
            </a:r>
          </a:p>
          <a:p>
            <a:pPr lvl="1">
              <a:buFont typeface="+mj-lt"/>
              <a:buAutoNum type="arabicPeriod"/>
            </a:pPr>
            <a:r>
              <a:rPr lang="en-US" b="1" dirty="0">
                <a:solidFill>
                  <a:srgbClr val="374151"/>
                </a:solidFill>
                <a:latin typeface="Söhne"/>
              </a:rPr>
              <a:t>DOI for digital content</a:t>
            </a:r>
          </a:p>
          <a:p>
            <a:pPr>
              <a:buFont typeface="+mj-lt"/>
              <a:buAutoNum type="arabicPeriod"/>
            </a:pPr>
            <a:r>
              <a:rPr lang="en-US" b="1" dirty="0">
                <a:solidFill>
                  <a:srgbClr val="374151"/>
                </a:solidFill>
                <a:latin typeface="Söhne"/>
              </a:rPr>
              <a:t>Benefits</a:t>
            </a:r>
          </a:p>
          <a:p>
            <a:pPr lvl="1">
              <a:buFont typeface="+mj-lt"/>
              <a:buAutoNum type="arabicPeriod"/>
            </a:pPr>
            <a:r>
              <a:rPr lang="en-US" b="1" dirty="0">
                <a:solidFill>
                  <a:srgbClr val="374151"/>
                </a:solidFill>
                <a:latin typeface="Söhne"/>
              </a:rPr>
              <a:t>Linked data</a:t>
            </a:r>
          </a:p>
          <a:p>
            <a:pPr lvl="1">
              <a:buFont typeface="+mj-lt"/>
              <a:buAutoNum type="arabicPeriod"/>
            </a:pPr>
            <a:r>
              <a:rPr lang="en-US" b="1" dirty="0">
                <a:solidFill>
                  <a:srgbClr val="374151"/>
                </a:solidFill>
                <a:latin typeface="Söhne"/>
              </a:rPr>
              <a:t>Get credit for the work you do</a:t>
            </a:r>
          </a:p>
          <a:p>
            <a:pPr marL="228600" lvl="1" indent="0">
              <a:buNone/>
            </a:pPr>
            <a:endParaRPr lang="en-US" b="0" i="0" dirty="0">
              <a:solidFill>
                <a:srgbClr val="374151"/>
              </a:solidFill>
              <a:effectLst/>
              <a:latin typeface="Söhne"/>
            </a:endParaRPr>
          </a:p>
          <a:p>
            <a:pPr marL="228600" lvl="1" indent="0">
              <a:buNone/>
            </a:pPr>
            <a:r>
              <a:rPr lang="en-US" dirty="0">
                <a:solidFill>
                  <a:srgbClr val="374151"/>
                </a:solidFill>
                <a:latin typeface="Söhne"/>
              </a:rPr>
              <a:t>“ran” – wrote – “COVID manuscript”</a:t>
            </a:r>
          </a:p>
          <a:p>
            <a:pPr marL="228600" lvl="1" indent="0">
              <a:buNone/>
            </a:pPr>
            <a:r>
              <a:rPr lang="en-US" dirty="0">
                <a:solidFill>
                  <a:srgbClr val="374151"/>
                </a:solidFill>
                <a:latin typeface="Söhne"/>
                <a:hlinkClick r:id="rId3"/>
              </a:rPr>
              <a:t>https://orcid.org/0000-0002-4699-4755</a:t>
            </a:r>
            <a:r>
              <a:rPr lang="en-US" dirty="0">
                <a:solidFill>
                  <a:srgbClr val="374151"/>
                </a:solidFill>
                <a:latin typeface="Söhne"/>
              </a:rPr>
              <a:t> - wrote -  </a:t>
            </a:r>
            <a:r>
              <a:rPr lang="en-US" b="0" u="sng" dirty="0">
                <a:solidFill>
                  <a:srgbClr val="085C77"/>
                </a:solidFill>
                <a:effectLst/>
                <a:latin typeface="Noto Sans" panose="020B0502040504020204" pitchFamily="34" charset="0"/>
                <a:hlinkClick r:id="rId4"/>
              </a:rPr>
              <a:t>10.2105/ajph.2021.306708</a:t>
            </a:r>
            <a:endParaRPr lang="en-US" dirty="0">
              <a:solidFill>
                <a:srgbClr val="374151"/>
              </a:solidFill>
              <a:latin typeface="Söhne"/>
            </a:endParaRPr>
          </a:p>
          <a:p>
            <a:pPr marL="228600" lvl="1" indent="0">
              <a:buNone/>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pic>
        <p:nvPicPr>
          <p:cNvPr id="1026" name="Picture 2">
            <a:extLst>
              <a:ext uri="{FF2B5EF4-FFF2-40B4-BE49-F238E27FC236}">
                <a16:creationId xmlns:a16="http://schemas.microsoft.com/office/drawing/2014/main" id="{F1BC322D-2FA7-8DA4-084A-C9E8FE26B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4914" y="2714887"/>
            <a:ext cx="1451900" cy="1451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i, logo Icon in Vector Logo">
            <a:extLst>
              <a:ext uri="{FF2B5EF4-FFF2-40B4-BE49-F238E27FC236}">
                <a16:creationId xmlns:a16="http://schemas.microsoft.com/office/drawing/2014/main" id="{21B0DF3C-E2CC-47D2-0210-075A95E9FC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2871" y="4175315"/>
            <a:ext cx="3435986" cy="171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60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8312677" y="964692"/>
            <a:ext cx="3066937" cy="1188720"/>
          </a:xfrm>
        </p:spPr>
        <p:txBody>
          <a:bodyPr>
            <a:normAutofit/>
          </a:bodyPr>
          <a:lstStyle/>
          <a:p>
            <a:r>
              <a:rPr lang="en-US" sz="2000"/>
              <a:t>Making fair meta(data) with cedar</a:t>
            </a:r>
          </a:p>
        </p:txBody>
      </p:sp>
      <p:sp>
        <p:nvSpPr>
          <p:cNvPr id="25" name="Rectangle 20">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2">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FFBF85-88CE-B6B0-4AF1-2B403052B199}"/>
              </a:ext>
            </a:extLst>
          </p:cNvPr>
          <p:cNvPicPr>
            <a:picLocks noChangeAspect="1"/>
          </p:cNvPicPr>
          <p:nvPr/>
        </p:nvPicPr>
        <p:blipFill>
          <a:blip r:embed="rId3"/>
          <a:stretch>
            <a:fillRect/>
          </a:stretch>
        </p:blipFill>
        <p:spPr>
          <a:xfrm>
            <a:off x="1143979" y="1922908"/>
            <a:ext cx="6227064" cy="3020126"/>
          </a:xfrm>
          <a:prstGeom prst="rect">
            <a:avLst/>
          </a:prstGeom>
        </p:spPr>
      </p:pic>
      <p:sp>
        <p:nvSpPr>
          <p:cNvPr id="9" name="Content Placeholder 8">
            <a:extLst>
              <a:ext uri="{FF2B5EF4-FFF2-40B4-BE49-F238E27FC236}">
                <a16:creationId xmlns:a16="http://schemas.microsoft.com/office/drawing/2014/main" id="{79593749-13AA-CD9B-0356-16653D31793E}"/>
              </a:ext>
            </a:extLst>
          </p:cNvPr>
          <p:cNvSpPr>
            <a:spLocks noGrp="1"/>
          </p:cNvSpPr>
          <p:nvPr>
            <p:ph idx="1"/>
          </p:nvPr>
        </p:nvSpPr>
        <p:spPr>
          <a:xfrm>
            <a:off x="8311249" y="2638044"/>
            <a:ext cx="3063765" cy="3263206"/>
          </a:xfrm>
        </p:spPr>
        <p:txBody>
          <a:bodyPr>
            <a:normAutofit lnSpcReduction="10000"/>
          </a:bodyPr>
          <a:lstStyle/>
          <a:p>
            <a:pPr marL="342900" indent="-342900">
              <a:lnSpc>
                <a:spcPct val="90000"/>
              </a:lnSpc>
              <a:buAutoNum type="arabicPeriod"/>
            </a:pPr>
            <a:r>
              <a:rPr lang="en-US" sz="1400" dirty="0">
                <a:latin typeface="Times New Roman" panose="02020603050405020304" pitchFamily="18" charset="0"/>
                <a:cs typeface="Times New Roman" panose="02020603050405020304" pitchFamily="18" charset="0"/>
              </a:rPr>
              <a:t>Steps: </a:t>
            </a:r>
          </a:p>
          <a:p>
            <a:pPr marL="571500" lvl="1" indent="-342900">
              <a:lnSpc>
                <a:spcPct val="90000"/>
              </a:lnSpc>
              <a:buAutoNum type="arabicPeriod"/>
            </a:pPr>
            <a:r>
              <a:rPr lang="en-US" sz="1400" dirty="0" err="1">
                <a:latin typeface="Times New Roman" panose="02020603050405020304" pitchFamily="18" charset="0"/>
                <a:cs typeface="Times New Roman" panose="02020603050405020304" pitchFamily="18" charset="0"/>
              </a:rPr>
              <a:t>Determing</a:t>
            </a:r>
            <a:r>
              <a:rPr lang="en-US" sz="1400" dirty="0">
                <a:latin typeface="Times New Roman" panose="02020603050405020304" pitchFamily="18" charset="0"/>
                <a:cs typeface="Times New Roman" panose="02020603050405020304" pitchFamily="18" charset="0"/>
              </a:rPr>
              <a:t> what metadata you want and create forms</a:t>
            </a:r>
          </a:p>
          <a:p>
            <a:pPr marL="571500" lvl="1" indent="-342900">
              <a:lnSpc>
                <a:spcPct val="90000"/>
              </a:lnSpc>
              <a:buAutoNum type="arabicPeriod"/>
            </a:pPr>
            <a:r>
              <a:rPr lang="en-US" sz="1400" dirty="0">
                <a:latin typeface="Times New Roman" panose="02020603050405020304" pitchFamily="18" charset="0"/>
                <a:cs typeface="Times New Roman" panose="02020603050405020304" pitchFamily="18" charset="0"/>
              </a:rPr>
              <a:t>Fill out forms</a:t>
            </a:r>
          </a:p>
          <a:p>
            <a:pPr marL="571500" lvl="1" indent="-342900">
              <a:lnSpc>
                <a:spcPct val="90000"/>
              </a:lnSpc>
              <a:buAutoNum type="arabicPeriod"/>
            </a:pPr>
            <a:r>
              <a:rPr lang="en-US" sz="1400" dirty="0">
                <a:latin typeface="Times New Roman" panose="02020603050405020304" pitchFamily="18" charset="0"/>
                <a:cs typeface="Times New Roman" panose="02020603050405020304" pitchFamily="18" charset="0"/>
              </a:rPr>
              <a:t>Export for use</a:t>
            </a:r>
          </a:p>
          <a:p>
            <a:pPr marL="342900" indent="-342900">
              <a:lnSpc>
                <a:spcPct val="90000"/>
              </a:lnSpc>
              <a:buAutoNum type="arabicPeriod"/>
            </a:pPr>
            <a:r>
              <a:rPr lang="en-US" sz="1400" dirty="0">
                <a:latin typeface="Times New Roman" panose="02020603050405020304" pitchFamily="18" charset="0"/>
                <a:cs typeface="Times New Roman" panose="02020603050405020304" pitchFamily="18" charset="0"/>
              </a:rPr>
              <a:t>FAIR features</a:t>
            </a:r>
          </a:p>
          <a:p>
            <a:pPr marL="571500" lvl="1" indent="-342900">
              <a:lnSpc>
                <a:spcPct val="90000"/>
              </a:lnSpc>
              <a:buAutoNum type="arabicPeriod"/>
            </a:pPr>
            <a:r>
              <a:rPr lang="en-US" sz="1400" dirty="0">
                <a:latin typeface="Times New Roman" panose="02020603050405020304" pitchFamily="18" charset="0"/>
                <a:cs typeface="Times New Roman" panose="02020603050405020304" pitchFamily="18" charset="0"/>
              </a:rPr>
              <a:t>Machine actionable</a:t>
            </a:r>
          </a:p>
          <a:p>
            <a:pPr marL="571500" lvl="1" indent="-342900">
              <a:lnSpc>
                <a:spcPct val="90000"/>
              </a:lnSpc>
              <a:buAutoNum type="arabicPeriod"/>
            </a:pPr>
            <a:r>
              <a:rPr lang="en-US" sz="1400" dirty="0">
                <a:latin typeface="Times New Roman" panose="02020603050405020304" pitchFamily="18" charset="0"/>
                <a:cs typeface="Times New Roman" panose="02020603050405020304" pitchFamily="18" charset="0"/>
              </a:rPr>
              <a:t>Integrates with FAIR controlled vocab + ontologies</a:t>
            </a:r>
          </a:p>
          <a:p>
            <a:pPr marL="571500" lvl="1" indent="-342900">
              <a:lnSpc>
                <a:spcPct val="90000"/>
              </a:lnSpc>
              <a:buAutoNum type="arabicPeriod"/>
            </a:pPr>
            <a:r>
              <a:rPr lang="en-US" sz="1400" dirty="0" err="1">
                <a:latin typeface="Times New Roman" panose="02020603050405020304" pitchFamily="18" charset="0"/>
                <a:cs typeface="Times New Roman" panose="02020603050405020304" pitchFamily="18" charset="0"/>
              </a:rPr>
              <a:t>Resusability</a:t>
            </a:r>
            <a:endParaRPr lang="en-US" sz="1400" dirty="0">
              <a:latin typeface="Times New Roman" panose="02020603050405020304" pitchFamily="18" charset="0"/>
              <a:cs typeface="Times New Roman" panose="02020603050405020304" pitchFamily="18" charset="0"/>
            </a:endParaRPr>
          </a:p>
          <a:p>
            <a:pPr marL="571500" lvl="1" indent="-342900">
              <a:lnSpc>
                <a:spcPct val="90000"/>
              </a:lnSpc>
              <a:buAutoNum type="arabicPeriod"/>
            </a:pPr>
            <a:r>
              <a:rPr lang="en-US" sz="1400" dirty="0">
                <a:latin typeface="Times New Roman" panose="02020603050405020304" pitchFamily="18" charset="0"/>
                <a:cs typeface="Times New Roman" panose="02020603050405020304" pitchFamily="18" charset="0"/>
              </a:rPr>
              <a:t>Ensure FAIR metadata during collection</a:t>
            </a:r>
          </a:p>
        </p:txBody>
      </p:sp>
    </p:spTree>
    <p:extLst>
      <p:ext uri="{BB962C8B-B14F-4D97-AF65-F5344CB8AC3E}">
        <p14:creationId xmlns:p14="http://schemas.microsoft.com/office/powerpoint/2010/main" val="42132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491916" y="481263"/>
            <a:ext cx="8468948" cy="1672149"/>
          </a:xfrm>
        </p:spPr>
        <p:txBody>
          <a:bodyPr>
            <a:normAutofit/>
          </a:bodyPr>
          <a:lstStyle/>
          <a:p>
            <a:r>
              <a:rPr lang="en-US" dirty="0"/>
              <a:t>Public Health ontology brain storm</a:t>
            </a:r>
          </a:p>
        </p:txBody>
      </p:sp>
      <p:sp>
        <p:nvSpPr>
          <p:cNvPr id="9" name="Content Placeholder 8">
            <a:extLst>
              <a:ext uri="{FF2B5EF4-FFF2-40B4-BE49-F238E27FC236}">
                <a16:creationId xmlns:a16="http://schemas.microsoft.com/office/drawing/2014/main" id="{79593749-13AA-CD9B-0356-16653D31793E}"/>
              </a:ext>
            </a:extLst>
          </p:cNvPr>
          <p:cNvSpPr>
            <a:spLocks noGrp="1"/>
          </p:cNvSpPr>
          <p:nvPr>
            <p:ph idx="1"/>
          </p:nvPr>
        </p:nvSpPr>
        <p:spPr>
          <a:xfrm>
            <a:off x="1301700" y="2390274"/>
            <a:ext cx="9343381" cy="3986463"/>
          </a:xfrm>
        </p:spPr>
        <p:txBody>
          <a:bodyPr>
            <a:normAutofit/>
          </a:bodyPr>
          <a:lstStyle/>
          <a:p>
            <a:pPr marL="0" indent="0">
              <a:lnSpc>
                <a:spcPct val="90000"/>
              </a:lnSpc>
              <a:buNone/>
            </a:pP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00BC16-0B03-624D-FE3F-F0BBD8FB4593}"/>
              </a:ext>
            </a:extLst>
          </p:cNvPr>
          <p:cNvSpPr txBox="1">
            <a:spLocks/>
          </p:cNvSpPr>
          <p:nvPr/>
        </p:nvSpPr>
        <p:spPr>
          <a:xfrm>
            <a:off x="1815592" y="2765042"/>
            <a:ext cx="4828030" cy="31019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000" b="1" i="0" dirty="0">
                <a:effectLst/>
              </a:rPr>
              <a:t>Classes</a:t>
            </a:r>
            <a:r>
              <a:rPr lang="en-US" b="1" i="0" dirty="0">
                <a:effectLst/>
              </a:rPr>
              <a:t>:</a:t>
            </a:r>
            <a:endParaRPr lang="en-US" b="0" i="0" dirty="0">
              <a:effectLst/>
            </a:endParaRPr>
          </a:p>
          <a:p>
            <a:pPr marL="742950" lvl="1"/>
            <a:r>
              <a:rPr lang="en-US" b="0" i="0" dirty="0">
                <a:effectLst/>
              </a:rPr>
              <a:t>Represent concepts in a controlled vocabulary.</a:t>
            </a:r>
          </a:p>
          <a:p>
            <a:pPr marL="742950" lvl="1"/>
            <a:r>
              <a:rPr lang="en-US" b="0" i="0" dirty="0">
                <a:effectLst/>
              </a:rPr>
              <a:t>???</a:t>
            </a:r>
          </a:p>
          <a:p>
            <a:r>
              <a:rPr lang="en-US" sz="2000" b="1" i="0" dirty="0">
                <a:effectLst/>
              </a:rPr>
              <a:t>Individuals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b="0" i="0" dirty="0">
                <a:effectLst/>
              </a:rPr>
              <a:t>???</a:t>
            </a:r>
          </a:p>
          <a:p>
            <a:r>
              <a:rPr lang="en-US" sz="2000" b="1" i="0" dirty="0">
                <a:effectLst/>
              </a:rPr>
              <a:t>Relationships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dirty="0"/>
              <a:t>???</a:t>
            </a:r>
            <a:endParaRPr lang="en-US" b="0" i="0" dirty="0">
              <a:effectLst/>
            </a:endParaRPr>
          </a:p>
          <a:p>
            <a:pPr marL="742950" lvl="1"/>
            <a:endParaRPr lang="en-US" b="0" i="0" dirty="0">
              <a:effectLst/>
            </a:endParaRPr>
          </a:p>
        </p:txBody>
      </p:sp>
    </p:spTree>
    <p:extLst>
      <p:ext uri="{BB962C8B-B14F-4D97-AF65-F5344CB8AC3E}">
        <p14:creationId xmlns:p14="http://schemas.microsoft.com/office/powerpoint/2010/main" val="241891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19CF-C89D-AAB9-5BDA-6CA2EA3C6469}"/>
              </a:ext>
            </a:extLst>
          </p:cNvPr>
          <p:cNvSpPr>
            <a:spLocks noGrp="1"/>
          </p:cNvSpPr>
          <p:nvPr>
            <p:ph type="title"/>
          </p:nvPr>
        </p:nvSpPr>
        <p:spPr>
          <a:xfrm>
            <a:off x="804672" y="964692"/>
            <a:ext cx="9691878" cy="1188720"/>
          </a:xfrm>
        </p:spPr>
        <p:txBody>
          <a:bodyPr>
            <a:normAutofit/>
          </a:bodyPr>
          <a:lstStyle/>
          <a:p>
            <a:r>
              <a:rPr lang="en-US" sz="2000" dirty="0"/>
              <a:t>Case Use: Leverage Bioportal ontologies </a:t>
            </a:r>
          </a:p>
        </p:txBody>
      </p:sp>
      <p:sp>
        <p:nvSpPr>
          <p:cNvPr id="3" name="Content Placeholder 2">
            <a:extLst>
              <a:ext uri="{FF2B5EF4-FFF2-40B4-BE49-F238E27FC236}">
                <a16:creationId xmlns:a16="http://schemas.microsoft.com/office/drawing/2014/main" id="{C7999E71-A377-853F-C3ED-74FD389CB1E8}"/>
              </a:ext>
            </a:extLst>
          </p:cNvPr>
          <p:cNvSpPr>
            <a:spLocks noGrp="1"/>
          </p:cNvSpPr>
          <p:nvPr>
            <p:ph idx="1"/>
          </p:nvPr>
        </p:nvSpPr>
        <p:spPr>
          <a:xfrm>
            <a:off x="803244" y="2638044"/>
            <a:ext cx="4302156" cy="3263206"/>
          </a:xfrm>
        </p:spPr>
        <p:txBody>
          <a:bodyPr>
            <a:normAutofit/>
          </a:bodyPr>
          <a:lstStyle/>
          <a:p>
            <a:r>
              <a:rPr lang="en-US" dirty="0"/>
              <a:t>Can use Bioportal + CEDAR to streamline FAIR metadata collection</a:t>
            </a:r>
          </a:p>
          <a:p>
            <a:r>
              <a:rPr lang="en-US" dirty="0"/>
              <a:t>Example </a:t>
            </a:r>
            <a:r>
              <a:rPr lang="en-US" dirty="0" err="1"/>
              <a:t>froms</a:t>
            </a:r>
            <a:r>
              <a:rPr lang="en-US" dirty="0"/>
              <a:t>:</a:t>
            </a:r>
          </a:p>
          <a:p>
            <a:pPr lvl="1"/>
            <a:r>
              <a:rPr lang="en-US" dirty="0"/>
              <a:t>Species input</a:t>
            </a:r>
          </a:p>
          <a:p>
            <a:pPr lvl="1"/>
            <a:r>
              <a:rPr lang="en-US" dirty="0"/>
              <a:t>Content input</a:t>
            </a:r>
          </a:p>
        </p:txBody>
      </p:sp>
      <p:pic>
        <p:nvPicPr>
          <p:cNvPr id="5" name="Picture 4">
            <a:extLst>
              <a:ext uri="{FF2B5EF4-FFF2-40B4-BE49-F238E27FC236}">
                <a16:creationId xmlns:a16="http://schemas.microsoft.com/office/drawing/2014/main" id="{30EDB6D2-3356-E1F6-A06E-A4E245812E73}"/>
              </a:ext>
            </a:extLst>
          </p:cNvPr>
          <p:cNvPicPr>
            <a:picLocks noChangeAspect="1"/>
          </p:cNvPicPr>
          <p:nvPr/>
        </p:nvPicPr>
        <p:blipFill>
          <a:blip r:embed="rId3"/>
          <a:stretch>
            <a:fillRect/>
          </a:stretch>
        </p:blipFill>
        <p:spPr>
          <a:xfrm>
            <a:off x="5490848" y="3053204"/>
            <a:ext cx="5897908" cy="2432886"/>
          </a:xfrm>
          <a:prstGeom prst="rect">
            <a:avLst/>
          </a:prstGeom>
        </p:spPr>
      </p:pic>
    </p:spTree>
    <p:extLst>
      <p:ext uri="{BB962C8B-B14F-4D97-AF65-F5344CB8AC3E}">
        <p14:creationId xmlns:p14="http://schemas.microsoft.com/office/powerpoint/2010/main" val="337205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3000">
                <a:solidFill>
                  <a:srgbClr val="FFFFFF"/>
                </a:solidFill>
              </a:rPr>
              <a:t>Roadmap </a:t>
            </a:r>
          </a:p>
        </p:txBody>
      </p:sp>
      <p:sp>
        <p:nvSpPr>
          <p:cNvPr id="29" name="Content Placeholder 2">
            <a:extLst>
              <a:ext uri="{FF2B5EF4-FFF2-40B4-BE49-F238E27FC236}">
                <a16:creationId xmlns:a16="http://schemas.microsoft.com/office/drawing/2014/main" id="{E4B2842F-4616-5A0F-4F4D-1727BD7ED6DC}"/>
              </a:ext>
            </a:extLst>
          </p:cNvPr>
          <p:cNvSpPr>
            <a:spLocks noGrp="1"/>
          </p:cNvSpPr>
          <p:nvPr>
            <p:ph idx="1"/>
          </p:nvPr>
        </p:nvSpPr>
        <p:spPr>
          <a:xfrm>
            <a:off x="5591695" y="1402080"/>
            <a:ext cx="5320696" cy="4053840"/>
          </a:xfrm>
        </p:spPr>
        <p:txBody>
          <a:bodyPr anchor="ctr">
            <a:normAutofit/>
          </a:bodyPr>
          <a:lstStyle/>
          <a:p>
            <a:pPr marL="0" indent="0">
              <a:buNone/>
            </a:pPr>
            <a:r>
              <a:rPr lang="en-US" b="1" i="0" dirty="0">
                <a:effectLst/>
                <a:latin typeface="Söhne"/>
              </a:rPr>
              <a:t>Intro  - Big Picture - 6/26</a:t>
            </a:r>
          </a:p>
          <a:p>
            <a:pPr>
              <a:buFont typeface="+mj-lt"/>
              <a:buAutoNum type="arabicPeriod"/>
            </a:pPr>
            <a:r>
              <a:rPr lang="en-US" b="1" dirty="0">
                <a:latin typeface="Söhne"/>
              </a:rPr>
              <a:t>Define FAIR meta(data) – 6/27</a:t>
            </a:r>
          </a:p>
          <a:p>
            <a:pPr>
              <a:buFont typeface="+mj-lt"/>
              <a:buAutoNum type="arabicPeriod"/>
            </a:pPr>
            <a:r>
              <a:rPr lang="en-US" b="1" dirty="0">
                <a:latin typeface="Söhne"/>
              </a:rPr>
              <a:t>Define FAIR meta(data) – 6/28</a:t>
            </a:r>
          </a:p>
          <a:p>
            <a:pPr>
              <a:buFont typeface="+mj-lt"/>
              <a:buAutoNum type="arabicPeriod"/>
            </a:pPr>
            <a:r>
              <a:rPr lang="en-US" b="1" dirty="0">
                <a:latin typeface="Söhne"/>
              </a:rPr>
              <a:t>Collect/Utilize FAIR meta(data) – 6/29</a:t>
            </a:r>
          </a:p>
          <a:p>
            <a:pPr marL="0" indent="0">
              <a:buNone/>
            </a:pPr>
            <a:r>
              <a:rPr lang="en-US" b="1" dirty="0">
                <a:latin typeface="Söhne"/>
              </a:rPr>
              <a:t>Putting it all together in a DMS/DMP – 6/30</a:t>
            </a:r>
          </a:p>
          <a:p>
            <a:pPr>
              <a:buFont typeface="+mj-lt"/>
              <a:buAutoNum type="arabicPeriod"/>
            </a:pPr>
            <a:endParaRPr lang="en-US" b="1" dirty="0">
              <a:latin typeface="Söhne"/>
            </a:endParaRPr>
          </a:p>
        </p:txBody>
      </p:sp>
    </p:spTree>
    <p:extLst>
      <p:ext uri="{BB962C8B-B14F-4D97-AF65-F5344CB8AC3E}">
        <p14:creationId xmlns:p14="http://schemas.microsoft.com/office/powerpoint/2010/main" val="221027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3000">
                <a:solidFill>
                  <a:srgbClr val="FFFFFF"/>
                </a:solidFill>
              </a:rPr>
              <a:t>Roadmap </a:t>
            </a:r>
          </a:p>
        </p:txBody>
      </p:sp>
      <p:sp>
        <p:nvSpPr>
          <p:cNvPr id="29" name="Content Placeholder 2">
            <a:extLst>
              <a:ext uri="{FF2B5EF4-FFF2-40B4-BE49-F238E27FC236}">
                <a16:creationId xmlns:a16="http://schemas.microsoft.com/office/drawing/2014/main" id="{E4B2842F-4616-5A0F-4F4D-1727BD7ED6DC}"/>
              </a:ext>
            </a:extLst>
          </p:cNvPr>
          <p:cNvSpPr>
            <a:spLocks noGrp="1"/>
          </p:cNvSpPr>
          <p:nvPr>
            <p:ph idx="1"/>
          </p:nvPr>
        </p:nvSpPr>
        <p:spPr>
          <a:xfrm>
            <a:off x="5591695" y="1402080"/>
            <a:ext cx="5320696" cy="4053840"/>
          </a:xfrm>
        </p:spPr>
        <p:txBody>
          <a:bodyPr anchor="ctr">
            <a:normAutofit/>
          </a:bodyPr>
          <a:lstStyle/>
          <a:p>
            <a:pPr marL="342900" indent="-342900">
              <a:buAutoNum type="arabicPeriod"/>
            </a:pPr>
            <a:r>
              <a:rPr lang="en-US" b="1" i="0" dirty="0">
                <a:effectLst/>
                <a:latin typeface="Söhne"/>
              </a:rPr>
              <a:t>Intro  - Big Picture  </a:t>
            </a:r>
          </a:p>
          <a:p>
            <a:pPr marL="342900" indent="-342900">
              <a:buAutoNum type="arabicPeriod"/>
            </a:pPr>
            <a:r>
              <a:rPr lang="en-US" b="1" dirty="0">
                <a:latin typeface="Söhne"/>
              </a:rPr>
              <a:t>Define FAIR meta(data)  </a:t>
            </a:r>
          </a:p>
          <a:p>
            <a:pPr marL="342900" indent="-342900">
              <a:buAutoNum type="arabicPeriod"/>
            </a:pPr>
            <a:r>
              <a:rPr lang="en-US" b="1" dirty="0">
                <a:latin typeface="Söhne"/>
              </a:rPr>
              <a:t>Define FAIR meta(data)  </a:t>
            </a:r>
          </a:p>
          <a:p>
            <a:pPr marL="342900" indent="-342900">
              <a:buAutoNum type="arabicPeriod"/>
            </a:pPr>
            <a:r>
              <a:rPr lang="en-US" sz="2000" b="1" dirty="0">
                <a:latin typeface="Söhne"/>
              </a:rPr>
              <a:t>Collect FAIR meta(data)  </a:t>
            </a:r>
          </a:p>
          <a:p>
            <a:pPr marL="342900" indent="-342900">
              <a:buAutoNum type="arabicPeriod"/>
            </a:pPr>
            <a:r>
              <a:rPr lang="en-US" b="1" dirty="0">
                <a:latin typeface="Söhne"/>
              </a:rPr>
              <a:t>Utilize FAIR meta(data) + wrapping it all up in a DMP</a:t>
            </a:r>
          </a:p>
          <a:p>
            <a:pPr>
              <a:buFont typeface="+mj-lt"/>
              <a:buAutoNum type="arabicPeriod"/>
            </a:pPr>
            <a:endParaRPr lang="en-US" b="1" dirty="0">
              <a:latin typeface="Söhne"/>
            </a:endParaRPr>
          </a:p>
        </p:txBody>
      </p:sp>
    </p:spTree>
    <p:extLst>
      <p:ext uri="{BB962C8B-B14F-4D97-AF65-F5344CB8AC3E}">
        <p14:creationId xmlns:p14="http://schemas.microsoft.com/office/powerpoint/2010/main" val="1430649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F68D-76F6-C12A-0267-0A5F2B9C9366}"/>
              </a:ext>
            </a:extLst>
          </p:cNvPr>
          <p:cNvSpPr>
            <a:spLocks noGrp="1"/>
          </p:cNvSpPr>
          <p:nvPr>
            <p:ph type="title"/>
          </p:nvPr>
        </p:nvSpPr>
        <p:spPr>
          <a:xfrm>
            <a:off x="1538417" y="1925503"/>
            <a:ext cx="8991600" cy="1407128"/>
          </a:xfrm>
        </p:spPr>
        <p:txBody>
          <a:bodyPr>
            <a:normAutofit/>
          </a:bodyPr>
          <a:lstStyle/>
          <a:p>
            <a:r>
              <a:rPr lang="en-US" sz="4400" b="1" dirty="0">
                <a:latin typeface="Source Sans Pro" panose="020B0503030403020204" pitchFamily="34" charset="0"/>
                <a:ea typeface="Source Sans Pro" panose="020B0503030403020204" pitchFamily="34" charset="0"/>
                <a:sym typeface="Wingdings" panose="05000000000000000000" pitchFamily="2" charset="2"/>
              </a:rPr>
              <a:t>Thanks!</a:t>
            </a:r>
            <a:endParaRPr lang="en-US" sz="4400" b="1" dirty="0">
              <a:latin typeface="Source Sans Pro" panose="020B0503030403020204" pitchFamily="34" charset="0"/>
              <a:ea typeface="Source Sans Pro" panose="020B0503030403020204" pitchFamily="34" charset="0"/>
            </a:endParaRPr>
          </a:p>
        </p:txBody>
      </p:sp>
      <p:pic>
        <p:nvPicPr>
          <p:cNvPr id="4" name="Picture 3" descr="A picture containing circle, colorfulness, graphics, screenshot&#10;&#10;Description automatically generated">
            <a:extLst>
              <a:ext uri="{FF2B5EF4-FFF2-40B4-BE49-F238E27FC236}">
                <a16:creationId xmlns:a16="http://schemas.microsoft.com/office/drawing/2014/main" id="{B0584BB1-E714-9810-3711-367E439DD7DC}"/>
              </a:ext>
            </a:extLst>
          </p:cNvPr>
          <p:cNvPicPr>
            <a:picLocks noChangeAspect="1"/>
          </p:cNvPicPr>
          <p:nvPr/>
        </p:nvPicPr>
        <p:blipFill>
          <a:blip r:embed="rId2"/>
          <a:stretch>
            <a:fillRect/>
          </a:stretch>
        </p:blipFill>
        <p:spPr>
          <a:xfrm>
            <a:off x="8828379" y="4985006"/>
            <a:ext cx="2293679" cy="1721688"/>
          </a:xfrm>
          <a:prstGeom prst="rect">
            <a:avLst/>
          </a:prstGeom>
        </p:spPr>
      </p:pic>
      <p:pic>
        <p:nvPicPr>
          <p:cNvPr id="5" name="Picture 4" descr="A close up of a logo&#10;&#10;Description automatically generated with low confidence">
            <a:extLst>
              <a:ext uri="{FF2B5EF4-FFF2-40B4-BE49-F238E27FC236}">
                <a16:creationId xmlns:a16="http://schemas.microsoft.com/office/drawing/2014/main" id="{1F496361-3904-D546-4A73-30134FF5FB5E}"/>
              </a:ext>
            </a:extLst>
          </p:cNvPr>
          <p:cNvPicPr>
            <a:picLocks noChangeAspect="1"/>
          </p:cNvPicPr>
          <p:nvPr/>
        </p:nvPicPr>
        <p:blipFill>
          <a:blip r:embed="rId3"/>
          <a:stretch>
            <a:fillRect/>
          </a:stretch>
        </p:blipFill>
        <p:spPr>
          <a:xfrm>
            <a:off x="903126" y="5273819"/>
            <a:ext cx="3009680" cy="963954"/>
          </a:xfrm>
          <a:prstGeom prst="rect">
            <a:avLst/>
          </a:prstGeom>
        </p:spPr>
      </p:pic>
      <p:pic>
        <p:nvPicPr>
          <p:cNvPr id="6" name="Picture 5" descr="A picture containing text, font, graphics, screenshot&#10;&#10;Description automatically generated">
            <a:extLst>
              <a:ext uri="{FF2B5EF4-FFF2-40B4-BE49-F238E27FC236}">
                <a16:creationId xmlns:a16="http://schemas.microsoft.com/office/drawing/2014/main" id="{61696CF9-CBAD-2216-3F76-8A2A0CB44C73}"/>
              </a:ext>
            </a:extLst>
          </p:cNvPr>
          <p:cNvPicPr>
            <a:picLocks noChangeAspect="1"/>
          </p:cNvPicPr>
          <p:nvPr/>
        </p:nvPicPr>
        <p:blipFill>
          <a:blip r:embed="rId4"/>
          <a:stretch>
            <a:fillRect/>
          </a:stretch>
        </p:blipFill>
        <p:spPr>
          <a:xfrm>
            <a:off x="5704874" y="4722829"/>
            <a:ext cx="2135171" cy="2135171"/>
          </a:xfrm>
          <a:prstGeom prst="rect">
            <a:avLst/>
          </a:prstGeom>
        </p:spPr>
      </p:pic>
    </p:spTree>
    <p:extLst>
      <p:ext uri="{BB962C8B-B14F-4D97-AF65-F5344CB8AC3E}">
        <p14:creationId xmlns:p14="http://schemas.microsoft.com/office/powerpoint/2010/main" val="186787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a:bodyPr>
          <a:lstStyle/>
          <a:p>
            <a:r>
              <a:rPr lang="en-US" b="1" i="0" dirty="0">
                <a:effectLst/>
                <a:latin typeface="Söhne"/>
              </a:rPr>
              <a:t>Recap</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Controlled Vocabulary: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standardized </a:t>
            </a:r>
            <a:r>
              <a:rPr lang="en-US" i="0" dirty="0">
                <a:solidFill>
                  <a:srgbClr val="374151"/>
                </a:solidFill>
                <a:effectLst/>
                <a:latin typeface="Söhne"/>
              </a:rPr>
              <a:t>terms</a:t>
            </a:r>
            <a:r>
              <a:rPr lang="en-US" b="0" i="0" dirty="0">
                <a:solidFill>
                  <a:srgbClr val="374151"/>
                </a:solidFill>
                <a:effectLst/>
                <a:latin typeface="Söhne"/>
              </a:rPr>
              <a:t> used to talk about </a:t>
            </a:r>
            <a:r>
              <a:rPr lang="en-US" b="1" i="0" dirty="0">
                <a:solidFill>
                  <a:srgbClr val="374151"/>
                </a:solidFill>
                <a:effectLst/>
                <a:latin typeface="Söhne"/>
              </a:rPr>
              <a:t>concepts</a:t>
            </a:r>
            <a:r>
              <a:rPr lang="en-US" i="0" dirty="0">
                <a:solidFill>
                  <a:srgbClr val="374151"/>
                </a:solidFill>
                <a:effectLst/>
                <a:latin typeface="Söhne"/>
              </a:rPr>
              <a:t> within a domain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Ontology: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Captures </a:t>
            </a:r>
            <a:r>
              <a:rPr lang="en-US" b="1" i="0" dirty="0">
                <a:solidFill>
                  <a:srgbClr val="374151"/>
                </a:solidFill>
                <a:effectLst/>
                <a:latin typeface="Söhne"/>
              </a:rPr>
              <a:t>concepts</a:t>
            </a:r>
            <a:r>
              <a:rPr lang="en-US" b="0" i="0" dirty="0">
                <a:solidFill>
                  <a:srgbClr val="374151"/>
                </a:solidFill>
                <a:effectLst/>
                <a:latin typeface="Söhne"/>
              </a:rPr>
              <a:t> and defines </a:t>
            </a:r>
            <a:r>
              <a:rPr lang="en-US" b="1" i="0" dirty="0">
                <a:solidFill>
                  <a:srgbClr val="374151"/>
                </a:solidFill>
                <a:effectLst/>
                <a:latin typeface="Söhne"/>
              </a:rPr>
              <a:t>relationships</a:t>
            </a:r>
            <a:r>
              <a:rPr lang="en-US" b="0" i="0" dirty="0">
                <a:solidFill>
                  <a:srgbClr val="374151"/>
                </a:solidFill>
                <a:effectLst/>
                <a:latin typeface="Söhne"/>
              </a:rPr>
              <a:t> between different types of data</a:t>
            </a:r>
          </a:p>
          <a:p>
            <a:pPr algn="l">
              <a:buFont typeface="+mj-lt"/>
              <a:buAutoNum type="arabicPeriod"/>
            </a:pPr>
            <a:r>
              <a:rPr lang="en-US" b="1" i="0" dirty="0">
                <a:solidFill>
                  <a:srgbClr val="374151"/>
                </a:solidFill>
                <a:effectLst/>
                <a:latin typeface="Söhne"/>
              </a:rPr>
              <a:t>RDF format :</a:t>
            </a:r>
            <a:endParaRPr lang="en-US" b="0" i="0" dirty="0">
              <a:solidFill>
                <a:srgbClr val="374151"/>
              </a:solidFill>
              <a:effectLst/>
              <a:latin typeface="Söhne"/>
            </a:endParaRPr>
          </a:p>
          <a:p>
            <a:pPr marL="742950" lvl="1" indent="-285750" algn="l">
              <a:buFont typeface="+mj-lt"/>
              <a:buAutoNum type="arabicPeriod"/>
            </a:pPr>
            <a:r>
              <a:rPr lang="en-US" dirty="0">
                <a:solidFill>
                  <a:srgbClr val="374151"/>
                </a:solidFill>
                <a:latin typeface="Söhne"/>
              </a:rPr>
              <a:t>Captures ontology in a machine actionable format</a:t>
            </a: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218227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394-0478-0240-37E5-AAA74E3E546D}"/>
              </a:ext>
            </a:extLst>
          </p:cNvPr>
          <p:cNvSpPr>
            <a:spLocks noGrp="1"/>
          </p:cNvSpPr>
          <p:nvPr>
            <p:ph type="title"/>
          </p:nvPr>
        </p:nvSpPr>
        <p:spPr/>
        <p:txBody>
          <a:bodyPr/>
          <a:lstStyle/>
          <a:p>
            <a:r>
              <a:rPr lang="en-US" dirty="0"/>
              <a:t>Recap</a:t>
            </a:r>
          </a:p>
        </p:txBody>
      </p:sp>
      <p:pic>
        <p:nvPicPr>
          <p:cNvPr id="8194" name="Picture 2">
            <a:extLst>
              <a:ext uri="{FF2B5EF4-FFF2-40B4-BE49-F238E27FC236}">
                <a16:creationId xmlns:a16="http://schemas.microsoft.com/office/drawing/2014/main" id="{3B78CDCA-DC16-7256-5157-851B4DFFDAE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0003" r="79471" b="18379"/>
          <a:stretch/>
        </p:blipFill>
        <p:spPr bwMode="auto">
          <a:xfrm>
            <a:off x="1096366" y="3200399"/>
            <a:ext cx="1512756" cy="2552701"/>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771ADAED-5EDB-7B83-9B2E-C8F730A96C1F}"/>
              </a:ext>
            </a:extLst>
          </p:cNvPr>
          <p:cNvSpPr/>
          <p:nvPr/>
        </p:nvSpPr>
        <p:spPr>
          <a:xfrm>
            <a:off x="2768600" y="3969254"/>
            <a:ext cx="1512756" cy="1188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Metadata (.RDF)</a:t>
            </a:r>
          </a:p>
        </p:txBody>
      </p:sp>
      <p:pic>
        <p:nvPicPr>
          <p:cNvPr id="4" name="Picture 2">
            <a:extLst>
              <a:ext uri="{FF2B5EF4-FFF2-40B4-BE49-F238E27FC236}">
                <a16:creationId xmlns:a16="http://schemas.microsoft.com/office/drawing/2014/main" id="{ECA104ED-E65E-9C05-7CB8-56E86680BF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52" t="20923" r="59824" b="17459"/>
          <a:stretch/>
        </p:blipFill>
        <p:spPr bwMode="auto">
          <a:xfrm>
            <a:off x="4490378" y="3200397"/>
            <a:ext cx="1453422" cy="2552701"/>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62EF7727-B9B6-EBE3-223D-67DAB5EDFF03}"/>
              </a:ext>
            </a:extLst>
          </p:cNvPr>
          <p:cNvSpPr/>
          <p:nvPr/>
        </p:nvSpPr>
        <p:spPr>
          <a:xfrm>
            <a:off x="6297746" y="3674484"/>
            <a:ext cx="2366366" cy="17782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Ontology</a:t>
            </a:r>
            <a:br>
              <a:rPr lang="en-US" sz="2000" dirty="0">
                <a:solidFill>
                  <a:schemeClr val="tx1"/>
                </a:solidFill>
              </a:rPr>
            </a:br>
            <a:r>
              <a:rPr lang="en-US" sz="1600" dirty="0">
                <a:solidFill>
                  <a:schemeClr val="tx1"/>
                </a:solidFill>
              </a:rPr>
              <a:t>(Concepts, Relationships)</a:t>
            </a:r>
          </a:p>
        </p:txBody>
      </p:sp>
      <p:pic>
        <p:nvPicPr>
          <p:cNvPr id="6" name="Picture 2">
            <a:extLst>
              <a:ext uri="{FF2B5EF4-FFF2-40B4-BE49-F238E27FC236}">
                <a16:creationId xmlns:a16="http://schemas.microsoft.com/office/drawing/2014/main" id="{6143E99B-8FBA-97CB-B78C-02D120FA6B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694" t="18142" r="39582" b="20240"/>
          <a:stretch/>
        </p:blipFill>
        <p:spPr bwMode="auto">
          <a:xfrm>
            <a:off x="8808178" y="3200397"/>
            <a:ext cx="1453422" cy="255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6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92C6-9695-E008-1BEE-A631D896AC04}"/>
              </a:ext>
            </a:extLst>
          </p:cNvPr>
          <p:cNvSpPr>
            <a:spLocks noGrp="1"/>
          </p:cNvSpPr>
          <p:nvPr>
            <p:ph type="title"/>
          </p:nvPr>
        </p:nvSpPr>
        <p:spPr>
          <a:xfrm>
            <a:off x="1308100" y="418592"/>
            <a:ext cx="7729728" cy="1188720"/>
          </a:xfrm>
        </p:spPr>
        <p:txBody>
          <a:bodyPr/>
          <a:lstStyle/>
          <a:p>
            <a:r>
              <a:rPr lang="en-US" dirty="0" err="1"/>
              <a:t>Whats</a:t>
            </a:r>
            <a:r>
              <a:rPr lang="en-US" dirty="0"/>
              <a:t> next</a:t>
            </a:r>
          </a:p>
        </p:txBody>
      </p:sp>
      <p:sp>
        <p:nvSpPr>
          <p:cNvPr id="3" name="Content Placeholder 2">
            <a:extLst>
              <a:ext uri="{FF2B5EF4-FFF2-40B4-BE49-F238E27FC236}">
                <a16:creationId xmlns:a16="http://schemas.microsoft.com/office/drawing/2014/main" id="{58EAF252-FB64-BC9B-476D-6BD904B6FA89}"/>
              </a:ext>
            </a:extLst>
          </p:cNvPr>
          <p:cNvSpPr>
            <a:spLocks noGrp="1"/>
          </p:cNvSpPr>
          <p:nvPr>
            <p:ph idx="1"/>
          </p:nvPr>
        </p:nvSpPr>
        <p:spPr>
          <a:xfrm>
            <a:off x="1308100" y="2153412"/>
            <a:ext cx="8652764" cy="3586615"/>
          </a:xfrm>
        </p:spPr>
        <p:txBody>
          <a:bodyPr>
            <a:normAutofit/>
          </a:bodyPr>
          <a:lstStyle/>
          <a:p>
            <a:r>
              <a:rPr lang="en-US" dirty="0"/>
              <a:t>Wrap up Ontologies</a:t>
            </a:r>
          </a:p>
          <a:p>
            <a:pPr lvl="1"/>
            <a:r>
              <a:rPr lang="en-US" dirty="0"/>
              <a:t>Sharing ontology</a:t>
            </a:r>
          </a:p>
          <a:p>
            <a:r>
              <a:rPr lang="en-US" dirty="0"/>
              <a:t>Meta(data) collection</a:t>
            </a:r>
          </a:p>
          <a:p>
            <a:pPr lvl="1"/>
            <a:r>
              <a:rPr lang="en-US" dirty="0"/>
              <a:t>Introduction to CEDAR</a:t>
            </a:r>
          </a:p>
        </p:txBody>
      </p:sp>
    </p:spTree>
    <p:extLst>
      <p:ext uri="{BB962C8B-B14F-4D97-AF65-F5344CB8AC3E}">
        <p14:creationId xmlns:p14="http://schemas.microsoft.com/office/powerpoint/2010/main" val="113764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a:bodyPr>
          <a:lstStyle/>
          <a:p>
            <a:r>
              <a:rPr lang="en-US" b="1" i="0" dirty="0">
                <a:effectLst/>
                <a:latin typeface="Söhne"/>
              </a:rPr>
              <a:t>Ontology: Deployment to Bioportal</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Why deposit onto a repository?</a:t>
            </a:r>
          </a:p>
          <a:p>
            <a:pPr lvl="1">
              <a:buFont typeface="+mj-lt"/>
              <a:buAutoNum type="arabicPeriod"/>
            </a:pPr>
            <a:r>
              <a:rPr lang="en-US" b="1" dirty="0">
                <a:solidFill>
                  <a:srgbClr val="374151"/>
                </a:solidFill>
                <a:latin typeface="Söhne"/>
              </a:rPr>
              <a:t>Findability</a:t>
            </a:r>
          </a:p>
          <a:p>
            <a:pPr lvl="1">
              <a:buFont typeface="+mj-lt"/>
              <a:buAutoNum type="arabicPeriod"/>
            </a:pPr>
            <a:r>
              <a:rPr lang="en-US" b="1" dirty="0">
                <a:solidFill>
                  <a:srgbClr val="374151"/>
                </a:solidFill>
                <a:latin typeface="Söhne"/>
              </a:rPr>
              <a:t>Accessibility</a:t>
            </a:r>
          </a:p>
          <a:p>
            <a:pPr lvl="1">
              <a:buFont typeface="+mj-lt"/>
              <a:buAutoNum type="arabicPeriod"/>
            </a:pPr>
            <a:r>
              <a:rPr lang="en-US" b="1" dirty="0">
                <a:solidFill>
                  <a:srgbClr val="374151"/>
                </a:solidFill>
                <a:latin typeface="Söhne"/>
              </a:rPr>
              <a:t>Interoperability/Integration</a:t>
            </a:r>
          </a:p>
          <a:p>
            <a:pPr lvl="1">
              <a:buFont typeface="+mj-lt"/>
              <a:buAutoNum type="arabicPeriod"/>
            </a:pPr>
            <a:r>
              <a:rPr lang="en-US" b="1" dirty="0">
                <a:solidFill>
                  <a:srgbClr val="374151"/>
                </a:solidFill>
                <a:latin typeface="Söhne"/>
              </a:rPr>
              <a:t>Reusability</a:t>
            </a:r>
          </a:p>
          <a:p>
            <a:pPr lvl="1">
              <a:buFont typeface="+mj-lt"/>
              <a:buAutoNum type="arabicPeriod"/>
            </a:pPr>
            <a:r>
              <a:rPr lang="en-US" b="1" dirty="0">
                <a:solidFill>
                  <a:srgbClr val="374151"/>
                </a:solidFill>
                <a:latin typeface="Söhne"/>
              </a:rPr>
              <a:t>Analytics</a:t>
            </a:r>
          </a:p>
          <a:p>
            <a:pPr>
              <a:buFont typeface="+mj-lt"/>
              <a:buAutoNum type="arabicPeriod"/>
            </a:pPr>
            <a:r>
              <a:rPr lang="en-US" b="1" dirty="0">
                <a:solidFill>
                  <a:srgbClr val="374151"/>
                </a:solidFill>
                <a:latin typeface="Söhne"/>
              </a:rPr>
              <a:t>Netflix: </a:t>
            </a:r>
            <a:r>
              <a:rPr lang="en-US" b="1" dirty="0">
                <a:solidFill>
                  <a:srgbClr val="374151"/>
                </a:solidFill>
                <a:latin typeface="Söhne"/>
                <a:hlinkClick r:id="rId3"/>
              </a:rPr>
              <a:t>https://bioportal.bioontology.org/ontologies/NETFLIX</a:t>
            </a:r>
            <a:endParaRPr lang="en-US" b="1" dirty="0">
              <a:solidFill>
                <a:srgbClr val="374151"/>
              </a:solidFill>
              <a:latin typeface="Söhne"/>
            </a:endParaRPr>
          </a:p>
          <a:p>
            <a:pPr lvl="1">
              <a:buFont typeface="+mj-lt"/>
              <a:buAutoNum type="arabicPeriod"/>
            </a:pPr>
            <a:endParaRPr lang="en-US" b="1" i="0" dirty="0">
              <a:solidFill>
                <a:srgbClr val="374151"/>
              </a:solidFill>
              <a:effectLst/>
              <a:latin typeface="Söhne"/>
            </a:endParaRPr>
          </a:p>
          <a:p>
            <a:pPr lvl="1">
              <a:buFont typeface="+mj-lt"/>
              <a:buAutoNum type="arabicPeriod"/>
            </a:pPr>
            <a:endParaRPr lang="en-US" b="1" i="0" dirty="0">
              <a:solidFill>
                <a:srgbClr val="374151"/>
              </a:solidFill>
              <a:effectLst/>
              <a:latin typeface="Söhne"/>
            </a:endParaRPr>
          </a:p>
          <a:p>
            <a:pPr lvl="1">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75186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394-0478-0240-37E5-AAA74E3E546D}"/>
              </a:ext>
            </a:extLst>
          </p:cNvPr>
          <p:cNvSpPr>
            <a:spLocks noGrp="1"/>
          </p:cNvSpPr>
          <p:nvPr>
            <p:ph type="title"/>
          </p:nvPr>
        </p:nvSpPr>
        <p:spPr/>
        <p:txBody>
          <a:bodyPr/>
          <a:lstStyle/>
          <a:p>
            <a:r>
              <a:rPr lang="en-US" dirty="0"/>
              <a:t>Next: </a:t>
            </a:r>
            <a:r>
              <a:rPr lang="en-US" dirty="0" err="1"/>
              <a:t>CollectION</a:t>
            </a:r>
            <a:endParaRPr lang="en-US" dirty="0"/>
          </a:p>
        </p:txBody>
      </p:sp>
      <p:sp>
        <p:nvSpPr>
          <p:cNvPr id="9" name="Arrow: Right 8">
            <a:extLst>
              <a:ext uri="{FF2B5EF4-FFF2-40B4-BE49-F238E27FC236}">
                <a16:creationId xmlns:a16="http://schemas.microsoft.com/office/drawing/2014/main" id="{73B52030-4408-86AC-E9AB-908BE5EBB3C8}"/>
              </a:ext>
            </a:extLst>
          </p:cNvPr>
          <p:cNvSpPr/>
          <p:nvPr/>
        </p:nvSpPr>
        <p:spPr>
          <a:xfrm>
            <a:off x="989146" y="3657603"/>
            <a:ext cx="2366366" cy="17782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Ontology</a:t>
            </a:r>
            <a:br>
              <a:rPr lang="en-US" sz="2000" dirty="0">
                <a:solidFill>
                  <a:schemeClr val="tx1"/>
                </a:solidFill>
              </a:rPr>
            </a:br>
            <a:r>
              <a:rPr lang="en-US" sz="1600" dirty="0">
                <a:solidFill>
                  <a:schemeClr val="tx1"/>
                </a:solidFill>
              </a:rPr>
              <a:t>(Concepts, Relationships)</a:t>
            </a:r>
          </a:p>
        </p:txBody>
      </p:sp>
      <p:pic>
        <p:nvPicPr>
          <p:cNvPr id="10" name="Picture 2">
            <a:extLst>
              <a:ext uri="{FF2B5EF4-FFF2-40B4-BE49-F238E27FC236}">
                <a16:creationId xmlns:a16="http://schemas.microsoft.com/office/drawing/2014/main" id="{656FBDF9-44EC-8A5D-0757-9649CE8516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694" t="18142" r="39582" b="20240"/>
          <a:stretch/>
        </p:blipFill>
        <p:spPr bwMode="auto">
          <a:xfrm>
            <a:off x="3766278" y="2542119"/>
            <a:ext cx="1453422" cy="25527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ag: BioPortal - AllegroGraph">
            <a:extLst>
              <a:ext uri="{FF2B5EF4-FFF2-40B4-BE49-F238E27FC236}">
                <a16:creationId xmlns:a16="http://schemas.microsoft.com/office/drawing/2014/main" id="{85005B02-BB64-3906-9AC4-989FAB585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3339" y="5099310"/>
            <a:ext cx="2019300" cy="673100"/>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Right 10">
            <a:extLst>
              <a:ext uri="{FF2B5EF4-FFF2-40B4-BE49-F238E27FC236}">
                <a16:creationId xmlns:a16="http://schemas.microsoft.com/office/drawing/2014/main" id="{7E22DD5F-43B9-24DD-CE1B-5B97F794CB49}"/>
              </a:ext>
            </a:extLst>
          </p:cNvPr>
          <p:cNvSpPr/>
          <p:nvPr/>
        </p:nvSpPr>
        <p:spPr>
          <a:xfrm>
            <a:off x="5785578" y="3429000"/>
            <a:ext cx="2825022" cy="20068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FAIR </a:t>
            </a:r>
            <a:endParaRPr lang="en-US" sz="1600" dirty="0">
              <a:solidFill>
                <a:schemeClr val="tx1"/>
              </a:solidFill>
            </a:endParaRPr>
          </a:p>
          <a:p>
            <a:pPr algn="ctr"/>
            <a:r>
              <a:rPr lang="en-US" sz="1600" dirty="0">
                <a:solidFill>
                  <a:schemeClr val="tx1"/>
                </a:solidFill>
              </a:rPr>
              <a:t>META(DATA)</a:t>
            </a:r>
          </a:p>
          <a:p>
            <a:pPr algn="ctr"/>
            <a:r>
              <a:rPr lang="en-US" sz="1600" dirty="0">
                <a:solidFill>
                  <a:schemeClr val="tx1"/>
                </a:solidFill>
              </a:rPr>
              <a:t>COLLECTION</a:t>
            </a:r>
            <a:br>
              <a:rPr lang="en-US" sz="1600" dirty="0">
                <a:solidFill>
                  <a:schemeClr val="tx1"/>
                </a:solidFill>
              </a:rPr>
            </a:br>
            <a:r>
              <a:rPr lang="en-US" sz="1600" dirty="0">
                <a:solidFill>
                  <a:schemeClr val="tx1"/>
                </a:solidFill>
              </a:rPr>
              <a:t>TOOLS</a:t>
            </a:r>
            <a:endParaRPr lang="en-US" sz="2000" dirty="0">
              <a:solidFill>
                <a:schemeClr val="tx1"/>
              </a:solidFill>
            </a:endParaRPr>
          </a:p>
        </p:txBody>
      </p:sp>
      <p:pic>
        <p:nvPicPr>
          <p:cNvPr id="2052" name="Picture 4" descr="CEDAR · GitHub">
            <a:extLst>
              <a:ext uri="{FF2B5EF4-FFF2-40B4-BE49-F238E27FC236}">
                <a16:creationId xmlns:a16="http://schemas.microsoft.com/office/drawing/2014/main" id="{E7900033-F356-B6BC-8A95-B8CBA5B14A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4130" y="329273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72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3A0D-A617-9440-6DA4-C2719326BA8B}"/>
              </a:ext>
            </a:extLst>
          </p:cNvPr>
          <p:cNvSpPr>
            <a:spLocks noGrp="1"/>
          </p:cNvSpPr>
          <p:nvPr>
            <p:ph type="title"/>
          </p:nvPr>
        </p:nvSpPr>
        <p:spPr>
          <a:xfrm>
            <a:off x="804672" y="964692"/>
            <a:ext cx="5894832" cy="1188720"/>
          </a:xfrm>
        </p:spPr>
        <p:txBody>
          <a:bodyPr>
            <a:normAutofit/>
          </a:bodyPr>
          <a:lstStyle/>
          <a:p>
            <a:r>
              <a:rPr lang="en-US" sz="2400" b="0" i="0">
                <a:effectLst/>
                <a:latin typeface="Söhne"/>
              </a:rPr>
              <a:t>CEDAR Workbench: FAIR TOOLING for metadata collection</a:t>
            </a:r>
            <a:endParaRPr lang="en-US" sz="2400"/>
          </a:p>
        </p:txBody>
      </p:sp>
      <p:sp>
        <p:nvSpPr>
          <p:cNvPr id="3" name="Content Placeholder 2">
            <a:extLst>
              <a:ext uri="{FF2B5EF4-FFF2-40B4-BE49-F238E27FC236}">
                <a16:creationId xmlns:a16="http://schemas.microsoft.com/office/drawing/2014/main" id="{EE66F4E9-B8E2-6187-603C-2494D37C3D2F}"/>
              </a:ext>
            </a:extLst>
          </p:cNvPr>
          <p:cNvSpPr>
            <a:spLocks noGrp="1"/>
          </p:cNvSpPr>
          <p:nvPr>
            <p:ph idx="1"/>
          </p:nvPr>
        </p:nvSpPr>
        <p:spPr>
          <a:xfrm>
            <a:off x="803243" y="2638044"/>
            <a:ext cx="5963317" cy="3263206"/>
          </a:xfrm>
        </p:spPr>
        <p:txBody>
          <a:bodyPr>
            <a:normAutofit/>
          </a:bodyPr>
          <a:lstStyle/>
          <a:p>
            <a:pPr>
              <a:buFont typeface="+mj-lt"/>
              <a:buAutoNum type="arabicPeriod"/>
            </a:pPr>
            <a:r>
              <a:rPr lang="en-US" b="1" i="0" dirty="0">
                <a:effectLst/>
                <a:latin typeface="Söhne"/>
              </a:rPr>
              <a:t>FAIR Metadata</a:t>
            </a:r>
            <a:endParaRPr lang="en-US" b="0" i="0" dirty="0">
              <a:effectLst/>
              <a:latin typeface="Söhne"/>
            </a:endParaRPr>
          </a:p>
          <a:p>
            <a:pPr>
              <a:buFont typeface="+mj-lt"/>
              <a:buAutoNum type="arabicPeriod"/>
            </a:pPr>
            <a:r>
              <a:rPr lang="en-US" b="1" i="0" dirty="0" err="1">
                <a:effectLst/>
                <a:latin typeface="Söhne"/>
              </a:rPr>
              <a:t>BioPortal</a:t>
            </a:r>
            <a:r>
              <a:rPr lang="en-US" b="1" i="0" dirty="0">
                <a:effectLst/>
                <a:latin typeface="Söhne"/>
              </a:rPr>
              <a:t> Integration</a:t>
            </a:r>
            <a:endParaRPr lang="en-US" b="0" i="0" dirty="0">
              <a:effectLst/>
              <a:latin typeface="Söhne"/>
            </a:endParaRPr>
          </a:p>
          <a:p>
            <a:pPr>
              <a:buFont typeface="+mj-lt"/>
              <a:buAutoNum type="arabicPeriod"/>
            </a:pPr>
            <a:r>
              <a:rPr lang="en-US" b="1" i="0" dirty="0">
                <a:effectLst/>
                <a:latin typeface="Söhne"/>
              </a:rPr>
              <a:t>Dynamic Templates</a:t>
            </a:r>
            <a:endParaRPr lang="en-US" b="0" i="0" dirty="0">
              <a:effectLst/>
              <a:latin typeface="Söhne"/>
            </a:endParaRPr>
          </a:p>
          <a:p>
            <a:pPr>
              <a:buFont typeface="+mj-lt"/>
              <a:buAutoNum type="arabicPeriod"/>
            </a:pPr>
            <a:r>
              <a:rPr lang="en-US" b="1" i="0" dirty="0">
                <a:effectLst/>
                <a:latin typeface="Söhne"/>
              </a:rPr>
              <a:t>User-friendly</a:t>
            </a:r>
            <a:endParaRPr lang="en-US" b="0" i="0" dirty="0">
              <a:effectLst/>
              <a:latin typeface="Söhne"/>
            </a:endParaRPr>
          </a:p>
          <a:p>
            <a:pPr>
              <a:buFont typeface="+mj-lt"/>
              <a:buAutoNum type="arabicPeriod"/>
            </a:pPr>
            <a:r>
              <a:rPr lang="en-US" b="1" i="0" dirty="0">
                <a:effectLst/>
                <a:latin typeface="Söhne"/>
              </a:rPr>
              <a:t>Interoperability</a:t>
            </a:r>
            <a:endParaRPr lang="en-US" b="0" i="0" dirty="0">
              <a:effectLst/>
              <a:latin typeface="Söhne"/>
            </a:endParaRPr>
          </a:p>
          <a:p>
            <a:pPr>
              <a:buFont typeface="+mj-lt"/>
              <a:buAutoNum type="arabicPeriod"/>
            </a:pPr>
            <a:r>
              <a:rPr lang="en-US" b="1" i="0" dirty="0">
                <a:effectLst/>
                <a:latin typeface="Söhne"/>
              </a:rPr>
              <a:t>Open Source</a:t>
            </a:r>
          </a:p>
        </p:txBody>
      </p:sp>
      <p:sp>
        <p:nvSpPr>
          <p:cNvPr id="11" name="Rectangle 10">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EDAR · GitHub">
            <a:extLst>
              <a:ext uri="{FF2B5EF4-FFF2-40B4-BE49-F238E27FC236}">
                <a16:creationId xmlns:a16="http://schemas.microsoft.com/office/drawing/2014/main" id="{C0B42D5D-73B2-5970-28A1-C3DFD13795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5890" y="1768763"/>
            <a:ext cx="3328416" cy="33284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7F8C38-2C79-0A3F-DD49-EAB862E1F442}"/>
              </a:ext>
            </a:extLst>
          </p:cNvPr>
          <p:cNvSpPr txBox="1"/>
          <p:nvPr/>
        </p:nvSpPr>
        <p:spPr>
          <a:xfrm>
            <a:off x="7057572" y="5826466"/>
            <a:ext cx="6096000" cy="461665"/>
          </a:xfrm>
          <a:prstGeom prst="rect">
            <a:avLst/>
          </a:prstGeom>
          <a:noFill/>
        </p:spPr>
        <p:txBody>
          <a:bodyPr wrap="square">
            <a:spAutoFit/>
          </a:bodyPr>
          <a:lstStyle/>
          <a:p>
            <a:pPr>
              <a:spcAft>
                <a:spcPts val="600"/>
              </a:spcAft>
            </a:pPr>
            <a:r>
              <a:rPr lang="en-US" sz="2400" b="1" dirty="0"/>
              <a:t>https://cedar.metadatacenter.org/</a:t>
            </a:r>
          </a:p>
        </p:txBody>
      </p:sp>
    </p:spTree>
    <p:extLst>
      <p:ext uri="{BB962C8B-B14F-4D97-AF65-F5344CB8AC3E}">
        <p14:creationId xmlns:p14="http://schemas.microsoft.com/office/powerpoint/2010/main" val="120111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3A0D-A617-9440-6DA4-C2719326BA8B}"/>
              </a:ext>
            </a:extLst>
          </p:cNvPr>
          <p:cNvSpPr>
            <a:spLocks noGrp="1"/>
          </p:cNvSpPr>
          <p:nvPr>
            <p:ph type="title"/>
          </p:nvPr>
        </p:nvSpPr>
        <p:spPr/>
        <p:txBody>
          <a:bodyPr/>
          <a:lstStyle/>
          <a:p>
            <a:r>
              <a:rPr lang="en-US" b="0" i="0" dirty="0">
                <a:solidFill>
                  <a:srgbClr val="374151"/>
                </a:solidFill>
                <a:effectLst/>
                <a:latin typeface="Söhne"/>
              </a:rPr>
              <a:t>CEDAR 1: Find and navigate</a:t>
            </a:r>
            <a:endParaRPr lang="en-US" dirty="0"/>
          </a:p>
        </p:txBody>
      </p:sp>
      <p:sp>
        <p:nvSpPr>
          <p:cNvPr id="3" name="Content Placeholder 2">
            <a:extLst>
              <a:ext uri="{FF2B5EF4-FFF2-40B4-BE49-F238E27FC236}">
                <a16:creationId xmlns:a16="http://schemas.microsoft.com/office/drawing/2014/main" id="{EE66F4E9-B8E2-6187-603C-2494D37C3D2F}"/>
              </a:ext>
            </a:extLst>
          </p:cNvPr>
          <p:cNvSpPr>
            <a:spLocks noGrp="1"/>
          </p:cNvSpPr>
          <p:nvPr>
            <p:ph idx="1"/>
          </p:nvPr>
        </p:nvSpPr>
        <p:spPr/>
        <p:txBody>
          <a:bodyPr>
            <a:normAutofit/>
          </a:bodyPr>
          <a:lstStyle/>
          <a:p>
            <a:pPr algn="l">
              <a:buFont typeface="+mj-lt"/>
              <a:buAutoNum type="arabicPeriod"/>
            </a:pPr>
            <a:r>
              <a:rPr lang="en-US" dirty="0">
                <a:solidFill>
                  <a:srgbClr val="374151"/>
                </a:solidFill>
                <a:latin typeface="Söhne"/>
              </a:rPr>
              <a:t>Search bar or Workspace to search for CEDAR Artifacts</a:t>
            </a:r>
          </a:p>
          <a:p>
            <a:pPr algn="l">
              <a:buFont typeface="+mj-lt"/>
              <a:buAutoNum type="arabicPeriod"/>
            </a:pPr>
            <a:r>
              <a:rPr lang="en-US" dirty="0">
                <a:solidFill>
                  <a:srgbClr val="374151"/>
                </a:solidFill>
                <a:latin typeface="Söhne"/>
              </a:rPr>
              <a:t>Types of CEDAR Artifacts</a:t>
            </a:r>
          </a:p>
          <a:p>
            <a:pPr lvl="1">
              <a:buFont typeface="+mj-lt"/>
              <a:buAutoNum type="arabicPeriod"/>
            </a:pPr>
            <a:r>
              <a:rPr lang="en-US" dirty="0">
                <a:solidFill>
                  <a:srgbClr val="374151"/>
                </a:solidFill>
                <a:latin typeface="Söhne"/>
              </a:rPr>
              <a:t>Templates = template of entire forms</a:t>
            </a:r>
          </a:p>
          <a:p>
            <a:pPr lvl="1">
              <a:buFont typeface="+mj-lt"/>
              <a:buAutoNum type="arabicPeriod"/>
            </a:pPr>
            <a:r>
              <a:rPr lang="en-US" dirty="0">
                <a:solidFill>
                  <a:srgbClr val="374151"/>
                </a:solidFill>
                <a:latin typeface="Söhne"/>
              </a:rPr>
              <a:t>Elements =  sections within a Templates</a:t>
            </a:r>
          </a:p>
          <a:p>
            <a:pPr lvl="1">
              <a:buFont typeface="+mj-lt"/>
              <a:buAutoNum type="arabicPeriod"/>
            </a:pPr>
            <a:r>
              <a:rPr lang="en-US" dirty="0">
                <a:solidFill>
                  <a:srgbClr val="374151"/>
                </a:solidFill>
                <a:latin typeface="Söhne"/>
              </a:rPr>
              <a:t>Fields = individual questions within  a element or template</a:t>
            </a:r>
          </a:p>
          <a:p>
            <a:pPr lvl="1">
              <a:buFont typeface="+mj-lt"/>
              <a:buAutoNum type="arabicPeriod"/>
            </a:pPr>
            <a:r>
              <a:rPr lang="en-US" dirty="0">
                <a:solidFill>
                  <a:srgbClr val="374151"/>
                </a:solidFill>
                <a:latin typeface="Söhne"/>
              </a:rPr>
              <a:t>Metadata = instances of forms</a:t>
            </a:r>
          </a:p>
          <a:p>
            <a:pPr lvl="1">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p:txBody>
      </p:sp>
    </p:spTree>
    <p:extLst>
      <p:ext uri="{BB962C8B-B14F-4D97-AF65-F5344CB8AC3E}">
        <p14:creationId xmlns:p14="http://schemas.microsoft.com/office/powerpoint/2010/main" val="142476554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3820</TotalTime>
  <Words>3690</Words>
  <Application>Microsoft Office PowerPoint</Application>
  <PresentationFormat>Widescreen</PresentationFormat>
  <Paragraphs>244</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Gill Sans MT</vt:lpstr>
      <vt:lpstr>Helvetica Neue</vt:lpstr>
      <vt:lpstr>Noto Sans</vt:lpstr>
      <vt:lpstr>Söhne</vt:lpstr>
      <vt:lpstr>Source Sans Pro</vt:lpstr>
      <vt:lpstr>Times New Roman</vt:lpstr>
      <vt:lpstr>Parcel</vt:lpstr>
      <vt:lpstr>Sync 4 Collecting Metadata</vt:lpstr>
      <vt:lpstr>Roadmap </vt:lpstr>
      <vt:lpstr>Recap</vt:lpstr>
      <vt:lpstr>Recap</vt:lpstr>
      <vt:lpstr>Whats next</vt:lpstr>
      <vt:lpstr>Ontology: Deployment to Bioportal</vt:lpstr>
      <vt:lpstr>Next: CollectION</vt:lpstr>
      <vt:lpstr>CEDAR Workbench: FAIR TOOLING for metadata collection</vt:lpstr>
      <vt:lpstr>CEDAR 1: Find and navigate</vt:lpstr>
      <vt:lpstr>CEDAR 2: View</vt:lpstr>
      <vt:lpstr>CEDAR 3: Build and test forms</vt:lpstr>
      <vt:lpstr>CEDAR 4: Share and OpenView</vt:lpstr>
      <vt:lpstr>CEDAR 5: Compose with elements</vt:lpstr>
      <vt:lpstr>CEDAR 6: Semantics</vt:lpstr>
      <vt:lpstr>Metadata: things not strings</vt:lpstr>
      <vt:lpstr>Making fair meta(data) with cedar</vt:lpstr>
      <vt:lpstr>Public Health ontology brain storm</vt:lpstr>
      <vt:lpstr>Case Use: Leverage Bioportal ontologies </vt:lpstr>
      <vt:lpstr>Roadmap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data management plan with CARE and FAIR</dc:title>
  <dc:creator>Ortigoza,Ana</dc:creator>
  <cp:lastModifiedBy>ranli627@outlook.com</cp:lastModifiedBy>
  <cp:revision>139</cp:revision>
  <dcterms:created xsi:type="dcterms:W3CDTF">2023-06-24T18:47:44Z</dcterms:created>
  <dcterms:modified xsi:type="dcterms:W3CDTF">2023-06-29T17:12:07Z</dcterms:modified>
</cp:coreProperties>
</file>