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4364-9EE6-4495-8A2D-FD3F2645B04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15AB-4426-410D-A573-E82F6539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2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4364-9EE6-4495-8A2D-FD3F2645B04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15AB-4426-410D-A573-E82F6539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9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4364-9EE6-4495-8A2D-FD3F2645B04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15AB-4426-410D-A573-E82F653993E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5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4364-9EE6-4495-8A2D-FD3F2645B04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15AB-4426-410D-A573-E82F6539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73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4364-9EE6-4495-8A2D-FD3F2645B04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15AB-4426-410D-A573-E82F653993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863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4364-9EE6-4495-8A2D-FD3F2645B04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15AB-4426-410D-A573-E82F6539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62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4364-9EE6-4495-8A2D-FD3F2645B04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15AB-4426-410D-A573-E82F6539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13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4364-9EE6-4495-8A2D-FD3F2645B04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15AB-4426-410D-A573-E82F6539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4364-9EE6-4495-8A2D-FD3F2645B04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15AB-4426-410D-A573-E82F6539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9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4364-9EE6-4495-8A2D-FD3F2645B04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15AB-4426-410D-A573-E82F6539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4364-9EE6-4495-8A2D-FD3F2645B04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15AB-4426-410D-A573-E82F6539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5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4364-9EE6-4495-8A2D-FD3F2645B04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15AB-4426-410D-A573-E82F6539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9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4364-9EE6-4495-8A2D-FD3F2645B04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15AB-4426-410D-A573-E82F6539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2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4364-9EE6-4495-8A2D-FD3F2645B04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15AB-4426-410D-A573-E82F6539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5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4364-9EE6-4495-8A2D-FD3F2645B04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15AB-4426-410D-A573-E82F6539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8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4364-9EE6-4495-8A2D-FD3F2645B04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15AB-4426-410D-A573-E82F6539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0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94364-9EE6-4495-8A2D-FD3F2645B04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9215AB-4426-410D-A573-E82F6539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87AAC2-57E6-4EBA-9FBA-A3142911F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29" y="0"/>
            <a:ext cx="651188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B08DE7-2C62-43C5-B85B-CFF45AF4FAF8}"/>
              </a:ext>
            </a:extLst>
          </p:cNvPr>
          <p:cNvSpPr txBox="1"/>
          <p:nvPr/>
        </p:nvSpPr>
        <p:spPr>
          <a:xfrm>
            <a:off x="745427" y="2860096"/>
            <a:ext cx="58380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Creds : Clone Reliability Decision Support</a:t>
            </a:r>
          </a:p>
          <a:p>
            <a:pPr algn="ctr"/>
            <a:r>
              <a:rPr lang="en-US" sz="2000" b="1" dirty="0"/>
              <a:t>Group members:</a:t>
            </a:r>
          </a:p>
          <a:p>
            <a:pPr algn="ctr"/>
            <a:r>
              <a:rPr lang="en-US" sz="2000" b="1" dirty="0"/>
              <a:t>Uri </a:t>
            </a:r>
            <a:r>
              <a:rPr lang="en-US" sz="2000" b="1" dirty="0" err="1"/>
              <a:t>Hershberg</a:t>
            </a:r>
            <a:r>
              <a:rPr lang="en-US" sz="2000" b="1" dirty="0"/>
              <a:t>, Alexandra Kogan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Project web interface: </a:t>
            </a:r>
          </a:p>
          <a:p>
            <a:pPr algn="ctr"/>
            <a:r>
              <a:rPr lang="en-US" sz="2000" b="1" dirty="0"/>
              <a:t>artathon-creds.herokuapp</a:t>
            </a:r>
            <a:r>
              <a:rPr lang="en-US" sz="2000" b="1"/>
              <a:t>.com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340BA-5767-4822-BE3E-F0FC5B785D48}"/>
              </a:ext>
            </a:extLst>
          </p:cNvPr>
          <p:cNvSpPr txBox="1"/>
          <p:nvPr/>
        </p:nvSpPr>
        <p:spPr>
          <a:xfrm>
            <a:off x="745427" y="829806"/>
            <a:ext cx="58380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Artathon</a:t>
            </a:r>
            <a:r>
              <a:rPr lang="en-US" sz="3600" b="1" dirty="0"/>
              <a:t> 2019</a:t>
            </a:r>
          </a:p>
          <a:p>
            <a:pPr algn="ctr"/>
            <a:r>
              <a:rPr lang="en-US" sz="2000" b="1" dirty="0"/>
              <a:t>Organizers: </a:t>
            </a:r>
          </a:p>
          <a:p>
            <a:pPr algn="ctr"/>
            <a:r>
              <a:rPr lang="en-US" sz="2000" b="1" dirty="0"/>
              <a:t>Uri </a:t>
            </a:r>
            <a:r>
              <a:rPr lang="en-US" sz="2000" b="1" dirty="0" err="1"/>
              <a:t>Hershberg</a:t>
            </a:r>
            <a:r>
              <a:rPr lang="en-US" sz="2000" b="1" dirty="0"/>
              <a:t> , Data Science Research Center</a:t>
            </a:r>
          </a:p>
          <a:p>
            <a:pPr algn="ctr"/>
            <a:endParaRPr lang="en-US" sz="3600" b="1" dirty="0"/>
          </a:p>
          <a:p>
            <a:pPr algn="ctr"/>
            <a:r>
              <a:rPr lang="en-US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267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A340BA-5767-4822-BE3E-F0FC5B785D48}"/>
              </a:ext>
            </a:extLst>
          </p:cNvPr>
          <p:cNvSpPr txBox="1"/>
          <p:nvPr/>
        </p:nvSpPr>
        <p:spPr>
          <a:xfrm>
            <a:off x="-886641" y="180993"/>
            <a:ext cx="5838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Intro</a:t>
            </a:r>
          </a:p>
          <a:p>
            <a:pPr algn="ctr"/>
            <a:endParaRPr lang="en-US" sz="3600" b="1" dirty="0"/>
          </a:p>
          <a:p>
            <a:pPr algn="ctr"/>
            <a:r>
              <a:rPr lang="en-US" sz="3600" b="1" dirty="0"/>
              <a:t> 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0E33122-982C-49FC-A56E-814BF64D33A4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94" y="1292143"/>
            <a:ext cx="799919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0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A340BA-5767-4822-BE3E-F0FC5B785D48}"/>
              </a:ext>
            </a:extLst>
          </p:cNvPr>
          <p:cNvSpPr txBox="1"/>
          <p:nvPr/>
        </p:nvSpPr>
        <p:spPr>
          <a:xfrm>
            <a:off x="1064442" y="447189"/>
            <a:ext cx="8814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Assessing B-Cell lineage reliability</a:t>
            </a:r>
          </a:p>
          <a:p>
            <a:endParaRPr lang="en-US" sz="3600" b="1" dirty="0"/>
          </a:p>
          <a:p>
            <a:r>
              <a:rPr lang="en-US" sz="3600" b="1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0351DB-EC84-43AF-86E5-8614E7D0E391}"/>
              </a:ext>
            </a:extLst>
          </p:cNvPr>
          <p:cNvSpPr txBox="1"/>
          <p:nvPr/>
        </p:nvSpPr>
        <p:spPr>
          <a:xfrm>
            <a:off x="1219201" y="1469292"/>
            <a:ext cx="840935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Reliability is important for identifying the true structure of the clone tree.</a:t>
            </a:r>
          </a:p>
          <a:p>
            <a:endParaRPr lang="en-US" sz="2400" dirty="0"/>
          </a:p>
          <a:p>
            <a:r>
              <a:rPr lang="en-US" sz="2400" dirty="0"/>
              <a:t>We defined a number of measures to discern the reliability of the member nodes in a B-cell lineage: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Number of mutations from parent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Number of copies /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Distance from terminal (leaf) node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674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973961-43BA-4942-B5A9-F3F552460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94" y="42862"/>
            <a:ext cx="8820150" cy="67722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DE5D045-4662-4F7B-99A4-D1B7D6ACE6D2}"/>
              </a:ext>
            </a:extLst>
          </p:cNvPr>
          <p:cNvSpPr/>
          <p:nvPr/>
        </p:nvSpPr>
        <p:spPr>
          <a:xfrm>
            <a:off x="5470769" y="281354"/>
            <a:ext cx="164123" cy="164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1D686D-CAE7-4A79-91DB-97A5B5CAFCD0}"/>
              </a:ext>
            </a:extLst>
          </p:cNvPr>
          <p:cNvSpPr/>
          <p:nvPr/>
        </p:nvSpPr>
        <p:spPr>
          <a:xfrm>
            <a:off x="6842369" y="582247"/>
            <a:ext cx="164123" cy="164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A910C6-340F-4C81-91B4-D954E34ED81A}"/>
              </a:ext>
            </a:extLst>
          </p:cNvPr>
          <p:cNvSpPr/>
          <p:nvPr/>
        </p:nvSpPr>
        <p:spPr>
          <a:xfrm>
            <a:off x="6842368" y="1172433"/>
            <a:ext cx="164123" cy="164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9CA1ED-AED0-471C-8E76-D0C28CD19E85}"/>
              </a:ext>
            </a:extLst>
          </p:cNvPr>
          <p:cNvSpPr/>
          <p:nvPr/>
        </p:nvSpPr>
        <p:spPr>
          <a:xfrm>
            <a:off x="5470769" y="879231"/>
            <a:ext cx="164123" cy="164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EAFCE5-7C9E-43A6-9A7B-A5F8C79E142F}"/>
              </a:ext>
            </a:extLst>
          </p:cNvPr>
          <p:cNvSpPr/>
          <p:nvPr/>
        </p:nvSpPr>
        <p:spPr>
          <a:xfrm>
            <a:off x="5474677" y="2379784"/>
            <a:ext cx="164123" cy="164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909AE5-8CB5-434E-9D30-FDE822559D0B}"/>
              </a:ext>
            </a:extLst>
          </p:cNvPr>
          <p:cNvSpPr/>
          <p:nvPr/>
        </p:nvSpPr>
        <p:spPr>
          <a:xfrm>
            <a:off x="8225692" y="5099538"/>
            <a:ext cx="164123" cy="164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D7721C-4269-4154-8681-9CD2F4632FC9}"/>
              </a:ext>
            </a:extLst>
          </p:cNvPr>
          <p:cNvSpPr/>
          <p:nvPr/>
        </p:nvSpPr>
        <p:spPr>
          <a:xfrm>
            <a:off x="8210062" y="6324656"/>
            <a:ext cx="164123" cy="164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DFCCFE-C770-4D09-A1C4-D17CD21D8995}"/>
              </a:ext>
            </a:extLst>
          </p:cNvPr>
          <p:cNvSpPr/>
          <p:nvPr/>
        </p:nvSpPr>
        <p:spPr>
          <a:xfrm>
            <a:off x="9581662" y="5695518"/>
            <a:ext cx="164123" cy="164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07B07F-B26B-4016-9851-0B0306DCFCD5}"/>
              </a:ext>
            </a:extLst>
          </p:cNvPr>
          <p:cNvSpPr/>
          <p:nvPr/>
        </p:nvSpPr>
        <p:spPr>
          <a:xfrm>
            <a:off x="8210061" y="3288321"/>
            <a:ext cx="164123" cy="16412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70A1F2-39AE-4948-A111-6F719DF95882}"/>
              </a:ext>
            </a:extLst>
          </p:cNvPr>
          <p:cNvSpPr/>
          <p:nvPr/>
        </p:nvSpPr>
        <p:spPr>
          <a:xfrm>
            <a:off x="8210060" y="3900880"/>
            <a:ext cx="164123" cy="16412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F48D69-1970-4B69-ACD3-748669EC4CF7}"/>
              </a:ext>
            </a:extLst>
          </p:cNvPr>
          <p:cNvSpPr/>
          <p:nvPr/>
        </p:nvSpPr>
        <p:spPr>
          <a:xfrm>
            <a:off x="6842368" y="2379783"/>
            <a:ext cx="164123" cy="16412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C26E08-CF42-4D51-9E19-5D2CA8677596}"/>
              </a:ext>
            </a:extLst>
          </p:cNvPr>
          <p:cNvSpPr/>
          <p:nvPr/>
        </p:nvSpPr>
        <p:spPr>
          <a:xfrm>
            <a:off x="8210060" y="5695518"/>
            <a:ext cx="254001" cy="2207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776EDB-1EDF-4859-805D-3FD3AE3C8D55}"/>
              </a:ext>
            </a:extLst>
          </p:cNvPr>
          <p:cNvSpPr/>
          <p:nvPr/>
        </p:nvSpPr>
        <p:spPr>
          <a:xfrm>
            <a:off x="9566032" y="5679885"/>
            <a:ext cx="187570" cy="1953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BD8A47-F6BB-4B9B-90E2-D7CC6A6EDE74}"/>
              </a:ext>
            </a:extLst>
          </p:cNvPr>
          <p:cNvSpPr txBox="1"/>
          <p:nvPr/>
        </p:nvSpPr>
        <p:spPr>
          <a:xfrm>
            <a:off x="5275383" y="2336800"/>
            <a:ext cx="312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376A84-FDFC-4D86-9F5F-F8D89F8B1200}"/>
              </a:ext>
            </a:extLst>
          </p:cNvPr>
          <p:cNvSpPr txBox="1"/>
          <p:nvPr/>
        </p:nvSpPr>
        <p:spPr>
          <a:xfrm>
            <a:off x="5283198" y="840156"/>
            <a:ext cx="312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6F34FB-8F87-4C9D-9008-33021F6F229C}"/>
              </a:ext>
            </a:extLst>
          </p:cNvPr>
          <p:cNvSpPr txBox="1"/>
          <p:nvPr/>
        </p:nvSpPr>
        <p:spPr>
          <a:xfrm>
            <a:off x="6654798" y="3545902"/>
            <a:ext cx="312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B07118-A354-4DAE-BB43-5D36525522EB}"/>
              </a:ext>
            </a:extLst>
          </p:cNvPr>
          <p:cNvSpPr txBox="1"/>
          <p:nvPr/>
        </p:nvSpPr>
        <p:spPr>
          <a:xfrm>
            <a:off x="6654798" y="5659915"/>
            <a:ext cx="312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9C3E8C-C5D3-4F34-B84E-6B7F03C1AE16}"/>
              </a:ext>
            </a:extLst>
          </p:cNvPr>
          <p:cNvSpPr txBox="1"/>
          <p:nvPr/>
        </p:nvSpPr>
        <p:spPr>
          <a:xfrm>
            <a:off x="8026396" y="5667730"/>
            <a:ext cx="312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D16FE9-8622-4B44-A9FB-B86DB71B11D8}"/>
              </a:ext>
            </a:extLst>
          </p:cNvPr>
          <p:cNvSpPr txBox="1"/>
          <p:nvPr/>
        </p:nvSpPr>
        <p:spPr>
          <a:xfrm>
            <a:off x="9662013" y="5662452"/>
            <a:ext cx="312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202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A340BA-5767-4822-BE3E-F0FC5B785D48}"/>
              </a:ext>
            </a:extLst>
          </p:cNvPr>
          <p:cNvSpPr txBox="1"/>
          <p:nvPr/>
        </p:nvSpPr>
        <p:spPr>
          <a:xfrm>
            <a:off x="1064442" y="447189"/>
            <a:ext cx="8814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Future work</a:t>
            </a:r>
          </a:p>
          <a:p>
            <a:endParaRPr lang="en-US" sz="3600" b="1" dirty="0"/>
          </a:p>
          <a:p>
            <a:r>
              <a:rPr lang="en-US" sz="3600" b="1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0351DB-EC84-43AF-86E5-8614E7D0E391}"/>
              </a:ext>
            </a:extLst>
          </p:cNvPr>
          <p:cNvSpPr txBox="1"/>
          <p:nvPr/>
        </p:nvSpPr>
        <p:spPr>
          <a:xfrm>
            <a:off x="1219201" y="1469292"/>
            <a:ext cx="840935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Visualization of large groups of clone trees from the perspective of different sub-divisions: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Across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 different tissue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ED568-E5D2-4283-ACB9-59CF2BE4B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70" y="3429000"/>
            <a:ext cx="4475213" cy="283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1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A340BA-5767-4822-BE3E-F0FC5B785D48}"/>
              </a:ext>
            </a:extLst>
          </p:cNvPr>
          <p:cNvSpPr txBox="1"/>
          <p:nvPr/>
        </p:nvSpPr>
        <p:spPr>
          <a:xfrm>
            <a:off x="3565365" y="2146400"/>
            <a:ext cx="881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024931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247</TotalTime>
  <Words>125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12</cp:revision>
  <dcterms:created xsi:type="dcterms:W3CDTF">2019-10-24T14:04:30Z</dcterms:created>
  <dcterms:modified xsi:type="dcterms:W3CDTF">2019-11-18T09:04:54Z</dcterms:modified>
</cp:coreProperties>
</file>