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64" r:id="rId5"/>
    <p:sldId id="294" r:id="rId6"/>
    <p:sldId id="314" r:id="rId7"/>
    <p:sldId id="308" r:id="rId8"/>
    <p:sldId id="304" r:id="rId9"/>
    <p:sldId id="291" r:id="rId10"/>
    <p:sldId id="305" r:id="rId11"/>
    <p:sldId id="303" r:id="rId12"/>
    <p:sldId id="293" r:id="rId13"/>
    <p:sldId id="306" r:id="rId14"/>
    <p:sldId id="307" r:id="rId15"/>
    <p:sldId id="283" r:id="rId16"/>
    <p:sldId id="296" r:id="rId17"/>
    <p:sldId id="287" r:id="rId18"/>
    <p:sldId id="298" r:id="rId19"/>
    <p:sldId id="297" r:id="rId20"/>
    <p:sldId id="299" r:id="rId21"/>
    <p:sldId id="284" r:id="rId22"/>
    <p:sldId id="316" r:id="rId23"/>
    <p:sldId id="310" r:id="rId24"/>
    <p:sldId id="311" r:id="rId25"/>
    <p:sldId id="317" r:id="rId26"/>
    <p:sldId id="312" r:id="rId27"/>
    <p:sldId id="313" r:id="rId28"/>
    <p:sldId id="315" r:id="rId29"/>
    <p:sldId id="274" r:id="rId3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6AE148-4D7D-C49D-B03F-3E5551A406D3}" v="3941" dt="2020-03-21T01:20:50.478"/>
    <p1510:client id="{75FF08F8-035A-FDE9-2E88-A46AFF9D7719}" v="2422" dt="2020-03-21T02:57:06.982"/>
    <p1510:client id="{BD70D0AD-2294-9450-A847-86FB2B63711E}" v="1" dt="2020-03-20T20:30:21.743"/>
    <p1510:client id="{FD65A319-271A-45BE-A153-5951A7F81D07}" v="2127" dt="2020-03-21T01:32:58.190"/>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p:cViewPr varScale="1">
        <p:scale>
          <a:sx n="108" d="100"/>
          <a:sy n="108" d="100"/>
        </p:scale>
        <p:origin x="736" y="184"/>
      </p:cViewPr>
      <p:guideLst>
        <p:guide pos="3839"/>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3/23/20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21T00:36:46.58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16113 12117 0 0 0,'29'0'0'0'0,"0"0"0"0"0,0 0 0 0 0,0 0 0 0 0,0 0 0 0 0,-1 0 0 0 0,1 0 0 0 0,1 0 0 0 0,-1 0 0 0 0,0 0 0 0 0,0 0 0 0 0,0 0 0 0 0,0 0 0 0 0,0 0 0 0 0,0 0 0 0 0,-1 0 0 0 0,1 0 0 0 0,0 0 0 0 0,0 0 0 0 0,0 0 0 0 0,0 0 0 0 0,0 0 0 0 0,0 0 0 0 0,0 0 0 0 0,0 0 0 0 0,0 0 0 0 0,-1 0 0 0 0,1-26 0 0 0,1 26 0 0 0,-1 0 0 0 0,0 0 0 0 0,0 0 0 0 0,0 0 0 0 0,0 0 0 0 0,-29-26 0 0 0,29 26 0 0 0,0 0 0 0 0,-1 0 0 0 0,1 0 0 0 0,0 0 0 0 0,0 0 0 0 0,0 0 0 0 0,-29-26 0 0 0,29 26 0 0 0,-29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20T21:52:43.84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26520 8600 0 0 0,'0'0'0'0'0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20T21:52:43.84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26584 8544 0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21T00:36:57.35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16140 12302 0 0 0,'29'0'0'0'0,"0"0"0"0"0,0 0 0 0 0,0 0 0 0 0,0 0 0 0 0,0 0 0 0 0,0 0 0 0 0,0 0 0 0 0,0 0 0 0 0,0 0 0 0 0,0 0 0 0 0,0-26 0 0 0,0 26 0 0 0,0 0 0 0 0,0 0 0 0 0,0 0 0 0 0,0 0 0 0 0,0 0 0 0 0,0 0 0 0 0,1 0 0 0 0,-2 0 0 0 0,1-26 0 0 0,0 26 0 0 0,0 0 0 0 0,0 0 0 0 0,0 0 0 0 0,0 0 0 0 0,0 0 0 0 0,0 0 0 0 0,0 0 0 0 0,0 0 0 0 0,0 0 0 0 0,0 0 0 0 0,0 0 0 0 0,0 0 0 0 0,0 0 0 0 0,0 0 0 0 0,0 0 0 0 0,0 0 0 0 0,0 0 0 0 0,1 0 0 0 0,-30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21T00:36:57.35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16113 12140 0 0 0,'0'29'0'0'0,"0"0"0"0"0,0 0 0 0 0,0 0 0 0 0,0 0 0 0 0,0 1 0 0 0,0-2 0 0 0,0 1 0 0 0,29-29 0 0 0,-29 29 0 0 0,0 0 0 0 0,0-58 0 0 0,0 0 0 0 0,0 0 0 0 0,0 1 0 0 0,0-2 0 0 0,0 1 0 0 0,0 0 0 0 0,0 0 0 0 0,0 0 0 0 0,0 0 0 0 0,0 0 0 0 0,0 0 0 0 0,0 0 0 0 0,0 1 0 0 0,-29 28 0 0 0,29-29 0 0 0,0 0 0 0 0,0 0 0 0 0,0 0 0 0 0,29 29 0 0 0,0 0 0 0 0,0 0 0 0 0,-29 29 0 0 0,29-29 0 0 0,0 0 0 0 0,0 0 0 0 0,0 0 0 0 0,1 0 0 0 0,-1 0 0 0 0,0 0 0 0 0,0 0 0 0 0,0 0 0 0 0,0 0 0 0 0,0 0 0 0 0,0 0 0 0 0,0 0 0 0 0,0 0 0 0 0,0 0 0 0 0,0 0 0 0 0,0 0 0 0 0,-1 0 0 0 0,1 0 0 0 0,0 0 0 0 0,0 0 0 0 0,0 0 0 0 0,0 0 0 0 0,0 0 0 0 0,0 0 0 0 0,1 0 0 0 0,-1-29 0 0 0,0 29 0 0 0,0 0 0 0 0,0 0 0 0 0,0 0 0 0 0,0 0 0 0 0,0 0 0 0 0,0-29 0 0 0,0 29 0 0 0,0 0 0 0 0,0 0 0 0 0,0 0 0 0 0,-58 0 0 0 0,29 29 0 0 0,-29-29 0 0 0,29 29 0 0 0,0 0 0 0 0,-29-29 0 0 0,29 29 0 0 0,0 0 0 0 0,0-1 0 0 0,0 1 0 0 0,0 0 0 0 0,0 0 0 0 0,0 0 0 0 0,29-29 0 0 0,-29 29 0 0 0,0 0 0 0 0,0 0 0 0 0,29-29 0 0 0,-29 29 0 0 0,0 1 0 0 0,0-2 0 0 0,29-28 0 0 0,-29 29 0 0 0,0 0 0 0 0,0 0 0 0 0,0 0 0 0 0,0 0 0 0 0,-29-29 0 0 0,0 0 0 0 0,0 0 0 0 0,0 0 0 0 0,0 0 0 0 0,0 0 0 0 0,0 0 0 0 0,0 0 0 0 0,0 0 0 0 0,0 0 0 0 0,0 0 0 0 0,0 0 0 0 0,-1 0 0 0 0,1 0 0 0 0,0 0 0 0 0,0 0 0 0 0,0 0 0 0 0,0 0 0 0 0,0 0 0 0 0,0 0 0 0 0,1 0 0 0 0,-1 0 0 0 0,0 0 0 0 0,0 0 0 0 0,0 0 0 0 0,0 0 0 0 0,0 0 0 0 0,0 0 0 0 0,0 0 0 0 0,0 0 0 0 0,0 0 0 0 0,0 0 0 0 0,0 0 0 0 0,-1 0 0 0 0,1 0 0 0 0,0 0 0 0 0,0 0 0 0 0,0 0 0 0 0,0 0 0 0 0,0 0 0 0 0,0 0 0 0 0,58 0 0 0 0,-29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21T00:36:57.35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16992 12224 0 0 0,'29'0'0'0'0,"2"0"0"0"0,-2 0 0 0 0,1 0 0 0 0,-1 0 0 0 0,-29 25 0 0 0,30-25 0 0 0,-60 0 0 0 0,1 0 0 0 0,-1 0 0 0 0,1 0 0 0 0,-2 0 0 0 0,2 0 0 0 0,-1 0 0 0 0,1 0 0 0 0,29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21T00:36:57.3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17112 4152 0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21T00:36:59.73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13616 4080 0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21T00:37:00.60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21568 4656 0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21T00:37:02.13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21344 4128 0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20T21:52:43.84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26520 8600 0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3/23/20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2</a:t>
            </a:fld>
            <a:endParaRPr lang="en-US"/>
          </a:p>
        </p:txBody>
      </p:sp>
    </p:spTree>
    <p:extLst>
      <p:ext uri="{BB962C8B-B14F-4D97-AF65-F5344CB8AC3E}">
        <p14:creationId xmlns:p14="http://schemas.microsoft.com/office/powerpoint/2010/main" val="2851416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3</a:t>
            </a:fld>
            <a:endParaRPr lang="en-US"/>
          </a:p>
        </p:txBody>
      </p:sp>
    </p:spTree>
    <p:extLst>
      <p:ext uri="{BB962C8B-B14F-4D97-AF65-F5344CB8AC3E}">
        <p14:creationId xmlns:p14="http://schemas.microsoft.com/office/powerpoint/2010/main" val="2606755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4</a:t>
            </a:fld>
            <a:endParaRPr lang="en-US"/>
          </a:p>
        </p:txBody>
      </p:sp>
    </p:spTree>
    <p:extLst>
      <p:ext uri="{BB962C8B-B14F-4D97-AF65-F5344CB8AC3E}">
        <p14:creationId xmlns:p14="http://schemas.microsoft.com/office/powerpoint/2010/main" val="3543448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5</a:t>
            </a:fld>
            <a:endParaRPr lang="en-US"/>
          </a:p>
        </p:txBody>
      </p:sp>
    </p:spTree>
    <p:extLst>
      <p:ext uri="{BB962C8B-B14F-4D97-AF65-F5344CB8AC3E}">
        <p14:creationId xmlns:p14="http://schemas.microsoft.com/office/powerpoint/2010/main" val="3672994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6</a:t>
            </a:fld>
            <a:endParaRPr lang="en-US"/>
          </a:p>
        </p:txBody>
      </p:sp>
    </p:spTree>
    <p:extLst>
      <p:ext uri="{BB962C8B-B14F-4D97-AF65-F5344CB8AC3E}">
        <p14:creationId xmlns:p14="http://schemas.microsoft.com/office/powerpoint/2010/main" val="810875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12</a:t>
            </a:fld>
            <a:endParaRPr lang="en-US"/>
          </a:p>
        </p:txBody>
      </p:sp>
    </p:spTree>
    <p:extLst>
      <p:ext uri="{BB962C8B-B14F-4D97-AF65-F5344CB8AC3E}">
        <p14:creationId xmlns:p14="http://schemas.microsoft.com/office/powerpoint/2010/main" val="2816745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13</a:t>
            </a:fld>
            <a:endParaRPr lang="en-US"/>
          </a:p>
        </p:txBody>
      </p:sp>
    </p:spTree>
    <p:extLst>
      <p:ext uri="{BB962C8B-B14F-4D97-AF65-F5344CB8AC3E}">
        <p14:creationId xmlns:p14="http://schemas.microsoft.com/office/powerpoint/2010/main" val="2881619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18</a:t>
            </a:fld>
            <a:endParaRPr lang="en-US"/>
          </a:p>
        </p:txBody>
      </p:sp>
    </p:spTree>
    <p:extLst>
      <p:ext uri="{BB962C8B-B14F-4D97-AF65-F5344CB8AC3E}">
        <p14:creationId xmlns:p14="http://schemas.microsoft.com/office/powerpoint/2010/main" val="2285080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25</a:t>
            </a:fld>
            <a:endParaRPr lang="en-US"/>
          </a:p>
        </p:txBody>
      </p:sp>
    </p:spTree>
    <p:extLst>
      <p:ext uri="{BB962C8B-B14F-4D97-AF65-F5344CB8AC3E}">
        <p14:creationId xmlns:p14="http://schemas.microsoft.com/office/powerpoint/2010/main" val="16090529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1E2D0B0-781F-461B-9AC8-6EBA823048A2}" type="datetime1">
              <a:rPr lang="en-US" smtClean="0"/>
              <a:t>3/23/20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D2ED72E-014A-4F7B-B3C5-7BCEA89FD916}" type="datetime1">
              <a:rPr lang="en-US" smtClean="0"/>
              <a:t>3/23/20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DB6B60F-959F-4B17-B6D2-CCD209905475}" type="datetime1">
              <a:rPr lang="en-US" smtClean="0"/>
              <a:t>3/23/20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BA1C938-27B9-4E21-B0A2-E51E9989294D}" type="datetime1">
              <a:rPr lang="en-US" smtClean="0"/>
              <a:t>3/23/20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149F8CE0-DFDB-47F3-9D60-FD12089FF5C4}" type="datetime1">
              <a:rPr lang="en-US" smtClean="0"/>
              <a:t>3/23/20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07F2A86-88C2-484A-A13A-2454398C4E5B}" type="datetime1">
              <a:rPr lang="en-US" smtClean="0"/>
              <a:t>3/23/20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80A2D-B918-4060-B459-46F9D1D14B87}" type="datetime1">
              <a:rPr lang="en-US" smtClean="0"/>
              <a:t>3/23/20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9696942-E645-47F4-92EE-68377BF5F2D9}" type="datetime1">
              <a:rPr lang="en-US" smtClean="0"/>
              <a:t>3/23/20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6E6D32E-C816-4BEF-A962-0CD039C9BC56}" type="datetime1">
              <a:rPr lang="en-US" smtClean="0"/>
              <a:t>3/23/20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86D8C86B-A0D9-4024-BF01-F3671E11D050}" type="datetime1">
              <a:rPr lang="en-US" smtClean="0"/>
              <a:t>3/23/20</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32.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38.png"/><Relationship Id="rId12" Type="http://schemas.openxmlformats.org/officeDocument/2006/relationships/customXml" Target="../ink/ink5.xml"/><Relationship Id="rId2" Type="http://schemas.openxmlformats.org/officeDocument/2006/relationships/image" Target="../media/image35.png"/><Relationship Id="rId16" Type="http://schemas.openxmlformats.org/officeDocument/2006/relationships/customXml" Target="../ink/ink8.xml"/><Relationship Id="rId1" Type="http://schemas.openxmlformats.org/officeDocument/2006/relationships/slideLayout" Target="../slideLayouts/slideLayout6.xml"/><Relationship Id="rId6" Type="http://schemas.openxmlformats.org/officeDocument/2006/relationships/customXml" Target="../ink/ink2.xml"/><Relationship Id="rId11" Type="http://schemas.openxmlformats.org/officeDocument/2006/relationships/image" Target="../media/image40.png"/><Relationship Id="rId5" Type="http://schemas.openxmlformats.org/officeDocument/2006/relationships/image" Target="../media/image37.png"/><Relationship Id="rId15" Type="http://schemas.openxmlformats.org/officeDocument/2006/relationships/customXml" Target="../ink/ink7.xml"/><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39.png"/><Relationship Id="rId14" Type="http://schemas.openxmlformats.org/officeDocument/2006/relationships/customXml" Target="../ink/ink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9.xml"/><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customXml" Target="../ink/ink11.xml"/><Relationship Id="rId4" Type="http://schemas.openxmlformats.org/officeDocument/2006/relationships/customXml" Target="../ink/ink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5.sv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5.sv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6095AB-DCC7-4742-BCF4-0F3440455B21}"/>
              </a:ext>
            </a:extLst>
          </p:cNvPr>
          <p:cNvSpPr txBox="1">
            <a:spLocks/>
          </p:cNvSpPr>
          <p:nvPr/>
        </p:nvSpPr>
        <p:spPr>
          <a:xfrm>
            <a:off x="3443844" y="1448791"/>
            <a:ext cx="8417743" cy="2529443"/>
          </a:xfrm>
          <a:prstGeom prst="rect">
            <a:avLst/>
          </a:prstGeom>
        </p:spPr>
        <p:txBody>
          <a:bodyPr vert="horz" lIns="121899" tIns="60949" rIns="121899" bIns="60949" rtlCol="0" anchor="b">
            <a:normAutofit fontScale="97500"/>
          </a:bodyPr>
          <a:lstStyle>
            <a:lvl1pPr algn="l" defTabSz="1218987" rtl="0" eaLnBrk="1" latinLnBrk="0" hangingPunct="1">
              <a:lnSpc>
                <a:spcPct val="90000"/>
              </a:lnSpc>
              <a:spcBef>
                <a:spcPct val="0"/>
              </a:spcBef>
              <a:buNone/>
              <a:tabLst/>
              <a:defRPr sz="5400" kern="1200" cap="none" baseline="0">
                <a:solidFill>
                  <a:schemeClr val="tx1"/>
                </a:solidFill>
                <a:latin typeface="+mj-lt"/>
                <a:ea typeface="+mj-ea"/>
                <a:cs typeface="+mj-cs"/>
              </a:defRPr>
            </a:lvl1pPr>
          </a:lstStyle>
          <a:p>
            <a:r>
              <a:rPr lang="en-US" sz="5000" dirty="0">
                <a:cs typeface="Calibri" panose="020F0502020204030204" pitchFamily="34" charset="0"/>
              </a:rPr>
              <a:t>TERM DEPOSIT SUBSCRIPTION PREDICTION</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73992" y="1110912"/>
            <a:ext cx="3294452" cy="340952"/>
          </a:xfrm>
        </p:spPr>
        <p:txBody>
          <a:bodyPr/>
          <a:lstStyle/>
          <a:p>
            <a:pPr algn="ctr"/>
            <a:r>
              <a:rPr lang="en-US" sz="1600"/>
              <a:t>Previous campaign effects</a:t>
            </a:r>
          </a:p>
        </p:txBody>
      </p:sp>
      <p:sp>
        <p:nvSpPr>
          <p:cNvPr id="6" name="Text Placeholder 5"/>
          <p:cNvSpPr>
            <a:spLocks noGrp="1"/>
          </p:cNvSpPr>
          <p:nvPr>
            <p:ph type="body" sz="quarter" idx="3"/>
          </p:nvPr>
        </p:nvSpPr>
        <p:spPr>
          <a:xfrm>
            <a:off x="4974555" y="1066800"/>
            <a:ext cx="2820203" cy="340952"/>
          </a:xfrm>
        </p:spPr>
        <p:txBody>
          <a:bodyPr/>
          <a:lstStyle/>
          <a:p>
            <a:pPr algn="ctr"/>
            <a:r>
              <a:rPr lang="en-US" sz="1600"/>
              <a:t>Days after last contacted</a:t>
            </a:r>
          </a:p>
        </p:txBody>
      </p:sp>
      <p:sp>
        <p:nvSpPr>
          <p:cNvPr id="11" name="Right Brace 10">
            <a:extLst>
              <a:ext uri="{FF2B5EF4-FFF2-40B4-BE49-F238E27FC236}">
                <a16:creationId xmlns:a16="http://schemas.microsoft.com/office/drawing/2014/main" id="{5C0B7B35-23BF-4FAF-BBFD-F221C0A0EA67}"/>
              </a:ext>
            </a:extLst>
          </p:cNvPr>
          <p:cNvSpPr/>
          <p:nvPr/>
        </p:nvSpPr>
        <p:spPr>
          <a:xfrm>
            <a:off x="8200126" y="1066800"/>
            <a:ext cx="319354" cy="55626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C4FA4A53-E494-4548-9740-9EAE2B3514B0}"/>
              </a:ext>
            </a:extLst>
          </p:cNvPr>
          <p:cNvSpPr txBox="1"/>
          <p:nvPr/>
        </p:nvSpPr>
        <p:spPr>
          <a:xfrm>
            <a:off x="387077" y="641241"/>
            <a:ext cx="8132403" cy="461665"/>
          </a:xfrm>
          <a:prstGeom prst="rect">
            <a:avLst/>
          </a:prstGeom>
          <a:noFill/>
        </p:spPr>
        <p:txBody>
          <a:bodyPr wrap="square" rtlCol="0">
            <a:spAutoFit/>
          </a:bodyPr>
          <a:lstStyle/>
          <a:p>
            <a:r>
              <a:rPr lang="en-US" u="sng"/>
              <a:t>Campaign Implementation vs term deposit result</a:t>
            </a:r>
          </a:p>
        </p:txBody>
      </p:sp>
      <p:pic>
        <p:nvPicPr>
          <p:cNvPr id="23" name="Graphic 22" descr="Target Audience">
            <a:extLst>
              <a:ext uri="{FF2B5EF4-FFF2-40B4-BE49-F238E27FC236}">
                <a16:creationId xmlns:a16="http://schemas.microsoft.com/office/drawing/2014/main" id="{F0181EC7-A203-4EDD-B139-1CC942D168D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81919" y="469193"/>
            <a:ext cx="914400" cy="914400"/>
          </a:xfrm>
          <a:prstGeom prst="rect">
            <a:avLst/>
          </a:prstGeom>
        </p:spPr>
      </p:pic>
      <p:sp>
        <p:nvSpPr>
          <p:cNvPr id="18" name="Title 12">
            <a:extLst>
              <a:ext uri="{FF2B5EF4-FFF2-40B4-BE49-F238E27FC236}">
                <a16:creationId xmlns:a16="http://schemas.microsoft.com/office/drawing/2014/main" id="{FF0DE72B-6D8F-4CF6-BB64-AB61EC391A8B}"/>
              </a:ext>
            </a:extLst>
          </p:cNvPr>
          <p:cNvSpPr txBox="1">
            <a:spLocks/>
          </p:cNvSpPr>
          <p:nvPr/>
        </p:nvSpPr>
        <p:spPr>
          <a:xfrm>
            <a:off x="303212" y="152400"/>
            <a:ext cx="10157354" cy="549583"/>
          </a:xfrm>
          <a:prstGeom prst="rect">
            <a:avLst/>
          </a:prstGeom>
        </p:spPr>
        <p:txBody>
          <a:bodyPr vert="horz" lIns="121899" tIns="60949" rIns="121899" bIns="60949" rtlCol="0" anchor="t">
            <a:normAutofit fontScale="92500" lnSpcReduction="10000"/>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4000"/>
              <a:t>Descriptive Analysis(cont.)</a:t>
            </a:r>
          </a:p>
        </p:txBody>
      </p:sp>
      <p:pic>
        <p:nvPicPr>
          <p:cNvPr id="20" name="Picture 2">
            <a:extLst>
              <a:ext uri="{FF2B5EF4-FFF2-40B4-BE49-F238E27FC236}">
                <a16:creationId xmlns:a16="http://schemas.microsoft.com/office/drawing/2014/main" id="{BEA3A604-5EE3-4F82-A939-D5C4DF8C1D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25" y="1383593"/>
            <a:ext cx="3747161" cy="244827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a:extLst>
              <a:ext uri="{FF2B5EF4-FFF2-40B4-BE49-F238E27FC236}">
                <a16:creationId xmlns:a16="http://schemas.microsoft.com/office/drawing/2014/main" id="{61AA80B2-14B2-4721-A6AC-684497DE4A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3307" y="1353452"/>
            <a:ext cx="3856230" cy="249464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54C4DF27-8706-4DCF-97C3-CE21E0AD0D5C}"/>
              </a:ext>
            </a:extLst>
          </p:cNvPr>
          <p:cNvSpPr txBox="1"/>
          <p:nvPr/>
        </p:nvSpPr>
        <p:spPr>
          <a:xfrm>
            <a:off x="8699938" y="1292706"/>
            <a:ext cx="3278362" cy="4801314"/>
          </a:xfrm>
          <a:prstGeom prst="rect">
            <a:avLst/>
          </a:prstGeom>
          <a:solidFill>
            <a:schemeClr val="bg1">
              <a:lumMod val="95000"/>
            </a:schemeClr>
          </a:solidFill>
        </p:spPr>
        <p:style>
          <a:lnRef idx="2">
            <a:schemeClr val="accent4"/>
          </a:lnRef>
          <a:fillRef idx="1">
            <a:schemeClr val="lt1"/>
          </a:fillRef>
          <a:effectRef idx="0">
            <a:schemeClr val="accent4"/>
          </a:effectRef>
          <a:fontRef idx="minor">
            <a:schemeClr val="dk1"/>
          </a:fontRef>
        </p:style>
        <p:txBody>
          <a:bodyPr wrap="square" rtlCol="0" anchor="t">
            <a:spAutoFit/>
          </a:bodyPr>
          <a:lstStyle/>
          <a:p>
            <a:pPr marL="285750" indent="-285750">
              <a:buFontTx/>
              <a:buChar char="-"/>
            </a:pPr>
            <a:r>
              <a:rPr lang="en-US" sz="1800" dirty="0"/>
              <a:t>If the previous campaign succeed with a specific customer, this campaign </a:t>
            </a:r>
            <a:r>
              <a:rPr lang="en-US" sz="1800"/>
              <a:t>tends to succeed with </a:t>
            </a:r>
            <a:r>
              <a:rPr lang="en-US" sz="1800" dirty="0"/>
              <a:t>that person also.</a:t>
            </a:r>
          </a:p>
          <a:p>
            <a:pPr marL="285750" indent="-285750">
              <a:buFontTx/>
              <a:buChar char="-"/>
            </a:pPr>
            <a:r>
              <a:rPr lang="en-US" sz="1800" dirty="0"/>
              <a:t>If the customer is called again in last 7 days after the previous campaign, they tend to subscribe to the term deposit.</a:t>
            </a:r>
          </a:p>
          <a:p>
            <a:pPr marL="285750" indent="-285750">
              <a:buFontTx/>
              <a:buChar char="-"/>
            </a:pPr>
            <a:r>
              <a:rPr lang="en-US" sz="1800" dirty="0"/>
              <a:t>The size of the group who didn't subscribe is 8 times larger than those who subscribed a term deposit.</a:t>
            </a:r>
          </a:p>
          <a:p>
            <a:pPr marL="285750" indent="-285750">
              <a:buFontTx/>
              <a:buChar char="-"/>
            </a:pPr>
            <a:r>
              <a:rPr lang="en-US" sz="1800" dirty="0"/>
              <a:t>Thus, current data is noticeably imbalanced.</a:t>
            </a:r>
          </a:p>
        </p:txBody>
      </p:sp>
      <p:pic>
        <p:nvPicPr>
          <p:cNvPr id="2" name="Picture 1">
            <a:extLst>
              <a:ext uri="{FF2B5EF4-FFF2-40B4-BE49-F238E27FC236}">
                <a16:creationId xmlns:a16="http://schemas.microsoft.com/office/drawing/2014/main" id="{80AD7C14-024A-4BFB-95C1-BA5368622EC6}"/>
              </a:ext>
            </a:extLst>
          </p:cNvPr>
          <p:cNvPicPr>
            <a:picLocks noChangeAspect="1"/>
          </p:cNvPicPr>
          <p:nvPr/>
        </p:nvPicPr>
        <p:blipFill rotWithShape="1">
          <a:blip r:embed="rId6"/>
          <a:srcRect r="20645"/>
          <a:stretch/>
        </p:blipFill>
        <p:spPr>
          <a:xfrm>
            <a:off x="732349" y="4687739"/>
            <a:ext cx="3239819" cy="1742617"/>
          </a:xfrm>
          <a:prstGeom prst="rect">
            <a:avLst/>
          </a:prstGeom>
        </p:spPr>
      </p:pic>
      <p:pic>
        <p:nvPicPr>
          <p:cNvPr id="3" name="Picture 2">
            <a:extLst>
              <a:ext uri="{FF2B5EF4-FFF2-40B4-BE49-F238E27FC236}">
                <a16:creationId xmlns:a16="http://schemas.microsoft.com/office/drawing/2014/main" id="{ABB41A2E-14F8-4E2A-95A4-EA3DC4F0EC3D}"/>
              </a:ext>
            </a:extLst>
          </p:cNvPr>
          <p:cNvPicPr>
            <a:picLocks noChangeAspect="1"/>
          </p:cNvPicPr>
          <p:nvPr/>
        </p:nvPicPr>
        <p:blipFill rotWithShape="1">
          <a:blip r:embed="rId7"/>
          <a:srcRect r="20560"/>
          <a:stretch/>
        </p:blipFill>
        <p:spPr>
          <a:xfrm>
            <a:off x="4737430" y="4687739"/>
            <a:ext cx="3294452" cy="1742617"/>
          </a:xfrm>
          <a:prstGeom prst="rect">
            <a:avLst/>
          </a:prstGeom>
        </p:spPr>
      </p:pic>
      <p:sp>
        <p:nvSpPr>
          <p:cNvPr id="26" name="Text Placeholder 4">
            <a:extLst>
              <a:ext uri="{FF2B5EF4-FFF2-40B4-BE49-F238E27FC236}">
                <a16:creationId xmlns:a16="http://schemas.microsoft.com/office/drawing/2014/main" id="{B707A37B-D6B3-48D4-853C-EEC02B466523}"/>
              </a:ext>
            </a:extLst>
          </p:cNvPr>
          <p:cNvSpPr txBox="1">
            <a:spLocks/>
          </p:cNvSpPr>
          <p:nvPr/>
        </p:nvSpPr>
        <p:spPr>
          <a:xfrm>
            <a:off x="673991" y="4292442"/>
            <a:ext cx="2563521" cy="340952"/>
          </a:xfrm>
          <a:prstGeom prst="rect">
            <a:avLst/>
          </a:prstGeom>
        </p:spPr>
        <p:txBody>
          <a:bodyPr vert="horz" lIns="121899" tIns="60949" rIns="121899" bIns="60949" rtlCol="0" anchor="b">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r>
              <a:rPr lang="en-US" sz="1600"/>
              <a:t>Clients who subscribed</a:t>
            </a:r>
          </a:p>
        </p:txBody>
      </p:sp>
      <p:sp>
        <p:nvSpPr>
          <p:cNvPr id="27" name="Text Placeholder 4">
            <a:extLst>
              <a:ext uri="{FF2B5EF4-FFF2-40B4-BE49-F238E27FC236}">
                <a16:creationId xmlns:a16="http://schemas.microsoft.com/office/drawing/2014/main" id="{EA07EFEE-C961-494B-89A3-5718F77D4979}"/>
              </a:ext>
            </a:extLst>
          </p:cNvPr>
          <p:cNvSpPr txBox="1">
            <a:spLocks/>
          </p:cNvSpPr>
          <p:nvPr/>
        </p:nvSpPr>
        <p:spPr>
          <a:xfrm>
            <a:off x="4737430" y="4292442"/>
            <a:ext cx="2120084" cy="340952"/>
          </a:xfrm>
          <a:prstGeom prst="rect">
            <a:avLst/>
          </a:prstGeom>
        </p:spPr>
        <p:txBody>
          <a:bodyPr vert="horz" lIns="121899" tIns="60949" rIns="121899" bIns="60949" rtlCol="0" anchor="b">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r>
              <a:rPr lang="en-US" sz="1600"/>
              <a:t>Clients who did not subscribe</a:t>
            </a:r>
          </a:p>
        </p:txBody>
      </p:sp>
      <p:pic>
        <p:nvPicPr>
          <p:cNvPr id="30" name="Picture 29">
            <a:extLst>
              <a:ext uri="{FF2B5EF4-FFF2-40B4-BE49-F238E27FC236}">
                <a16:creationId xmlns:a16="http://schemas.microsoft.com/office/drawing/2014/main" id="{1A65189D-6501-41C8-9139-45610135C417}"/>
              </a:ext>
            </a:extLst>
          </p:cNvPr>
          <p:cNvPicPr>
            <a:picLocks noChangeAspect="1"/>
          </p:cNvPicPr>
          <p:nvPr/>
        </p:nvPicPr>
        <p:blipFill rotWithShape="1">
          <a:blip r:embed="rId6"/>
          <a:srcRect l="14723" t="-84" r="75322" b="79247"/>
          <a:stretch/>
        </p:blipFill>
        <p:spPr>
          <a:xfrm>
            <a:off x="3563062" y="4072080"/>
            <a:ext cx="848819" cy="758375"/>
          </a:xfrm>
          <a:prstGeom prst="wedgeEllipseCallout">
            <a:avLst/>
          </a:prstGeom>
          <a:ln>
            <a:solidFill>
              <a:schemeClr val="tx1"/>
            </a:solidFill>
          </a:ln>
        </p:spPr>
      </p:pic>
      <p:pic>
        <p:nvPicPr>
          <p:cNvPr id="31" name="Picture 30">
            <a:extLst>
              <a:ext uri="{FF2B5EF4-FFF2-40B4-BE49-F238E27FC236}">
                <a16:creationId xmlns:a16="http://schemas.microsoft.com/office/drawing/2014/main" id="{7232A31F-DB6B-4558-A284-CBC7C03E4811}"/>
              </a:ext>
            </a:extLst>
          </p:cNvPr>
          <p:cNvPicPr>
            <a:picLocks noChangeAspect="1"/>
          </p:cNvPicPr>
          <p:nvPr/>
        </p:nvPicPr>
        <p:blipFill rotWithShape="1">
          <a:blip r:embed="rId7"/>
          <a:srcRect l="14082" t="6" r="73668" b="79670"/>
          <a:stretch/>
        </p:blipFill>
        <p:spPr>
          <a:xfrm>
            <a:off x="7115432" y="4072080"/>
            <a:ext cx="984105" cy="686086"/>
          </a:xfrm>
          <a:prstGeom prst="wedgeEllipseCallout">
            <a:avLst/>
          </a:prstGeom>
          <a:ln>
            <a:solidFill>
              <a:schemeClr val="tx1"/>
            </a:solidFill>
          </a:ln>
        </p:spPr>
      </p:pic>
      <p:sp>
        <p:nvSpPr>
          <p:cNvPr id="7" name="Slide Number Placeholder 6">
            <a:extLst>
              <a:ext uri="{FF2B5EF4-FFF2-40B4-BE49-F238E27FC236}">
                <a16:creationId xmlns:a16="http://schemas.microsoft.com/office/drawing/2014/main" id="{3CEC530F-51F0-4773-8166-B73AEAD92BA6}"/>
              </a:ext>
            </a:extLst>
          </p:cNvPr>
          <p:cNvSpPr>
            <a:spLocks noGrp="1"/>
          </p:cNvSpPr>
          <p:nvPr>
            <p:ph type="sldNum" sz="quarter" idx="12"/>
          </p:nvPr>
        </p:nvSpPr>
        <p:spPr/>
        <p:txBody>
          <a:bodyPr/>
          <a:lstStyle/>
          <a:p>
            <a:fld id="{EB37DED6-D4C7-42EE-AB49-D2E39E64FDE4}" type="slidenum">
              <a:rPr lang="en-US" smtClean="0"/>
              <a:t>10</a:t>
            </a:fld>
            <a:endParaRPr lang="en-US"/>
          </a:p>
        </p:txBody>
      </p:sp>
    </p:spTree>
    <p:extLst>
      <p:ext uri="{BB962C8B-B14F-4D97-AF65-F5344CB8AC3E}">
        <p14:creationId xmlns:p14="http://schemas.microsoft.com/office/powerpoint/2010/main" val="512283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ight Brace 10">
            <a:extLst>
              <a:ext uri="{FF2B5EF4-FFF2-40B4-BE49-F238E27FC236}">
                <a16:creationId xmlns:a16="http://schemas.microsoft.com/office/drawing/2014/main" id="{5C0B7B35-23BF-4FAF-BBFD-F221C0A0EA67}"/>
              </a:ext>
            </a:extLst>
          </p:cNvPr>
          <p:cNvSpPr/>
          <p:nvPr/>
        </p:nvSpPr>
        <p:spPr>
          <a:xfrm>
            <a:off x="7533995" y="1066800"/>
            <a:ext cx="319354" cy="55626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C4FA4A53-E494-4548-9740-9EAE2B3514B0}"/>
              </a:ext>
            </a:extLst>
          </p:cNvPr>
          <p:cNvSpPr txBox="1"/>
          <p:nvPr/>
        </p:nvSpPr>
        <p:spPr>
          <a:xfrm>
            <a:off x="387077" y="641241"/>
            <a:ext cx="8132403" cy="461665"/>
          </a:xfrm>
          <a:prstGeom prst="rect">
            <a:avLst/>
          </a:prstGeom>
          <a:noFill/>
        </p:spPr>
        <p:txBody>
          <a:bodyPr wrap="square" rtlCol="0">
            <a:spAutoFit/>
          </a:bodyPr>
          <a:lstStyle/>
          <a:p>
            <a:r>
              <a:rPr lang="en-US" u="sng"/>
              <a:t>Correlation Matrix</a:t>
            </a:r>
          </a:p>
        </p:txBody>
      </p:sp>
      <p:pic>
        <p:nvPicPr>
          <p:cNvPr id="23" name="Graphic 22" descr="Target Audience">
            <a:extLst>
              <a:ext uri="{FF2B5EF4-FFF2-40B4-BE49-F238E27FC236}">
                <a16:creationId xmlns:a16="http://schemas.microsoft.com/office/drawing/2014/main" id="{F0181EC7-A203-4EDD-B139-1CC942D168D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90575" y="609600"/>
            <a:ext cx="914400" cy="914400"/>
          </a:xfrm>
          <a:prstGeom prst="rect">
            <a:avLst/>
          </a:prstGeom>
        </p:spPr>
      </p:pic>
      <p:sp>
        <p:nvSpPr>
          <p:cNvPr id="18" name="Title 12">
            <a:extLst>
              <a:ext uri="{FF2B5EF4-FFF2-40B4-BE49-F238E27FC236}">
                <a16:creationId xmlns:a16="http://schemas.microsoft.com/office/drawing/2014/main" id="{FF0DE72B-6D8F-4CF6-BB64-AB61EC391A8B}"/>
              </a:ext>
            </a:extLst>
          </p:cNvPr>
          <p:cNvSpPr txBox="1">
            <a:spLocks/>
          </p:cNvSpPr>
          <p:nvPr/>
        </p:nvSpPr>
        <p:spPr>
          <a:xfrm>
            <a:off x="303212" y="152400"/>
            <a:ext cx="10157354" cy="549583"/>
          </a:xfrm>
          <a:prstGeom prst="rect">
            <a:avLst/>
          </a:prstGeom>
        </p:spPr>
        <p:txBody>
          <a:bodyPr vert="horz" lIns="121899" tIns="60949" rIns="121899" bIns="60949" rtlCol="0" anchor="t">
            <a:normAutofit fontScale="92500" lnSpcReduction="10000"/>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4000"/>
              <a:t>Descriptive Analysis(cont.)</a:t>
            </a:r>
          </a:p>
        </p:txBody>
      </p:sp>
      <p:sp>
        <p:nvSpPr>
          <p:cNvPr id="25" name="TextBox 24">
            <a:extLst>
              <a:ext uri="{FF2B5EF4-FFF2-40B4-BE49-F238E27FC236}">
                <a16:creationId xmlns:a16="http://schemas.microsoft.com/office/drawing/2014/main" id="{54C4DF27-8706-4DCF-97C3-CE21E0AD0D5C}"/>
              </a:ext>
            </a:extLst>
          </p:cNvPr>
          <p:cNvSpPr txBox="1"/>
          <p:nvPr/>
        </p:nvSpPr>
        <p:spPr>
          <a:xfrm>
            <a:off x="8242738" y="2001440"/>
            <a:ext cx="3278362" cy="3693319"/>
          </a:xfrm>
          <a:prstGeom prst="rect">
            <a:avLst/>
          </a:prstGeom>
          <a:solidFill>
            <a:schemeClr val="bg1">
              <a:lumMod val="95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buFontTx/>
              <a:buChar char="-"/>
            </a:pPr>
            <a:r>
              <a:rPr lang="en-US" sz="1800"/>
              <a:t>There are few pairs of highly-correlated variables, including emp.var.rate with cons.price.idx, euribor3m and nr.employed.</a:t>
            </a:r>
          </a:p>
          <a:p>
            <a:pPr marL="285750" indent="-285750">
              <a:buFontTx/>
              <a:buChar char="-"/>
            </a:pPr>
            <a:endParaRPr lang="en-US" sz="1800"/>
          </a:p>
          <a:p>
            <a:pPr marL="285750" indent="-285750">
              <a:buFontTx/>
              <a:buChar char="-"/>
            </a:pPr>
            <a:r>
              <a:rPr lang="en-US" sz="1800"/>
              <a:t>Thus, in order to address potential multi-collinearity issues, we need to exclude some of these variables from the classification algorithm. .</a:t>
            </a:r>
          </a:p>
        </p:txBody>
      </p:sp>
      <p:pic>
        <p:nvPicPr>
          <p:cNvPr id="1026" name="Picture 2">
            <a:extLst>
              <a:ext uri="{FF2B5EF4-FFF2-40B4-BE49-F238E27FC236}">
                <a16:creationId xmlns:a16="http://schemas.microsoft.com/office/drawing/2014/main" id="{ED29D2F9-472C-4E00-97B1-E83E3C7AEA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346" y="3429000"/>
            <a:ext cx="3823654" cy="30555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A7CBA8B-E7CB-449C-A97D-6F72163A500E}"/>
              </a:ext>
            </a:extLst>
          </p:cNvPr>
          <p:cNvPicPr>
            <a:picLocks noChangeAspect="1"/>
          </p:cNvPicPr>
          <p:nvPr/>
        </p:nvPicPr>
        <p:blipFill>
          <a:blip r:embed="rId5"/>
          <a:stretch>
            <a:fillRect/>
          </a:stretch>
        </p:blipFill>
        <p:spPr>
          <a:xfrm>
            <a:off x="503353" y="1261482"/>
            <a:ext cx="6201640" cy="1981477"/>
          </a:xfrm>
          <a:prstGeom prst="rect">
            <a:avLst/>
          </a:prstGeom>
        </p:spPr>
      </p:pic>
      <p:sp>
        <p:nvSpPr>
          <p:cNvPr id="12" name="Rectangle 11">
            <a:extLst>
              <a:ext uri="{FF2B5EF4-FFF2-40B4-BE49-F238E27FC236}">
                <a16:creationId xmlns:a16="http://schemas.microsoft.com/office/drawing/2014/main" id="{6CA90178-A950-49D3-8FDD-C284161CE3C6}"/>
              </a:ext>
            </a:extLst>
          </p:cNvPr>
          <p:cNvSpPr/>
          <p:nvPr/>
        </p:nvSpPr>
        <p:spPr>
          <a:xfrm>
            <a:off x="4495800" y="2331720"/>
            <a:ext cx="381000" cy="190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BE306B6-DE8A-48E2-88D4-661F0DAF1F32}"/>
              </a:ext>
            </a:extLst>
          </p:cNvPr>
          <p:cNvSpPr/>
          <p:nvPr/>
        </p:nvSpPr>
        <p:spPr>
          <a:xfrm>
            <a:off x="5695742" y="3036506"/>
            <a:ext cx="381000" cy="190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a:extLst>
              <a:ext uri="{FF2B5EF4-FFF2-40B4-BE49-F238E27FC236}">
                <a16:creationId xmlns:a16="http://schemas.microsoft.com/office/drawing/2014/main" id="{10771940-6A81-4273-8967-184604728D61}"/>
              </a:ext>
            </a:extLst>
          </p:cNvPr>
          <p:cNvSpPr>
            <a:spLocks noGrp="1"/>
          </p:cNvSpPr>
          <p:nvPr>
            <p:ph type="sldNum" sz="quarter" idx="12"/>
          </p:nvPr>
        </p:nvSpPr>
        <p:spPr/>
        <p:txBody>
          <a:bodyPr/>
          <a:lstStyle/>
          <a:p>
            <a:fld id="{EB37DED6-D4C7-42EE-AB49-D2E39E64FDE4}" type="slidenum">
              <a:rPr lang="en-US" smtClean="0"/>
              <a:t>11</a:t>
            </a:fld>
            <a:endParaRPr lang="en-US"/>
          </a:p>
        </p:txBody>
      </p:sp>
      <p:sp>
        <p:nvSpPr>
          <p:cNvPr id="14" name="Rectangle 13">
            <a:extLst>
              <a:ext uri="{FF2B5EF4-FFF2-40B4-BE49-F238E27FC236}">
                <a16:creationId xmlns:a16="http://schemas.microsoft.com/office/drawing/2014/main" id="{2C20E0A1-DEB6-4B1D-A6A5-272102A12B6E}"/>
              </a:ext>
            </a:extLst>
          </p:cNvPr>
          <p:cNvSpPr/>
          <p:nvPr/>
        </p:nvSpPr>
        <p:spPr>
          <a:xfrm>
            <a:off x="4497960" y="2875393"/>
            <a:ext cx="381000" cy="190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630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3060700"/>
            <a:ext cx="7008574" cy="736600"/>
          </a:xfrm>
        </p:spPr>
        <p:txBody>
          <a:bodyPr>
            <a:normAutofit fontScale="90000"/>
          </a:bodyPr>
          <a:lstStyle/>
          <a:p>
            <a:r>
              <a:rPr lang="en-US">
                <a:latin typeface="Calibri" panose="020F0502020204030204" pitchFamily="34" charset="0"/>
                <a:cs typeface="Calibri" panose="020F0502020204030204" pitchFamily="34" charset="0"/>
              </a:rPr>
              <a:t>Data Pre-processing</a:t>
            </a:r>
          </a:p>
        </p:txBody>
      </p:sp>
    </p:spTree>
    <p:extLst>
      <p:ext uri="{BB962C8B-B14F-4D97-AF65-F5344CB8AC3E}">
        <p14:creationId xmlns:p14="http://schemas.microsoft.com/office/powerpoint/2010/main" val="176915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1901FEE-78BF-420B-94ED-1A3E2DA1FA83}"/>
              </a:ext>
            </a:extLst>
          </p:cNvPr>
          <p:cNvSpPr txBox="1">
            <a:spLocks/>
          </p:cNvSpPr>
          <p:nvPr/>
        </p:nvSpPr>
        <p:spPr>
          <a:xfrm>
            <a:off x="303212" y="152400"/>
            <a:ext cx="10157354" cy="787400"/>
          </a:xfrm>
          <a:prstGeom prst="rect">
            <a:avLst/>
          </a:prstGeom>
        </p:spPr>
        <p:txBody>
          <a:bodyPr vert="horz" lIns="121899" tIns="60949" rIns="121899" bIns="60949" rtlCol="0" anchor="t">
            <a:normAutofit/>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3700"/>
              <a:t>Data Pre-processing</a:t>
            </a:r>
          </a:p>
        </p:txBody>
      </p:sp>
      <p:sp>
        <p:nvSpPr>
          <p:cNvPr id="8" name="TextBox 7">
            <a:extLst>
              <a:ext uri="{FF2B5EF4-FFF2-40B4-BE49-F238E27FC236}">
                <a16:creationId xmlns:a16="http://schemas.microsoft.com/office/drawing/2014/main" id="{7BD81419-163D-4361-938B-5AD94581939E}"/>
              </a:ext>
            </a:extLst>
          </p:cNvPr>
          <p:cNvSpPr txBox="1"/>
          <p:nvPr/>
        </p:nvSpPr>
        <p:spPr>
          <a:xfrm>
            <a:off x="907401" y="1714899"/>
            <a:ext cx="7655668" cy="1569660"/>
          </a:xfrm>
          <a:prstGeom prst="rect">
            <a:avLst/>
          </a:prstGeom>
          <a:noFill/>
        </p:spPr>
        <p:txBody>
          <a:bodyPr wrap="square" rtlCol="0" anchor="t">
            <a:spAutoFit/>
          </a:bodyPr>
          <a:lstStyle/>
          <a:p>
            <a:r>
              <a:rPr lang="en-US" b="1"/>
              <a:t>Check for</a:t>
            </a:r>
          </a:p>
          <a:p>
            <a:pPr marL="342900" indent="-342900">
              <a:buFont typeface="Arial"/>
              <a:buChar char="•"/>
            </a:pPr>
            <a:r>
              <a:rPr lang="en-US"/>
              <a:t>Missing Values</a:t>
            </a:r>
          </a:p>
          <a:p>
            <a:pPr marL="342900" indent="-342900">
              <a:buFont typeface="Arial"/>
              <a:buChar char="•"/>
            </a:pPr>
            <a:r>
              <a:rPr lang="en-US"/>
              <a:t>Numerical Variables with Zero Variance</a:t>
            </a:r>
          </a:p>
          <a:p>
            <a:pPr marL="342900" indent="-342900">
              <a:buFont typeface="Arial"/>
              <a:buChar char="•"/>
            </a:pPr>
            <a:r>
              <a:rPr lang="en-US"/>
              <a:t>Categorical Variables with High Cardinality</a:t>
            </a:r>
          </a:p>
        </p:txBody>
      </p:sp>
      <p:sp>
        <p:nvSpPr>
          <p:cNvPr id="10" name="TextBox 9">
            <a:extLst>
              <a:ext uri="{FF2B5EF4-FFF2-40B4-BE49-F238E27FC236}">
                <a16:creationId xmlns:a16="http://schemas.microsoft.com/office/drawing/2014/main" id="{C8D13342-C6B1-4A93-9CB3-FD2527B96F45}"/>
              </a:ext>
            </a:extLst>
          </p:cNvPr>
          <p:cNvSpPr txBox="1"/>
          <p:nvPr/>
        </p:nvSpPr>
        <p:spPr>
          <a:xfrm>
            <a:off x="907469" y="3519924"/>
            <a:ext cx="6861863" cy="1569660"/>
          </a:xfrm>
          <a:prstGeom prst="rect">
            <a:avLst/>
          </a:prstGeom>
          <a:noFill/>
        </p:spPr>
        <p:txBody>
          <a:bodyPr wrap="square" rtlCol="0" anchor="t">
            <a:spAutoFit/>
          </a:bodyPr>
          <a:lstStyle/>
          <a:p>
            <a:r>
              <a:rPr lang="en-US"/>
              <a:t>Convert categorical variables to dummy variables</a:t>
            </a:r>
          </a:p>
          <a:p>
            <a:endParaRPr lang="en-US"/>
          </a:p>
          <a:p>
            <a:r>
              <a:rPr lang="en-US"/>
              <a:t>Binarizing 'yes' and 'no'</a:t>
            </a:r>
          </a:p>
        </p:txBody>
      </p:sp>
      <p:sp>
        <p:nvSpPr>
          <p:cNvPr id="2" name="Arrow: Down 1">
            <a:extLst>
              <a:ext uri="{FF2B5EF4-FFF2-40B4-BE49-F238E27FC236}">
                <a16:creationId xmlns:a16="http://schemas.microsoft.com/office/drawing/2014/main" id="{9FD594BA-1163-4CBC-8B06-05B9C484D4DD}"/>
              </a:ext>
            </a:extLst>
          </p:cNvPr>
          <p:cNvSpPr/>
          <p:nvPr/>
        </p:nvSpPr>
        <p:spPr>
          <a:xfrm>
            <a:off x="533156" y="1385502"/>
            <a:ext cx="377137" cy="42740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C7F0A50-939A-43B3-B92A-F8F5765B97AE}"/>
              </a:ext>
            </a:extLst>
          </p:cNvPr>
          <p:cNvSpPr txBox="1"/>
          <p:nvPr/>
        </p:nvSpPr>
        <p:spPr>
          <a:xfrm>
            <a:off x="387077" y="731007"/>
            <a:ext cx="7935755" cy="461665"/>
          </a:xfrm>
          <a:prstGeom prst="rect">
            <a:avLst/>
          </a:prstGeom>
          <a:noFill/>
        </p:spPr>
        <p:txBody>
          <a:bodyPr wrap="square" rtlCol="0">
            <a:spAutoFit/>
          </a:bodyPr>
          <a:lstStyle/>
          <a:p>
            <a:r>
              <a:rPr lang="en-US" u="sng"/>
              <a:t>Work flow</a:t>
            </a:r>
          </a:p>
        </p:txBody>
      </p:sp>
    </p:spTree>
    <p:extLst>
      <p:ext uri="{BB962C8B-B14F-4D97-AF65-F5344CB8AC3E}">
        <p14:creationId xmlns:p14="http://schemas.microsoft.com/office/powerpoint/2010/main" val="170486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BDFA24A-D761-48AA-811A-AD2327E88732}"/>
              </a:ext>
            </a:extLst>
          </p:cNvPr>
          <p:cNvSpPr txBox="1"/>
          <p:nvPr/>
        </p:nvSpPr>
        <p:spPr>
          <a:xfrm>
            <a:off x="387077" y="731007"/>
            <a:ext cx="7935755" cy="461665"/>
          </a:xfrm>
          <a:prstGeom prst="rect">
            <a:avLst/>
          </a:prstGeom>
          <a:noFill/>
        </p:spPr>
        <p:txBody>
          <a:bodyPr wrap="square" rtlCol="0">
            <a:spAutoFit/>
          </a:bodyPr>
          <a:lstStyle/>
          <a:p>
            <a:r>
              <a:rPr lang="en-US" u="sng"/>
              <a:t>Check for missing values</a:t>
            </a:r>
          </a:p>
        </p:txBody>
      </p:sp>
      <p:pic>
        <p:nvPicPr>
          <p:cNvPr id="10" name="Picture 9">
            <a:extLst>
              <a:ext uri="{FF2B5EF4-FFF2-40B4-BE49-F238E27FC236}">
                <a16:creationId xmlns:a16="http://schemas.microsoft.com/office/drawing/2014/main" id="{34533E9B-C824-43B3-9959-2A87B509E29E}"/>
              </a:ext>
            </a:extLst>
          </p:cNvPr>
          <p:cNvPicPr>
            <a:picLocks noChangeAspect="1"/>
          </p:cNvPicPr>
          <p:nvPr/>
        </p:nvPicPr>
        <p:blipFill>
          <a:blip r:embed="rId2"/>
          <a:stretch>
            <a:fillRect/>
          </a:stretch>
        </p:blipFill>
        <p:spPr>
          <a:xfrm>
            <a:off x="531812" y="1295400"/>
            <a:ext cx="3224611" cy="5257800"/>
          </a:xfrm>
          <a:prstGeom prst="rect">
            <a:avLst/>
          </a:prstGeom>
        </p:spPr>
      </p:pic>
      <p:sp>
        <p:nvSpPr>
          <p:cNvPr id="2" name="TextBox 1">
            <a:extLst>
              <a:ext uri="{FF2B5EF4-FFF2-40B4-BE49-F238E27FC236}">
                <a16:creationId xmlns:a16="http://schemas.microsoft.com/office/drawing/2014/main" id="{2A06A25F-2381-4851-AF75-682DF913CA24}"/>
              </a:ext>
            </a:extLst>
          </p:cNvPr>
          <p:cNvSpPr txBox="1"/>
          <p:nvPr/>
        </p:nvSpPr>
        <p:spPr>
          <a:xfrm>
            <a:off x="4832614" y="1485442"/>
            <a:ext cx="589241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a:t>Data has no missing values</a:t>
            </a:r>
          </a:p>
          <a:p>
            <a:pPr marL="342900" indent="-342900">
              <a:buFont typeface="Arial"/>
              <a:buChar char="•"/>
            </a:pPr>
            <a:endParaRPr lang="en-US"/>
          </a:p>
          <a:p>
            <a:pPr marL="342900" indent="-342900">
              <a:buFont typeface="Arial"/>
              <a:buChar char="•"/>
            </a:pPr>
            <a:r>
              <a:rPr lang="en-US"/>
              <a:t>But values such as 'unknown' ignored</a:t>
            </a:r>
          </a:p>
          <a:p>
            <a:pPr marL="342900" indent="-342900">
              <a:buFont typeface="Arial"/>
              <a:buChar char="•"/>
            </a:pPr>
            <a:endParaRPr lang="en-US"/>
          </a:p>
          <a:p>
            <a:endParaRPr lang="en-US"/>
          </a:p>
          <a:p>
            <a:endParaRPr lang="en-US"/>
          </a:p>
          <a:p>
            <a:endParaRPr lang="en-US"/>
          </a:p>
          <a:p>
            <a:endParaRPr lang="en-US"/>
          </a:p>
        </p:txBody>
      </p:sp>
      <p:pic>
        <p:nvPicPr>
          <p:cNvPr id="3" name="Picture 3" descr="A screenshot of a cell phone&#10;&#10;Description generated with very high confidence">
            <a:extLst>
              <a:ext uri="{FF2B5EF4-FFF2-40B4-BE49-F238E27FC236}">
                <a16:creationId xmlns:a16="http://schemas.microsoft.com/office/drawing/2014/main" id="{20B877E6-39A1-479D-ADCD-0B9C3B3D36DC}"/>
              </a:ext>
            </a:extLst>
          </p:cNvPr>
          <p:cNvPicPr>
            <a:picLocks noChangeAspect="1"/>
          </p:cNvPicPr>
          <p:nvPr/>
        </p:nvPicPr>
        <p:blipFill>
          <a:blip r:embed="rId3"/>
          <a:stretch>
            <a:fillRect/>
          </a:stretch>
        </p:blipFill>
        <p:spPr>
          <a:xfrm>
            <a:off x="3977288" y="3649868"/>
            <a:ext cx="7838512" cy="2905635"/>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A500938F-D6FA-4267-A2E4-953BEF124448}"/>
                  </a:ext>
                </a:extLst>
              </p14:cNvPr>
              <p14:cNvContentPartPr/>
              <p14:nvPr/>
            </p14:nvContentPartPr>
            <p14:xfrm>
              <a:off x="6284693" y="4632478"/>
              <a:ext cx="438149" cy="28574"/>
            </p14:xfrm>
          </p:contentPart>
        </mc:Choice>
        <mc:Fallback xmlns="">
          <p:pic>
            <p:nvPicPr>
              <p:cNvPr id="6" name="Ink 5">
                <a:extLst>
                  <a:ext uri="{FF2B5EF4-FFF2-40B4-BE49-F238E27FC236}">
                    <a16:creationId xmlns:a16="http://schemas.microsoft.com/office/drawing/2014/main" id="{A500938F-D6FA-4267-A2E4-953BEF124448}"/>
                  </a:ext>
                </a:extLst>
              </p:cNvPr>
              <p:cNvPicPr/>
              <p:nvPr/>
            </p:nvPicPr>
            <p:blipFill>
              <a:blip r:embed="rId5"/>
              <a:stretch>
                <a:fillRect/>
              </a:stretch>
            </p:blipFill>
            <p:spPr>
              <a:xfrm>
                <a:off x="6230866" y="4535067"/>
                <a:ext cx="545443" cy="223072"/>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ECD3292D-4549-466F-B414-AFAA39CEDF9D}"/>
                  </a:ext>
                </a:extLst>
              </p14:cNvPr>
              <p14:cNvContentPartPr/>
              <p14:nvPr/>
            </p14:nvContentPartPr>
            <p14:xfrm>
              <a:off x="6295149" y="4716134"/>
              <a:ext cx="428625" cy="19050"/>
            </p14:xfrm>
          </p:contentPart>
        </mc:Choice>
        <mc:Fallback xmlns="">
          <p:pic>
            <p:nvPicPr>
              <p:cNvPr id="8" name="Ink 7">
                <a:extLst>
                  <a:ext uri="{FF2B5EF4-FFF2-40B4-BE49-F238E27FC236}">
                    <a16:creationId xmlns:a16="http://schemas.microsoft.com/office/drawing/2014/main" id="{ECD3292D-4549-466F-B414-AFAA39CEDF9D}"/>
                  </a:ext>
                </a:extLst>
              </p:cNvPr>
              <p:cNvPicPr/>
              <p:nvPr/>
            </p:nvPicPr>
            <p:blipFill>
              <a:blip r:embed="rId7"/>
              <a:stretch>
                <a:fillRect/>
              </a:stretch>
            </p:blipFill>
            <p:spPr>
              <a:xfrm>
                <a:off x="6241211" y="4619270"/>
                <a:ext cx="536141" cy="21245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F5A5E97F-8C6B-4804-BB30-4C71B7106914}"/>
                  </a:ext>
                </a:extLst>
              </p14:cNvPr>
              <p14:cNvContentPartPr/>
              <p14:nvPr/>
            </p14:nvContentPartPr>
            <p14:xfrm>
              <a:off x="6284692" y="4569735"/>
              <a:ext cx="428625" cy="219074"/>
            </p14:xfrm>
          </p:contentPart>
        </mc:Choice>
        <mc:Fallback xmlns="">
          <p:pic>
            <p:nvPicPr>
              <p:cNvPr id="11" name="Ink 10">
                <a:extLst>
                  <a:ext uri="{FF2B5EF4-FFF2-40B4-BE49-F238E27FC236}">
                    <a16:creationId xmlns:a16="http://schemas.microsoft.com/office/drawing/2014/main" id="{F5A5E97F-8C6B-4804-BB30-4C71B7106914}"/>
                  </a:ext>
                </a:extLst>
              </p:cNvPr>
              <p:cNvPicPr/>
              <p:nvPr/>
            </p:nvPicPr>
            <p:blipFill>
              <a:blip r:embed="rId9"/>
              <a:stretch>
                <a:fillRect/>
              </a:stretch>
            </p:blipFill>
            <p:spPr>
              <a:xfrm>
                <a:off x="6230754" y="4462170"/>
                <a:ext cx="536141" cy="43384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DAC59BE5-7996-45DA-A173-D135737B8942}"/>
                  </a:ext>
                </a:extLst>
              </p14:cNvPr>
              <p14:cNvContentPartPr/>
              <p14:nvPr/>
            </p14:nvContentPartPr>
            <p14:xfrm>
              <a:off x="6608861" y="4705676"/>
              <a:ext cx="85725" cy="9525"/>
            </p14:xfrm>
          </p:contentPart>
        </mc:Choice>
        <mc:Fallback xmlns="">
          <p:pic>
            <p:nvPicPr>
              <p:cNvPr id="12" name="Ink 11">
                <a:extLst>
                  <a:ext uri="{FF2B5EF4-FFF2-40B4-BE49-F238E27FC236}">
                    <a16:creationId xmlns:a16="http://schemas.microsoft.com/office/drawing/2014/main" id="{DAC59BE5-7996-45DA-A173-D135737B8942}"/>
                  </a:ext>
                </a:extLst>
              </p:cNvPr>
              <p:cNvPicPr/>
              <p:nvPr/>
            </p:nvPicPr>
            <p:blipFill>
              <a:blip r:embed="rId11"/>
              <a:stretch>
                <a:fillRect/>
              </a:stretch>
            </p:blipFill>
            <p:spPr>
              <a:xfrm>
                <a:off x="6553909" y="4610426"/>
                <a:ext cx="195263" cy="19970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92C40CBE-8065-41F1-AF92-65CA3E18076F}"/>
                  </a:ext>
                </a:extLst>
              </p14:cNvPr>
              <p14:cNvContentPartPr/>
              <p14:nvPr/>
            </p14:nvContentPartPr>
            <p14:xfrm>
              <a:off x="6682060" y="1516273"/>
              <a:ext cx="9525" cy="9525"/>
            </p14:xfrm>
          </p:contentPart>
        </mc:Choice>
        <mc:Fallback xmlns="">
          <p:pic>
            <p:nvPicPr>
              <p:cNvPr id="13" name="Ink 12">
                <a:extLst>
                  <a:ext uri="{FF2B5EF4-FFF2-40B4-BE49-F238E27FC236}">
                    <a16:creationId xmlns:a16="http://schemas.microsoft.com/office/drawing/2014/main" id="{92C40CBE-8065-41F1-AF92-65CA3E18076F}"/>
                  </a:ext>
                </a:extLst>
              </p:cNvPr>
              <p:cNvPicPr/>
              <p:nvPr/>
            </p:nvPicPr>
            <p:blipFill>
              <a:blip r:embed="rId13"/>
              <a:stretch>
                <a:fillRect/>
              </a:stretch>
            </p:blipFill>
            <p:spPr>
              <a:xfrm>
                <a:off x="5253310" y="-1341227"/>
                <a:ext cx="2857500" cy="5715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A955D4F8-2B76-4B2E-8E42-D9D6CBAB44B8}"/>
                  </a:ext>
                </a:extLst>
              </p14:cNvPr>
              <p14:cNvContentPartPr/>
              <p14:nvPr/>
            </p14:nvContentPartPr>
            <p14:xfrm>
              <a:off x="5301728" y="1484902"/>
              <a:ext cx="9525" cy="9525"/>
            </p14:xfrm>
          </p:contentPart>
        </mc:Choice>
        <mc:Fallback xmlns="">
          <p:pic>
            <p:nvPicPr>
              <p:cNvPr id="14" name="Ink 13">
                <a:extLst>
                  <a:ext uri="{FF2B5EF4-FFF2-40B4-BE49-F238E27FC236}">
                    <a16:creationId xmlns:a16="http://schemas.microsoft.com/office/drawing/2014/main" id="{A955D4F8-2B76-4B2E-8E42-D9D6CBAB44B8}"/>
                  </a:ext>
                </a:extLst>
              </p:cNvPr>
              <p:cNvPicPr/>
              <p:nvPr/>
            </p:nvPicPr>
            <p:blipFill>
              <a:blip r:embed="rId13"/>
              <a:stretch>
                <a:fillRect/>
              </a:stretch>
            </p:blipFill>
            <p:spPr>
              <a:xfrm>
                <a:off x="3872978" y="-1372598"/>
                <a:ext cx="2857500" cy="5715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42BCBB00-C286-407E-854B-3BA626607232}"/>
                  </a:ext>
                </a:extLst>
              </p14:cNvPr>
              <p14:cNvContentPartPr/>
              <p14:nvPr/>
            </p14:nvContentPartPr>
            <p14:xfrm>
              <a:off x="8438846" y="1714957"/>
              <a:ext cx="9525" cy="9525"/>
            </p14:xfrm>
          </p:contentPart>
        </mc:Choice>
        <mc:Fallback xmlns="">
          <p:pic>
            <p:nvPicPr>
              <p:cNvPr id="15" name="Ink 14">
                <a:extLst>
                  <a:ext uri="{FF2B5EF4-FFF2-40B4-BE49-F238E27FC236}">
                    <a16:creationId xmlns:a16="http://schemas.microsoft.com/office/drawing/2014/main" id="{42BCBB00-C286-407E-854B-3BA626607232}"/>
                  </a:ext>
                </a:extLst>
              </p:cNvPr>
              <p:cNvPicPr/>
              <p:nvPr/>
            </p:nvPicPr>
            <p:blipFill>
              <a:blip r:embed="rId13"/>
              <a:stretch>
                <a:fillRect/>
              </a:stretch>
            </p:blipFill>
            <p:spPr>
              <a:xfrm>
                <a:off x="7010096" y="-1142543"/>
                <a:ext cx="2857500" cy="5715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4C819BA1-98A5-4B33-A40F-EB4614C92929}"/>
                  </a:ext>
                </a:extLst>
              </p14:cNvPr>
              <p14:cNvContentPartPr/>
              <p14:nvPr/>
            </p14:nvContentPartPr>
            <p14:xfrm>
              <a:off x="8355190" y="1505816"/>
              <a:ext cx="9525" cy="9525"/>
            </p14:xfrm>
          </p:contentPart>
        </mc:Choice>
        <mc:Fallback xmlns="">
          <p:pic>
            <p:nvPicPr>
              <p:cNvPr id="16" name="Ink 15">
                <a:extLst>
                  <a:ext uri="{FF2B5EF4-FFF2-40B4-BE49-F238E27FC236}">
                    <a16:creationId xmlns:a16="http://schemas.microsoft.com/office/drawing/2014/main" id="{4C819BA1-98A5-4B33-A40F-EB4614C92929}"/>
                  </a:ext>
                </a:extLst>
              </p:cNvPr>
              <p:cNvPicPr/>
              <p:nvPr/>
            </p:nvPicPr>
            <p:blipFill>
              <a:blip r:embed="rId13"/>
              <a:stretch>
                <a:fillRect/>
              </a:stretch>
            </p:blipFill>
            <p:spPr>
              <a:xfrm>
                <a:off x="6926440" y="-1351684"/>
                <a:ext cx="2857500" cy="5715000"/>
              </a:xfrm>
              <a:prstGeom prst="rect">
                <a:avLst/>
              </a:prstGeom>
            </p:spPr>
          </p:pic>
        </mc:Fallback>
      </mc:AlternateContent>
      <p:sp>
        <p:nvSpPr>
          <p:cNvPr id="4" name="Slide Number Placeholder 3">
            <a:extLst>
              <a:ext uri="{FF2B5EF4-FFF2-40B4-BE49-F238E27FC236}">
                <a16:creationId xmlns:a16="http://schemas.microsoft.com/office/drawing/2014/main" id="{F8D4BF08-E950-4806-806A-1D87A0C9F7B5}"/>
              </a:ext>
            </a:extLst>
          </p:cNvPr>
          <p:cNvSpPr>
            <a:spLocks noGrp="1"/>
          </p:cNvSpPr>
          <p:nvPr>
            <p:ph type="sldNum" sz="quarter" idx="12"/>
          </p:nvPr>
        </p:nvSpPr>
        <p:spPr/>
        <p:txBody>
          <a:bodyPr/>
          <a:lstStyle/>
          <a:p>
            <a:fld id="{EB37DED6-D4C7-42EE-AB49-D2E39E64FDE4}" type="slidenum">
              <a:rPr lang="en-US" smtClean="0"/>
              <a:t>14</a:t>
            </a:fld>
            <a:endParaRPr lang="en-US"/>
          </a:p>
        </p:txBody>
      </p:sp>
      <p:sp>
        <p:nvSpPr>
          <p:cNvPr id="17" name="Title 12">
            <a:extLst>
              <a:ext uri="{FF2B5EF4-FFF2-40B4-BE49-F238E27FC236}">
                <a16:creationId xmlns:a16="http://schemas.microsoft.com/office/drawing/2014/main" id="{F9A207CA-6788-4AE7-99F9-52AE3BDA78C2}"/>
              </a:ext>
            </a:extLst>
          </p:cNvPr>
          <p:cNvSpPr txBox="1">
            <a:spLocks/>
          </p:cNvSpPr>
          <p:nvPr/>
        </p:nvSpPr>
        <p:spPr>
          <a:xfrm>
            <a:off x="303212" y="152400"/>
            <a:ext cx="10157354" cy="787400"/>
          </a:xfrm>
          <a:prstGeom prst="rect">
            <a:avLst/>
          </a:prstGeom>
        </p:spPr>
        <p:txBody>
          <a:bodyPr vert="horz" lIns="121899" tIns="60949" rIns="121899" bIns="60949" rtlCol="0" anchor="t">
            <a:normAutofit/>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3700"/>
              <a:t>Data Pre-processing (cont.)</a:t>
            </a:r>
          </a:p>
        </p:txBody>
      </p:sp>
    </p:spTree>
    <p:extLst>
      <p:ext uri="{BB962C8B-B14F-4D97-AF65-F5344CB8AC3E}">
        <p14:creationId xmlns:p14="http://schemas.microsoft.com/office/powerpoint/2010/main" val="64745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BDFA24A-D761-48AA-811A-AD2327E88732}"/>
              </a:ext>
            </a:extLst>
          </p:cNvPr>
          <p:cNvSpPr txBox="1"/>
          <p:nvPr/>
        </p:nvSpPr>
        <p:spPr>
          <a:xfrm>
            <a:off x="395396" y="1299004"/>
            <a:ext cx="7812444" cy="4873196"/>
          </a:xfrm>
        </p:spPr>
        <p:txBody>
          <a:bodyPr vert="horz" lIns="121899" tIns="60949" rIns="121899" bIns="60949" rtlCol="0" anchor="t">
            <a:normAutofit/>
          </a:bodyPr>
          <a:lstStyle/>
          <a:p>
            <a:pPr indent="-304165">
              <a:lnSpc>
                <a:spcPct val="95000"/>
              </a:lnSpc>
              <a:spcAft>
                <a:spcPts val="600"/>
              </a:spcAft>
              <a:buSzPct val="100000"/>
            </a:pPr>
            <a:r>
              <a:rPr lang="en-US" u="sng"/>
              <a:t>Dealing with missing values disguised as 'unknown'</a:t>
            </a:r>
            <a:endParaRPr lang="en-US"/>
          </a:p>
          <a:p>
            <a:pPr indent="-304165">
              <a:lnSpc>
                <a:spcPct val="95000"/>
              </a:lnSpc>
              <a:spcAft>
                <a:spcPts val="600"/>
              </a:spcAft>
              <a:buSzPct val="100000"/>
            </a:pPr>
            <a:endParaRPr lang="en-US"/>
          </a:p>
          <a:p>
            <a:pPr indent="-304165">
              <a:lnSpc>
                <a:spcPct val="95000"/>
              </a:lnSpc>
              <a:spcAft>
                <a:spcPts val="600"/>
              </a:spcAft>
              <a:buSzPct val="100000"/>
            </a:pPr>
            <a:r>
              <a:rPr lang="en-US"/>
              <a:t>- </a:t>
            </a:r>
            <a:r>
              <a:rPr lang="en-US" sz="2000"/>
              <a:t>Small percent of 'unknown' present in:</a:t>
            </a:r>
          </a:p>
          <a:p>
            <a:pPr marL="647700" lvl="1" indent="-342900">
              <a:lnSpc>
                <a:spcPct val="95000"/>
              </a:lnSpc>
              <a:spcAft>
                <a:spcPts val="600"/>
              </a:spcAft>
              <a:buSzPct val="100000"/>
              <a:buFont typeface="Arial"/>
              <a:buChar char="•"/>
            </a:pPr>
            <a:endParaRPr lang="en-US" sz="2000"/>
          </a:p>
          <a:p>
            <a:pPr indent="-304165">
              <a:lnSpc>
                <a:spcPct val="95000"/>
              </a:lnSpc>
              <a:spcAft>
                <a:spcPts val="600"/>
              </a:spcAft>
              <a:buSzPct val="100000"/>
            </a:pPr>
            <a:endParaRPr lang="en-US" sz="2000"/>
          </a:p>
        </p:txBody>
      </p:sp>
      <p:graphicFrame>
        <p:nvGraphicFramePr>
          <p:cNvPr id="4" name="Table 4">
            <a:extLst>
              <a:ext uri="{FF2B5EF4-FFF2-40B4-BE49-F238E27FC236}">
                <a16:creationId xmlns:a16="http://schemas.microsoft.com/office/drawing/2014/main" id="{C0EFD4E9-723E-4AE5-A450-FC086A433B7F}"/>
              </a:ext>
            </a:extLst>
          </p:cNvPr>
          <p:cNvGraphicFramePr>
            <a:graphicFrameLocks noGrp="1"/>
          </p:cNvGraphicFramePr>
          <p:nvPr>
            <p:extLst>
              <p:ext uri="{D42A27DB-BD31-4B8C-83A1-F6EECF244321}">
                <p14:modId xmlns:p14="http://schemas.microsoft.com/office/powerpoint/2010/main" val="1587055599"/>
              </p:ext>
            </p:extLst>
          </p:nvPr>
        </p:nvGraphicFramePr>
        <p:xfrm>
          <a:off x="1093332" y="2641716"/>
          <a:ext cx="4212617" cy="2127196"/>
        </p:xfrm>
        <a:graphic>
          <a:graphicData uri="http://schemas.openxmlformats.org/drawingml/2006/table">
            <a:tbl>
              <a:tblPr firstRow="1" bandRow="1">
                <a:tableStyleId>{8A107856-5554-42FB-B03E-39F5DBC370BA}</a:tableStyleId>
              </a:tblPr>
              <a:tblGrid>
                <a:gridCol w="2093414">
                  <a:extLst>
                    <a:ext uri="{9D8B030D-6E8A-4147-A177-3AD203B41FA5}">
                      <a16:colId xmlns:a16="http://schemas.microsoft.com/office/drawing/2014/main" val="4120256365"/>
                    </a:ext>
                  </a:extLst>
                </a:gridCol>
                <a:gridCol w="2119203">
                  <a:extLst>
                    <a:ext uri="{9D8B030D-6E8A-4147-A177-3AD203B41FA5}">
                      <a16:colId xmlns:a16="http://schemas.microsoft.com/office/drawing/2014/main" val="2131368641"/>
                    </a:ext>
                  </a:extLst>
                </a:gridCol>
              </a:tblGrid>
              <a:tr h="373404">
                <a:tc>
                  <a:txBody>
                    <a:bodyPr/>
                    <a:lstStyle/>
                    <a:p>
                      <a:r>
                        <a:rPr lang="en-US" sz="2000" b="0"/>
                        <a:t>      job</a:t>
                      </a:r>
                      <a:endParaRPr lang="en-US"/>
                    </a:p>
                  </a:txBody>
                  <a:tcPr/>
                </a:tc>
                <a:tc>
                  <a:txBody>
                    <a:bodyPr/>
                    <a:lstStyle/>
                    <a:p>
                      <a:r>
                        <a:rPr lang="en-US"/>
                        <a:t>     </a:t>
                      </a:r>
                      <a:r>
                        <a:rPr lang="en-US" sz="2000" b="0"/>
                        <a:t>0.8%</a:t>
                      </a:r>
                      <a:endParaRPr lang="en-US"/>
                    </a:p>
                  </a:txBody>
                  <a:tcPr/>
                </a:tc>
                <a:extLst>
                  <a:ext uri="{0D108BD9-81ED-4DB2-BD59-A6C34878D82A}">
                    <a16:rowId xmlns:a16="http://schemas.microsoft.com/office/drawing/2014/main" val="456281838"/>
                  </a:ext>
                </a:extLst>
              </a:tr>
              <a:tr h="323617">
                <a:tc>
                  <a:txBody>
                    <a:bodyPr/>
                    <a:lstStyle/>
                    <a:p>
                      <a:r>
                        <a:rPr lang="en-US" sz="2000" b="0"/>
                        <a:t>  housing</a:t>
                      </a:r>
                    </a:p>
                  </a:txBody>
                  <a:tcPr/>
                </a:tc>
                <a:tc>
                  <a:txBody>
                    <a:bodyPr/>
                    <a:lstStyle/>
                    <a:p>
                      <a:r>
                        <a:rPr lang="en-US" sz="2000" b="0"/>
                        <a:t>      2.4%</a:t>
                      </a:r>
                    </a:p>
                  </a:txBody>
                  <a:tcPr/>
                </a:tc>
                <a:extLst>
                  <a:ext uri="{0D108BD9-81ED-4DB2-BD59-A6C34878D82A}">
                    <a16:rowId xmlns:a16="http://schemas.microsoft.com/office/drawing/2014/main" val="416348422"/>
                  </a:ext>
                </a:extLst>
              </a:tr>
              <a:tr h="323617">
                <a:tc>
                  <a:txBody>
                    <a:bodyPr/>
                    <a:lstStyle/>
                    <a:p>
                      <a:r>
                        <a:rPr lang="en-US" sz="2000" b="0"/>
                        <a:t>     loan</a:t>
                      </a:r>
                    </a:p>
                  </a:txBody>
                  <a:tcPr/>
                </a:tc>
                <a:tc>
                  <a:txBody>
                    <a:bodyPr/>
                    <a:lstStyle/>
                    <a:p>
                      <a:r>
                        <a:rPr lang="en-US" sz="2000" b="0"/>
                        <a:t>      2.4%</a:t>
                      </a:r>
                    </a:p>
                  </a:txBody>
                  <a:tcPr/>
                </a:tc>
                <a:extLst>
                  <a:ext uri="{0D108BD9-81ED-4DB2-BD59-A6C34878D82A}">
                    <a16:rowId xmlns:a16="http://schemas.microsoft.com/office/drawing/2014/main" val="1272547053"/>
                  </a:ext>
                </a:extLst>
              </a:tr>
              <a:tr h="481276">
                <a:tc>
                  <a:txBody>
                    <a:bodyPr/>
                    <a:lstStyle/>
                    <a:p>
                      <a:r>
                        <a:rPr lang="en-US" sz="2000" b="0"/>
                        <a:t>education</a:t>
                      </a:r>
                    </a:p>
                  </a:txBody>
                  <a:tcPr/>
                </a:tc>
                <a:tc>
                  <a:txBody>
                    <a:bodyPr/>
                    <a:lstStyle/>
                    <a:p>
                      <a:r>
                        <a:rPr lang="en-US" sz="2000" b="0"/>
                        <a:t>      4.2%</a:t>
                      </a:r>
                    </a:p>
                  </a:txBody>
                  <a:tcPr/>
                </a:tc>
                <a:extLst>
                  <a:ext uri="{0D108BD9-81ED-4DB2-BD59-A6C34878D82A}">
                    <a16:rowId xmlns:a16="http://schemas.microsoft.com/office/drawing/2014/main" val="3375832063"/>
                  </a:ext>
                </a:extLst>
              </a:tr>
              <a:tr h="323617">
                <a:tc>
                  <a:txBody>
                    <a:bodyPr/>
                    <a:lstStyle/>
                    <a:p>
                      <a:r>
                        <a:rPr lang="en-US" sz="2000" b="0"/>
                        <a:t>   marital</a:t>
                      </a:r>
                    </a:p>
                  </a:txBody>
                  <a:tcPr/>
                </a:tc>
                <a:tc>
                  <a:txBody>
                    <a:bodyPr/>
                    <a:lstStyle/>
                    <a:p>
                      <a:r>
                        <a:rPr lang="en-US" sz="2000" b="0"/>
                        <a:t>      0.19%</a:t>
                      </a:r>
                    </a:p>
                  </a:txBody>
                  <a:tcPr/>
                </a:tc>
                <a:extLst>
                  <a:ext uri="{0D108BD9-81ED-4DB2-BD59-A6C34878D82A}">
                    <a16:rowId xmlns:a16="http://schemas.microsoft.com/office/drawing/2014/main" val="1532147758"/>
                  </a:ext>
                </a:extLst>
              </a:tr>
            </a:tbl>
          </a:graphicData>
        </a:graphic>
      </p:graphicFrame>
      <p:sp>
        <p:nvSpPr>
          <p:cNvPr id="6" name="TextBox 5">
            <a:extLst>
              <a:ext uri="{FF2B5EF4-FFF2-40B4-BE49-F238E27FC236}">
                <a16:creationId xmlns:a16="http://schemas.microsoft.com/office/drawing/2014/main" id="{A43273E5-60E0-4E28-A4AF-E59BE273748C}"/>
              </a:ext>
            </a:extLst>
          </p:cNvPr>
          <p:cNvSpPr txBox="1"/>
          <p:nvPr/>
        </p:nvSpPr>
        <p:spPr>
          <a:xfrm>
            <a:off x="393277" y="4988557"/>
            <a:ext cx="7953529" cy="384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304165">
              <a:lnSpc>
                <a:spcPct val="95000"/>
              </a:lnSpc>
              <a:spcAft>
                <a:spcPts val="600"/>
              </a:spcAft>
            </a:pPr>
            <a:r>
              <a:rPr lang="en-US" sz="2000" dirty="0">
                <a:ea typeface="+mn-lt"/>
                <a:cs typeface="+mn-lt"/>
              </a:rPr>
              <a:t>- Replaced with the </a:t>
            </a:r>
            <a:r>
              <a:rPr lang="en-US" sz="2000" b="1" dirty="0">
                <a:ea typeface="+mn-lt"/>
                <a:cs typeface="+mn-lt"/>
              </a:rPr>
              <a:t>mode </a:t>
            </a:r>
            <a:r>
              <a:rPr lang="en-US" sz="2000" dirty="0">
                <a:ea typeface="+mn-lt"/>
                <a:cs typeface="+mn-lt"/>
              </a:rPr>
              <a:t>of respective categorical variables</a:t>
            </a:r>
            <a:endParaRPr lang="en-US" sz="2000" dirty="0"/>
          </a:p>
        </p:txBody>
      </p:sp>
      <p:sp>
        <p:nvSpPr>
          <p:cNvPr id="3" name="Slide Number Placeholder 2">
            <a:extLst>
              <a:ext uri="{FF2B5EF4-FFF2-40B4-BE49-F238E27FC236}">
                <a16:creationId xmlns:a16="http://schemas.microsoft.com/office/drawing/2014/main" id="{68E55C80-4EA6-4842-AF55-7DAEA9444555}"/>
              </a:ext>
            </a:extLst>
          </p:cNvPr>
          <p:cNvSpPr>
            <a:spLocks noGrp="1"/>
          </p:cNvSpPr>
          <p:nvPr>
            <p:ph type="sldNum" sz="quarter" idx="12"/>
          </p:nvPr>
        </p:nvSpPr>
        <p:spPr/>
        <p:txBody>
          <a:bodyPr/>
          <a:lstStyle/>
          <a:p>
            <a:fld id="{EB37DED6-D4C7-42EE-AB49-D2E39E64FDE4}" type="slidenum">
              <a:rPr lang="en-US" smtClean="0"/>
              <a:t>15</a:t>
            </a:fld>
            <a:endParaRPr lang="en-US"/>
          </a:p>
        </p:txBody>
      </p:sp>
      <p:sp>
        <p:nvSpPr>
          <p:cNvPr id="8" name="Title 12">
            <a:extLst>
              <a:ext uri="{FF2B5EF4-FFF2-40B4-BE49-F238E27FC236}">
                <a16:creationId xmlns:a16="http://schemas.microsoft.com/office/drawing/2014/main" id="{F1509D79-6550-4B18-9B96-1783538197ED}"/>
              </a:ext>
            </a:extLst>
          </p:cNvPr>
          <p:cNvSpPr txBox="1">
            <a:spLocks/>
          </p:cNvSpPr>
          <p:nvPr/>
        </p:nvSpPr>
        <p:spPr>
          <a:xfrm>
            <a:off x="303212" y="152400"/>
            <a:ext cx="10157354" cy="787400"/>
          </a:xfrm>
          <a:prstGeom prst="rect">
            <a:avLst/>
          </a:prstGeom>
        </p:spPr>
        <p:txBody>
          <a:bodyPr vert="horz" lIns="121899" tIns="60949" rIns="121899" bIns="60949" rtlCol="0" anchor="t">
            <a:normAutofit/>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3700"/>
              <a:t>Data Pre-processing (cont.)</a:t>
            </a:r>
          </a:p>
        </p:txBody>
      </p:sp>
    </p:spTree>
    <p:extLst>
      <p:ext uri="{BB962C8B-B14F-4D97-AF65-F5344CB8AC3E}">
        <p14:creationId xmlns:p14="http://schemas.microsoft.com/office/powerpoint/2010/main" val="1794764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BDFA24A-D761-48AA-811A-AD2327E88732}"/>
              </a:ext>
            </a:extLst>
          </p:cNvPr>
          <p:cNvSpPr txBox="1"/>
          <p:nvPr/>
        </p:nvSpPr>
        <p:spPr>
          <a:xfrm>
            <a:off x="532723" y="1317350"/>
            <a:ext cx="3803064" cy="461665"/>
          </a:xfrm>
          <a:prstGeom prst="rect">
            <a:avLst/>
          </a:prstGeom>
          <a:noFill/>
          <a:ln>
            <a:solidFill>
              <a:schemeClr val="tx1"/>
            </a:solidFill>
          </a:ln>
        </p:spPr>
        <p:txBody>
          <a:bodyPr wrap="square" rtlCol="0" anchor="t">
            <a:spAutoFit/>
          </a:bodyPr>
          <a:lstStyle/>
          <a:p>
            <a:r>
              <a:rPr lang="en-US"/>
              <a:t>   Zero Variance Check</a:t>
            </a:r>
            <a:endParaRPr lang="en-US" u="sng"/>
          </a:p>
        </p:txBody>
      </p:sp>
      <p:sp>
        <p:nvSpPr>
          <p:cNvPr id="45" name="TextBox 44">
            <a:extLst>
              <a:ext uri="{FF2B5EF4-FFF2-40B4-BE49-F238E27FC236}">
                <a16:creationId xmlns:a16="http://schemas.microsoft.com/office/drawing/2014/main" id="{51381F85-EC48-499D-A01D-5C400C4324AE}"/>
              </a:ext>
            </a:extLst>
          </p:cNvPr>
          <p:cNvSpPr txBox="1"/>
          <p:nvPr/>
        </p:nvSpPr>
        <p:spPr>
          <a:xfrm>
            <a:off x="8738301" y="685367"/>
            <a:ext cx="287921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p>
        </p:txBody>
      </p:sp>
      <mc:AlternateContent xmlns:mc="http://schemas.openxmlformats.org/markup-compatibility/2006" xmlns:p14="http://schemas.microsoft.com/office/powerpoint/2010/main">
        <mc:Choice Requires="p14">
          <p:contentPart p14:bwMode="auto" r:id="rId2">
            <p14:nvContentPartPr>
              <p14:cNvPr id="70" name="Ink 69">
                <a:extLst>
                  <a:ext uri="{FF2B5EF4-FFF2-40B4-BE49-F238E27FC236}">
                    <a16:creationId xmlns:a16="http://schemas.microsoft.com/office/drawing/2014/main" id="{E69CA363-D4EF-44A6-898C-76F449B99188}"/>
                  </a:ext>
                </a:extLst>
              </p14:cNvPr>
              <p14:cNvContentPartPr/>
              <p14:nvPr/>
            </p14:nvContentPartPr>
            <p14:xfrm>
              <a:off x="10394317" y="3273059"/>
              <a:ext cx="9525" cy="9525"/>
            </p14:xfrm>
          </p:contentPart>
        </mc:Choice>
        <mc:Fallback xmlns="">
          <p:pic>
            <p:nvPicPr>
              <p:cNvPr id="70" name="Ink 69">
                <a:extLst>
                  <a:ext uri="{FF2B5EF4-FFF2-40B4-BE49-F238E27FC236}">
                    <a16:creationId xmlns:a16="http://schemas.microsoft.com/office/drawing/2014/main" id="{E69CA363-D4EF-44A6-898C-76F449B99188}"/>
                  </a:ext>
                </a:extLst>
              </p:cNvPr>
              <p:cNvPicPr/>
              <p:nvPr/>
            </p:nvPicPr>
            <p:blipFill>
              <a:blip r:embed="rId3"/>
              <a:stretch>
                <a:fillRect/>
              </a:stretch>
            </p:blipFill>
            <p:spPr>
              <a:xfrm>
                <a:off x="8965567" y="415559"/>
                <a:ext cx="2857500" cy="5715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1" name="Ink 70">
                <a:extLst>
                  <a:ext uri="{FF2B5EF4-FFF2-40B4-BE49-F238E27FC236}">
                    <a16:creationId xmlns:a16="http://schemas.microsoft.com/office/drawing/2014/main" id="{A2AD9C0D-FFD9-4FC7-ADD5-EEC30DD8C939}"/>
                  </a:ext>
                </a:extLst>
              </p14:cNvPr>
              <p14:cNvContentPartPr/>
              <p14:nvPr/>
            </p14:nvContentPartPr>
            <p14:xfrm>
              <a:off x="10394317" y="3273059"/>
              <a:ext cx="9525" cy="9525"/>
            </p14:xfrm>
          </p:contentPart>
        </mc:Choice>
        <mc:Fallback xmlns="">
          <p:pic>
            <p:nvPicPr>
              <p:cNvPr id="71" name="Ink 70">
                <a:extLst>
                  <a:ext uri="{FF2B5EF4-FFF2-40B4-BE49-F238E27FC236}">
                    <a16:creationId xmlns:a16="http://schemas.microsoft.com/office/drawing/2014/main" id="{A2AD9C0D-FFD9-4FC7-ADD5-EEC30DD8C939}"/>
                  </a:ext>
                </a:extLst>
              </p:cNvPr>
              <p:cNvPicPr/>
              <p:nvPr/>
            </p:nvPicPr>
            <p:blipFill>
              <a:blip r:embed="rId3"/>
              <a:stretch>
                <a:fillRect/>
              </a:stretch>
            </p:blipFill>
            <p:spPr>
              <a:xfrm>
                <a:off x="8965567" y="415559"/>
                <a:ext cx="2857500" cy="5715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2" name="Ink 71">
                <a:extLst>
                  <a:ext uri="{FF2B5EF4-FFF2-40B4-BE49-F238E27FC236}">
                    <a16:creationId xmlns:a16="http://schemas.microsoft.com/office/drawing/2014/main" id="{F1B5C254-AB02-4E16-A5C9-18AE8C52BC52}"/>
                  </a:ext>
                </a:extLst>
              </p14:cNvPr>
              <p14:cNvContentPartPr/>
              <p14:nvPr/>
            </p14:nvContentPartPr>
            <p14:xfrm>
              <a:off x="10425688" y="3252145"/>
              <a:ext cx="9525" cy="9525"/>
            </p14:xfrm>
          </p:contentPart>
        </mc:Choice>
        <mc:Fallback xmlns="">
          <p:pic>
            <p:nvPicPr>
              <p:cNvPr id="72" name="Ink 71">
                <a:extLst>
                  <a:ext uri="{FF2B5EF4-FFF2-40B4-BE49-F238E27FC236}">
                    <a16:creationId xmlns:a16="http://schemas.microsoft.com/office/drawing/2014/main" id="{F1B5C254-AB02-4E16-A5C9-18AE8C52BC52}"/>
                  </a:ext>
                </a:extLst>
              </p:cNvPr>
              <p:cNvPicPr/>
              <p:nvPr/>
            </p:nvPicPr>
            <p:blipFill>
              <a:blip r:embed="rId3"/>
              <a:stretch>
                <a:fillRect/>
              </a:stretch>
            </p:blipFill>
            <p:spPr>
              <a:xfrm>
                <a:off x="8996938" y="394645"/>
                <a:ext cx="2857500" cy="5715000"/>
              </a:xfrm>
              <a:prstGeom prst="rect">
                <a:avLst/>
              </a:prstGeom>
            </p:spPr>
          </p:pic>
        </mc:Fallback>
      </mc:AlternateContent>
      <p:pic>
        <p:nvPicPr>
          <p:cNvPr id="2" name="Picture 2" descr="A screenshot of a cell phone&#10;&#10;Description generated with very high confidence">
            <a:extLst>
              <a:ext uri="{FF2B5EF4-FFF2-40B4-BE49-F238E27FC236}">
                <a16:creationId xmlns:a16="http://schemas.microsoft.com/office/drawing/2014/main" id="{395943CC-E6C8-4ED3-B0E8-89C1BA45D1B6}"/>
              </a:ext>
            </a:extLst>
          </p:cNvPr>
          <p:cNvPicPr>
            <a:picLocks noChangeAspect="1"/>
          </p:cNvPicPr>
          <p:nvPr/>
        </p:nvPicPr>
        <p:blipFill>
          <a:blip r:embed="rId6"/>
          <a:stretch>
            <a:fillRect/>
          </a:stretch>
        </p:blipFill>
        <p:spPr>
          <a:xfrm>
            <a:off x="1067153" y="2202931"/>
            <a:ext cx="2743270" cy="2159306"/>
          </a:xfrm>
          <a:prstGeom prst="rect">
            <a:avLst/>
          </a:prstGeom>
        </p:spPr>
      </p:pic>
      <p:sp>
        <p:nvSpPr>
          <p:cNvPr id="4" name="TextBox 3">
            <a:extLst>
              <a:ext uri="{FF2B5EF4-FFF2-40B4-BE49-F238E27FC236}">
                <a16:creationId xmlns:a16="http://schemas.microsoft.com/office/drawing/2014/main" id="{D00DFA85-EF23-47CE-B0EF-A3DC59BA4C94}"/>
              </a:ext>
            </a:extLst>
          </p:cNvPr>
          <p:cNvSpPr txBox="1"/>
          <p:nvPr/>
        </p:nvSpPr>
        <p:spPr>
          <a:xfrm>
            <a:off x="754256" y="4287934"/>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0BD3C1F6-BAA0-4A29-BC7C-655F0D17CC2A}"/>
              </a:ext>
            </a:extLst>
          </p:cNvPr>
          <p:cNvSpPr txBox="1"/>
          <p:nvPr/>
        </p:nvSpPr>
        <p:spPr>
          <a:xfrm>
            <a:off x="5169575" y="1317350"/>
            <a:ext cx="6624790" cy="461665"/>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Categorical Variables with High Cardinality</a:t>
            </a:r>
          </a:p>
        </p:txBody>
      </p:sp>
      <p:sp>
        <p:nvSpPr>
          <p:cNvPr id="6" name="TextBox 5">
            <a:extLst>
              <a:ext uri="{FF2B5EF4-FFF2-40B4-BE49-F238E27FC236}">
                <a16:creationId xmlns:a16="http://schemas.microsoft.com/office/drawing/2014/main" id="{DF5AC0AE-BD65-4D79-BDE9-23D1532CC752}"/>
              </a:ext>
            </a:extLst>
          </p:cNvPr>
          <p:cNvSpPr txBox="1"/>
          <p:nvPr/>
        </p:nvSpPr>
        <p:spPr>
          <a:xfrm>
            <a:off x="5346424" y="2611280"/>
            <a:ext cx="66247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a:t>Results of visualization and python code prove that our data set have no variables with high cardinality</a:t>
            </a:r>
          </a:p>
        </p:txBody>
      </p:sp>
      <p:sp>
        <p:nvSpPr>
          <p:cNvPr id="3" name="Slide Number Placeholder 2">
            <a:extLst>
              <a:ext uri="{FF2B5EF4-FFF2-40B4-BE49-F238E27FC236}">
                <a16:creationId xmlns:a16="http://schemas.microsoft.com/office/drawing/2014/main" id="{D9CEA76E-8B67-4748-8640-59E29FABFD7F}"/>
              </a:ext>
            </a:extLst>
          </p:cNvPr>
          <p:cNvSpPr>
            <a:spLocks noGrp="1"/>
          </p:cNvSpPr>
          <p:nvPr>
            <p:ph type="sldNum" sz="quarter" idx="12"/>
          </p:nvPr>
        </p:nvSpPr>
        <p:spPr/>
        <p:txBody>
          <a:bodyPr/>
          <a:lstStyle/>
          <a:p>
            <a:fld id="{EB37DED6-D4C7-42EE-AB49-D2E39E64FDE4}" type="slidenum">
              <a:rPr lang="en-US" smtClean="0"/>
              <a:t>16</a:t>
            </a:fld>
            <a:endParaRPr lang="en-US"/>
          </a:p>
        </p:txBody>
      </p:sp>
      <p:sp>
        <p:nvSpPr>
          <p:cNvPr id="18" name="Title 12">
            <a:extLst>
              <a:ext uri="{FF2B5EF4-FFF2-40B4-BE49-F238E27FC236}">
                <a16:creationId xmlns:a16="http://schemas.microsoft.com/office/drawing/2014/main" id="{1D492074-9656-486C-B6F6-73C5439C0EF1}"/>
              </a:ext>
            </a:extLst>
          </p:cNvPr>
          <p:cNvSpPr txBox="1">
            <a:spLocks/>
          </p:cNvSpPr>
          <p:nvPr/>
        </p:nvSpPr>
        <p:spPr>
          <a:xfrm>
            <a:off x="303212" y="152400"/>
            <a:ext cx="10157354" cy="787400"/>
          </a:xfrm>
          <a:prstGeom prst="rect">
            <a:avLst/>
          </a:prstGeom>
        </p:spPr>
        <p:txBody>
          <a:bodyPr vert="horz" lIns="121899" tIns="60949" rIns="121899" bIns="60949" rtlCol="0" anchor="t">
            <a:normAutofit/>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3700"/>
              <a:t>Data Pre-processing (cont.)</a:t>
            </a:r>
          </a:p>
        </p:txBody>
      </p:sp>
      <p:sp>
        <p:nvSpPr>
          <p:cNvPr id="11" name="Rectangle 10">
            <a:extLst>
              <a:ext uri="{FF2B5EF4-FFF2-40B4-BE49-F238E27FC236}">
                <a16:creationId xmlns:a16="http://schemas.microsoft.com/office/drawing/2014/main" id="{8541FBAD-5554-4F39-B697-794F2BB037C2}"/>
              </a:ext>
            </a:extLst>
          </p:cNvPr>
          <p:cNvSpPr/>
          <p:nvPr/>
        </p:nvSpPr>
        <p:spPr>
          <a:xfrm>
            <a:off x="532723" y="1779014"/>
            <a:ext cx="3803064" cy="2863323"/>
          </a:xfrm>
          <a:prstGeom prst="rect">
            <a:avLst/>
          </a:prstGeom>
          <a:solidFill>
            <a:schemeClr val="accent1">
              <a:alpha val="0"/>
            </a:schemeClr>
          </a:solidFill>
          <a:ln>
            <a:solidFill>
              <a:schemeClr val="accent1">
                <a:shade val="50000"/>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CA7FF7F-5C69-4ABD-B86F-7EB5464CAFDC}"/>
              </a:ext>
            </a:extLst>
          </p:cNvPr>
          <p:cNvSpPr/>
          <p:nvPr/>
        </p:nvSpPr>
        <p:spPr>
          <a:xfrm>
            <a:off x="5169576" y="1773772"/>
            <a:ext cx="6624789" cy="2863323"/>
          </a:xfrm>
          <a:prstGeom prst="rect">
            <a:avLst/>
          </a:prstGeom>
          <a:solidFill>
            <a:schemeClr val="accent1">
              <a:alpha val="0"/>
            </a:schemeClr>
          </a:solidFill>
          <a:ln>
            <a:solidFill>
              <a:schemeClr val="accent1">
                <a:shade val="50000"/>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93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343BB1-3387-459F-BCD2-7385C77BBBB6}"/>
              </a:ext>
            </a:extLst>
          </p:cNvPr>
          <p:cNvSpPr>
            <a:spLocks noGrp="1"/>
          </p:cNvSpPr>
          <p:nvPr>
            <p:ph type="sldNum" sz="quarter" idx="12"/>
          </p:nvPr>
        </p:nvSpPr>
        <p:spPr/>
        <p:txBody>
          <a:bodyPr/>
          <a:lstStyle/>
          <a:p>
            <a:fld id="{EB37DED6-D4C7-42EE-AB49-D2E39E64FDE4}" type="slidenum">
              <a:rPr lang="en-US" smtClean="0"/>
              <a:t>17</a:t>
            </a:fld>
            <a:endParaRPr lang="en-US"/>
          </a:p>
        </p:txBody>
      </p:sp>
      <p:sp>
        <p:nvSpPr>
          <p:cNvPr id="3" name="TextBox 2">
            <a:extLst>
              <a:ext uri="{FF2B5EF4-FFF2-40B4-BE49-F238E27FC236}">
                <a16:creationId xmlns:a16="http://schemas.microsoft.com/office/drawing/2014/main" id="{F76888FA-96CE-4F08-9F36-457F5C17D56D}"/>
              </a:ext>
            </a:extLst>
          </p:cNvPr>
          <p:cNvSpPr txBox="1"/>
          <p:nvPr/>
        </p:nvSpPr>
        <p:spPr>
          <a:xfrm>
            <a:off x="581456" y="865925"/>
            <a:ext cx="926134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t>The 'yes' and 'no' in the entire data set replaced with 1's and 0's.</a:t>
            </a:r>
          </a:p>
          <a:p>
            <a:pPr marL="342900" indent="-342900">
              <a:buFont typeface="Arial"/>
              <a:buChar char="•"/>
            </a:pPr>
            <a:endParaRPr lang="en-US" sz="2000" dirty="0">
              <a:ea typeface="+mn-lt"/>
              <a:cs typeface="+mn-lt"/>
            </a:endParaRPr>
          </a:p>
          <a:p>
            <a:pPr marL="342900" indent="-342900">
              <a:buFont typeface="Arial"/>
              <a:buChar char="•"/>
            </a:pPr>
            <a:r>
              <a:rPr lang="en-US" sz="2000" dirty="0"/>
              <a:t>'default' variable is dropped due to having only 3 records at one of its two levels.</a:t>
            </a:r>
          </a:p>
          <a:p>
            <a:pPr marL="342900" indent="-342900">
              <a:buFont typeface="Arial"/>
              <a:buChar char="•"/>
            </a:pPr>
            <a:endParaRPr lang="en-US" sz="2000" dirty="0"/>
          </a:p>
          <a:p>
            <a:pPr marL="342900" indent="-342900">
              <a:buFont typeface="Arial"/>
              <a:buChar char="•"/>
            </a:pPr>
            <a:r>
              <a:rPr lang="en-US" sz="2000" dirty="0"/>
              <a:t>'</a:t>
            </a:r>
            <a:r>
              <a:rPr lang="en-US" sz="2000" dirty="0" err="1"/>
              <a:t>day_of_wek</a:t>
            </a:r>
            <a:r>
              <a:rPr lang="en-US" sz="2000" dirty="0"/>
              <a:t>' is dropped due to revealing not any remarkable difference across groups.</a:t>
            </a:r>
          </a:p>
          <a:p>
            <a:pPr marL="342900" indent="-342900">
              <a:buFont typeface="Arial"/>
              <a:buChar char="•"/>
            </a:pPr>
            <a:endParaRPr lang="en-US" sz="2000" dirty="0"/>
          </a:p>
          <a:p>
            <a:pPr marL="342900" indent="-342900">
              <a:buFont typeface="Arial"/>
              <a:buChar char="•"/>
            </a:pPr>
            <a:r>
              <a:rPr lang="en-US" sz="2000" dirty="0"/>
              <a:t>Given the ''nonexistent" values of '</a:t>
            </a:r>
            <a:r>
              <a:rPr lang="en-US" sz="2000" dirty="0" err="1"/>
              <a:t>poutcome</a:t>
            </a:r>
            <a:r>
              <a:rPr lang="en-US" sz="2000" dirty="0"/>
              <a:t>' variable, a new variable is created: '</a:t>
            </a:r>
            <a:r>
              <a:rPr lang="en-US" sz="2000" dirty="0" err="1"/>
              <a:t>inprev</a:t>
            </a:r>
            <a:r>
              <a:rPr lang="en-US" sz="2000" dirty="0"/>
              <a:t>' which corresponds with those who were involved in previous campaign. </a:t>
            </a:r>
          </a:p>
          <a:p>
            <a:pPr marL="342900" indent="-342900">
              <a:buFont typeface="Arial"/>
              <a:buChar char="•"/>
            </a:pPr>
            <a:endParaRPr lang="en-US" sz="2000" dirty="0"/>
          </a:p>
          <a:p>
            <a:pPr marL="342900" indent="-342900">
              <a:buFont typeface="Arial"/>
              <a:buChar char="•"/>
            </a:pPr>
            <a:r>
              <a:rPr lang="en-US" sz="2000" dirty="0"/>
              <a:t>The following categorical variables were </a:t>
            </a:r>
            <a:r>
              <a:rPr lang="en-US" sz="2000" dirty="0" err="1"/>
              <a:t>dommified</a:t>
            </a:r>
            <a:r>
              <a:rPr lang="en-US" sz="2000" dirty="0"/>
              <a:t>:</a:t>
            </a:r>
            <a:endParaRPr lang="en-US" dirty="0"/>
          </a:p>
          <a:p>
            <a:pPr marL="951865" lvl="1" indent="-342900">
              <a:buFont typeface="Arial"/>
              <a:buChar char="•"/>
            </a:pPr>
            <a:r>
              <a:rPr lang="en-US" sz="2000" dirty="0"/>
              <a:t>Job</a:t>
            </a:r>
          </a:p>
          <a:p>
            <a:pPr marL="951865" lvl="1" indent="-342900">
              <a:buFont typeface="Arial"/>
              <a:buChar char="•"/>
            </a:pPr>
            <a:r>
              <a:rPr lang="en-US" sz="2000" dirty="0"/>
              <a:t>Education</a:t>
            </a:r>
          </a:p>
          <a:p>
            <a:pPr marL="951865" lvl="1" indent="-342900">
              <a:buFont typeface="Arial"/>
              <a:buChar char="•"/>
            </a:pPr>
            <a:r>
              <a:rPr lang="en-US" sz="2000" dirty="0"/>
              <a:t>Employment </a:t>
            </a:r>
          </a:p>
          <a:p>
            <a:pPr marL="951865" lvl="1" indent="-342900">
              <a:buFont typeface="Arial"/>
              <a:buChar char="•"/>
            </a:pPr>
            <a:r>
              <a:rPr lang="en-US" sz="2000" dirty="0"/>
              <a:t>Month</a:t>
            </a:r>
          </a:p>
          <a:p>
            <a:pPr marL="342372" indent="-342900">
              <a:buFont typeface="Arial" panose="020B0604020202020204" pitchFamily="34" charset="0"/>
              <a:buChar char="•"/>
            </a:pPr>
            <a:r>
              <a:rPr lang="en-US" sz="2000" dirty="0">
                <a:ea typeface="+mn-lt"/>
                <a:cs typeface="+mn-lt"/>
              </a:rPr>
              <a:t>The final data set consists of 40 columns</a:t>
            </a:r>
            <a:endParaRPr lang="en-US" sz="2000" dirty="0"/>
          </a:p>
        </p:txBody>
      </p:sp>
      <p:sp>
        <p:nvSpPr>
          <p:cNvPr id="8" name="Title 12">
            <a:extLst>
              <a:ext uri="{FF2B5EF4-FFF2-40B4-BE49-F238E27FC236}">
                <a16:creationId xmlns:a16="http://schemas.microsoft.com/office/drawing/2014/main" id="{D09C0D9E-C2E2-462A-99A6-1EC8907360AE}"/>
              </a:ext>
            </a:extLst>
          </p:cNvPr>
          <p:cNvSpPr txBox="1">
            <a:spLocks/>
          </p:cNvSpPr>
          <p:nvPr/>
        </p:nvSpPr>
        <p:spPr>
          <a:xfrm>
            <a:off x="303212" y="152400"/>
            <a:ext cx="10157354" cy="787400"/>
          </a:xfrm>
          <a:prstGeom prst="rect">
            <a:avLst/>
          </a:prstGeom>
        </p:spPr>
        <p:txBody>
          <a:bodyPr vert="horz" lIns="121899" tIns="60949" rIns="121899" bIns="60949" rtlCol="0" anchor="t">
            <a:normAutofit/>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3700"/>
              <a:t>Data Pre-processing (cont.)</a:t>
            </a:r>
          </a:p>
        </p:txBody>
      </p:sp>
    </p:spTree>
    <p:extLst>
      <p:ext uri="{BB962C8B-B14F-4D97-AF65-F5344CB8AC3E}">
        <p14:creationId xmlns:p14="http://schemas.microsoft.com/office/powerpoint/2010/main" val="283548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3060700"/>
            <a:ext cx="7008574" cy="736600"/>
          </a:xfrm>
        </p:spPr>
        <p:txBody>
          <a:bodyPr>
            <a:normAutofit fontScale="90000"/>
          </a:bodyPr>
          <a:lstStyle/>
          <a:p>
            <a:r>
              <a:rPr lang="en-US">
                <a:latin typeface="Calibri" panose="020F0502020204030204" pitchFamily="34" charset="0"/>
                <a:cs typeface="Calibri" panose="020F0502020204030204" pitchFamily="34" charset="0"/>
              </a:rPr>
              <a:t>Predictive Modeling Assessment</a:t>
            </a:r>
          </a:p>
        </p:txBody>
      </p:sp>
    </p:spTree>
    <p:extLst>
      <p:ext uri="{BB962C8B-B14F-4D97-AF65-F5344CB8AC3E}">
        <p14:creationId xmlns:p14="http://schemas.microsoft.com/office/powerpoint/2010/main" val="13575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2">
            <a:extLst>
              <a:ext uri="{FF2B5EF4-FFF2-40B4-BE49-F238E27FC236}">
                <a16:creationId xmlns:a16="http://schemas.microsoft.com/office/drawing/2014/main" id="{FF0DE72B-6D8F-4CF6-BB64-AB61EC391A8B}"/>
              </a:ext>
            </a:extLst>
          </p:cNvPr>
          <p:cNvSpPr txBox="1">
            <a:spLocks/>
          </p:cNvSpPr>
          <p:nvPr/>
        </p:nvSpPr>
        <p:spPr>
          <a:xfrm>
            <a:off x="303212" y="152400"/>
            <a:ext cx="10157354" cy="549583"/>
          </a:xfrm>
          <a:prstGeom prst="rect">
            <a:avLst/>
          </a:prstGeom>
        </p:spPr>
        <p:txBody>
          <a:bodyPr vert="horz" lIns="121899" tIns="60949" rIns="121899" bIns="60949" rtlCol="0" anchor="t">
            <a:normAutofit fontScale="92500" lnSpcReduction="10000"/>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4000"/>
              <a:t>Predictive Modeling Assessment</a:t>
            </a:r>
          </a:p>
        </p:txBody>
      </p:sp>
      <p:sp>
        <p:nvSpPr>
          <p:cNvPr id="2" name="TextBox 1">
            <a:extLst>
              <a:ext uri="{FF2B5EF4-FFF2-40B4-BE49-F238E27FC236}">
                <a16:creationId xmlns:a16="http://schemas.microsoft.com/office/drawing/2014/main" id="{0F2947A6-6A1E-47AA-89DD-DFE8F8F22700}"/>
              </a:ext>
            </a:extLst>
          </p:cNvPr>
          <p:cNvSpPr txBox="1"/>
          <p:nvPr/>
        </p:nvSpPr>
        <p:spPr>
          <a:xfrm>
            <a:off x="387077" y="1190824"/>
            <a:ext cx="11598597" cy="3693319"/>
          </a:xfrm>
          <a:prstGeom prst="rect">
            <a:avLst/>
          </a:prstGeom>
          <a:noFill/>
        </p:spPr>
        <p:txBody>
          <a:bodyPr wrap="square" rtlCol="0" anchor="t">
            <a:spAutoFit/>
          </a:bodyPr>
          <a:lstStyle/>
          <a:p>
            <a:r>
              <a:rPr lang="en-US" sz="1800"/>
              <a:t>Regarding the binary nature of the output variable (y), logistic regression, decision tree, random forest, and k-nearest neighbors seem to be appropriate classification methods for the current study.</a:t>
            </a:r>
          </a:p>
          <a:p>
            <a:endParaRPr lang="en-US" sz="1800" dirty="0"/>
          </a:p>
          <a:p>
            <a:r>
              <a:rPr lang="en-US" sz="1800"/>
              <a:t>We test all four models under different conditions:</a:t>
            </a:r>
          </a:p>
          <a:p>
            <a:endParaRPr lang="en-US" sz="1800" dirty="0"/>
          </a:p>
          <a:p>
            <a:pPr marL="285750" indent="-285750">
              <a:buFont typeface="Arial"/>
              <a:buChar char="•"/>
            </a:pPr>
            <a:r>
              <a:rPr lang="en-US" sz="1800">
                <a:ea typeface="+mn-lt"/>
                <a:cs typeface="+mn-lt"/>
              </a:rPr>
              <a:t>All variables are included in the model</a:t>
            </a:r>
            <a:endParaRPr lang="en-US"/>
          </a:p>
          <a:p>
            <a:pPr marL="285750" indent="-285750">
              <a:buFont typeface="Arial"/>
              <a:buChar char="•"/>
            </a:pPr>
            <a:endParaRPr lang="en-US" sz="1800" dirty="0"/>
          </a:p>
          <a:p>
            <a:pPr marL="285750" indent="-285750">
              <a:buFont typeface="Arial"/>
              <a:buChar char="•"/>
            </a:pPr>
            <a:r>
              <a:rPr lang="en-US" sz="1800">
                <a:ea typeface="+mn-lt"/>
                <a:cs typeface="+mn-lt"/>
              </a:rPr>
              <a:t>Highly-corelated variables are excluded</a:t>
            </a:r>
            <a:endParaRPr lang="en-US"/>
          </a:p>
          <a:p>
            <a:pPr marL="285750" indent="-285750">
              <a:buFont typeface="Arial"/>
              <a:buChar char="•"/>
            </a:pPr>
            <a:endParaRPr lang="en-US" sz="1800" dirty="0"/>
          </a:p>
          <a:p>
            <a:pPr marL="285750" indent="-285750">
              <a:buFont typeface="Arial"/>
              <a:buChar char="•"/>
            </a:pPr>
            <a:r>
              <a:rPr lang="en-US" sz="1800">
                <a:ea typeface="+mn-lt"/>
                <a:cs typeface="+mn-lt"/>
              </a:rPr>
              <a:t>Variables subjected to cause bias are excluded</a:t>
            </a:r>
            <a:endParaRPr lang="en-US">
              <a:ea typeface="+mn-lt"/>
              <a:cs typeface="+mn-lt"/>
            </a:endParaRPr>
          </a:p>
          <a:p>
            <a:pPr marL="285750" indent="-285750">
              <a:buFont typeface="Arial"/>
              <a:buChar char="•"/>
            </a:pPr>
            <a:endParaRPr lang="en-US" sz="1800" dirty="0"/>
          </a:p>
          <a:p>
            <a:pPr marL="285750" indent="-285750">
              <a:buFont typeface="Arial"/>
              <a:buChar char="•"/>
            </a:pPr>
            <a:r>
              <a:rPr lang="en-US" sz="1800">
                <a:ea typeface="+mn-lt"/>
                <a:cs typeface="+mn-lt"/>
              </a:rPr>
              <a:t>Variables assumed to be less imporatnt in making difference are excluded</a:t>
            </a:r>
            <a:endParaRPr lang="en-US"/>
          </a:p>
          <a:p>
            <a:pPr marL="285750" indent="-285750">
              <a:buFont typeface="Arial"/>
              <a:buChar char="•"/>
            </a:pPr>
            <a:endParaRPr lang="en-US" sz="1800" dirty="0"/>
          </a:p>
        </p:txBody>
      </p:sp>
      <p:sp>
        <p:nvSpPr>
          <p:cNvPr id="7" name="Slide Number Placeholder 6">
            <a:extLst>
              <a:ext uri="{FF2B5EF4-FFF2-40B4-BE49-F238E27FC236}">
                <a16:creationId xmlns:a16="http://schemas.microsoft.com/office/drawing/2014/main" id="{C835C374-F9CA-4642-A0EB-9BB11565785E}"/>
              </a:ext>
            </a:extLst>
          </p:cNvPr>
          <p:cNvSpPr>
            <a:spLocks noGrp="1"/>
          </p:cNvSpPr>
          <p:nvPr>
            <p:ph type="sldNum" sz="quarter" idx="12"/>
          </p:nvPr>
        </p:nvSpPr>
        <p:spPr/>
        <p:txBody>
          <a:bodyPr/>
          <a:lstStyle/>
          <a:p>
            <a:fld id="{EB37DED6-D4C7-42EE-AB49-D2E39E64FDE4}" type="slidenum">
              <a:rPr lang="en-US" smtClean="0"/>
              <a:t>19</a:t>
            </a:fld>
            <a:endParaRPr lang="en-US"/>
          </a:p>
        </p:txBody>
      </p:sp>
    </p:spTree>
    <p:extLst>
      <p:ext uri="{BB962C8B-B14F-4D97-AF65-F5344CB8AC3E}">
        <p14:creationId xmlns:p14="http://schemas.microsoft.com/office/powerpoint/2010/main" val="63824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1901FEE-78BF-420B-94ED-1A3E2DA1FA83}"/>
              </a:ext>
            </a:extLst>
          </p:cNvPr>
          <p:cNvSpPr txBox="1">
            <a:spLocks/>
          </p:cNvSpPr>
          <p:nvPr/>
        </p:nvSpPr>
        <p:spPr>
          <a:xfrm>
            <a:off x="303212" y="152400"/>
            <a:ext cx="10157354" cy="787400"/>
          </a:xfrm>
          <a:prstGeom prst="rect">
            <a:avLst/>
          </a:prstGeom>
        </p:spPr>
        <p:txBody>
          <a:bodyPr vert="horz" lIns="121899" tIns="60949" rIns="121899" bIns="60949" rtlCol="0" anchor="t">
            <a:normAutofit/>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4000"/>
              <a:t>Table of Contents</a:t>
            </a:r>
          </a:p>
        </p:txBody>
      </p:sp>
      <p:sp>
        <p:nvSpPr>
          <p:cNvPr id="10" name="Content Placeholder 13">
            <a:extLst>
              <a:ext uri="{FF2B5EF4-FFF2-40B4-BE49-F238E27FC236}">
                <a16:creationId xmlns:a16="http://schemas.microsoft.com/office/drawing/2014/main" id="{C8E6AB63-0CA8-43DA-AC9C-AE9847E57F3E}"/>
              </a:ext>
            </a:extLst>
          </p:cNvPr>
          <p:cNvSpPr txBox="1">
            <a:spLocks/>
          </p:cNvSpPr>
          <p:nvPr/>
        </p:nvSpPr>
        <p:spPr>
          <a:xfrm>
            <a:off x="303212" y="1715868"/>
            <a:ext cx="10157354" cy="4470400"/>
          </a:xfrm>
          <a:prstGeom prst="rect">
            <a:avLst/>
          </a:prstGeom>
        </p:spPr>
        <p:txBody>
          <a:bodyPr vert="horz" lIns="121899" tIns="60949" rIns="121899" bIns="60949" rtlCol="0" anchor="b">
            <a:normAutofit fontScale="85000" lnSpcReduction="20000"/>
          </a:bodyPr>
          <a:lstStyle>
            <a:lvl1pPr marL="0" indent="0" algn="l" defTabSz="1218987" rtl="0" eaLnBrk="1" latinLnBrk="0" hangingPunct="1">
              <a:lnSpc>
                <a:spcPct val="95000"/>
              </a:lnSpc>
              <a:spcBef>
                <a:spcPts val="0"/>
              </a:spcBef>
              <a:buSzPct val="100000"/>
              <a:buFont typeface="Arial" pitchFamily="34" charset="0"/>
              <a:buNone/>
              <a:defRPr sz="2800"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400" kern="1200">
                <a:solidFill>
                  <a:schemeClr val="tx1">
                    <a:tint val="75000"/>
                  </a:schemeClr>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100" kern="1200">
                <a:solidFill>
                  <a:schemeClr val="tx1">
                    <a:tint val="75000"/>
                  </a:schemeClr>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1900" kern="1200">
                <a:solidFill>
                  <a:schemeClr val="tx1">
                    <a:tint val="75000"/>
                  </a:schemeClr>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1900" kern="1200">
                <a:solidFill>
                  <a:schemeClr val="tx1">
                    <a:tint val="75000"/>
                  </a:schemeClr>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a:t>Introduction</a:t>
            </a: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a:t>Business Situation</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Objectives</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Project Outline</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Data Overall Exploration</a:t>
            </a:r>
          </a:p>
          <a:p>
            <a:endParaRPr lang="en-US"/>
          </a:p>
          <a:p>
            <a:pPr marL="457200" indent="-457200">
              <a:buFont typeface="Arial" panose="020B0604020202020204" pitchFamily="34" charset="0"/>
              <a:buChar char="•"/>
            </a:pPr>
            <a:r>
              <a:rPr lang="en-US"/>
              <a:t>Descriptive Analysis</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Data Pre-processing</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Predictive Modeling Assessment</a:t>
            </a:r>
          </a:p>
        </p:txBody>
      </p:sp>
    </p:spTree>
    <p:extLst>
      <p:ext uri="{BB962C8B-B14F-4D97-AF65-F5344CB8AC3E}">
        <p14:creationId xmlns:p14="http://schemas.microsoft.com/office/powerpoint/2010/main" val="390541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C4FA4A53-E494-4548-9740-9EAE2B3514B0}"/>
              </a:ext>
            </a:extLst>
          </p:cNvPr>
          <p:cNvSpPr txBox="1"/>
          <p:nvPr/>
        </p:nvSpPr>
        <p:spPr>
          <a:xfrm>
            <a:off x="387077" y="641241"/>
            <a:ext cx="8132403" cy="461665"/>
          </a:xfrm>
          <a:prstGeom prst="rect">
            <a:avLst/>
          </a:prstGeom>
          <a:noFill/>
        </p:spPr>
        <p:txBody>
          <a:bodyPr wrap="square" rtlCol="0">
            <a:spAutoFit/>
          </a:bodyPr>
          <a:lstStyle/>
          <a:p>
            <a:r>
              <a:rPr lang="en-US" u="sng"/>
              <a:t>Using all variables</a:t>
            </a:r>
          </a:p>
        </p:txBody>
      </p:sp>
      <p:sp>
        <p:nvSpPr>
          <p:cNvPr id="18" name="Title 12">
            <a:extLst>
              <a:ext uri="{FF2B5EF4-FFF2-40B4-BE49-F238E27FC236}">
                <a16:creationId xmlns:a16="http://schemas.microsoft.com/office/drawing/2014/main" id="{FF0DE72B-6D8F-4CF6-BB64-AB61EC391A8B}"/>
              </a:ext>
            </a:extLst>
          </p:cNvPr>
          <p:cNvSpPr txBox="1">
            <a:spLocks/>
          </p:cNvSpPr>
          <p:nvPr/>
        </p:nvSpPr>
        <p:spPr>
          <a:xfrm>
            <a:off x="303212" y="152400"/>
            <a:ext cx="10157354" cy="549583"/>
          </a:xfrm>
          <a:prstGeom prst="rect">
            <a:avLst/>
          </a:prstGeom>
        </p:spPr>
        <p:txBody>
          <a:bodyPr vert="horz" lIns="121899" tIns="60949" rIns="121899" bIns="60949" rtlCol="0" anchor="t">
            <a:normAutofit fontScale="92500" lnSpcReduction="10000"/>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4000"/>
              <a:t>Predictive Modeling Assessment</a:t>
            </a:r>
          </a:p>
        </p:txBody>
      </p:sp>
      <p:sp>
        <p:nvSpPr>
          <p:cNvPr id="5" name="Right Brace 4">
            <a:extLst>
              <a:ext uri="{FF2B5EF4-FFF2-40B4-BE49-F238E27FC236}">
                <a16:creationId xmlns:a16="http://schemas.microsoft.com/office/drawing/2014/main" id="{35E040F3-294C-4C44-8A46-57481F56EB35}"/>
              </a:ext>
            </a:extLst>
          </p:cNvPr>
          <p:cNvSpPr/>
          <p:nvPr/>
        </p:nvSpPr>
        <p:spPr>
          <a:xfrm>
            <a:off x="6094412" y="1925073"/>
            <a:ext cx="348675" cy="470416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67AB1CF8-3623-4626-A4D7-9A2AB131AD0F}"/>
              </a:ext>
            </a:extLst>
          </p:cNvPr>
          <p:cNvSpPr txBox="1"/>
          <p:nvPr/>
        </p:nvSpPr>
        <p:spPr>
          <a:xfrm>
            <a:off x="6710289" y="2762591"/>
            <a:ext cx="4824878" cy="3693319"/>
          </a:xfrm>
          <a:prstGeom prst="rect">
            <a:avLst/>
          </a:prstGeom>
          <a:solidFill>
            <a:schemeClr val="bg1">
              <a:lumMod val="9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lgn="just">
              <a:buFontTx/>
              <a:buChar char="-"/>
            </a:pPr>
            <a:r>
              <a:rPr lang="en-US" sz="1800"/>
              <a:t>The overall accuracy is around 90% which is good and decision tree associates with the highest accuracy among models.</a:t>
            </a:r>
          </a:p>
          <a:p>
            <a:pPr marL="285750" indent="-285750" algn="just">
              <a:buFontTx/>
              <a:buChar char="-"/>
            </a:pPr>
            <a:endParaRPr lang="en-US" sz="1800"/>
          </a:p>
          <a:p>
            <a:pPr marL="285750" indent="-285750" algn="just">
              <a:buFontTx/>
              <a:buChar char="-"/>
            </a:pPr>
            <a:r>
              <a:rPr lang="en-US" sz="1800"/>
              <a:t>While decision tree performs the best based on the measure of accuracy and specificity, K-NN is the best model in terms of sensitivity.</a:t>
            </a:r>
          </a:p>
          <a:p>
            <a:pPr marL="285750" indent="-285750" algn="just">
              <a:buFontTx/>
              <a:buChar char="-"/>
            </a:pPr>
            <a:endParaRPr lang="en-US" sz="1800"/>
          </a:p>
          <a:p>
            <a:pPr marL="285750" indent="-285750" algn="just">
              <a:buFontTx/>
              <a:buChar char="-"/>
            </a:pPr>
            <a:r>
              <a:rPr lang="en-US" sz="1800"/>
              <a:t>Referring to ROC values, Logistic regression and K_NN suggest a slightly better performance.</a:t>
            </a:r>
          </a:p>
        </p:txBody>
      </p:sp>
      <p:pic>
        <p:nvPicPr>
          <p:cNvPr id="3" name="Picture 2">
            <a:extLst>
              <a:ext uri="{FF2B5EF4-FFF2-40B4-BE49-F238E27FC236}">
                <a16:creationId xmlns:a16="http://schemas.microsoft.com/office/drawing/2014/main" id="{FB71E88E-1356-476C-AC9E-A17424ED39D2}"/>
              </a:ext>
            </a:extLst>
          </p:cNvPr>
          <p:cNvPicPr>
            <a:picLocks noChangeAspect="1"/>
          </p:cNvPicPr>
          <p:nvPr/>
        </p:nvPicPr>
        <p:blipFill rotWithShape="1">
          <a:blip r:embed="rId2"/>
          <a:srcRect t="17777" r="25148"/>
          <a:stretch/>
        </p:blipFill>
        <p:spPr>
          <a:xfrm>
            <a:off x="844420" y="2181105"/>
            <a:ext cx="4493332" cy="1519670"/>
          </a:xfrm>
          <a:prstGeom prst="rect">
            <a:avLst/>
          </a:prstGeom>
        </p:spPr>
      </p:pic>
      <p:pic>
        <p:nvPicPr>
          <p:cNvPr id="4" name="Picture 3">
            <a:extLst>
              <a:ext uri="{FF2B5EF4-FFF2-40B4-BE49-F238E27FC236}">
                <a16:creationId xmlns:a16="http://schemas.microsoft.com/office/drawing/2014/main" id="{047BC23A-750F-4078-9F58-FEFEDB3669EB}"/>
              </a:ext>
            </a:extLst>
          </p:cNvPr>
          <p:cNvPicPr>
            <a:picLocks noChangeAspect="1"/>
          </p:cNvPicPr>
          <p:nvPr/>
        </p:nvPicPr>
        <p:blipFill>
          <a:blip r:embed="rId3"/>
          <a:stretch>
            <a:fillRect/>
          </a:stretch>
        </p:blipFill>
        <p:spPr>
          <a:xfrm>
            <a:off x="1100507" y="3842424"/>
            <a:ext cx="3981157" cy="2786809"/>
          </a:xfrm>
          <a:prstGeom prst="rect">
            <a:avLst/>
          </a:prstGeom>
        </p:spPr>
      </p:pic>
      <p:sp>
        <p:nvSpPr>
          <p:cNvPr id="10" name="Text Placeholder 5">
            <a:extLst>
              <a:ext uri="{FF2B5EF4-FFF2-40B4-BE49-F238E27FC236}">
                <a16:creationId xmlns:a16="http://schemas.microsoft.com/office/drawing/2014/main" id="{6BC5A284-DF72-4435-AB59-80DD945DDC61}"/>
              </a:ext>
            </a:extLst>
          </p:cNvPr>
          <p:cNvSpPr txBox="1">
            <a:spLocks/>
          </p:cNvSpPr>
          <p:nvPr/>
        </p:nvSpPr>
        <p:spPr>
          <a:xfrm>
            <a:off x="6710289" y="1925073"/>
            <a:ext cx="4824878" cy="512064"/>
          </a:xfrm>
          <a:prstGeom prst="rect">
            <a:avLst/>
          </a:prstGeom>
          <a:ln>
            <a:solidFill>
              <a:schemeClr val="tx1"/>
            </a:solidFill>
          </a:ln>
        </p:spPr>
        <p:txBody>
          <a:bodyPr vert="horz" lIns="121899" tIns="60949" rIns="121899" bIns="60949" rtlCol="0" anchor="ctr">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pPr algn="ctr"/>
            <a:r>
              <a:rPr lang="en-US" sz="1600"/>
              <a:t>Predictive modeling using all variables</a:t>
            </a:r>
          </a:p>
        </p:txBody>
      </p:sp>
      <p:sp>
        <p:nvSpPr>
          <p:cNvPr id="11" name="Text Placeholder 5">
            <a:extLst>
              <a:ext uri="{FF2B5EF4-FFF2-40B4-BE49-F238E27FC236}">
                <a16:creationId xmlns:a16="http://schemas.microsoft.com/office/drawing/2014/main" id="{75513612-10F5-4E82-B4BC-7B7B91265FCC}"/>
              </a:ext>
            </a:extLst>
          </p:cNvPr>
          <p:cNvSpPr txBox="1">
            <a:spLocks/>
          </p:cNvSpPr>
          <p:nvPr/>
        </p:nvSpPr>
        <p:spPr>
          <a:xfrm>
            <a:off x="844420" y="1867938"/>
            <a:ext cx="4571282" cy="313167"/>
          </a:xfrm>
          <a:prstGeom prst="rect">
            <a:avLst/>
          </a:prstGeom>
          <a:ln>
            <a:solidFill>
              <a:schemeClr val="tx1"/>
            </a:solidFill>
          </a:ln>
        </p:spPr>
        <p:txBody>
          <a:bodyPr vert="horz" lIns="121899" tIns="60949" rIns="121899" bIns="60949" rtlCol="0" anchor="ctr">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pPr algn="ctr"/>
            <a:r>
              <a:rPr lang="en-US" sz="1600"/>
              <a:t>Comparison between models</a:t>
            </a:r>
          </a:p>
        </p:txBody>
      </p:sp>
      <p:sp>
        <p:nvSpPr>
          <p:cNvPr id="7" name="Slide Number Placeholder 6">
            <a:extLst>
              <a:ext uri="{FF2B5EF4-FFF2-40B4-BE49-F238E27FC236}">
                <a16:creationId xmlns:a16="http://schemas.microsoft.com/office/drawing/2014/main" id="{C835C374-F9CA-4642-A0EB-9BB11565785E}"/>
              </a:ext>
            </a:extLst>
          </p:cNvPr>
          <p:cNvSpPr>
            <a:spLocks noGrp="1"/>
          </p:cNvSpPr>
          <p:nvPr>
            <p:ph type="sldNum" sz="quarter" idx="12"/>
          </p:nvPr>
        </p:nvSpPr>
        <p:spPr/>
        <p:txBody>
          <a:bodyPr/>
          <a:lstStyle/>
          <a:p>
            <a:fld id="{EB37DED6-D4C7-42EE-AB49-D2E39E64FDE4}" type="slidenum">
              <a:rPr lang="en-US" smtClean="0"/>
              <a:t>20</a:t>
            </a:fld>
            <a:endParaRPr lang="en-US"/>
          </a:p>
        </p:txBody>
      </p:sp>
    </p:spTree>
    <p:extLst>
      <p:ext uri="{BB962C8B-B14F-4D97-AF65-F5344CB8AC3E}">
        <p14:creationId xmlns:p14="http://schemas.microsoft.com/office/powerpoint/2010/main" val="420372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C4FA4A53-E494-4548-9740-9EAE2B3514B0}"/>
              </a:ext>
            </a:extLst>
          </p:cNvPr>
          <p:cNvSpPr txBox="1"/>
          <p:nvPr/>
        </p:nvSpPr>
        <p:spPr>
          <a:xfrm>
            <a:off x="387077" y="641241"/>
            <a:ext cx="10824874" cy="461665"/>
          </a:xfrm>
          <a:prstGeom prst="rect">
            <a:avLst/>
          </a:prstGeom>
          <a:noFill/>
        </p:spPr>
        <p:txBody>
          <a:bodyPr wrap="square" rtlCol="0">
            <a:spAutoFit/>
          </a:bodyPr>
          <a:lstStyle/>
          <a:p>
            <a:r>
              <a:rPr lang="en-US" u="sng"/>
              <a:t>Highly-corelated variables are excluded</a:t>
            </a:r>
          </a:p>
        </p:txBody>
      </p:sp>
      <p:sp>
        <p:nvSpPr>
          <p:cNvPr id="18" name="Title 12">
            <a:extLst>
              <a:ext uri="{FF2B5EF4-FFF2-40B4-BE49-F238E27FC236}">
                <a16:creationId xmlns:a16="http://schemas.microsoft.com/office/drawing/2014/main" id="{FF0DE72B-6D8F-4CF6-BB64-AB61EC391A8B}"/>
              </a:ext>
            </a:extLst>
          </p:cNvPr>
          <p:cNvSpPr txBox="1">
            <a:spLocks/>
          </p:cNvSpPr>
          <p:nvPr/>
        </p:nvSpPr>
        <p:spPr>
          <a:xfrm>
            <a:off x="303212" y="152400"/>
            <a:ext cx="10157354" cy="549583"/>
          </a:xfrm>
          <a:prstGeom prst="rect">
            <a:avLst/>
          </a:prstGeom>
        </p:spPr>
        <p:txBody>
          <a:bodyPr vert="horz" lIns="121899" tIns="60949" rIns="121899" bIns="60949" rtlCol="0" anchor="t">
            <a:normAutofit fontScale="92500" lnSpcReduction="10000"/>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4000"/>
              <a:t>Predictive Modeling Assessment  (cont.)</a:t>
            </a:r>
          </a:p>
        </p:txBody>
      </p:sp>
      <p:sp>
        <p:nvSpPr>
          <p:cNvPr id="5" name="Right Brace 4">
            <a:extLst>
              <a:ext uri="{FF2B5EF4-FFF2-40B4-BE49-F238E27FC236}">
                <a16:creationId xmlns:a16="http://schemas.microsoft.com/office/drawing/2014/main" id="{35E040F3-294C-4C44-8A46-57481F56EB35}"/>
              </a:ext>
            </a:extLst>
          </p:cNvPr>
          <p:cNvSpPr/>
          <p:nvPr/>
        </p:nvSpPr>
        <p:spPr>
          <a:xfrm>
            <a:off x="6094412" y="1925073"/>
            <a:ext cx="348675" cy="470416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67AB1CF8-3623-4626-A4D7-9A2AB131AD0F}"/>
              </a:ext>
            </a:extLst>
          </p:cNvPr>
          <p:cNvSpPr txBox="1"/>
          <p:nvPr/>
        </p:nvSpPr>
        <p:spPr>
          <a:xfrm>
            <a:off x="6710289" y="2845992"/>
            <a:ext cx="4824878" cy="2862322"/>
          </a:xfrm>
          <a:prstGeom prst="rect">
            <a:avLst/>
          </a:prstGeom>
          <a:solidFill>
            <a:schemeClr val="bg1">
              <a:lumMod val="9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lgn="just">
              <a:buFontTx/>
              <a:buChar char="-"/>
            </a:pPr>
            <a:r>
              <a:rPr lang="en-US" sz="1800"/>
              <a:t>Performance measures don't represent any noticeable change. </a:t>
            </a:r>
          </a:p>
          <a:p>
            <a:pPr marL="285750" indent="-285750" algn="just">
              <a:buFontTx/>
              <a:buChar char="-"/>
            </a:pPr>
            <a:endParaRPr lang="en-US" sz="1800"/>
          </a:p>
          <a:p>
            <a:pPr marL="285750" indent="-285750" algn="just">
              <a:buFontTx/>
              <a:buChar char="-"/>
            </a:pPr>
            <a:r>
              <a:rPr lang="en-US" sz="1800"/>
              <a:t>Thus, presence of these highly correlated pairs doesn't seem to be a serious challenge in this regard.</a:t>
            </a:r>
          </a:p>
          <a:p>
            <a:pPr marL="285750" indent="-285750" algn="just">
              <a:buFontTx/>
              <a:buChar char="-"/>
            </a:pPr>
            <a:endParaRPr lang="en-US" sz="1800"/>
          </a:p>
          <a:p>
            <a:pPr marL="285750" indent="-285750" algn="just">
              <a:buFontTx/>
              <a:buChar char="-"/>
            </a:pPr>
            <a:r>
              <a:rPr lang="en-US" sz="1800"/>
              <a:t>However, referring to ROC curve, models now compete very closely with each other.</a:t>
            </a:r>
          </a:p>
        </p:txBody>
      </p:sp>
      <p:sp>
        <p:nvSpPr>
          <p:cNvPr id="10" name="Text Placeholder 5">
            <a:extLst>
              <a:ext uri="{FF2B5EF4-FFF2-40B4-BE49-F238E27FC236}">
                <a16:creationId xmlns:a16="http://schemas.microsoft.com/office/drawing/2014/main" id="{6BC5A284-DF72-4435-AB59-80DD945DDC61}"/>
              </a:ext>
            </a:extLst>
          </p:cNvPr>
          <p:cNvSpPr txBox="1">
            <a:spLocks/>
          </p:cNvSpPr>
          <p:nvPr/>
        </p:nvSpPr>
        <p:spPr>
          <a:xfrm>
            <a:off x="6710289" y="1925072"/>
            <a:ext cx="4824878" cy="747789"/>
          </a:xfrm>
          <a:prstGeom prst="rect">
            <a:avLst/>
          </a:prstGeom>
          <a:ln>
            <a:solidFill>
              <a:schemeClr val="tx1"/>
            </a:solidFill>
          </a:ln>
        </p:spPr>
        <p:txBody>
          <a:bodyPr vert="horz" lIns="121899" tIns="60949" rIns="121899" bIns="60949" rtlCol="0" anchor="ctr">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pPr algn="ctr"/>
            <a:r>
              <a:rPr lang="en-US" sz="1600" dirty="0"/>
              <a:t>Predictive modeling when highly-corelated variables are excluded </a:t>
            </a:r>
            <a:r>
              <a:rPr lang="en-US" sz="1600" b="0" dirty="0">
                <a:solidFill>
                  <a:srgbClr val="FF0000"/>
                </a:solidFill>
              </a:rPr>
              <a:t>('</a:t>
            </a:r>
            <a:r>
              <a:rPr lang="en-US" sz="1600" b="0" err="1">
                <a:solidFill>
                  <a:srgbClr val="FF0000"/>
                </a:solidFill>
              </a:rPr>
              <a:t>cons.price.idx</a:t>
            </a:r>
            <a:r>
              <a:rPr lang="en-US" sz="1600" b="0" dirty="0">
                <a:solidFill>
                  <a:srgbClr val="FF0000"/>
                </a:solidFill>
              </a:rPr>
              <a:t>', 'euribor3m', '</a:t>
            </a:r>
            <a:r>
              <a:rPr lang="en-US" sz="1600" b="0" err="1">
                <a:solidFill>
                  <a:srgbClr val="FF0000"/>
                </a:solidFill>
              </a:rPr>
              <a:t>nr.employed</a:t>
            </a:r>
            <a:r>
              <a:rPr lang="en-US" sz="1600" b="0" dirty="0">
                <a:solidFill>
                  <a:srgbClr val="FF0000"/>
                </a:solidFill>
              </a:rPr>
              <a:t>’)</a:t>
            </a:r>
          </a:p>
        </p:txBody>
      </p:sp>
      <p:pic>
        <p:nvPicPr>
          <p:cNvPr id="8" name="Picture 7">
            <a:extLst>
              <a:ext uri="{FF2B5EF4-FFF2-40B4-BE49-F238E27FC236}">
                <a16:creationId xmlns:a16="http://schemas.microsoft.com/office/drawing/2014/main" id="{CC9625F8-5185-4DF1-BAB2-6589588FEFB7}"/>
              </a:ext>
            </a:extLst>
          </p:cNvPr>
          <p:cNvPicPr>
            <a:picLocks noChangeAspect="1"/>
          </p:cNvPicPr>
          <p:nvPr/>
        </p:nvPicPr>
        <p:blipFill rotWithShape="1">
          <a:blip r:embed="rId2"/>
          <a:srcRect t="16092" r="37426"/>
          <a:stretch/>
        </p:blipFill>
        <p:spPr>
          <a:xfrm>
            <a:off x="844420" y="2181105"/>
            <a:ext cx="4571282" cy="1519670"/>
          </a:xfrm>
          <a:prstGeom prst="rect">
            <a:avLst/>
          </a:prstGeom>
        </p:spPr>
      </p:pic>
      <p:sp>
        <p:nvSpPr>
          <p:cNvPr id="12" name="Text Placeholder 5">
            <a:extLst>
              <a:ext uri="{FF2B5EF4-FFF2-40B4-BE49-F238E27FC236}">
                <a16:creationId xmlns:a16="http://schemas.microsoft.com/office/drawing/2014/main" id="{E59ED5E4-D8E4-4D1C-8EBB-CCF7D6BC2279}"/>
              </a:ext>
            </a:extLst>
          </p:cNvPr>
          <p:cNvSpPr txBox="1">
            <a:spLocks/>
          </p:cNvSpPr>
          <p:nvPr/>
        </p:nvSpPr>
        <p:spPr>
          <a:xfrm>
            <a:off x="844420" y="1867938"/>
            <a:ext cx="4571282" cy="313167"/>
          </a:xfrm>
          <a:prstGeom prst="rect">
            <a:avLst/>
          </a:prstGeom>
          <a:ln>
            <a:solidFill>
              <a:schemeClr val="tx1"/>
            </a:solidFill>
          </a:ln>
        </p:spPr>
        <p:txBody>
          <a:bodyPr vert="horz" lIns="121899" tIns="60949" rIns="121899" bIns="60949" rtlCol="0" anchor="ctr">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pPr algn="ctr"/>
            <a:r>
              <a:rPr lang="en-US" sz="1600"/>
              <a:t>Comparison between models</a:t>
            </a:r>
          </a:p>
        </p:txBody>
      </p:sp>
      <p:pic>
        <p:nvPicPr>
          <p:cNvPr id="9" name="Picture 8">
            <a:extLst>
              <a:ext uri="{FF2B5EF4-FFF2-40B4-BE49-F238E27FC236}">
                <a16:creationId xmlns:a16="http://schemas.microsoft.com/office/drawing/2014/main" id="{8CF60F80-A12E-4944-B0C6-A8CA4A7024FC}"/>
              </a:ext>
            </a:extLst>
          </p:cNvPr>
          <p:cNvPicPr>
            <a:picLocks noChangeAspect="1"/>
          </p:cNvPicPr>
          <p:nvPr/>
        </p:nvPicPr>
        <p:blipFill>
          <a:blip r:embed="rId3"/>
          <a:stretch>
            <a:fillRect/>
          </a:stretch>
        </p:blipFill>
        <p:spPr>
          <a:xfrm>
            <a:off x="1139483" y="3842424"/>
            <a:ext cx="3946247" cy="2530241"/>
          </a:xfrm>
          <a:prstGeom prst="rect">
            <a:avLst/>
          </a:prstGeom>
        </p:spPr>
      </p:pic>
      <p:sp>
        <p:nvSpPr>
          <p:cNvPr id="11" name="Slide Number Placeholder 10">
            <a:extLst>
              <a:ext uri="{FF2B5EF4-FFF2-40B4-BE49-F238E27FC236}">
                <a16:creationId xmlns:a16="http://schemas.microsoft.com/office/drawing/2014/main" id="{CEB47E61-D2B0-4157-B2CC-787276A42871}"/>
              </a:ext>
            </a:extLst>
          </p:cNvPr>
          <p:cNvSpPr>
            <a:spLocks noGrp="1"/>
          </p:cNvSpPr>
          <p:nvPr>
            <p:ph type="sldNum" sz="quarter" idx="12"/>
          </p:nvPr>
        </p:nvSpPr>
        <p:spPr/>
        <p:txBody>
          <a:bodyPr/>
          <a:lstStyle/>
          <a:p>
            <a:fld id="{EB37DED6-D4C7-42EE-AB49-D2E39E64FDE4}" type="slidenum">
              <a:rPr lang="en-US" smtClean="0"/>
              <a:t>21</a:t>
            </a:fld>
            <a:endParaRPr lang="en-US"/>
          </a:p>
        </p:txBody>
      </p:sp>
    </p:spTree>
    <p:extLst>
      <p:ext uri="{BB962C8B-B14F-4D97-AF65-F5344CB8AC3E}">
        <p14:creationId xmlns:p14="http://schemas.microsoft.com/office/powerpoint/2010/main" val="2552937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C4FA4A53-E494-4548-9740-9EAE2B3514B0}"/>
              </a:ext>
            </a:extLst>
          </p:cNvPr>
          <p:cNvSpPr txBox="1"/>
          <p:nvPr/>
        </p:nvSpPr>
        <p:spPr>
          <a:xfrm>
            <a:off x="387077" y="641241"/>
            <a:ext cx="10824874" cy="461665"/>
          </a:xfrm>
          <a:prstGeom prst="rect">
            <a:avLst/>
          </a:prstGeom>
          <a:noFill/>
        </p:spPr>
        <p:txBody>
          <a:bodyPr wrap="square" rtlCol="0" anchor="t">
            <a:spAutoFit/>
          </a:bodyPr>
          <a:lstStyle/>
          <a:p>
            <a:r>
              <a:rPr lang="en-US" u="sng">
                <a:solidFill>
                  <a:srgbClr val="374C81"/>
                </a:solidFill>
              </a:rPr>
              <a:t>Variables subjected to cause bias are excluded</a:t>
            </a:r>
            <a:endParaRPr lang="en-US" u="sng">
              <a:solidFill>
                <a:srgbClr val="374C81"/>
              </a:solidFill>
              <a:ea typeface="+mn-lt"/>
              <a:cs typeface="+mn-lt"/>
            </a:endParaRPr>
          </a:p>
        </p:txBody>
      </p:sp>
      <p:sp>
        <p:nvSpPr>
          <p:cNvPr id="18" name="Title 12">
            <a:extLst>
              <a:ext uri="{FF2B5EF4-FFF2-40B4-BE49-F238E27FC236}">
                <a16:creationId xmlns:a16="http://schemas.microsoft.com/office/drawing/2014/main" id="{FF0DE72B-6D8F-4CF6-BB64-AB61EC391A8B}"/>
              </a:ext>
            </a:extLst>
          </p:cNvPr>
          <p:cNvSpPr txBox="1">
            <a:spLocks/>
          </p:cNvSpPr>
          <p:nvPr/>
        </p:nvSpPr>
        <p:spPr>
          <a:xfrm>
            <a:off x="303212" y="152400"/>
            <a:ext cx="10157354" cy="549583"/>
          </a:xfrm>
          <a:prstGeom prst="rect">
            <a:avLst/>
          </a:prstGeom>
        </p:spPr>
        <p:txBody>
          <a:bodyPr vert="horz" lIns="121899" tIns="60949" rIns="121899" bIns="60949" rtlCol="0" anchor="t">
            <a:normAutofit fontScale="92500" lnSpcReduction="10000"/>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4000"/>
              <a:t>Predictive Modeling Assessment  (cont.)</a:t>
            </a:r>
          </a:p>
        </p:txBody>
      </p:sp>
      <p:sp>
        <p:nvSpPr>
          <p:cNvPr id="5" name="Right Brace 4">
            <a:extLst>
              <a:ext uri="{FF2B5EF4-FFF2-40B4-BE49-F238E27FC236}">
                <a16:creationId xmlns:a16="http://schemas.microsoft.com/office/drawing/2014/main" id="{35E040F3-294C-4C44-8A46-57481F56EB35}"/>
              </a:ext>
            </a:extLst>
          </p:cNvPr>
          <p:cNvSpPr/>
          <p:nvPr/>
        </p:nvSpPr>
        <p:spPr>
          <a:xfrm>
            <a:off x="6094412" y="1925073"/>
            <a:ext cx="348675" cy="470416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67AB1CF8-3623-4626-A4D7-9A2AB131AD0F}"/>
              </a:ext>
            </a:extLst>
          </p:cNvPr>
          <p:cNvSpPr txBox="1"/>
          <p:nvPr/>
        </p:nvSpPr>
        <p:spPr>
          <a:xfrm>
            <a:off x="6710289" y="2845992"/>
            <a:ext cx="4824878" cy="2862322"/>
          </a:xfrm>
          <a:prstGeom prst="rect">
            <a:avLst/>
          </a:prstGeom>
          <a:solidFill>
            <a:schemeClr val="bg1">
              <a:lumMod val="9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lgn="just">
              <a:buFontTx/>
              <a:buChar char="-"/>
            </a:pPr>
            <a:r>
              <a:rPr lang="en-US" sz="1800"/>
              <a:t>Performance measures don't represent any noticeable change. </a:t>
            </a:r>
          </a:p>
          <a:p>
            <a:pPr marL="285750" indent="-285750" algn="just">
              <a:buFontTx/>
              <a:buChar char="-"/>
            </a:pPr>
            <a:endParaRPr lang="en-US" sz="1800"/>
          </a:p>
          <a:p>
            <a:pPr marL="285750" indent="-285750" algn="just">
              <a:buFontTx/>
              <a:buChar char="-"/>
            </a:pPr>
            <a:r>
              <a:rPr lang="en-US" sz="1800"/>
              <a:t>Thus, presence of these highly correlated pairs doesn't seem to be a serious challenge in this regard.</a:t>
            </a:r>
          </a:p>
          <a:p>
            <a:pPr marL="285750" indent="-285750" algn="just">
              <a:buFontTx/>
              <a:buChar char="-"/>
            </a:pPr>
            <a:endParaRPr lang="en-US" sz="1800"/>
          </a:p>
          <a:p>
            <a:pPr marL="285750" indent="-285750" algn="just">
              <a:buFontTx/>
              <a:buChar char="-"/>
            </a:pPr>
            <a:r>
              <a:rPr lang="en-US" sz="1800"/>
              <a:t>However, referring to ROC curve, models now compete very closely with each other.</a:t>
            </a:r>
          </a:p>
        </p:txBody>
      </p:sp>
      <p:sp>
        <p:nvSpPr>
          <p:cNvPr id="10" name="Text Placeholder 5">
            <a:extLst>
              <a:ext uri="{FF2B5EF4-FFF2-40B4-BE49-F238E27FC236}">
                <a16:creationId xmlns:a16="http://schemas.microsoft.com/office/drawing/2014/main" id="{6BC5A284-DF72-4435-AB59-80DD945DDC61}"/>
              </a:ext>
            </a:extLst>
          </p:cNvPr>
          <p:cNvSpPr txBox="1">
            <a:spLocks/>
          </p:cNvSpPr>
          <p:nvPr/>
        </p:nvSpPr>
        <p:spPr>
          <a:xfrm>
            <a:off x="6710289" y="1925072"/>
            <a:ext cx="4824878" cy="747789"/>
          </a:xfrm>
          <a:prstGeom prst="rect">
            <a:avLst/>
          </a:prstGeom>
          <a:ln>
            <a:solidFill>
              <a:schemeClr val="tx1"/>
            </a:solidFill>
          </a:ln>
        </p:spPr>
        <p:txBody>
          <a:bodyPr vert="horz" lIns="121899" tIns="60949" rIns="121899" bIns="60949" rtlCol="0" anchor="ctr">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pPr algn="ctr"/>
            <a:r>
              <a:rPr lang="en-US" sz="1600" dirty="0"/>
              <a:t>Predictive modeling when </a:t>
            </a:r>
            <a:r>
              <a:rPr lang="en-US" sz="1600">
                <a:ea typeface="+mn-lt"/>
                <a:cs typeface="+mn-lt"/>
              </a:rPr>
              <a:t>variables subjected to cause bias are excluded</a:t>
            </a:r>
            <a:r>
              <a:rPr lang="en-US" sz="1600" dirty="0"/>
              <a:t> </a:t>
            </a:r>
            <a:r>
              <a:rPr lang="en-US" sz="1600">
                <a:solidFill>
                  <a:srgbClr val="FF0000"/>
                </a:solidFill>
              </a:rPr>
              <a:t>(</a:t>
            </a:r>
            <a:r>
              <a:rPr lang="en-US" sz="1600">
                <a:solidFill>
                  <a:srgbClr val="FF0000"/>
                </a:solidFill>
                <a:ea typeface="+mn-lt"/>
                <a:cs typeface="+mn-lt"/>
              </a:rPr>
              <a:t>'</a:t>
            </a:r>
            <a:r>
              <a:rPr lang="en-US" sz="1600" b="0">
                <a:solidFill>
                  <a:srgbClr val="FF0000"/>
                </a:solidFill>
                <a:ea typeface="+mn-lt"/>
                <a:cs typeface="+mn-lt"/>
              </a:rPr>
              <a:t>campaign', </a:t>
            </a:r>
            <a:r>
              <a:rPr lang="en-US" sz="1600" b="0" dirty="0">
                <a:solidFill>
                  <a:srgbClr val="FF0000"/>
                </a:solidFill>
                <a:ea typeface="+mn-lt"/>
                <a:cs typeface="+mn-lt"/>
              </a:rPr>
              <a:t>'duration', 'previous', 'pdays'</a:t>
            </a:r>
            <a:r>
              <a:rPr lang="en-US" sz="1600" dirty="0">
                <a:solidFill>
                  <a:srgbClr val="FF0000"/>
                </a:solidFill>
              </a:rPr>
              <a:t>)</a:t>
            </a:r>
          </a:p>
        </p:txBody>
      </p:sp>
      <p:sp>
        <p:nvSpPr>
          <p:cNvPr id="12" name="Text Placeholder 5">
            <a:extLst>
              <a:ext uri="{FF2B5EF4-FFF2-40B4-BE49-F238E27FC236}">
                <a16:creationId xmlns:a16="http://schemas.microsoft.com/office/drawing/2014/main" id="{E59ED5E4-D8E4-4D1C-8EBB-CCF7D6BC2279}"/>
              </a:ext>
            </a:extLst>
          </p:cNvPr>
          <p:cNvSpPr txBox="1">
            <a:spLocks/>
          </p:cNvSpPr>
          <p:nvPr/>
        </p:nvSpPr>
        <p:spPr>
          <a:xfrm>
            <a:off x="844420" y="1867938"/>
            <a:ext cx="4571282" cy="313167"/>
          </a:xfrm>
          <a:prstGeom prst="rect">
            <a:avLst/>
          </a:prstGeom>
          <a:ln>
            <a:solidFill>
              <a:schemeClr val="tx1"/>
            </a:solidFill>
          </a:ln>
        </p:spPr>
        <p:txBody>
          <a:bodyPr vert="horz" lIns="121899" tIns="60949" rIns="121899" bIns="60949" rtlCol="0" anchor="ctr">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pPr algn="ctr"/>
            <a:r>
              <a:rPr lang="en-US" sz="1600"/>
              <a:t>Comparison between models</a:t>
            </a:r>
          </a:p>
        </p:txBody>
      </p:sp>
      <p:sp>
        <p:nvSpPr>
          <p:cNvPr id="11" name="Slide Number Placeholder 10">
            <a:extLst>
              <a:ext uri="{FF2B5EF4-FFF2-40B4-BE49-F238E27FC236}">
                <a16:creationId xmlns:a16="http://schemas.microsoft.com/office/drawing/2014/main" id="{CEB47E61-D2B0-4157-B2CC-787276A42871}"/>
              </a:ext>
            </a:extLst>
          </p:cNvPr>
          <p:cNvSpPr>
            <a:spLocks noGrp="1"/>
          </p:cNvSpPr>
          <p:nvPr>
            <p:ph type="sldNum" sz="quarter" idx="12"/>
          </p:nvPr>
        </p:nvSpPr>
        <p:spPr/>
        <p:txBody>
          <a:bodyPr/>
          <a:lstStyle/>
          <a:p>
            <a:fld id="{EB37DED6-D4C7-42EE-AB49-D2E39E64FDE4}" type="slidenum">
              <a:rPr lang="en-US" smtClean="0"/>
              <a:t>22</a:t>
            </a:fld>
            <a:endParaRPr lang="en-US"/>
          </a:p>
        </p:txBody>
      </p:sp>
      <p:pic>
        <p:nvPicPr>
          <p:cNvPr id="2" name="Picture 2" descr="A picture containing indoor, table, black, wooden&#10;&#10;Description generated with very high confidence">
            <a:extLst>
              <a:ext uri="{FF2B5EF4-FFF2-40B4-BE49-F238E27FC236}">
                <a16:creationId xmlns:a16="http://schemas.microsoft.com/office/drawing/2014/main" id="{91CE83F2-24D3-46FE-9A93-FC72804D0D66}"/>
              </a:ext>
            </a:extLst>
          </p:cNvPr>
          <p:cNvPicPr>
            <a:picLocks noChangeAspect="1"/>
          </p:cNvPicPr>
          <p:nvPr/>
        </p:nvPicPr>
        <p:blipFill>
          <a:blip r:embed="rId2"/>
          <a:stretch>
            <a:fillRect/>
          </a:stretch>
        </p:blipFill>
        <p:spPr>
          <a:xfrm>
            <a:off x="839710" y="2225361"/>
            <a:ext cx="4567935" cy="1579927"/>
          </a:xfrm>
          <a:prstGeom prst="rect">
            <a:avLst/>
          </a:prstGeom>
        </p:spPr>
      </p:pic>
      <p:pic>
        <p:nvPicPr>
          <p:cNvPr id="4" name="Picture 6" descr="A close up of a map&#10;&#10;Description generated with very high confidence">
            <a:extLst>
              <a:ext uri="{FF2B5EF4-FFF2-40B4-BE49-F238E27FC236}">
                <a16:creationId xmlns:a16="http://schemas.microsoft.com/office/drawing/2014/main" id="{3C03C144-7A3C-43E4-B2D6-F0412466CD33}"/>
              </a:ext>
            </a:extLst>
          </p:cNvPr>
          <p:cNvPicPr>
            <a:picLocks noChangeAspect="1"/>
          </p:cNvPicPr>
          <p:nvPr/>
        </p:nvPicPr>
        <p:blipFill>
          <a:blip r:embed="rId3"/>
          <a:stretch>
            <a:fillRect/>
          </a:stretch>
        </p:blipFill>
        <p:spPr>
          <a:xfrm>
            <a:off x="841017" y="3962641"/>
            <a:ext cx="4582309" cy="2487847"/>
          </a:xfrm>
          <a:prstGeom prst="rect">
            <a:avLst/>
          </a:prstGeom>
        </p:spPr>
      </p:pic>
    </p:spTree>
    <p:extLst>
      <p:ext uri="{BB962C8B-B14F-4D97-AF65-F5344CB8AC3E}">
        <p14:creationId xmlns:p14="http://schemas.microsoft.com/office/powerpoint/2010/main" val="320162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C4FA4A53-E494-4548-9740-9EAE2B3514B0}"/>
              </a:ext>
            </a:extLst>
          </p:cNvPr>
          <p:cNvSpPr txBox="1"/>
          <p:nvPr/>
        </p:nvSpPr>
        <p:spPr>
          <a:xfrm>
            <a:off x="387077" y="641241"/>
            <a:ext cx="11498536" cy="461665"/>
          </a:xfrm>
          <a:prstGeom prst="rect">
            <a:avLst/>
          </a:prstGeom>
          <a:noFill/>
        </p:spPr>
        <p:txBody>
          <a:bodyPr wrap="square" rtlCol="0">
            <a:spAutoFit/>
          </a:bodyPr>
          <a:lstStyle/>
          <a:p>
            <a:r>
              <a:rPr lang="en-US" u="sng"/>
              <a:t>Variables assumed to be less important in making difference are excluded</a:t>
            </a:r>
          </a:p>
        </p:txBody>
      </p:sp>
      <p:sp>
        <p:nvSpPr>
          <p:cNvPr id="18" name="Title 12">
            <a:extLst>
              <a:ext uri="{FF2B5EF4-FFF2-40B4-BE49-F238E27FC236}">
                <a16:creationId xmlns:a16="http://schemas.microsoft.com/office/drawing/2014/main" id="{FF0DE72B-6D8F-4CF6-BB64-AB61EC391A8B}"/>
              </a:ext>
            </a:extLst>
          </p:cNvPr>
          <p:cNvSpPr txBox="1">
            <a:spLocks/>
          </p:cNvSpPr>
          <p:nvPr/>
        </p:nvSpPr>
        <p:spPr>
          <a:xfrm>
            <a:off x="303212" y="152400"/>
            <a:ext cx="10157354" cy="549583"/>
          </a:xfrm>
          <a:prstGeom prst="rect">
            <a:avLst/>
          </a:prstGeom>
        </p:spPr>
        <p:txBody>
          <a:bodyPr vert="horz" lIns="121899" tIns="60949" rIns="121899" bIns="60949" rtlCol="0" anchor="t">
            <a:normAutofit fontScale="92500" lnSpcReduction="10000"/>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4000"/>
              <a:t>Predictive Modeling Assessment  (cont.)</a:t>
            </a:r>
          </a:p>
        </p:txBody>
      </p:sp>
      <p:sp>
        <p:nvSpPr>
          <p:cNvPr id="2" name="TextBox 1">
            <a:extLst>
              <a:ext uri="{FF2B5EF4-FFF2-40B4-BE49-F238E27FC236}">
                <a16:creationId xmlns:a16="http://schemas.microsoft.com/office/drawing/2014/main" id="{0F2947A6-6A1E-47AA-89DD-DFE8F8F22700}"/>
              </a:ext>
            </a:extLst>
          </p:cNvPr>
          <p:cNvSpPr txBox="1"/>
          <p:nvPr/>
        </p:nvSpPr>
        <p:spPr>
          <a:xfrm>
            <a:off x="387077" y="1190824"/>
            <a:ext cx="11598597" cy="369332"/>
          </a:xfrm>
          <a:prstGeom prst="rect">
            <a:avLst/>
          </a:prstGeom>
          <a:noFill/>
        </p:spPr>
        <p:txBody>
          <a:bodyPr wrap="square" rtlCol="0" anchor="t">
            <a:spAutoFit/>
          </a:bodyPr>
          <a:lstStyle/>
          <a:p>
            <a:r>
              <a:rPr lang="en-US" sz="1800" dirty="0"/>
              <a:t>Variables assumed to be less important associate with marital</a:t>
            </a:r>
            <a:r>
              <a:rPr lang="en-US" sz="1800">
                <a:solidFill>
                  <a:srgbClr val="374C81"/>
                </a:solidFill>
              </a:rPr>
              <a:t> status and four months of a year </a:t>
            </a:r>
            <a:endParaRPr lang="en-US"/>
          </a:p>
        </p:txBody>
      </p:sp>
      <p:sp>
        <p:nvSpPr>
          <p:cNvPr id="5" name="Right Brace 4">
            <a:extLst>
              <a:ext uri="{FF2B5EF4-FFF2-40B4-BE49-F238E27FC236}">
                <a16:creationId xmlns:a16="http://schemas.microsoft.com/office/drawing/2014/main" id="{35E040F3-294C-4C44-8A46-57481F56EB35}"/>
              </a:ext>
            </a:extLst>
          </p:cNvPr>
          <p:cNvSpPr/>
          <p:nvPr/>
        </p:nvSpPr>
        <p:spPr>
          <a:xfrm>
            <a:off x="6094412" y="1925073"/>
            <a:ext cx="348675" cy="470416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67AB1CF8-3623-4626-A4D7-9A2AB131AD0F}"/>
              </a:ext>
            </a:extLst>
          </p:cNvPr>
          <p:cNvSpPr txBox="1"/>
          <p:nvPr/>
        </p:nvSpPr>
        <p:spPr>
          <a:xfrm>
            <a:off x="6710289" y="2873264"/>
            <a:ext cx="4824878" cy="3139321"/>
          </a:xfrm>
          <a:prstGeom prst="rect">
            <a:avLst/>
          </a:prstGeom>
          <a:solidFill>
            <a:schemeClr val="bg1">
              <a:lumMod val="9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nchor="t">
            <a:spAutoFit/>
          </a:bodyPr>
          <a:lstStyle/>
          <a:p>
            <a:pPr marL="285750" indent="-285750" algn="just">
              <a:buFontTx/>
              <a:buChar char="-"/>
            </a:pPr>
            <a:r>
              <a:rPr lang="en-US" sz="1800"/>
              <a:t>Our recent decision about dimensionality reduction by dropping less important variables and highly-correlated pairs, doesn't cause a significant difference among performance measure.</a:t>
            </a:r>
          </a:p>
          <a:p>
            <a:pPr marL="285750" indent="-285750" algn="just">
              <a:buFontTx/>
              <a:buChar char="-"/>
            </a:pPr>
            <a:endParaRPr lang="en-US" sz="1800"/>
          </a:p>
          <a:p>
            <a:pPr marL="285750" indent="-285750" algn="just">
              <a:buFontTx/>
              <a:buChar char="-"/>
            </a:pPr>
            <a:r>
              <a:rPr lang="en-US" sz="1800"/>
              <a:t>However, the interesting change we observe by doing so is that the previous warning massages about convergence now disappears.</a:t>
            </a:r>
          </a:p>
        </p:txBody>
      </p:sp>
      <p:sp>
        <p:nvSpPr>
          <p:cNvPr id="12" name="Text Placeholder 5">
            <a:extLst>
              <a:ext uri="{FF2B5EF4-FFF2-40B4-BE49-F238E27FC236}">
                <a16:creationId xmlns:a16="http://schemas.microsoft.com/office/drawing/2014/main" id="{E59ED5E4-D8E4-4D1C-8EBB-CCF7D6BC2279}"/>
              </a:ext>
            </a:extLst>
          </p:cNvPr>
          <p:cNvSpPr txBox="1">
            <a:spLocks/>
          </p:cNvSpPr>
          <p:nvPr/>
        </p:nvSpPr>
        <p:spPr>
          <a:xfrm>
            <a:off x="844420" y="1867938"/>
            <a:ext cx="4571282" cy="313167"/>
          </a:xfrm>
          <a:prstGeom prst="rect">
            <a:avLst/>
          </a:prstGeom>
          <a:ln>
            <a:solidFill>
              <a:schemeClr val="tx1"/>
            </a:solidFill>
          </a:ln>
        </p:spPr>
        <p:txBody>
          <a:bodyPr vert="horz" lIns="121899" tIns="60949" rIns="121899" bIns="60949" rtlCol="0" anchor="ctr">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pPr algn="ctr"/>
            <a:r>
              <a:rPr lang="en-US" sz="1600"/>
              <a:t>Comparison between models</a:t>
            </a:r>
          </a:p>
        </p:txBody>
      </p:sp>
      <p:pic>
        <p:nvPicPr>
          <p:cNvPr id="13" name="Picture 12">
            <a:extLst>
              <a:ext uri="{FF2B5EF4-FFF2-40B4-BE49-F238E27FC236}">
                <a16:creationId xmlns:a16="http://schemas.microsoft.com/office/drawing/2014/main" id="{2B18D69D-7016-406B-B639-A4A85C6359AF}"/>
              </a:ext>
            </a:extLst>
          </p:cNvPr>
          <p:cNvPicPr>
            <a:picLocks noChangeAspect="1"/>
          </p:cNvPicPr>
          <p:nvPr/>
        </p:nvPicPr>
        <p:blipFill>
          <a:blip r:embed="rId2"/>
          <a:stretch>
            <a:fillRect/>
          </a:stretch>
        </p:blipFill>
        <p:spPr>
          <a:xfrm>
            <a:off x="844420" y="2221554"/>
            <a:ext cx="4571282" cy="1501961"/>
          </a:xfrm>
          <a:prstGeom prst="rect">
            <a:avLst/>
          </a:prstGeom>
        </p:spPr>
      </p:pic>
      <p:pic>
        <p:nvPicPr>
          <p:cNvPr id="15" name="Picture 14">
            <a:extLst>
              <a:ext uri="{FF2B5EF4-FFF2-40B4-BE49-F238E27FC236}">
                <a16:creationId xmlns:a16="http://schemas.microsoft.com/office/drawing/2014/main" id="{0D358858-36DB-4D12-9213-6F5A17354C06}"/>
              </a:ext>
            </a:extLst>
          </p:cNvPr>
          <p:cNvPicPr>
            <a:picLocks noChangeAspect="1"/>
          </p:cNvPicPr>
          <p:nvPr/>
        </p:nvPicPr>
        <p:blipFill rotWithShape="1">
          <a:blip r:embed="rId3"/>
          <a:srcRect l="10000" r="-59"/>
          <a:stretch/>
        </p:blipFill>
        <p:spPr>
          <a:xfrm>
            <a:off x="844421" y="4043883"/>
            <a:ext cx="4571282" cy="2374334"/>
          </a:xfrm>
          <a:prstGeom prst="rect">
            <a:avLst/>
          </a:prstGeom>
        </p:spPr>
      </p:pic>
      <p:sp>
        <p:nvSpPr>
          <p:cNvPr id="16" name="Slide Number Placeholder 15">
            <a:extLst>
              <a:ext uri="{FF2B5EF4-FFF2-40B4-BE49-F238E27FC236}">
                <a16:creationId xmlns:a16="http://schemas.microsoft.com/office/drawing/2014/main" id="{7061E5F5-DD48-45EA-922F-DC54D10967B7}"/>
              </a:ext>
            </a:extLst>
          </p:cNvPr>
          <p:cNvSpPr>
            <a:spLocks noGrp="1"/>
          </p:cNvSpPr>
          <p:nvPr>
            <p:ph type="sldNum" sz="quarter" idx="12"/>
          </p:nvPr>
        </p:nvSpPr>
        <p:spPr/>
        <p:txBody>
          <a:bodyPr/>
          <a:lstStyle/>
          <a:p>
            <a:fld id="{EB37DED6-D4C7-42EE-AB49-D2E39E64FDE4}" type="slidenum">
              <a:rPr lang="en-US" smtClean="0"/>
              <a:t>23</a:t>
            </a:fld>
            <a:endParaRPr lang="en-US"/>
          </a:p>
        </p:txBody>
      </p:sp>
      <p:sp>
        <p:nvSpPr>
          <p:cNvPr id="3" name="Text Placeholder 5">
            <a:extLst>
              <a:ext uri="{FF2B5EF4-FFF2-40B4-BE49-F238E27FC236}">
                <a16:creationId xmlns:a16="http://schemas.microsoft.com/office/drawing/2014/main" id="{A44ACE3B-71FB-410C-9D27-59FE7CB06B78}"/>
              </a:ext>
            </a:extLst>
          </p:cNvPr>
          <p:cNvSpPr txBox="1">
            <a:spLocks/>
          </p:cNvSpPr>
          <p:nvPr/>
        </p:nvSpPr>
        <p:spPr>
          <a:xfrm>
            <a:off x="6710289" y="1925072"/>
            <a:ext cx="4824878" cy="963449"/>
          </a:xfrm>
          <a:prstGeom prst="rect">
            <a:avLst/>
          </a:prstGeom>
          <a:ln>
            <a:solidFill>
              <a:schemeClr val="tx1"/>
            </a:solidFill>
          </a:ln>
        </p:spPr>
        <p:txBody>
          <a:bodyPr vert="horz" lIns="121899" tIns="60949" rIns="121899" bIns="60949" rtlCol="0" anchor="ctr">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pPr algn="ctr"/>
            <a:r>
              <a:rPr lang="en-US" sz="1600"/>
              <a:t>Predictive modeling when </a:t>
            </a:r>
            <a:r>
              <a:rPr lang="en-US" sz="1600">
                <a:ea typeface="+mn-lt"/>
                <a:cs typeface="+mn-lt"/>
              </a:rPr>
              <a:t> highly-correlated pairs are less important variables excluded</a:t>
            </a:r>
            <a:r>
              <a:rPr lang="en-US" sz="1600" dirty="0"/>
              <a:t> </a:t>
            </a:r>
            <a:r>
              <a:rPr lang="en-US" sz="1600" b="0">
                <a:solidFill>
                  <a:srgbClr val="FF0000"/>
                </a:solidFill>
                <a:ea typeface="+mn-lt"/>
                <a:cs typeface="+mn-lt"/>
              </a:rPr>
              <a:t>('marital', 'month_dec', </a:t>
            </a:r>
            <a:r>
              <a:rPr lang="en-US" sz="1600" b="0" dirty="0">
                <a:solidFill>
                  <a:srgbClr val="FF0000"/>
                </a:solidFill>
                <a:ea typeface="+mn-lt"/>
                <a:cs typeface="+mn-lt"/>
              </a:rPr>
              <a:t>'month_mar','month_oct', 'month_sep'</a:t>
            </a:r>
            <a:endParaRPr lang="en-US" sz="1600">
              <a:solidFill>
                <a:srgbClr val="FF0000"/>
              </a:solidFill>
            </a:endParaRPr>
          </a:p>
        </p:txBody>
      </p:sp>
    </p:spTree>
    <p:extLst>
      <p:ext uri="{BB962C8B-B14F-4D97-AF65-F5344CB8AC3E}">
        <p14:creationId xmlns:p14="http://schemas.microsoft.com/office/powerpoint/2010/main" val="511569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2">
            <a:extLst>
              <a:ext uri="{FF2B5EF4-FFF2-40B4-BE49-F238E27FC236}">
                <a16:creationId xmlns:a16="http://schemas.microsoft.com/office/drawing/2014/main" id="{FF0DE72B-6D8F-4CF6-BB64-AB61EC391A8B}"/>
              </a:ext>
            </a:extLst>
          </p:cNvPr>
          <p:cNvSpPr txBox="1">
            <a:spLocks/>
          </p:cNvSpPr>
          <p:nvPr/>
        </p:nvSpPr>
        <p:spPr>
          <a:xfrm>
            <a:off x="303212" y="152400"/>
            <a:ext cx="10157354" cy="549583"/>
          </a:xfrm>
          <a:prstGeom prst="rect">
            <a:avLst/>
          </a:prstGeom>
        </p:spPr>
        <p:txBody>
          <a:bodyPr vert="horz" lIns="121899" tIns="60949" rIns="121899" bIns="60949" rtlCol="0" anchor="t">
            <a:normAutofit fontScale="92500" lnSpcReduction="10000"/>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4000"/>
              <a:t>Predictive Modeling Assessment  (cont.)</a:t>
            </a:r>
          </a:p>
        </p:txBody>
      </p:sp>
      <p:sp>
        <p:nvSpPr>
          <p:cNvPr id="2" name="TextBox 1">
            <a:extLst>
              <a:ext uri="{FF2B5EF4-FFF2-40B4-BE49-F238E27FC236}">
                <a16:creationId xmlns:a16="http://schemas.microsoft.com/office/drawing/2014/main" id="{0F2947A6-6A1E-47AA-89DD-DFE8F8F22700}"/>
              </a:ext>
            </a:extLst>
          </p:cNvPr>
          <p:cNvSpPr txBox="1"/>
          <p:nvPr/>
        </p:nvSpPr>
        <p:spPr>
          <a:xfrm>
            <a:off x="387077" y="921794"/>
            <a:ext cx="11598597" cy="646331"/>
          </a:xfrm>
          <a:prstGeom prst="rect">
            <a:avLst/>
          </a:prstGeom>
          <a:noFill/>
        </p:spPr>
        <p:txBody>
          <a:bodyPr wrap="square" rtlCol="0" anchor="t">
            <a:spAutoFit/>
          </a:bodyPr>
          <a:lstStyle/>
          <a:p>
            <a:pPr algn="just"/>
            <a:r>
              <a:rPr lang="en-US" sz="1800">
                <a:ea typeface="+mn-lt"/>
                <a:cs typeface="+mn-lt"/>
              </a:rPr>
              <a:t>In general, our tests show that </a:t>
            </a:r>
            <a:r>
              <a:rPr lang="en-US" sz="1800" b="1">
                <a:solidFill>
                  <a:srgbClr val="00B050"/>
                </a:solidFill>
                <a:ea typeface="+mn-lt"/>
                <a:cs typeface="+mn-lt"/>
              </a:rPr>
              <a:t>decision tree and K_NN</a:t>
            </a:r>
            <a:r>
              <a:rPr lang="en-US" sz="1800">
                <a:ea typeface="+mn-lt"/>
                <a:cs typeface="+mn-lt"/>
              </a:rPr>
              <a:t> can be reasonable candidates for predicting the success of campaigns, using different sets</a:t>
            </a:r>
            <a:r>
              <a:rPr lang="en-US" sz="1800">
                <a:solidFill>
                  <a:srgbClr val="374C81"/>
                </a:solidFill>
                <a:ea typeface="+mn-lt"/>
                <a:cs typeface="+mn-lt"/>
              </a:rPr>
              <a:t> of variables.</a:t>
            </a:r>
            <a:endParaRPr lang="en-US">
              <a:solidFill>
                <a:srgbClr val="374C81"/>
              </a:solidFill>
              <a:ea typeface="+mn-lt"/>
              <a:cs typeface="+mn-lt"/>
            </a:endParaRPr>
          </a:p>
        </p:txBody>
      </p:sp>
      <p:sp>
        <p:nvSpPr>
          <p:cNvPr id="5" name="Right Brace 4">
            <a:extLst>
              <a:ext uri="{FF2B5EF4-FFF2-40B4-BE49-F238E27FC236}">
                <a16:creationId xmlns:a16="http://schemas.microsoft.com/office/drawing/2014/main" id="{35E040F3-294C-4C44-8A46-57481F56EB35}"/>
              </a:ext>
            </a:extLst>
          </p:cNvPr>
          <p:cNvSpPr/>
          <p:nvPr/>
        </p:nvSpPr>
        <p:spPr>
          <a:xfrm>
            <a:off x="6094412" y="1925073"/>
            <a:ext cx="348675" cy="470416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67AB1CF8-3623-4626-A4D7-9A2AB131AD0F}"/>
              </a:ext>
            </a:extLst>
          </p:cNvPr>
          <p:cNvSpPr txBox="1"/>
          <p:nvPr/>
        </p:nvSpPr>
        <p:spPr>
          <a:xfrm>
            <a:off x="6710289" y="1867938"/>
            <a:ext cx="4824878" cy="3970318"/>
          </a:xfrm>
          <a:prstGeom prst="rect">
            <a:avLst/>
          </a:prstGeom>
          <a:solidFill>
            <a:schemeClr val="bg1">
              <a:lumMod val="9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nchor="t">
            <a:spAutoFit/>
          </a:bodyPr>
          <a:lstStyle/>
          <a:p>
            <a:pPr marL="285750" indent="-285750" algn="just">
              <a:buFont typeface="Arial"/>
              <a:buChar char="•"/>
            </a:pPr>
            <a:r>
              <a:rPr lang="en-US" sz="1800">
                <a:ea typeface="+mn-lt"/>
                <a:cs typeface="+mn-lt"/>
              </a:rPr>
              <a:t>k-NN model can achieve a slightly better accuracy if the number of the nearest neighbours is decreased to 2. As appears, accuracy of the classification is decreasing as the number of neighboring training data points increases.</a:t>
            </a:r>
            <a:endParaRPr lang="en-US">
              <a:ea typeface="+mn-lt"/>
              <a:cs typeface="+mn-lt"/>
            </a:endParaRPr>
          </a:p>
          <a:p>
            <a:pPr marL="285750" indent="-285750" algn="just">
              <a:buFontTx/>
              <a:buChar char="-"/>
            </a:pPr>
            <a:endParaRPr lang="en-US" sz="1800"/>
          </a:p>
          <a:p>
            <a:pPr marL="285750" indent="-285750" algn="just">
              <a:buFont typeface="Arial"/>
              <a:buChar char="•"/>
            </a:pPr>
            <a:r>
              <a:rPr lang="en-US" sz="1800">
                <a:ea typeface="+mn-lt"/>
                <a:cs typeface="+mn-lt"/>
              </a:rPr>
              <a:t>maximum depth of 15, which is selected initially for the random forest model, associates with the optimal value for the highest possible accuracy. As appears, for larger values accuracy tends to decline</a:t>
            </a:r>
            <a:endParaRPr lang="en-US" sz="1800" dirty="0"/>
          </a:p>
        </p:txBody>
      </p:sp>
      <p:sp>
        <p:nvSpPr>
          <p:cNvPr id="16" name="Slide Number Placeholder 15">
            <a:extLst>
              <a:ext uri="{FF2B5EF4-FFF2-40B4-BE49-F238E27FC236}">
                <a16:creationId xmlns:a16="http://schemas.microsoft.com/office/drawing/2014/main" id="{7061E5F5-DD48-45EA-922F-DC54D10967B7}"/>
              </a:ext>
            </a:extLst>
          </p:cNvPr>
          <p:cNvSpPr>
            <a:spLocks noGrp="1"/>
          </p:cNvSpPr>
          <p:nvPr>
            <p:ph type="sldNum" sz="quarter" idx="12"/>
          </p:nvPr>
        </p:nvSpPr>
        <p:spPr/>
        <p:txBody>
          <a:bodyPr/>
          <a:lstStyle/>
          <a:p>
            <a:fld id="{EB37DED6-D4C7-42EE-AB49-D2E39E64FDE4}" type="slidenum">
              <a:rPr lang="en-US" smtClean="0"/>
              <a:t>24</a:t>
            </a:fld>
            <a:endParaRPr lang="en-US"/>
          </a:p>
        </p:txBody>
      </p:sp>
      <p:pic>
        <p:nvPicPr>
          <p:cNvPr id="3" name="Picture 3" descr="A screenshot of a cell phone&#10;&#10;Description generated with very high confidence">
            <a:extLst>
              <a:ext uri="{FF2B5EF4-FFF2-40B4-BE49-F238E27FC236}">
                <a16:creationId xmlns:a16="http://schemas.microsoft.com/office/drawing/2014/main" id="{E7AAF0F3-C7E5-4FEB-B687-87B23D03DACC}"/>
              </a:ext>
            </a:extLst>
          </p:cNvPr>
          <p:cNvPicPr>
            <a:picLocks noChangeAspect="1"/>
          </p:cNvPicPr>
          <p:nvPr/>
        </p:nvPicPr>
        <p:blipFill>
          <a:blip r:embed="rId2"/>
          <a:stretch>
            <a:fillRect/>
          </a:stretch>
        </p:blipFill>
        <p:spPr>
          <a:xfrm>
            <a:off x="549108" y="4361405"/>
            <a:ext cx="5574088" cy="2241688"/>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1F0A9F7A-7D8C-43CD-B470-7338D2710F6A}"/>
              </a:ext>
            </a:extLst>
          </p:cNvPr>
          <p:cNvPicPr>
            <a:picLocks noChangeAspect="1"/>
          </p:cNvPicPr>
          <p:nvPr/>
        </p:nvPicPr>
        <p:blipFill>
          <a:blip r:embed="rId3"/>
          <a:stretch>
            <a:fillRect/>
          </a:stretch>
        </p:blipFill>
        <p:spPr>
          <a:xfrm>
            <a:off x="551011" y="1923271"/>
            <a:ext cx="5502219" cy="2347719"/>
          </a:xfrm>
          <a:prstGeom prst="rect">
            <a:avLst/>
          </a:prstGeom>
        </p:spPr>
      </p:pic>
    </p:spTree>
    <p:extLst>
      <p:ext uri="{BB962C8B-B14F-4D97-AF65-F5344CB8AC3E}">
        <p14:creationId xmlns:p14="http://schemas.microsoft.com/office/powerpoint/2010/main" val="102988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1901FEE-78BF-420B-94ED-1A3E2DA1FA83}"/>
              </a:ext>
            </a:extLst>
          </p:cNvPr>
          <p:cNvSpPr txBox="1">
            <a:spLocks/>
          </p:cNvSpPr>
          <p:nvPr/>
        </p:nvSpPr>
        <p:spPr>
          <a:xfrm>
            <a:off x="303212" y="152400"/>
            <a:ext cx="10157354" cy="787400"/>
          </a:xfrm>
          <a:prstGeom prst="rect">
            <a:avLst/>
          </a:prstGeom>
        </p:spPr>
        <p:txBody>
          <a:bodyPr vert="horz" lIns="121899" tIns="60949" rIns="121899" bIns="60949" rtlCol="0" anchor="t">
            <a:normAutofit/>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4000"/>
              <a:t>Conclusion</a:t>
            </a:r>
            <a:endParaRPr lang="en-US"/>
          </a:p>
        </p:txBody>
      </p:sp>
      <p:sp>
        <p:nvSpPr>
          <p:cNvPr id="10" name="Content Placeholder 13">
            <a:extLst>
              <a:ext uri="{FF2B5EF4-FFF2-40B4-BE49-F238E27FC236}">
                <a16:creationId xmlns:a16="http://schemas.microsoft.com/office/drawing/2014/main" id="{C8E6AB63-0CA8-43DA-AC9C-AE9847E57F3E}"/>
              </a:ext>
            </a:extLst>
          </p:cNvPr>
          <p:cNvSpPr txBox="1">
            <a:spLocks/>
          </p:cNvSpPr>
          <p:nvPr/>
        </p:nvSpPr>
        <p:spPr>
          <a:xfrm>
            <a:off x="303212" y="1687114"/>
            <a:ext cx="8145048" cy="4499154"/>
          </a:xfrm>
          <a:prstGeom prst="rect">
            <a:avLst/>
          </a:prstGeom>
        </p:spPr>
        <p:txBody>
          <a:bodyPr vert="horz" lIns="121899" tIns="60949" rIns="121899" bIns="60949" rtlCol="0" anchor="b">
            <a:normAutofit/>
          </a:bodyPr>
          <a:lstStyle>
            <a:lvl1pPr marL="0" indent="0" algn="l" defTabSz="1218987" rtl="0" eaLnBrk="1" latinLnBrk="0" hangingPunct="1">
              <a:lnSpc>
                <a:spcPct val="95000"/>
              </a:lnSpc>
              <a:spcBef>
                <a:spcPts val="0"/>
              </a:spcBef>
              <a:buSzPct val="100000"/>
              <a:buFont typeface="Arial" pitchFamily="34" charset="0"/>
              <a:buNone/>
              <a:defRPr sz="2800"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400" kern="1200">
                <a:solidFill>
                  <a:schemeClr val="tx1">
                    <a:tint val="75000"/>
                  </a:schemeClr>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100" kern="1200">
                <a:solidFill>
                  <a:schemeClr val="tx1">
                    <a:tint val="75000"/>
                  </a:schemeClr>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1900" kern="1200">
                <a:solidFill>
                  <a:schemeClr val="tx1">
                    <a:tint val="75000"/>
                  </a:schemeClr>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1900" kern="1200">
                <a:solidFill>
                  <a:schemeClr val="tx1">
                    <a:tint val="75000"/>
                  </a:schemeClr>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9pPr>
          </a:lstStyle>
          <a:p>
            <a:pPr algn="just">
              <a:buFont typeface="Arial" panose="020B0604020202020204" pitchFamily="34" charset="0"/>
              <a:buChar char="•"/>
            </a:pPr>
            <a:r>
              <a:rPr lang="en-US" sz="2000"/>
              <a:t> Client</a:t>
            </a:r>
            <a:r>
              <a:rPr lang="en-US" sz="2000">
                <a:ea typeface="+mn-lt"/>
                <a:cs typeface="+mn-lt"/>
              </a:rPr>
              <a:t> data, parameters related with the last contact of the current campaign, and economic context attributes can decently predict the success or failure of a telemarketing campaign in the Banking industry.</a:t>
            </a:r>
            <a:endParaRPr lang="en-US" sz="2000" dirty="0"/>
          </a:p>
          <a:p>
            <a:pPr algn="just">
              <a:buFont typeface="Arial" panose="020B0604020202020204" pitchFamily="34" charset="0"/>
              <a:buChar char="•"/>
            </a:pPr>
            <a:endParaRPr lang="en-US" sz="2000" dirty="0"/>
          </a:p>
          <a:p>
            <a:pPr algn="just">
              <a:buFont typeface="Arial" panose="020B0604020202020204" pitchFamily="34" charset="0"/>
              <a:buChar char="•"/>
            </a:pPr>
            <a:r>
              <a:rPr lang="en-US" sz="2000"/>
              <a:t> Current results are based on </a:t>
            </a:r>
            <a:r>
              <a:rPr lang="en-US" sz="2000">
                <a:ea typeface="+mn-lt"/>
                <a:cs typeface="+mn-lt"/>
              </a:rPr>
              <a:t>obtainable data from a Portuguese banking institution, thus not essentially generalizable. </a:t>
            </a:r>
            <a:endParaRPr lang="en-US" sz="2000" dirty="0"/>
          </a:p>
          <a:p>
            <a:pPr algn="just">
              <a:buFont typeface="Arial" panose="020B0604020202020204" pitchFamily="34" charset="0"/>
              <a:buChar char="•"/>
            </a:pPr>
            <a:endParaRPr lang="en-US" sz="2000" dirty="0"/>
          </a:p>
          <a:p>
            <a:pPr algn="just">
              <a:buFont typeface="Arial" panose="020B0604020202020204" pitchFamily="34" charset="0"/>
              <a:buChar char="•"/>
            </a:pPr>
            <a:r>
              <a:rPr lang="en-US" sz="2000"/>
              <a:t>Curent dataset lacks important information about the interst rate factor while it is assumed to be of great importance in discouraging or incentivizing clients in response to telemarketing campaigns.</a:t>
            </a:r>
            <a:endParaRPr lang="en-US" sz="2000" dirty="0"/>
          </a:p>
          <a:p>
            <a:pPr marL="457200" indent="-45720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102753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CD877A6-417A-4278-B57D-BEDFB6E46326}"/>
              </a:ext>
            </a:extLst>
          </p:cNvPr>
          <p:cNvSpPr txBox="1"/>
          <p:nvPr/>
        </p:nvSpPr>
        <p:spPr>
          <a:xfrm>
            <a:off x="4525713" y="2926080"/>
            <a:ext cx="3137397" cy="769441"/>
          </a:xfrm>
          <a:prstGeom prst="rect">
            <a:avLst/>
          </a:prstGeom>
          <a:noFill/>
        </p:spPr>
        <p:txBody>
          <a:bodyPr wrap="none" rtlCol="0">
            <a:spAutoFit/>
          </a:bodyPr>
          <a:lstStyle/>
          <a:p>
            <a:r>
              <a:rPr lang="en-US" sz="4400" b="1"/>
              <a:t>Thank you!</a:t>
            </a:r>
          </a:p>
        </p:txBody>
      </p:sp>
      <p:sp>
        <p:nvSpPr>
          <p:cNvPr id="8" name="Slide Number Placeholder 7">
            <a:extLst>
              <a:ext uri="{FF2B5EF4-FFF2-40B4-BE49-F238E27FC236}">
                <a16:creationId xmlns:a16="http://schemas.microsoft.com/office/drawing/2014/main" id="{D7CD7ED4-96EC-4739-A456-6F66148A9298}"/>
              </a:ext>
            </a:extLst>
          </p:cNvPr>
          <p:cNvSpPr>
            <a:spLocks noGrp="1"/>
          </p:cNvSpPr>
          <p:nvPr>
            <p:ph type="sldNum" sz="quarter" idx="12"/>
          </p:nvPr>
        </p:nvSpPr>
        <p:spPr/>
        <p:txBody>
          <a:bodyPr/>
          <a:lstStyle/>
          <a:p>
            <a:fld id="{2DFBB78A-01B4-41F2-96B0-677A4A282832}" type="slidenum">
              <a:rPr lang="en-US" smtClean="0"/>
              <a:t>26</a:t>
            </a:fld>
            <a:endParaRPr lang="en-US"/>
          </a:p>
        </p:txBody>
      </p:sp>
    </p:spTree>
    <p:extLst>
      <p:ext uri="{BB962C8B-B14F-4D97-AF65-F5344CB8AC3E}">
        <p14:creationId xmlns:p14="http://schemas.microsoft.com/office/powerpoint/2010/main" val="37613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1901FEE-78BF-420B-94ED-1A3E2DA1FA83}"/>
              </a:ext>
            </a:extLst>
          </p:cNvPr>
          <p:cNvSpPr txBox="1">
            <a:spLocks/>
          </p:cNvSpPr>
          <p:nvPr/>
        </p:nvSpPr>
        <p:spPr>
          <a:xfrm>
            <a:off x="303212" y="152400"/>
            <a:ext cx="10157354" cy="787400"/>
          </a:xfrm>
          <a:prstGeom prst="rect">
            <a:avLst/>
          </a:prstGeom>
        </p:spPr>
        <p:txBody>
          <a:bodyPr vert="horz" lIns="121899" tIns="60949" rIns="121899" bIns="60949" rtlCol="0" anchor="t">
            <a:normAutofit/>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4000"/>
              <a:t>Introduction</a:t>
            </a:r>
            <a:endParaRPr lang="en-US"/>
          </a:p>
        </p:txBody>
      </p:sp>
      <p:sp>
        <p:nvSpPr>
          <p:cNvPr id="10" name="Content Placeholder 13">
            <a:extLst>
              <a:ext uri="{FF2B5EF4-FFF2-40B4-BE49-F238E27FC236}">
                <a16:creationId xmlns:a16="http://schemas.microsoft.com/office/drawing/2014/main" id="{C8E6AB63-0CA8-43DA-AC9C-AE9847E57F3E}"/>
              </a:ext>
            </a:extLst>
          </p:cNvPr>
          <p:cNvSpPr txBox="1">
            <a:spLocks/>
          </p:cNvSpPr>
          <p:nvPr/>
        </p:nvSpPr>
        <p:spPr>
          <a:xfrm>
            <a:off x="227012" y="1287064"/>
            <a:ext cx="8231290" cy="4499154"/>
          </a:xfrm>
          <a:prstGeom prst="rect">
            <a:avLst/>
          </a:prstGeom>
        </p:spPr>
        <p:txBody>
          <a:bodyPr vert="horz" lIns="121899" tIns="60949" rIns="121899" bIns="60949" rtlCol="0" anchor="b">
            <a:normAutofit/>
          </a:bodyPr>
          <a:lstStyle>
            <a:lvl1pPr marL="0" indent="0" algn="l" defTabSz="1218987" rtl="0" eaLnBrk="1" latinLnBrk="0" hangingPunct="1">
              <a:lnSpc>
                <a:spcPct val="95000"/>
              </a:lnSpc>
              <a:spcBef>
                <a:spcPts val="0"/>
              </a:spcBef>
              <a:buSzPct val="100000"/>
              <a:buFont typeface="Arial" pitchFamily="34" charset="0"/>
              <a:buNone/>
              <a:defRPr sz="2800"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400" kern="1200">
                <a:solidFill>
                  <a:schemeClr val="tx1">
                    <a:tint val="75000"/>
                  </a:schemeClr>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100" kern="1200">
                <a:solidFill>
                  <a:schemeClr val="tx1">
                    <a:tint val="75000"/>
                  </a:schemeClr>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1900" kern="1200">
                <a:solidFill>
                  <a:schemeClr val="tx1">
                    <a:tint val="75000"/>
                  </a:schemeClr>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1900" kern="1200">
                <a:solidFill>
                  <a:schemeClr val="tx1">
                    <a:tint val="75000"/>
                  </a:schemeClr>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9pPr>
          </a:lstStyle>
          <a:p>
            <a:pPr algn="just"/>
            <a:endParaRPr lang="en-US" dirty="0">
              <a:ea typeface="+mn-lt"/>
              <a:cs typeface="+mn-lt"/>
            </a:endParaRPr>
          </a:p>
          <a:p>
            <a:pPr marL="457200" indent="-457200" algn="just">
              <a:buFont typeface="Arial" panose="020B0604020202020204" pitchFamily="34" charset="0"/>
              <a:buChar char="•"/>
            </a:pPr>
            <a:r>
              <a:rPr lang="en-US" sz="2400" dirty="0">
                <a:ea typeface="+mn-lt"/>
                <a:cs typeface="+mn-lt"/>
              </a:rPr>
              <a:t>Within the banking industry, optimizing targeting for telemarketing is a key issue under a growing pressure to revenue management.</a:t>
            </a:r>
          </a:p>
          <a:p>
            <a:pPr marL="457200" indent="-457200" algn="just">
              <a:buFont typeface="Arial" panose="020B0604020202020204" pitchFamily="34" charset="0"/>
              <a:buChar char="•"/>
            </a:pPr>
            <a:endParaRPr lang="en-US" sz="2400" dirty="0"/>
          </a:p>
          <a:p>
            <a:pPr marL="457200" indent="-457200" algn="just">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400" dirty="0">
                <a:ea typeface="+mn-lt"/>
                <a:cs typeface="+mn-lt"/>
              </a:rPr>
              <a:t>In this regard, the use of data-driven models to predict the success of direct marketing campaigns (such as phone calls) to sell long term deposits is expected to bring a competitive edge for rivals in banking industry.</a:t>
            </a:r>
            <a:endParaRPr lang="en-US" sz="2400" dirty="0"/>
          </a:p>
          <a:p>
            <a:pPr algn="just"/>
            <a:endParaRPr lang="en-US" dirty="0"/>
          </a:p>
        </p:txBody>
      </p:sp>
    </p:spTree>
    <p:extLst>
      <p:ext uri="{BB962C8B-B14F-4D97-AF65-F5344CB8AC3E}">
        <p14:creationId xmlns:p14="http://schemas.microsoft.com/office/powerpoint/2010/main" val="452295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2">
            <a:extLst>
              <a:ext uri="{FF2B5EF4-FFF2-40B4-BE49-F238E27FC236}">
                <a16:creationId xmlns:a16="http://schemas.microsoft.com/office/drawing/2014/main" id="{D7C25557-3033-45C6-A59B-DDEA4AD2D9CC}"/>
              </a:ext>
            </a:extLst>
          </p:cNvPr>
          <p:cNvGraphicFramePr>
            <a:graphicFrameLocks noGrp="1"/>
          </p:cNvGraphicFramePr>
          <p:nvPr/>
        </p:nvGraphicFramePr>
        <p:xfrm>
          <a:off x="422922" y="1921330"/>
          <a:ext cx="7933287" cy="3015340"/>
        </p:xfrm>
        <a:graphic>
          <a:graphicData uri="http://schemas.openxmlformats.org/drawingml/2006/table">
            <a:tbl>
              <a:tblPr firstRow="1" bandRow="1">
                <a:tableStyleId>{69012ECD-51FC-41F1-AA8D-1B2483CD663E}</a:tableStyleId>
              </a:tblPr>
              <a:tblGrid>
                <a:gridCol w="721671">
                  <a:extLst>
                    <a:ext uri="{9D8B030D-6E8A-4147-A177-3AD203B41FA5}">
                      <a16:colId xmlns:a16="http://schemas.microsoft.com/office/drawing/2014/main" val="3753220737"/>
                    </a:ext>
                  </a:extLst>
                </a:gridCol>
                <a:gridCol w="2532480">
                  <a:extLst>
                    <a:ext uri="{9D8B030D-6E8A-4147-A177-3AD203B41FA5}">
                      <a16:colId xmlns:a16="http://schemas.microsoft.com/office/drawing/2014/main" val="4133815275"/>
                    </a:ext>
                  </a:extLst>
                </a:gridCol>
                <a:gridCol w="4679136">
                  <a:extLst>
                    <a:ext uri="{9D8B030D-6E8A-4147-A177-3AD203B41FA5}">
                      <a16:colId xmlns:a16="http://schemas.microsoft.com/office/drawing/2014/main" val="998362617"/>
                    </a:ext>
                  </a:extLst>
                </a:gridCol>
              </a:tblGrid>
              <a:tr h="494341">
                <a:tc>
                  <a:txBody>
                    <a:bodyPr/>
                    <a:lstStyle/>
                    <a:p>
                      <a:endParaRPr lang="en-US"/>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358858"/>
                  </a:ext>
                </a:extLst>
              </a:tr>
              <a:tr h="51747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t>Data Owner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t>Portuguese bank institution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2245140"/>
                  </a:ext>
                </a:extLst>
              </a:tr>
              <a:tr h="52050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Data 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t>2008-2013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86851"/>
                  </a:ext>
                </a:extLst>
              </a:tr>
              <a:tr h="49434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Data Overview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Marketing selling campaigns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9746357"/>
                  </a:ext>
                </a:extLst>
              </a:tr>
              <a:tr h="49434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Sales Channel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Telemarketing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1739854"/>
                  </a:ext>
                </a:extLst>
              </a:tr>
              <a:tr h="49434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Bank long-term deposit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3927991"/>
                  </a:ext>
                </a:extLst>
              </a:tr>
            </a:tbl>
          </a:graphicData>
        </a:graphic>
      </p:graphicFrame>
      <p:sp>
        <p:nvSpPr>
          <p:cNvPr id="5" name="Title 12">
            <a:extLst>
              <a:ext uri="{FF2B5EF4-FFF2-40B4-BE49-F238E27FC236}">
                <a16:creationId xmlns:a16="http://schemas.microsoft.com/office/drawing/2014/main" id="{91901FEE-78BF-420B-94ED-1A3E2DA1FA83}"/>
              </a:ext>
            </a:extLst>
          </p:cNvPr>
          <p:cNvSpPr txBox="1">
            <a:spLocks/>
          </p:cNvSpPr>
          <p:nvPr/>
        </p:nvSpPr>
        <p:spPr>
          <a:xfrm>
            <a:off x="303212" y="152400"/>
            <a:ext cx="10157354" cy="787400"/>
          </a:xfrm>
          <a:prstGeom prst="rect">
            <a:avLst/>
          </a:prstGeom>
        </p:spPr>
        <p:txBody>
          <a:bodyPr vert="horz" lIns="121899" tIns="60949" rIns="121899" bIns="60949" rtlCol="0" anchor="t">
            <a:normAutofit/>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4000"/>
              <a:t>Business Situation</a:t>
            </a:r>
          </a:p>
        </p:txBody>
      </p:sp>
      <p:pic>
        <p:nvPicPr>
          <p:cNvPr id="4" name="Graphic 3" descr="Bank">
            <a:extLst>
              <a:ext uri="{FF2B5EF4-FFF2-40B4-BE49-F238E27FC236}">
                <a16:creationId xmlns:a16="http://schemas.microsoft.com/office/drawing/2014/main" id="{E54EF043-5555-4B7A-AC8D-71AB8CA5844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549" y="2430778"/>
            <a:ext cx="444748" cy="444748"/>
          </a:xfrm>
          <a:prstGeom prst="rect">
            <a:avLst/>
          </a:prstGeom>
        </p:spPr>
      </p:pic>
      <p:pic>
        <p:nvPicPr>
          <p:cNvPr id="7" name="Graphic 6" descr="Stopwatch">
            <a:extLst>
              <a:ext uri="{FF2B5EF4-FFF2-40B4-BE49-F238E27FC236}">
                <a16:creationId xmlns:a16="http://schemas.microsoft.com/office/drawing/2014/main" id="{24C44E90-2FCD-4AF1-8A0C-FC568EB7542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5549" y="2984252"/>
            <a:ext cx="444748" cy="444748"/>
          </a:xfrm>
          <a:prstGeom prst="rect">
            <a:avLst/>
          </a:prstGeom>
        </p:spPr>
      </p:pic>
      <p:pic>
        <p:nvPicPr>
          <p:cNvPr id="17" name="Graphic 16" descr="Marketing">
            <a:extLst>
              <a:ext uri="{FF2B5EF4-FFF2-40B4-BE49-F238E27FC236}">
                <a16:creationId xmlns:a16="http://schemas.microsoft.com/office/drawing/2014/main" id="{8498E665-607F-49B9-8B8A-7FEC3F05855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5549" y="3483907"/>
            <a:ext cx="452047" cy="452047"/>
          </a:xfrm>
          <a:prstGeom prst="rect">
            <a:avLst/>
          </a:prstGeom>
        </p:spPr>
      </p:pic>
      <p:pic>
        <p:nvPicPr>
          <p:cNvPr id="22" name="Graphic 21" descr="Call center">
            <a:extLst>
              <a:ext uri="{FF2B5EF4-FFF2-40B4-BE49-F238E27FC236}">
                <a16:creationId xmlns:a16="http://schemas.microsoft.com/office/drawing/2014/main" id="{CDD323E6-EBE5-40C7-AF34-7ACA8A1A4E3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5549" y="3916284"/>
            <a:ext cx="520027" cy="520027"/>
          </a:xfrm>
          <a:prstGeom prst="rect">
            <a:avLst/>
          </a:prstGeom>
        </p:spPr>
      </p:pic>
      <p:pic>
        <p:nvPicPr>
          <p:cNvPr id="24" name="Graphic 23" descr="Piggy Bank">
            <a:extLst>
              <a:ext uri="{FF2B5EF4-FFF2-40B4-BE49-F238E27FC236}">
                <a16:creationId xmlns:a16="http://schemas.microsoft.com/office/drawing/2014/main" id="{C3295FA7-7923-4364-9437-E7D7CEFB101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5549" y="4419416"/>
            <a:ext cx="544707" cy="544707"/>
          </a:xfrm>
          <a:prstGeom prst="rect">
            <a:avLst/>
          </a:prstGeom>
        </p:spPr>
      </p:pic>
    </p:spTree>
    <p:extLst>
      <p:ext uri="{BB962C8B-B14F-4D97-AF65-F5344CB8AC3E}">
        <p14:creationId xmlns:p14="http://schemas.microsoft.com/office/powerpoint/2010/main" val="366358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1901FEE-78BF-420B-94ED-1A3E2DA1FA83}"/>
              </a:ext>
            </a:extLst>
          </p:cNvPr>
          <p:cNvSpPr txBox="1">
            <a:spLocks/>
          </p:cNvSpPr>
          <p:nvPr/>
        </p:nvSpPr>
        <p:spPr>
          <a:xfrm>
            <a:off x="303212" y="152400"/>
            <a:ext cx="10157354" cy="787400"/>
          </a:xfrm>
          <a:prstGeom prst="rect">
            <a:avLst/>
          </a:prstGeom>
        </p:spPr>
        <p:txBody>
          <a:bodyPr vert="horz" lIns="121899" tIns="60949" rIns="121899" bIns="60949" rtlCol="0" anchor="t">
            <a:normAutofit/>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4000"/>
              <a:t>Objectives</a:t>
            </a:r>
          </a:p>
        </p:txBody>
      </p:sp>
      <p:sp>
        <p:nvSpPr>
          <p:cNvPr id="8" name="TextBox 7">
            <a:extLst>
              <a:ext uri="{FF2B5EF4-FFF2-40B4-BE49-F238E27FC236}">
                <a16:creationId xmlns:a16="http://schemas.microsoft.com/office/drawing/2014/main" id="{7BD81419-163D-4361-938B-5AD94581939E}"/>
              </a:ext>
            </a:extLst>
          </p:cNvPr>
          <p:cNvSpPr txBox="1"/>
          <p:nvPr/>
        </p:nvSpPr>
        <p:spPr>
          <a:xfrm>
            <a:off x="1446212" y="1596517"/>
            <a:ext cx="7132543" cy="461665"/>
          </a:xfrm>
          <a:prstGeom prst="rect">
            <a:avLst/>
          </a:prstGeom>
          <a:noFill/>
        </p:spPr>
        <p:txBody>
          <a:bodyPr wrap="square" rtlCol="0">
            <a:spAutoFit/>
          </a:bodyPr>
          <a:lstStyle/>
          <a:p>
            <a:pPr marL="342900" indent="-342900">
              <a:buFont typeface="Arial" panose="020B0604020202020204" pitchFamily="34" charset="0"/>
              <a:buChar char="•"/>
            </a:pPr>
            <a:r>
              <a:rPr lang="en-US"/>
              <a:t>Analyze customer profiles</a:t>
            </a:r>
          </a:p>
        </p:txBody>
      </p:sp>
      <p:pic>
        <p:nvPicPr>
          <p:cNvPr id="12" name="Graphic 11" descr="Target Audience">
            <a:extLst>
              <a:ext uri="{FF2B5EF4-FFF2-40B4-BE49-F238E27FC236}">
                <a16:creationId xmlns:a16="http://schemas.microsoft.com/office/drawing/2014/main" id="{13000565-D2BC-4D3B-82A5-0D3DBB224D7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3212" y="1370150"/>
            <a:ext cx="914400" cy="914400"/>
          </a:xfrm>
          <a:prstGeom prst="rect">
            <a:avLst/>
          </a:prstGeom>
        </p:spPr>
      </p:pic>
      <p:pic>
        <p:nvPicPr>
          <p:cNvPr id="16" name="Graphic 15" descr="Presentation with bar chart">
            <a:extLst>
              <a:ext uri="{FF2B5EF4-FFF2-40B4-BE49-F238E27FC236}">
                <a16:creationId xmlns:a16="http://schemas.microsoft.com/office/drawing/2014/main" id="{77442F4E-E0A3-4AC3-ACFD-8CEC15DA21B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3212" y="3055350"/>
            <a:ext cx="914400" cy="914400"/>
          </a:xfrm>
          <a:prstGeom prst="rect">
            <a:avLst/>
          </a:prstGeom>
        </p:spPr>
      </p:pic>
      <p:sp>
        <p:nvSpPr>
          <p:cNvPr id="18" name="TextBox 17">
            <a:extLst>
              <a:ext uri="{FF2B5EF4-FFF2-40B4-BE49-F238E27FC236}">
                <a16:creationId xmlns:a16="http://schemas.microsoft.com/office/drawing/2014/main" id="{EBCE2935-6D25-446A-9808-918638845046}"/>
              </a:ext>
            </a:extLst>
          </p:cNvPr>
          <p:cNvSpPr txBox="1"/>
          <p:nvPr/>
        </p:nvSpPr>
        <p:spPr>
          <a:xfrm>
            <a:off x="1446212" y="3055350"/>
            <a:ext cx="6172200" cy="1200329"/>
          </a:xfrm>
          <a:prstGeom prst="rect">
            <a:avLst/>
          </a:prstGeom>
          <a:noFill/>
        </p:spPr>
        <p:txBody>
          <a:bodyPr wrap="square" rtlCol="0">
            <a:spAutoFit/>
          </a:bodyPr>
          <a:lstStyle/>
          <a:p>
            <a:pPr marL="342900" indent="-342900">
              <a:buFont typeface="Arial" panose="020B0604020202020204" pitchFamily="34" charset="0"/>
              <a:buChar char="•"/>
            </a:pPr>
            <a:r>
              <a:rPr lang="en-US"/>
              <a:t>Evaluate the performance of marketing campaign</a:t>
            </a:r>
          </a:p>
          <a:p>
            <a:endParaRPr lang="en-US"/>
          </a:p>
        </p:txBody>
      </p:sp>
      <p:sp>
        <p:nvSpPr>
          <p:cNvPr id="19" name="TextBox 18">
            <a:extLst>
              <a:ext uri="{FF2B5EF4-FFF2-40B4-BE49-F238E27FC236}">
                <a16:creationId xmlns:a16="http://schemas.microsoft.com/office/drawing/2014/main" id="{2C99355D-E5A9-47CF-A43E-D5FC8A53A72A}"/>
              </a:ext>
            </a:extLst>
          </p:cNvPr>
          <p:cNvSpPr txBox="1"/>
          <p:nvPr/>
        </p:nvSpPr>
        <p:spPr>
          <a:xfrm>
            <a:off x="1446212" y="4652682"/>
            <a:ext cx="6861863" cy="830997"/>
          </a:xfrm>
          <a:prstGeom prst="rect">
            <a:avLst/>
          </a:prstGeom>
          <a:noFill/>
        </p:spPr>
        <p:txBody>
          <a:bodyPr wrap="square" rtlCol="0">
            <a:spAutoFit/>
          </a:bodyPr>
          <a:lstStyle/>
          <a:p>
            <a:pPr marL="342900" indent="-342900">
              <a:buFont typeface="Arial" panose="020B0604020202020204" pitchFamily="34" charset="0"/>
              <a:buChar char="•"/>
            </a:pPr>
            <a:r>
              <a:rPr lang="en-US"/>
              <a:t>Predict whether the client will subscribe a term deposit</a:t>
            </a:r>
          </a:p>
        </p:txBody>
      </p:sp>
      <p:pic>
        <p:nvPicPr>
          <p:cNvPr id="21" name="Graphic 20" descr="Head with gears">
            <a:extLst>
              <a:ext uri="{FF2B5EF4-FFF2-40B4-BE49-F238E27FC236}">
                <a16:creationId xmlns:a16="http://schemas.microsoft.com/office/drawing/2014/main" id="{A77EFB21-4D48-47A9-B331-507F6ED0D61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0723" y="4795646"/>
            <a:ext cx="914400" cy="914400"/>
          </a:xfrm>
          <a:prstGeom prst="rect">
            <a:avLst/>
          </a:prstGeom>
        </p:spPr>
      </p:pic>
    </p:spTree>
    <p:extLst>
      <p:ext uri="{BB962C8B-B14F-4D97-AF65-F5344CB8AC3E}">
        <p14:creationId xmlns:p14="http://schemas.microsoft.com/office/powerpoint/2010/main" val="107317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1901FEE-78BF-420B-94ED-1A3E2DA1FA83}"/>
              </a:ext>
            </a:extLst>
          </p:cNvPr>
          <p:cNvSpPr txBox="1">
            <a:spLocks/>
          </p:cNvSpPr>
          <p:nvPr/>
        </p:nvSpPr>
        <p:spPr>
          <a:xfrm>
            <a:off x="303212" y="152400"/>
            <a:ext cx="10157354" cy="787400"/>
          </a:xfrm>
          <a:prstGeom prst="rect">
            <a:avLst/>
          </a:prstGeom>
        </p:spPr>
        <p:txBody>
          <a:bodyPr vert="horz" lIns="121899" tIns="60949" rIns="121899" bIns="60949" rtlCol="0" anchor="t">
            <a:normAutofit/>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4000"/>
              <a:t>Project Outline</a:t>
            </a:r>
          </a:p>
        </p:txBody>
      </p:sp>
      <p:sp>
        <p:nvSpPr>
          <p:cNvPr id="8" name="TextBox 7">
            <a:extLst>
              <a:ext uri="{FF2B5EF4-FFF2-40B4-BE49-F238E27FC236}">
                <a16:creationId xmlns:a16="http://schemas.microsoft.com/office/drawing/2014/main" id="{7BD81419-163D-4361-938B-5AD94581939E}"/>
              </a:ext>
            </a:extLst>
          </p:cNvPr>
          <p:cNvSpPr txBox="1"/>
          <p:nvPr/>
        </p:nvSpPr>
        <p:spPr>
          <a:xfrm>
            <a:off x="1446212" y="1385502"/>
            <a:ext cx="7132543" cy="461665"/>
          </a:xfrm>
          <a:prstGeom prst="rect">
            <a:avLst/>
          </a:prstGeom>
          <a:noFill/>
        </p:spPr>
        <p:txBody>
          <a:bodyPr wrap="square" rtlCol="0">
            <a:spAutoFit/>
          </a:bodyPr>
          <a:lstStyle/>
          <a:p>
            <a:r>
              <a:rPr lang="en-US"/>
              <a:t>Descriptive Analysis</a:t>
            </a:r>
          </a:p>
        </p:txBody>
      </p:sp>
      <p:sp>
        <p:nvSpPr>
          <p:cNvPr id="18" name="TextBox 17">
            <a:extLst>
              <a:ext uri="{FF2B5EF4-FFF2-40B4-BE49-F238E27FC236}">
                <a16:creationId xmlns:a16="http://schemas.microsoft.com/office/drawing/2014/main" id="{EBCE2935-6D25-446A-9808-918638845046}"/>
              </a:ext>
            </a:extLst>
          </p:cNvPr>
          <p:cNvSpPr txBox="1"/>
          <p:nvPr/>
        </p:nvSpPr>
        <p:spPr>
          <a:xfrm>
            <a:off x="1446212" y="2100039"/>
            <a:ext cx="6172200" cy="461665"/>
          </a:xfrm>
          <a:prstGeom prst="rect">
            <a:avLst/>
          </a:prstGeom>
          <a:noFill/>
        </p:spPr>
        <p:txBody>
          <a:bodyPr wrap="square" rtlCol="0">
            <a:spAutoFit/>
          </a:bodyPr>
          <a:lstStyle/>
          <a:p>
            <a:r>
              <a:rPr lang="en-US"/>
              <a:t>Data Pre-Processing</a:t>
            </a:r>
          </a:p>
        </p:txBody>
      </p:sp>
      <p:sp>
        <p:nvSpPr>
          <p:cNvPr id="19" name="TextBox 18">
            <a:extLst>
              <a:ext uri="{FF2B5EF4-FFF2-40B4-BE49-F238E27FC236}">
                <a16:creationId xmlns:a16="http://schemas.microsoft.com/office/drawing/2014/main" id="{2C99355D-E5A9-47CF-A43E-D5FC8A53A72A}"/>
              </a:ext>
            </a:extLst>
          </p:cNvPr>
          <p:cNvSpPr txBox="1"/>
          <p:nvPr/>
        </p:nvSpPr>
        <p:spPr>
          <a:xfrm>
            <a:off x="1446212" y="2786390"/>
            <a:ext cx="6861863" cy="461665"/>
          </a:xfrm>
          <a:prstGeom prst="rect">
            <a:avLst/>
          </a:prstGeom>
          <a:noFill/>
        </p:spPr>
        <p:txBody>
          <a:bodyPr wrap="square" rtlCol="0">
            <a:spAutoFit/>
          </a:bodyPr>
          <a:lstStyle/>
          <a:p>
            <a:r>
              <a:rPr lang="en-US"/>
              <a:t>Variables Selection</a:t>
            </a:r>
          </a:p>
        </p:txBody>
      </p:sp>
      <p:sp>
        <p:nvSpPr>
          <p:cNvPr id="9" name="TextBox 8">
            <a:extLst>
              <a:ext uri="{FF2B5EF4-FFF2-40B4-BE49-F238E27FC236}">
                <a16:creationId xmlns:a16="http://schemas.microsoft.com/office/drawing/2014/main" id="{B9B02D80-4171-4C40-BE12-E0E6B5E5827C}"/>
              </a:ext>
            </a:extLst>
          </p:cNvPr>
          <p:cNvSpPr txBox="1"/>
          <p:nvPr/>
        </p:nvSpPr>
        <p:spPr>
          <a:xfrm>
            <a:off x="1446212" y="4998390"/>
            <a:ext cx="6861863" cy="461665"/>
          </a:xfrm>
          <a:prstGeom prst="rect">
            <a:avLst/>
          </a:prstGeom>
          <a:noFill/>
        </p:spPr>
        <p:txBody>
          <a:bodyPr wrap="square" rtlCol="0">
            <a:spAutoFit/>
          </a:bodyPr>
          <a:lstStyle/>
          <a:p>
            <a:r>
              <a:rPr lang="en-US"/>
              <a:t>Predictive Analysis using Random Forest</a:t>
            </a:r>
          </a:p>
        </p:txBody>
      </p:sp>
      <p:sp>
        <p:nvSpPr>
          <p:cNvPr id="10" name="TextBox 9">
            <a:extLst>
              <a:ext uri="{FF2B5EF4-FFF2-40B4-BE49-F238E27FC236}">
                <a16:creationId xmlns:a16="http://schemas.microsoft.com/office/drawing/2014/main" id="{C8D13342-C6B1-4A93-9CB3-FD2527B96F45}"/>
              </a:ext>
            </a:extLst>
          </p:cNvPr>
          <p:cNvSpPr txBox="1"/>
          <p:nvPr/>
        </p:nvSpPr>
        <p:spPr>
          <a:xfrm>
            <a:off x="1451250" y="3527902"/>
            <a:ext cx="6861863" cy="461665"/>
          </a:xfrm>
          <a:prstGeom prst="rect">
            <a:avLst/>
          </a:prstGeom>
          <a:noFill/>
        </p:spPr>
        <p:txBody>
          <a:bodyPr wrap="square" rtlCol="0">
            <a:spAutoFit/>
          </a:bodyPr>
          <a:lstStyle/>
          <a:p>
            <a:r>
              <a:rPr lang="en-US"/>
              <a:t>Predictive Analysis using KNN</a:t>
            </a:r>
          </a:p>
        </p:txBody>
      </p:sp>
      <p:sp>
        <p:nvSpPr>
          <p:cNvPr id="11" name="TextBox 10">
            <a:extLst>
              <a:ext uri="{FF2B5EF4-FFF2-40B4-BE49-F238E27FC236}">
                <a16:creationId xmlns:a16="http://schemas.microsoft.com/office/drawing/2014/main" id="{D826AF5B-0B15-4C08-BE0F-E401B04168BE}"/>
              </a:ext>
            </a:extLst>
          </p:cNvPr>
          <p:cNvSpPr txBox="1"/>
          <p:nvPr/>
        </p:nvSpPr>
        <p:spPr>
          <a:xfrm>
            <a:off x="1446212" y="4263146"/>
            <a:ext cx="6861863" cy="461665"/>
          </a:xfrm>
          <a:prstGeom prst="rect">
            <a:avLst/>
          </a:prstGeom>
          <a:noFill/>
        </p:spPr>
        <p:txBody>
          <a:bodyPr wrap="square" rtlCol="0">
            <a:spAutoFit/>
          </a:bodyPr>
          <a:lstStyle/>
          <a:p>
            <a:r>
              <a:rPr lang="en-US"/>
              <a:t>Predictive Analysis using Decision Tree</a:t>
            </a:r>
          </a:p>
        </p:txBody>
      </p:sp>
      <p:sp>
        <p:nvSpPr>
          <p:cNvPr id="13" name="TextBox 12">
            <a:extLst>
              <a:ext uri="{FF2B5EF4-FFF2-40B4-BE49-F238E27FC236}">
                <a16:creationId xmlns:a16="http://schemas.microsoft.com/office/drawing/2014/main" id="{7BDF15CD-DE74-4E7A-8FB0-A600D372B3BD}"/>
              </a:ext>
            </a:extLst>
          </p:cNvPr>
          <p:cNvSpPr txBox="1"/>
          <p:nvPr/>
        </p:nvSpPr>
        <p:spPr>
          <a:xfrm>
            <a:off x="1446212" y="5733634"/>
            <a:ext cx="6861863" cy="461665"/>
          </a:xfrm>
          <a:prstGeom prst="rect">
            <a:avLst/>
          </a:prstGeom>
          <a:noFill/>
        </p:spPr>
        <p:txBody>
          <a:bodyPr wrap="square" rtlCol="0">
            <a:spAutoFit/>
          </a:bodyPr>
          <a:lstStyle/>
          <a:p>
            <a:r>
              <a:rPr lang="en-US"/>
              <a:t>Logistic Regression Analysis</a:t>
            </a:r>
          </a:p>
        </p:txBody>
      </p:sp>
      <p:sp>
        <p:nvSpPr>
          <p:cNvPr id="2" name="Arrow: Down 1">
            <a:extLst>
              <a:ext uri="{FF2B5EF4-FFF2-40B4-BE49-F238E27FC236}">
                <a16:creationId xmlns:a16="http://schemas.microsoft.com/office/drawing/2014/main" id="{9FD594BA-1163-4CBC-8B06-05B9C484D4DD}"/>
              </a:ext>
            </a:extLst>
          </p:cNvPr>
          <p:cNvSpPr/>
          <p:nvPr/>
        </p:nvSpPr>
        <p:spPr>
          <a:xfrm>
            <a:off x="533156" y="1385502"/>
            <a:ext cx="377137" cy="47104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5388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810A2B14-1690-407C-BD29-68914031AF18}"/>
              </a:ext>
            </a:extLst>
          </p:cNvPr>
          <p:cNvSpPr txBox="1">
            <a:spLocks/>
          </p:cNvSpPr>
          <p:nvPr/>
        </p:nvSpPr>
        <p:spPr>
          <a:xfrm>
            <a:off x="303212" y="152400"/>
            <a:ext cx="10157354" cy="549583"/>
          </a:xfrm>
          <a:prstGeom prst="rect">
            <a:avLst/>
          </a:prstGeom>
        </p:spPr>
        <p:txBody>
          <a:bodyPr vert="horz" lIns="121899" tIns="60949" rIns="121899" bIns="60949" rtlCol="0" anchor="t">
            <a:normAutofit fontScale="92500" lnSpcReduction="10000"/>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4000"/>
              <a:t>Data Overall Exploration</a:t>
            </a:r>
          </a:p>
        </p:txBody>
      </p:sp>
      <p:pic>
        <p:nvPicPr>
          <p:cNvPr id="16" name="Picture 15">
            <a:extLst>
              <a:ext uri="{FF2B5EF4-FFF2-40B4-BE49-F238E27FC236}">
                <a16:creationId xmlns:a16="http://schemas.microsoft.com/office/drawing/2014/main" id="{243A2DAA-D7F1-4175-9CE6-4AE44FDCA2B1}"/>
              </a:ext>
            </a:extLst>
          </p:cNvPr>
          <p:cNvPicPr>
            <a:picLocks noChangeAspect="1"/>
          </p:cNvPicPr>
          <p:nvPr/>
        </p:nvPicPr>
        <p:blipFill>
          <a:blip r:embed="rId2"/>
          <a:stretch>
            <a:fillRect/>
          </a:stretch>
        </p:blipFill>
        <p:spPr>
          <a:xfrm>
            <a:off x="2785404" y="1555887"/>
            <a:ext cx="9100210" cy="4979209"/>
          </a:xfrm>
          <a:prstGeom prst="rect">
            <a:avLst/>
          </a:prstGeom>
          <a:ln w="6350">
            <a:solidFill>
              <a:schemeClr val="tx1"/>
            </a:solidFill>
          </a:ln>
        </p:spPr>
      </p:pic>
      <p:sp>
        <p:nvSpPr>
          <p:cNvPr id="27" name="TextBox 26">
            <a:extLst>
              <a:ext uri="{FF2B5EF4-FFF2-40B4-BE49-F238E27FC236}">
                <a16:creationId xmlns:a16="http://schemas.microsoft.com/office/drawing/2014/main" id="{E1821822-56A7-49D0-81D5-A0DEAA761B3D}"/>
              </a:ext>
            </a:extLst>
          </p:cNvPr>
          <p:cNvSpPr txBox="1"/>
          <p:nvPr/>
        </p:nvSpPr>
        <p:spPr>
          <a:xfrm>
            <a:off x="2709877" y="1248111"/>
            <a:ext cx="1226649" cy="307777"/>
          </a:xfrm>
          <a:prstGeom prst="rect">
            <a:avLst/>
          </a:prstGeom>
          <a:noFill/>
        </p:spPr>
        <p:txBody>
          <a:bodyPr wrap="square" rtlCol="0">
            <a:spAutoFit/>
          </a:bodyPr>
          <a:lstStyle/>
          <a:p>
            <a:pPr algn="ctr"/>
            <a:r>
              <a:rPr lang="en-US" sz="1400" b="1"/>
              <a:t>Variables</a:t>
            </a:r>
          </a:p>
        </p:txBody>
      </p:sp>
      <p:sp>
        <p:nvSpPr>
          <p:cNvPr id="28" name="TextBox 27">
            <a:extLst>
              <a:ext uri="{FF2B5EF4-FFF2-40B4-BE49-F238E27FC236}">
                <a16:creationId xmlns:a16="http://schemas.microsoft.com/office/drawing/2014/main" id="{CD60562D-6563-4EF3-9B17-DB92B6F2B725}"/>
              </a:ext>
            </a:extLst>
          </p:cNvPr>
          <p:cNvSpPr txBox="1"/>
          <p:nvPr/>
        </p:nvSpPr>
        <p:spPr>
          <a:xfrm>
            <a:off x="6510572" y="1248111"/>
            <a:ext cx="1226649" cy="307777"/>
          </a:xfrm>
          <a:prstGeom prst="rect">
            <a:avLst/>
          </a:prstGeom>
          <a:noFill/>
        </p:spPr>
        <p:txBody>
          <a:bodyPr wrap="square" rtlCol="0">
            <a:spAutoFit/>
          </a:bodyPr>
          <a:lstStyle/>
          <a:p>
            <a:pPr algn="ctr"/>
            <a:r>
              <a:rPr lang="en-US" sz="1400" b="1"/>
              <a:t>Definition</a:t>
            </a:r>
          </a:p>
        </p:txBody>
      </p:sp>
      <p:sp>
        <p:nvSpPr>
          <p:cNvPr id="29" name="TextBox 28">
            <a:extLst>
              <a:ext uri="{FF2B5EF4-FFF2-40B4-BE49-F238E27FC236}">
                <a16:creationId xmlns:a16="http://schemas.microsoft.com/office/drawing/2014/main" id="{1F6CDC05-6860-4EFC-9603-4FD1E4F1E9F0}"/>
              </a:ext>
            </a:extLst>
          </p:cNvPr>
          <p:cNvSpPr txBox="1"/>
          <p:nvPr/>
        </p:nvSpPr>
        <p:spPr>
          <a:xfrm>
            <a:off x="10658964" y="1248111"/>
            <a:ext cx="1226649" cy="307777"/>
          </a:xfrm>
          <a:prstGeom prst="rect">
            <a:avLst/>
          </a:prstGeom>
          <a:noFill/>
        </p:spPr>
        <p:txBody>
          <a:bodyPr wrap="square" rtlCol="0">
            <a:spAutoFit/>
          </a:bodyPr>
          <a:lstStyle/>
          <a:p>
            <a:pPr algn="r"/>
            <a:r>
              <a:rPr lang="en-US" sz="1400" b="1"/>
              <a:t>Classes</a:t>
            </a:r>
          </a:p>
        </p:txBody>
      </p:sp>
      <p:sp>
        <p:nvSpPr>
          <p:cNvPr id="30" name="TextBox 29">
            <a:extLst>
              <a:ext uri="{FF2B5EF4-FFF2-40B4-BE49-F238E27FC236}">
                <a16:creationId xmlns:a16="http://schemas.microsoft.com/office/drawing/2014/main" id="{61230BF0-0439-4245-AAC0-97D1F5E15152}"/>
              </a:ext>
            </a:extLst>
          </p:cNvPr>
          <p:cNvSpPr txBox="1"/>
          <p:nvPr/>
        </p:nvSpPr>
        <p:spPr>
          <a:xfrm>
            <a:off x="243993" y="2327553"/>
            <a:ext cx="1226649" cy="307777"/>
          </a:xfrm>
          <a:prstGeom prst="rect">
            <a:avLst/>
          </a:prstGeom>
          <a:noFill/>
        </p:spPr>
        <p:txBody>
          <a:bodyPr wrap="square" rtlCol="0">
            <a:spAutoFit/>
          </a:bodyPr>
          <a:lstStyle/>
          <a:p>
            <a:pPr algn="ctr"/>
            <a:r>
              <a:rPr lang="en-US" sz="1400" b="1"/>
              <a:t>Client data</a:t>
            </a:r>
          </a:p>
        </p:txBody>
      </p:sp>
      <p:sp>
        <p:nvSpPr>
          <p:cNvPr id="31" name="TextBox 30">
            <a:extLst>
              <a:ext uri="{FF2B5EF4-FFF2-40B4-BE49-F238E27FC236}">
                <a16:creationId xmlns:a16="http://schemas.microsoft.com/office/drawing/2014/main" id="{6C6186E7-CE51-42CF-8D1E-659F9EDCD9BE}"/>
              </a:ext>
            </a:extLst>
          </p:cNvPr>
          <p:cNvSpPr txBox="1"/>
          <p:nvPr/>
        </p:nvSpPr>
        <p:spPr>
          <a:xfrm>
            <a:off x="243993" y="3412600"/>
            <a:ext cx="2524801" cy="738664"/>
          </a:xfrm>
          <a:prstGeom prst="rect">
            <a:avLst/>
          </a:prstGeom>
          <a:noFill/>
        </p:spPr>
        <p:txBody>
          <a:bodyPr wrap="square" rtlCol="0">
            <a:spAutoFit/>
          </a:bodyPr>
          <a:lstStyle/>
          <a:p>
            <a:r>
              <a:rPr lang="en-US" sz="1400" b="1"/>
              <a:t>Parameters related to the last contact of the current campaign</a:t>
            </a:r>
          </a:p>
        </p:txBody>
      </p:sp>
      <p:sp>
        <p:nvSpPr>
          <p:cNvPr id="32" name="TextBox 31">
            <a:extLst>
              <a:ext uri="{FF2B5EF4-FFF2-40B4-BE49-F238E27FC236}">
                <a16:creationId xmlns:a16="http://schemas.microsoft.com/office/drawing/2014/main" id="{78D6A9FD-6109-4348-9082-05CB3C08EF12}"/>
              </a:ext>
            </a:extLst>
          </p:cNvPr>
          <p:cNvSpPr txBox="1"/>
          <p:nvPr/>
        </p:nvSpPr>
        <p:spPr>
          <a:xfrm>
            <a:off x="230874" y="5129084"/>
            <a:ext cx="2524801" cy="523220"/>
          </a:xfrm>
          <a:prstGeom prst="rect">
            <a:avLst/>
          </a:prstGeom>
          <a:noFill/>
        </p:spPr>
        <p:txBody>
          <a:bodyPr wrap="square" rtlCol="0">
            <a:spAutoFit/>
          </a:bodyPr>
          <a:lstStyle/>
          <a:p>
            <a:r>
              <a:rPr lang="en-US" sz="1400" b="1"/>
              <a:t>Social and economic context attributes</a:t>
            </a:r>
          </a:p>
        </p:txBody>
      </p:sp>
      <p:cxnSp>
        <p:nvCxnSpPr>
          <p:cNvPr id="24" name="Straight Connector 23">
            <a:extLst>
              <a:ext uri="{FF2B5EF4-FFF2-40B4-BE49-F238E27FC236}">
                <a16:creationId xmlns:a16="http://schemas.microsoft.com/office/drawing/2014/main" id="{6DE81415-A353-4C7C-8CAE-856EEB5E7812}"/>
              </a:ext>
            </a:extLst>
          </p:cNvPr>
          <p:cNvCxnSpPr>
            <a:cxnSpLocks/>
          </p:cNvCxnSpPr>
          <p:nvPr/>
        </p:nvCxnSpPr>
        <p:spPr>
          <a:xfrm>
            <a:off x="303212" y="3332961"/>
            <a:ext cx="24821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1E151B9-C102-430D-9670-CFDEDB0C59BC}"/>
              </a:ext>
            </a:extLst>
          </p:cNvPr>
          <p:cNvCxnSpPr>
            <a:cxnSpLocks/>
          </p:cNvCxnSpPr>
          <p:nvPr/>
        </p:nvCxnSpPr>
        <p:spPr>
          <a:xfrm>
            <a:off x="303212" y="4214764"/>
            <a:ext cx="24821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AC009E7-BDFC-42DE-A1D2-3B010DA2BA6C}"/>
              </a:ext>
            </a:extLst>
          </p:cNvPr>
          <p:cNvCxnSpPr>
            <a:cxnSpLocks/>
          </p:cNvCxnSpPr>
          <p:nvPr/>
        </p:nvCxnSpPr>
        <p:spPr>
          <a:xfrm>
            <a:off x="303212" y="1549968"/>
            <a:ext cx="24821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2908D9-CE9C-4457-8D7E-6B4FCAE68DAB}"/>
              </a:ext>
            </a:extLst>
          </p:cNvPr>
          <p:cNvCxnSpPr>
            <a:cxnSpLocks/>
          </p:cNvCxnSpPr>
          <p:nvPr/>
        </p:nvCxnSpPr>
        <p:spPr>
          <a:xfrm>
            <a:off x="303212" y="6537477"/>
            <a:ext cx="24821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43AB556-B2D1-440C-A7CF-69FA90D6CCD0}"/>
              </a:ext>
            </a:extLst>
          </p:cNvPr>
          <p:cNvCxnSpPr>
            <a:cxnSpLocks/>
          </p:cNvCxnSpPr>
          <p:nvPr/>
        </p:nvCxnSpPr>
        <p:spPr>
          <a:xfrm>
            <a:off x="303212" y="1549968"/>
            <a:ext cx="0" cy="4985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76EC644-E38B-452D-9CAE-CA79497767A5}"/>
              </a:ext>
            </a:extLst>
          </p:cNvPr>
          <p:cNvCxnSpPr>
            <a:cxnSpLocks/>
          </p:cNvCxnSpPr>
          <p:nvPr/>
        </p:nvCxnSpPr>
        <p:spPr>
          <a:xfrm>
            <a:off x="3862338" y="1549968"/>
            <a:ext cx="0" cy="4985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B64CDB-5C96-4136-BB00-0CB5183F96A9}"/>
              </a:ext>
            </a:extLst>
          </p:cNvPr>
          <p:cNvCxnSpPr>
            <a:cxnSpLocks/>
          </p:cNvCxnSpPr>
          <p:nvPr/>
        </p:nvCxnSpPr>
        <p:spPr>
          <a:xfrm>
            <a:off x="7691917" y="1549968"/>
            <a:ext cx="0" cy="4985128"/>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D0723E9-9451-453A-8DC3-0FE2C149FC95}"/>
              </a:ext>
            </a:extLst>
          </p:cNvPr>
          <p:cNvSpPr txBox="1"/>
          <p:nvPr/>
        </p:nvSpPr>
        <p:spPr>
          <a:xfrm>
            <a:off x="387077" y="641241"/>
            <a:ext cx="5328717" cy="461665"/>
          </a:xfrm>
          <a:prstGeom prst="rect">
            <a:avLst/>
          </a:prstGeom>
          <a:noFill/>
        </p:spPr>
        <p:txBody>
          <a:bodyPr wrap="square" rtlCol="0">
            <a:spAutoFit/>
          </a:bodyPr>
          <a:lstStyle/>
          <a:p>
            <a:r>
              <a:rPr lang="en-US" u="sng"/>
              <a:t>Attribute information</a:t>
            </a:r>
          </a:p>
        </p:txBody>
      </p:sp>
      <p:sp>
        <p:nvSpPr>
          <p:cNvPr id="42" name="Slide Number Placeholder 41">
            <a:extLst>
              <a:ext uri="{FF2B5EF4-FFF2-40B4-BE49-F238E27FC236}">
                <a16:creationId xmlns:a16="http://schemas.microsoft.com/office/drawing/2014/main" id="{7E04CD9F-7971-47EB-8C3B-09960AFDF588}"/>
              </a:ext>
            </a:extLst>
          </p:cNvPr>
          <p:cNvSpPr>
            <a:spLocks noGrp="1"/>
          </p:cNvSpPr>
          <p:nvPr>
            <p:ph type="sldNum" sz="quarter" idx="12"/>
          </p:nvPr>
        </p:nvSpPr>
        <p:spPr/>
        <p:txBody>
          <a:bodyPr/>
          <a:lstStyle/>
          <a:p>
            <a:fld id="{EB37DED6-D4C7-42EE-AB49-D2E39E64FDE4}" type="slidenum">
              <a:rPr lang="en-US" smtClean="0"/>
              <a:t>7</a:t>
            </a:fld>
            <a:endParaRPr lang="en-US"/>
          </a:p>
        </p:txBody>
      </p:sp>
    </p:spTree>
    <p:extLst>
      <p:ext uri="{BB962C8B-B14F-4D97-AF65-F5344CB8AC3E}">
        <p14:creationId xmlns:p14="http://schemas.microsoft.com/office/powerpoint/2010/main" val="234306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084713" y="939800"/>
            <a:ext cx="2085048" cy="512064"/>
          </a:xfrm>
        </p:spPr>
        <p:txBody>
          <a:bodyPr/>
          <a:lstStyle/>
          <a:p>
            <a:pPr algn="ctr"/>
            <a:r>
              <a:rPr lang="en-US" sz="1600"/>
              <a:t>Customer Age</a:t>
            </a:r>
          </a:p>
        </p:txBody>
      </p:sp>
      <p:sp>
        <p:nvSpPr>
          <p:cNvPr id="6" name="Text Placeholder 5"/>
          <p:cNvSpPr>
            <a:spLocks noGrp="1"/>
          </p:cNvSpPr>
          <p:nvPr>
            <p:ph type="body" sz="quarter" idx="3"/>
          </p:nvPr>
        </p:nvSpPr>
        <p:spPr>
          <a:xfrm>
            <a:off x="5472640" y="1066800"/>
            <a:ext cx="2208451" cy="340952"/>
          </a:xfrm>
        </p:spPr>
        <p:txBody>
          <a:bodyPr/>
          <a:lstStyle/>
          <a:p>
            <a:pPr algn="ctr"/>
            <a:r>
              <a:rPr lang="en-US" sz="1600"/>
              <a:t>Marital Status</a:t>
            </a:r>
          </a:p>
        </p:txBody>
      </p:sp>
      <p:sp>
        <p:nvSpPr>
          <p:cNvPr id="8" name="Title 12">
            <a:extLst>
              <a:ext uri="{FF2B5EF4-FFF2-40B4-BE49-F238E27FC236}">
                <a16:creationId xmlns:a16="http://schemas.microsoft.com/office/drawing/2014/main" id="{810A2B14-1690-407C-BD29-68914031AF18}"/>
              </a:ext>
            </a:extLst>
          </p:cNvPr>
          <p:cNvSpPr txBox="1">
            <a:spLocks/>
          </p:cNvSpPr>
          <p:nvPr/>
        </p:nvSpPr>
        <p:spPr>
          <a:xfrm>
            <a:off x="303212" y="152400"/>
            <a:ext cx="10157354" cy="549583"/>
          </a:xfrm>
          <a:prstGeom prst="rect">
            <a:avLst/>
          </a:prstGeom>
        </p:spPr>
        <p:txBody>
          <a:bodyPr vert="horz" lIns="121899" tIns="60949" rIns="121899" bIns="60949" rtlCol="0" anchor="t">
            <a:normAutofit fontScale="92500" lnSpcReduction="10000"/>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4000"/>
              <a:t>Descriptive Analysis</a:t>
            </a:r>
          </a:p>
        </p:txBody>
      </p:sp>
      <p:pic>
        <p:nvPicPr>
          <p:cNvPr id="1026" name="Picture 2">
            <a:extLst>
              <a:ext uri="{FF2B5EF4-FFF2-40B4-BE49-F238E27FC236}">
                <a16:creationId xmlns:a16="http://schemas.microsoft.com/office/drawing/2014/main" id="{788DCA0E-B77C-46D7-813B-740E1168522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11678" y="1413627"/>
            <a:ext cx="3308370" cy="229310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2505F51-EDD6-4F56-A1DC-21AF641FD977}"/>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581120" y="1413628"/>
            <a:ext cx="3509672" cy="229310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9E37B4E-4BF6-45E7-B497-71BED26875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1120" y="4412498"/>
            <a:ext cx="3509672" cy="2293102"/>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5">
            <a:extLst>
              <a:ext uri="{FF2B5EF4-FFF2-40B4-BE49-F238E27FC236}">
                <a16:creationId xmlns:a16="http://schemas.microsoft.com/office/drawing/2014/main" id="{EC8A89DB-8EB1-4D75-9BA8-B698E1A38D56}"/>
              </a:ext>
            </a:extLst>
          </p:cNvPr>
          <p:cNvSpPr txBox="1">
            <a:spLocks/>
          </p:cNvSpPr>
          <p:nvPr/>
        </p:nvSpPr>
        <p:spPr>
          <a:xfrm>
            <a:off x="5400179" y="3900434"/>
            <a:ext cx="2208451" cy="512064"/>
          </a:xfrm>
          <a:prstGeom prst="rect">
            <a:avLst/>
          </a:prstGeom>
        </p:spPr>
        <p:txBody>
          <a:bodyPr vert="horz" lIns="121899" tIns="60949" rIns="121899" bIns="60949" rtlCol="0" anchor="b">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pPr algn="ctr"/>
            <a:r>
              <a:rPr lang="en-US" sz="1600"/>
              <a:t>Housing Status</a:t>
            </a:r>
          </a:p>
        </p:txBody>
      </p:sp>
      <p:pic>
        <p:nvPicPr>
          <p:cNvPr id="1036" name="Picture 12">
            <a:extLst>
              <a:ext uri="{FF2B5EF4-FFF2-40B4-BE49-F238E27FC236}">
                <a16:creationId xmlns:a16="http://schemas.microsoft.com/office/drawing/2014/main" id="{67AE21D3-1EF8-4CCC-BB99-3D89B40C02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162" y="4412497"/>
            <a:ext cx="3509672" cy="2293103"/>
          </a:xfrm>
          <a:prstGeom prst="rect">
            <a:avLst/>
          </a:prstGeom>
          <a:noFill/>
          <a:extLst>
            <a:ext uri="{909E8E84-426E-40DD-AFC4-6F175D3DCCD1}">
              <a14:hiddenFill xmlns:a14="http://schemas.microsoft.com/office/drawing/2010/main">
                <a:solidFill>
                  <a:srgbClr val="FFFFFF"/>
                </a:solidFill>
              </a14:hiddenFill>
            </a:ext>
          </a:extLst>
        </p:spPr>
      </p:pic>
      <p:sp>
        <p:nvSpPr>
          <p:cNvPr id="17" name="Text Placeholder 5">
            <a:extLst>
              <a:ext uri="{FF2B5EF4-FFF2-40B4-BE49-F238E27FC236}">
                <a16:creationId xmlns:a16="http://schemas.microsoft.com/office/drawing/2014/main" id="{BD9B2098-0A68-45AC-A1C5-55042FC5DC52}"/>
              </a:ext>
            </a:extLst>
          </p:cNvPr>
          <p:cNvSpPr txBox="1">
            <a:spLocks/>
          </p:cNvSpPr>
          <p:nvPr/>
        </p:nvSpPr>
        <p:spPr>
          <a:xfrm>
            <a:off x="1074562" y="4011574"/>
            <a:ext cx="2208451" cy="400924"/>
          </a:xfrm>
          <a:prstGeom prst="rect">
            <a:avLst/>
          </a:prstGeom>
        </p:spPr>
        <p:txBody>
          <a:bodyPr vert="horz" lIns="121899" tIns="60949" rIns="121899" bIns="60949" rtlCol="0" anchor="b">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pPr algn="ctr"/>
            <a:r>
              <a:rPr lang="en-US" sz="1600"/>
              <a:t>Loan status</a:t>
            </a:r>
          </a:p>
        </p:txBody>
      </p:sp>
      <p:sp>
        <p:nvSpPr>
          <p:cNvPr id="11" name="Right Brace 10">
            <a:extLst>
              <a:ext uri="{FF2B5EF4-FFF2-40B4-BE49-F238E27FC236}">
                <a16:creationId xmlns:a16="http://schemas.microsoft.com/office/drawing/2014/main" id="{5C0B7B35-23BF-4FAF-BBFD-F221C0A0EA67}"/>
              </a:ext>
            </a:extLst>
          </p:cNvPr>
          <p:cNvSpPr/>
          <p:nvPr/>
        </p:nvSpPr>
        <p:spPr>
          <a:xfrm>
            <a:off x="8200126" y="1066800"/>
            <a:ext cx="319354" cy="55626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 name="Graphic 19" descr="Target Audience">
            <a:extLst>
              <a:ext uri="{FF2B5EF4-FFF2-40B4-BE49-F238E27FC236}">
                <a16:creationId xmlns:a16="http://schemas.microsoft.com/office/drawing/2014/main" id="{9A7C997C-C794-4945-8D13-BCDC6C3B4D4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17587" y="1141604"/>
            <a:ext cx="914400" cy="914400"/>
          </a:xfrm>
          <a:prstGeom prst="rect">
            <a:avLst/>
          </a:prstGeom>
        </p:spPr>
      </p:pic>
      <p:sp>
        <p:nvSpPr>
          <p:cNvPr id="22" name="TextBox 21">
            <a:extLst>
              <a:ext uri="{FF2B5EF4-FFF2-40B4-BE49-F238E27FC236}">
                <a16:creationId xmlns:a16="http://schemas.microsoft.com/office/drawing/2014/main" id="{A109B0A7-3685-454E-A700-B594C5D9C578}"/>
              </a:ext>
            </a:extLst>
          </p:cNvPr>
          <p:cNvSpPr txBox="1"/>
          <p:nvPr/>
        </p:nvSpPr>
        <p:spPr>
          <a:xfrm>
            <a:off x="8699938" y="2142728"/>
            <a:ext cx="3149698" cy="3693319"/>
          </a:xfrm>
          <a:prstGeom prst="rect">
            <a:avLst/>
          </a:prstGeom>
          <a:solidFill>
            <a:schemeClr val="bg1">
              <a:lumMod val="95000"/>
            </a:schemeClr>
          </a:solidFill>
        </p:spPr>
        <p:style>
          <a:lnRef idx="2">
            <a:schemeClr val="accent4"/>
          </a:lnRef>
          <a:fillRef idx="1">
            <a:schemeClr val="lt1"/>
          </a:fillRef>
          <a:effectRef idx="0">
            <a:schemeClr val="accent4"/>
          </a:effectRef>
          <a:fontRef idx="minor">
            <a:schemeClr val="dk1"/>
          </a:fontRef>
        </p:style>
        <p:txBody>
          <a:bodyPr wrap="square" rtlCol="0" anchor="t">
            <a:spAutoFit/>
          </a:bodyPr>
          <a:lstStyle/>
          <a:p>
            <a:pPr marL="285750" indent="-285750">
              <a:buFontTx/>
              <a:buChar char="-"/>
            </a:pPr>
            <a:r>
              <a:rPr lang="en-US" sz="1800" dirty="0"/>
              <a:t>Mostly 30-40 years old</a:t>
            </a:r>
          </a:p>
          <a:p>
            <a:pPr marL="285750" indent="-285750">
              <a:buFontTx/>
              <a:buChar char="-"/>
            </a:pPr>
            <a:endParaRPr lang="en-US" sz="1800"/>
          </a:p>
          <a:p>
            <a:pPr marL="285750" indent="-285750">
              <a:buFontTx/>
              <a:buChar char="-"/>
            </a:pPr>
            <a:r>
              <a:rPr lang="en-US" sz="1800" dirty="0"/>
              <a:t>More than 50% married, 25% are still single.</a:t>
            </a:r>
          </a:p>
          <a:p>
            <a:endParaRPr lang="en-US" sz="1800"/>
          </a:p>
          <a:p>
            <a:pPr marL="285750" indent="-285750">
              <a:buFontTx/>
              <a:buChar char="-"/>
            </a:pPr>
            <a:r>
              <a:rPr lang="en-US" sz="1800" dirty="0"/>
              <a:t>Most of them do not have any loan</a:t>
            </a:r>
          </a:p>
          <a:p>
            <a:pPr marL="285750" indent="-285750">
              <a:buFontTx/>
              <a:buChar char="-"/>
            </a:pPr>
            <a:endParaRPr lang="en-US" sz="1800"/>
          </a:p>
          <a:p>
            <a:pPr marL="285750" indent="-285750">
              <a:buFontTx/>
              <a:buChar char="-"/>
            </a:pPr>
            <a:r>
              <a:rPr lang="en-US" sz="1800" dirty="0"/>
              <a:t>The difference between having and not having </a:t>
            </a:r>
            <a:r>
              <a:rPr lang="en-US" sz="1800"/>
              <a:t>house loan is not </a:t>
            </a:r>
            <a:r>
              <a:rPr lang="en-US" sz="1800" dirty="0"/>
              <a:t>significant</a:t>
            </a:r>
          </a:p>
          <a:p>
            <a:pPr marL="285750" indent="-285750">
              <a:buFontTx/>
              <a:buChar char="-"/>
            </a:pPr>
            <a:endParaRPr lang="en-US" sz="1800"/>
          </a:p>
        </p:txBody>
      </p:sp>
      <p:sp>
        <p:nvSpPr>
          <p:cNvPr id="14" name="TextBox 13">
            <a:extLst>
              <a:ext uri="{FF2B5EF4-FFF2-40B4-BE49-F238E27FC236}">
                <a16:creationId xmlns:a16="http://schemas.microsoft.com/office/drawing/2014/main" id="{0CA8D3EA-3888-4807-B99E-91E34838B823}"/>
              </a:ext>
            </a:extLst>
          </p:cNvPr>
          <p:cNvSpPr txBox="1"/>
          <p:nvPr/>
        </p:nvSpPr>
        <p:spPr>
          <a:xfrm>
            <a:off x="387077" y="641241"/>
            <a:ext cx="5328717" cy="461665"/>
          </a:xfrm>
          <a:prstGeom prst="rect">
            <a:avLst/>
          </a:prstGeom>
          <a:noFill/>
        </p:spPr>
        <p:txBody>
          <a:bodyPr wrap="square" rtlCol="0">
            <a:spAutoFit/>
          </a:bodyPr>
          <a:lstStyle/>
          <a:p>
            <a:r>
              <a:rPr lang="en-US" u="sng"/>
              <a:t>Bank client data overall inspection</a:t>
            </a:r>
          </a:p>
        </p:txBody>
      </p:sp>
      <p:sp>
        <p:nvSpPr>
          <p:cNvPr id="2" name="Slide Number Placeholder 1">
            <a:extLst>
              <a:ext uri="{FF2B5EF4-FFF2-40B4-BE49-F238E27FC236}">
                <a16:creationId xmlns:a16="http://schemas.microsoft.com/office/drawing/2014/main" id="{82931233-8AC7-4009-86F6-C7FA13832494}"/>
              </a:ext>
            </a:extLst>
          </p:cNvPr>
          <p:cNvSpPr>
            <a:spLocks noGrp="1"/>
          </p:cNvSpPr>
          <p:nvPr>
            <p:ph type="sldNum" sz="quarter" idx="12"/>
          </p:nvPr>
        </p:nvSpPr>
        <p:spPr/>
        <p:txBody>
          <a:bodyPr/>
          <a:lstStyle/>
          <a:p>
            <a:fld id="{EB37DED6-D4C7-42EE-AB49-D2E39E64FDE4}" type="slidenum">
              <a:rPr lang="en-US" smtClean="0"/>
              <a:t>8</a:t>
            </a:fld>
            <a:endParaRPr lang="en-US"/>
          </a:p>
        </p:txBody>
      </p:sp>
    </p:spTree>
    <p:extLst>
      <p:ext uri="{BB962C8B-B14F-4D97-AF65-F5344CB8AC3E}">
        <p14:creationId xmlns:p14="http://schemas.microsoft.com/office/powerpoint/2010/main" val="113060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278695" y="1066800"/>
            <a:ext cx="2085048" cy="385064"/>
          </a:xfrm>
        </p:spPr>
        <p:txBody>
          <a:bodyPr/>
          <a:lstStyle/>
          <a:p>
            <a:pPr algn="ctr"/>
            <a:r>
              <a:rPr lang="en-US" sz="1600"/>
              <a:t>Contact</a:t>
            </a:r>
          </a:p>
        </p:txBody>
      </p:sp>
      <p:sp>
        <p:nvSpPr>
          <p:cNvPr id="6" name="Text Placeholder 5"/>
          <p:cNvSpPr>
            <a:spLocks noGrp="1"/>
          </p:cNvSpPr>
          <p:nvPr>
            <p:ph type="body" sz="quarter" idx="3"/>
          </p:nvPr>
        </p:nvSpPr>
        <p:spPr>
          <a:xfrm>
            <a:off x="5400179" y="895688"/>
            <a:ext cx="2208451" cy="512064"/>
          </a:xfrm>
        </p:spPr>
        <p:txBody>
          <a:bodyPr/>
          <a:lstStyle/>
          <a:p>
            <a:pPr algn="ctr"/>
            <a:r>
              <a:rPr lang="en-US" sz="1600"/>
              <a:t>Marital Status</a:t>
            </a:r>
          </a:p>
        </p:txBody>
      </p:sp>
      <p:sp>
        <p:nvSpPr>
          <p:cNvPr id="15" name="Text Placeholder 5">
            <a:extLst>
              <a:ext uri="{FF2B5EF4-FFF2-40B4-BE49-F238E27FC236}">
                <a16:creationId xmlns:a16="http://schemas.microsoft.com/office/drawing/2014/main" id="{EC8A89DB-8EB1-4D75-9BA8-B698E1A38D56}"/>
              </a:ext>
            </a:extLst>
          </p:cNvPr>
          <p:cNvSpPr txBox="1">
            <a:spLocks/>
          </p:cNvSpPr>
          <p:nvPr/>
        </p:nvSpPr>
        <p:spPr>
          <a:xfrm>
            <a:off x="5400179" y="3900434"/>
            <a:ext cx="2208451" cy="512064"/>
          </a:xfrm>
          <a:prstGeom prst="rect">
            <a:avLst/>
          </a:prstGeom>
        </p:spPr>
        <p:txBody>
          <a:bodyPr vert="horz" lIns="121899" tIns="60949" rIns="121899" bIns="60949" rtlCol="0" anchor="b">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pPr algn="ctr"/>
            <a:r>
              <a:rPr lang="en-US" sz="1600"/>
              <a:t>Housing Status</a:t>
            </a:r>
          </a:p>
        </p:txBody>
      </p:sp>
      <p:sp>
        <p:nvSpPr>
          <p:cNvPr id="17" name="Text Placeholder 5">
            <a:extLst>
              <a:ext uri="{FF2B5EF4-FFF2-40B4-BE49-F238E27FC236}">
                <a16:creationId xmlns:a16="http://schemas.microsoft.com/office/drawing/2014/main" id="{BD9B2098-0A68-45AC-A1C5-55042FC5DC52}"/>
              </a:ext>
            </a:extLst>
          </p:cNvPr>
          <p:cNvSpPr txBox="1">
            <a:spLocks/>
          </p:cNvSpPr>
          <p:nvPr/>
        </p:nvSpPr>
        <p:spPr>
          <a:xfrm>
            <a:off x="1216993" y="4065170"/>
            <a:ext cx="2208451" cy="347328"/>
          </a:xfrm>
          <a:prstGeom prst="rect">
            <a:avLst/>
          </a:prstGeom>
        </p:spPr>
        <p:txBody>
          <a:bodyPr vert="horz" lIns="121899" tIns="60949" rIns="121899" bIns="60949" rtlCol="0" anchor="b">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pPr algn="ctr"/>
            <a:r>
              <a:rPr lang="en-US" sz="1600"/>
              <a:t>Loan status</a:t>
            </a:r>
          </a:p>
        </p:txBody>
      </p:sp>
      <p:sp>
        <p:nvSpPr>
          <p:cNvPr id="11" name="Right Brace 10">
            <a:extLst>
              <a:ext uri="{FF2B5EF4-FFF2-40B4-BE49-F238E27FC236}">
                <a16:creationId xmlns:a16="http://schemas.microsoft.com/office/drawing/2014/main" id="{5C0B7B35-23BF-4FAF-BBFD-F221C0A0EA67}"/>
              </a:ext>
            </a:extLst>
          </p:cNvPr>
          <p:cNvSpPr/>
          <p:nvPr/>
        </p:nvSpPr>
        <p:spPr>
          <a:xfrm>
            <a:off x="8200126" y="1066800"/>
            <a:ext cx="319354" cy="55626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A109B0A7-3685-454E-A700-B594C5D9C578}"/>
              </a:ext>
            </a:extLst>
          </p:cNvPr>
          <p:cNvSpPr txBox="1"/>
          <p:nvPr/>
        </p:nvSpPr>
        <p:spPr>
          <a:xfrm>
            <a:off x="8699938" y="2065118"/>
            <a:ext cx="3149698" cy="3416320"/>
          </a:xfrm>
          <a:prstGeom prst="rect">
            <a:avLst/>
          </a:prstGeom>
          <a:solidFill>
            <a:schemeClr val="bg1">
              <a:lumMod val="95000"/>
            </a:schemeClr>
          </a:solidFill>
        </p:spPr>
        <p:style>
          <a:lnRef idx="2">
            <a:schemeClr val="accent4"/>
          </a:lnRef>
          <a:fillRef idx="1">
            <a:schemeClr val="lt1"/>
          </a:fillRef>
          <a:effectRef idx="0">
            <a:schemeClr val="accent4"/>
          </a:effectRef>
          <a:fontRef idx="minor">
            <a:schemeClr val="dk1"/>
          </a:fontRef>
        </p:style>
        <p:txBody>
          <a:bodyPr wrap="square" rtlCol="0" anchor="t">
            <a:spAutoFit/>
          </a:bodyPr>
          <a:lstStyle/>
          <a:p>
            <a:pPr marL="285750" indent="-285750">
              <a:buFontTx/>
              <a:buChar char="-"/>
            </a:pPr>
            <a:r>
              <a:rPr lang="en-US" sz="1800" dirty="0"/>
              <a:t>Most of the observations don’t subscribe to the deposit</a:t>
            </a:r>
          </a:p>
          <a:p>
            <a:pPr marL="285750" indent="-285750">
              <a:buFontTx/>
              <a:buChar char="-"/>
            </a:pPr>
            <a:endParaRPr lang="en-US" sz="1800"/>
          </a:p>
          <a:p>
            <a:pPr marL="285750" indent="-285750">
              <a:buFontTx/>
              <a:buChar char="-"/>
            </a:pPr>
            <a:r>
              <a:rPr lang="en-US" sz="1800" dirty="0"/>
              <a:t>Contacted customers via cellular is more productive.</a:t>
            </a:r>
          </a:p>
          <a:p>
            <a:endParaRPr lang="en-US" sz="1800"/>
          </a:p>
          <a:p>
            <a:pPr marL="285750" indent="-285750">
              <a:buFontTx/>
              <a:buChar char="-"/>
            </a:pPr>
            <a:r>
              <a:rPr lang="en-US" sz="1800" dirty="0"/>
              <a:t>Housing status </a:t>
            </a:r>
            <a:r>
              <a:rPr lang="en-US" sz="1800"/>
              <a:t>does not</a:t>
            </a:r>
            <a:r>
              <a:rPr lang="en-US" sz="1800" dirty="0"/>
              <a:t> impact on the subscription decision</a:t>
            </a:r>
          </a:p>
          <a:p>
            <a:pPr marL="285750" indent="-285750">
              <a:buFontTx/>
              <a:buChar char="-"/>
            </a:pPr>
            <a:endParaRPr lang="en-US" sz="1800"/>
          </a:p>
        </p:txBody>
      </p:sp>
      <p:pic>
        <p:nvPicPr>
          <p:cNvPr id="16" name="Picture 4">
            <a:extLst>
              <a:ext uri="{FF2B5EF4-FFF2-40B4-BE49-F238E27FC236}">
                <a16:creationId xmlns:a16="http://schemas.microsoft.com/office/drawing/2014/main" id="{3A656952-AECA-4AC9-A41C-8920F0A1E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848" y="1387874"/>
            <a:ext cx="3650944" cy="238540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438A7DF6-6AFC-4717-93BD-4DD1944463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848" y="4346636"/>
            <a:ext cx="3655468" cy="242482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11933D2-7D9A-42C8-837A-2B14A1FD2D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25" y="4380647"/>
            <a:ext cx="3655468" cy="2388361"/>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2">
            <a:extLst>
              <a:ext uri="{FF2B5EF4-FFF2-40B4-BE49-F238E27FC236}">
                <a16:creationId xmlns:a16="http://schemas.microsoft.com/office/drawing/2014/main" id="{2F996C8D-1AEA-4DDC-8141-926A9B5F3FA2}"/>
              </a:ext>
            </a:extLst>
          </p:cNvPr>
          <p:cNvSpPr txBox="1">
            <a:spLocks/>
          </p:cNvSpPr>
          <p:nvPr/>
        </p:nvSpPr>
        <p:spPr>
          <a:xfrm>
            <a:off x="303212" y="152400"/>
            <a:ext cx="10157354" cy="549583"/>
          </a:xfrm>
          <a:prstGeom prst="rect">
            <a:avLst/>
          </a:prstGeom>
        </p:spPr>
        <p:txBody>
          <a:bodyPr vert="horz" lIns="121899" tIns="60949" rIns="121899" bIns="60949" rtlCol="0" anchor="t">
            <a:normAutofit fontScale="92500" lnSpcReduction="10000"/>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sz="4000"/>
              <a:t>Descriptive Analysis(cont.)</a:t>
            </a:r>
          </a:p>
        </p:txBody>
      </p:sp>
      <p:sp>
        <p:nvSpPr>
          <p:cNvPr id="21" name="TextBox 20">
            <a:extLst>
              <a:ext uri="{FF2B5EF4-FFF2-40B4-BE49-F238E27FC236}">
                <a16:creationId xmlns:a16="http://schemas.microsoft.com/office/drawing/2014/main" id="{C4FA4A53-E494-4548-9740-9EAE2B3514B0}"/>
              </a:ext>
            </a:extLst>
          </p:cNvPr>
          <p:cNvSpPr txBox="1"/>
          <p:nvPr/>
        </p:nvSpPr>
        <p:spPr>
          <a:xfrm>
            <a:off x="387077" y="641241"/>
            <a:ext cx="5328717" cy="461665"/>
          </a:xfrm>
          <a:prstGeom prst="rect">
            <a:avLst/>
          </a:prstGeom>
          <a:noFill/>
        </p:spPr>
        <p:txBody>
          <a:bodyPr wrap="square" rtlCol="0">
            <a:spAutoFit/>
          </a:bodyPr>
          <a:lstStyle/>
          <a:p>
            <a:r>
              <a:rPr lang="en-US" u="sng"/>
              <a:t>Client profile vs term deposit result</a:t>
            </a:r>
          </a:p>
        </p:txBody>
      </p:sp>
      <p:pic>
        <p:nvPicPr>
          <p:cNvPr id="3078" name="Picture 6">
            <a:extLst>
              <a:ext uri="{FF2B5EF4-FFF2-40B4-BE49-F238E27FC236}">
                <a16:creationId xmlns:a16="http://schemas.microsoft.com/office/drawing/2014/main" id="{330B4934-21EE-48F9-8A9C-93B342C596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458" y="1387875"/>
            <a:ext cx="3661536" cy="2392326"/>
          </a:xfrm>
          <a:prstGeom prst="rect">
            <a:avLst/>
          </a:prstGeom>
          <a:noFill/>
          <a:extLst>
            <a:ext uri="{909E8E84-426E-40DD-AFC4-6F175D3DCCD1}">
              <a14:hiddenFill xmlns:a14="http://schemas.microsoft.com/office/drawing/2010/main">
                <a:solidFill>
                  <a:srgbClr val="FFFFFF"/>
                </a:solidFill>
              </a14:hiddenFill>
            </a:ext>
          </a:extLst>
        </p:spPr>
      </p:pic>
      <p:pic>
        <p:nvPicPr>
          <p:cNvPr id="23" name="Graphic 22" descr="Target Audience">
            <a:extLst>
              <a:ext uri="{FF2B5EF4-FFF2-40B4-BE49-F238E27FC236}">
                <a16:creationId xmlns:a16="http://schemas.microsoft.com/office/drawing/2014/main" id="{F0181EC7-A203-4EDD-B139-1CC942D168D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17587" y="1141604"/>
            <a:ext cx="914400" cy="914400"/>
          </a:xfrm>
          <a:prstGeom prst="rect">
            <a:avLst/>
          </a:prstGeom>
        </p:spPr>
      </p:pic>
      <p:sp>
        <p:nvSpPr>
          <p:cNvPr id="2" name="Slide Number Placeholder 1">
            <a:extLst>
              <a:ext uri="{FF2B5EF4-FFF2-40B4-BE49-F238E27FC236}">
                <a16:creationId xmlns:a16="http://schemas.microsoft.com/office/drawing/2014/main" id="{C5A37D49-77F4-4750-9760-8791AE2D3F96}"/>
              </a:ext>
            </a:extLst>
          </p:cNvPr>
          <p:cNvSpPr>
            <a:spLocks noGrp="1"/>
          </p:cNvSpPr>
          <p:nvPr>
            <p:ph type="sldNum" sz="quarter" idx="12"/>
          </p:nvPr>
        </p:nvSpPr>
        <p:spPr/>
        <p:txBody>
          <a:bodyPr/>
          <a:lstStyle/>
          <a:p>
            <a:fld id="{EB37DED6-D4C7-42EE-AB49-D2E39E64FDE4}" type="slidenum">
              <a:rPr lang="en-US" smtClean="0"/>
              <a:t>9</a:t>
            </a:fld>
            <a:endParaRPr lang="en-US"/>
          </a:p>
        </p:txBody>
      </p:sp>
    </p:spTree>
    <p:extLst>
      <p:ext uri="{BB962C8B-B14F-4D97-AF65-F5344CB8AC3E}">
        <p14:creationId xmlns:p14="http://schemas.microsoft.com/office/powerpoint/2010/main" val="324536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9C1EB1869DFEF42A90FAC498DB70577" ma:contentTypeVersion="5" ma:contentTypeDescription="Create a new document." ma:contentTypeScope="" ma:versionID="cf297d2f273f0f531be895f921c4db5b">
  <xsd:schema xmlns:xsd="http://www.w3.org/2001/XMLSchema" xmlns:xs="http://www.w3.org/2001/XMLSchema" xmlns:p="http://schemas.microsoft.com/office/2006/metadata/properties" xmlns:ns3="5bf469cf-6474-4fe2-8376-abb772786063" xmlns:ns4="07eb8020-aba6-4b55-824c-e2463acaeb97" targetNamespace="http://schemas.microsoft.com/office/2006/metadata/properties" ma:root="true" ma:fieldsID="b2cd21b740a801b226b577befc9f93b0" ns3:_="" ns4:_="">
    <xsd:import namespace="5bf469cf-6474-4fe2-8376-abb772786063"/>
    <xsd:import namespace="07eb8020-aba6-4b55-824c-e2463acaeb9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f469cf-6474-4fe2-8376-abb7727860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7eb8020-aba6-4b55-824c-e2463acaeb9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A428CB-365F-4978-9A2F-98E33B19B09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DF13469-9564-496C-BA33-70E1936103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f469cf-6474-4fe2-8376-abb772786063"/>
    <ds:schemaRef ds:uri="07eb8020-aba6-4b55-824c-e2463acaeb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8009B4-219D-4A60-87DF-5271864FE2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1</TotalTime>
  <Words>1356</Words>
  <Application>Microsoft Macintosh PowerPoint</Application>
  <PresentationFormat>Custom</PresentationFormat>
  <Paragraphs>230</Paragraphs>
  <Slides>26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Century Gothic</vt:lpstr>
      <vt:lpstr>Books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Pre-processing</vt:lpstr>
      <vt:lpstr>PowerPoint Presentation</vt:lpstr>
      <vt:lpstr>PowerPoint Presentation</vt:lpstr>
      <vt:lpstr>PowerPoint Presentation</vt:lpstr>
      <vt:lpstr>PowerPoint Presentation</vt:lpstr>
      <vt:lpstr>PowerPoint Presentation</vt:lpstr>
      <vt:lpstr>Predictive Modeling Assessment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 term deposit PREDICTION </dc:title>
  <dc:creator>Dat Le</dc:creator>
  <cp:lastModifiedBy>Dante,Zenobia</cp:lastModifiedBy>
  <cp:revision>1008</cp:revision>
  <dcterms:created xsi:type="dcterms:W3CDTF">2020-03-16T19:50:41Z</dcterms:created>
  <dcterms:modified xsi:type="dcterms:W3CDTF">2020-03-23T20:48:06Z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0x01010059C1EB1869DFEF42A90FAC498DB70577</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