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72"/>
  </p:normalViewPr>
  <p:slideViewPr>
    <p:cSldViewPr snapToGrid="0" snapToObjects="1">
      <p:cViewPr varScale="1">
        <p:scale>
          <a:sx n="63" d="100"/>
          <a:sy n="63" d="100"/>
        </p:scale>
        <p:origin x="216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8AB5-00F2-A44D-83FC-6099A518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091BA-DDD6-5847-9BE5-3C13C6A67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F0BE-C635-284C-BAAC-12F1F40C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CA3D-E347-4E4C-98F4-CA8226C0CB18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53D38-140E-BE4F-9F78-D9F3D095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8D671-B0A4-2E43-84E7-79947E74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21C4-DD7B-A14F-95D8-3F16C632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2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5F84-204E-3244-B6A8-F8F42FA8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B79A4-CDB9-2E44-A05E-C0258D85E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59EC-D184-0C43-8FF3-A4305533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CA3D-E347-4E4C-98F4-CA8226C0CB18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F90E-DAEB-4340-8A1C-42531F41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C4D25-A6CC-044F-9667-D344408C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21C4-DD7B-A14F-95D8-3F16C632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4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8A1C9-F3B6-4748-AE56-2C8A26E26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97071-56CD-424C-8BB7-1F6F79F07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39CAA-3CB0-3443-838F-E47150FC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CA3D-E347-4E4C-98F4-CA8226C0CB18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5416-6445-0241-A9F7-628C7F44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05A43-1B9F-6B4D-BDDC-A777C96A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21C4-DD7B-A14F-95D8-3F16C632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2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2F46-01EC-734F-85A8-FF927254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789D-9B71-B74C-A256-B573721A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2F6B-F869-6044-BFC0-5032EC83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CA3D-E347-4E4C-98F4-CA8226C0CB18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57611-CAAE-0C41-80C5-1D3C8CA3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1E6E1-A24F-0D43-BB5B-1AE55FEC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21C4-DD7B-A14F-95D8-3F16C632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5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0B50-56C8-064C-8DC6-9B46D4B7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81E80-5A53-E547-9B59-3FE36A634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FA1C-9826-884E-90F1-40878AE3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CA3D-E347-4E4C-98F4-CA8226C0CB18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77CA-03B8-0540-988A-B603C4E5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F95BD-FB57-6845-A649-EC41B289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21C4-DD7B-A14F-95D8-3F16C632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2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7BB6-EA0B-0645-8E8C-503431E2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DA3D-AF38-584E-8736-3BA1C0CC9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ACDA-673A-0147-B772-CC3B5A3E2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E961B-F653-C649-9162-27914678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CA3D-E347-4E4C-98F4-CA8226C0CB18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C23B2-6144-C746-A357-805E3E1B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E5479-AEDD-794F-B551-2F0ECAB9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21C4-DD7B-A14F-95D8-3F16C632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4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AFE2-91A5-2646-8481-627506AF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41E3-4452-7647-A204-6B4130910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1B618-B680-8A4D-AE20-727F21831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F92A1-B4BA-1748-9C52-CFE8BA5D7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50BD7-3DF0-C442-AA18-820863F16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939C3-9B2C-5141-AF3C-9F1C1726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CA3D-E347-4E4C-98F4-CA8226C0CB18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5DFC9-11E5-9E45-AF6D-B506959C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695B9-2E3B-4B40-B4EF-20B22E9E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21C4-DD7B-A14F-95D8-3F16C632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4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6394-AFC9-3742-8BA6-44B03C27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8D8DA-4A55-2947-8228-9E572E56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CA3D-E347-4E4C-98F4-CA8226C0CB18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05D89-01B1-A94D-8C79-312AC78E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89F2F-CF5D-3345-AE52-778AA5F9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21C4-DD7B-A14F-95D8-3F16C632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4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4CFD2-36EF-4944-B444-397C47FC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CA3D-E347-4E4C-98F4-CA8226C0CB18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3FBAB-AE30-CD4B-B935-888D5853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29D2D-F4BB-E543-ACF2-1E180E8D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21C4-DD7B-A14F-95D8-3F16C632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0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BF79-6FA4-ED40-A6DE-8DA4840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CFE8-5459-BD4A-AA5D-4F1A6E5A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D9216-4980-3747-A672-486FBAF3F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9A809-B9FD-3C41-BDF1-FACD8E04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CA3D-E347-4E4C-98F4-CA8226C0CB18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B9C56-AF62-F24E-85BF-5D5148CC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8F52F-5E30-2B49-A14C-5B5A1D16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21C4-DD7B-A14F-95D8-3F16C632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6E08-8A56-AF41-A70B-E1888D2B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5DC91-972E-E040-9B88-FB3DA65B6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DA797-BAA6-904E-A55F-2BDB2719B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5D857-F700-4B4D-B8F9-2854681E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CA3D-E347-4E4C-98F4-CA8226C0CB18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154B4-9744-A845-A5ED-BAAA37C6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0C08B-22FE-F640-B72D-357D9D37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21C4-DD7B-A14F-95D8-3F16C632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A9682-C13B-5C4F-85BE-6BAD3275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256EF-7A33-4344-9CE8-F47F0CE36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1E3A8-ADDE-7C4E-8243-EB20DBAF3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CA3D-E347-4E4C-98F4-CA8226C0CB18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C0167-4855-884A-B643-05570AE3D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48721-37A5-234D-A2C8-6516C981D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421C4-DD7B-A14F-95D8-3F16C632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2DF02C-09FC-1843-A601-75A3260011DB}"/>
                  </a:ext>
                </a:extLst>
              </p:cNvPr>
              <p:cNvSpPr txBox="1"/>
              <p:nvPr/>
            </p:nvSpPr>
            <p:spPr>
              <a:xfrm>
                <a:off x="3710641" y="2382520"/>
                <a:ext cx="4824719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l-GR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2DF02C-09FC-1843-A601-75A32600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41" y="2382520"/>
                <a:ext cx="4824719" cy="1477328"/>
              </a:xfrm>
              <a:prstGeom prst="rect">
                <a:avLst/>
              </a:prstGeom>
              <a:blipFill>
                <a:blip r:embed="rId2"/>
                <a:stretch>
                  <a:fillRect l="-2625" r="-524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3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3FBEFD-4B99-F241-9018-0D19170B1178}"/>
              </a:ext>
            </a:extLst>
          </p:cNvPr>
          <p:cNvSpPr/>
          <p:nvPr/>
        </p:nvSpPr>
        <p:spPr>
          <a:xfrm>
            <a:off x="2709934" y="0"/>
            <a:ext cx="64972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rgbClr val="222222"/>
                </a:solidFill>
                <a:latin typeface="Arial" panose="020B0604020202020204" pitchFamily="34" charset="0"/>
              </a:rPr>
              <a:t>DEEPGO</a:t>
            </a:r>
            <a:endParaRPr lang="en-US" sz="11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1A658-B587-094F-948D-87B0801B0481}"/>
              </a:ext>
            </a:extLst>
          </p:cNvPr>
          <p:cNvSpPr/>
          <p:nvPr/>
        </p:nvSpPr>
        <p:spPr>
          <a:xfrm>
            <a:off x="243840" y="4230916"/>
            <a:ext cx="11805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Kulmanov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Khan, M. A., &amp;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Hoehndorf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(2017).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DeepGO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predicting protein functions from sequence and interactions using a deep ontology-aware classifier. </a:t>
            </a:r>
            <a:r>
              <a:rPr lang="en-US" sz="36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Bioinformatics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36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34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660-668.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06C5C1-9F89-4B4E-B11A-A9852072A7B8}"/>
              </a:ext>
            </a:extLst>
          </p:cNvPr>
          <p:cNvSpPr/>
          <p:nvPr/>
        </p:nvSpPr>
        <p:spPr>
          <a:xfrm>
            <a:off x="1056640" y="1557248"/>
            <a:ext cx="1073838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err="1">
                <a:solidFill>
                  <a:srgbClr val="222222"/>
                </a:solidFill>
                <a:latin typeface="Arial" panose="020B0604020202020204" pitchFamily="34" charset="0"/>
              </a:rPr>
              <a:t>Kulmanov</a:t>
            </a:r>
            <a:r>
              <a:rPr lang="en-US" sz="11500" dirty="0">
                <a:solidFill>
                  <a:srgbClr val="222222"/>
                </a:solidFill>
                <a:latin typeface="Arial" panose="020B0604020202020204" pitchFamily="34" charset="0"/>
              </a:rPr>
              <a:t>, 2017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54823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B040FC-C376-5746-8B89-66A42FA517F2}"/>
              </a:ext>
            </a:extLst>
          </p:cNvPr>
          <p:cNvSpPr/>
          <p:nvPr/>
        </p:nvSpPr>
        <p:spPr>
          <a:xfrm>
            <a:off x="162560" y="4044294"/>
            <a:ext cx="118668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Wood, D. E., &amp; </a:t>
            </a:r>
            <a:r>
              <a:rPr lang="en-US" sz="44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Salzberg</a:t>
            </a:r>
            <a:r>
              <a:rPr lang="en-US" sz="44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L. (2014). Kraken: ultrafast metagenomic sequence classification using exact alignments. </a:t>
            </a:r>
            <a:r>
              <a:rPr lang="en-US" sz="44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Genome biology</a:t>
            </a:r>
            <a:r>
              <a:rPr lang="en-US" sz="44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44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n-US" sz="44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R46.</a:t>
            </a: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AE1A25-D83A-3848-ACDC-6B7792A37109}"/>
              </a:ext>
            </a:extLst>
          </p:cNvPr>
          <p:cNvSpPr/>
          <p:nvPr/>
        </p:nvSpPr>
        <p:spPr>
          <a:xfrm>
            <a:off x="2709934" y="0"/>
            <a:ext cx="60901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rgbClr val="222222"/>
                </a:solidFill>
                <a:latin typeface="Arial" panose="020B0604020202020204" pitchFamily="34" charset="0"/>
              </a:rPr>
              <a:t>Kraken 1</a:t>
            </a:r>
            <a:endParaRPr lang="en-US" sz="1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D393C-CB2F-EA49-9C43-EF8ACAD5B6B5}"/>
              </a:ext>
            </a:extLst>
          </p:cNvPr>
          <p:cNvSpPr/>
          <p:nvPr/>
        </p:nvSpPr>
        <p:spPr>
          <a:xfrm>
            <a:off x="1866654" y="1656080"/>
            <a:ext cx="811529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rgbClr val="222222"/>
                </a:solidFill>
                <a:latin typeface="Arial" panose="020B0604020202020204" pitchFamily="34" charset="0"/>
              </a:rPr>
              <a:t>Wood, 2014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8160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A1EAF1-D87A-A449-A3CF-85AE37C2E60C}"/>
              </a:ext>
            </a:extLst>
          </p:cNvPr>
          <p:cNvSpPr/>
          <p:nvPr/>
        </p:nvSpPr>
        <p:spPr>
          <a:xfrm>
            <a:off x="182880" y="4108996"/>
            <a:ext cx="117652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Darling, A. C., Mau, B., Blattner, F. R., &amp; </a:t>
            </a:r>
            <a:r>
              <a:rPr lang="en-US" sz="4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Perna</a:t>
            </a:r>
            <a:r>
              <a:rPr lang="en-US" sz="4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N. T. (2004). Mauve: multiple alignment of conserved genomic sequence with rearrangements. </a:t>
            </a:r>
            <a:r>
              <a:rPr lang="en-US" sz="4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Genome research</a:t>
            </a:r>
            <a:r>
              <a:rPr lang="en-US" sz="4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4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14</a:t>
            </a:r>
            <a:r>
              <a:rPr lang="en-US" sz="4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(7), 1394-1403.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1D86AD-5208-B942-8EC8-764BC16D2911}"/>
              </a:ext>
            </a:extLst>
          </p:cNvPr>
          <p:cNvSpPr/>
          <p:nvPr/>
        </p:nvSpPr>
        <p:spPr>
          <a:xfrm>
            <a:off x="3116334" y="0"/>
            <a:ext cx="542969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rgbClr val="222222"/>
                </a:solidFill>
                <a:latin typeface="Arial" panose="020B0604020202020204" pitchFamily="34" charset="0"/>
              </a:rPr>
              <a:t>MAUVE</a:t>
            </a:r>
            <a:endParaRPr lang="en-US" sz="1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9ADF9-8880-E845-888D-70990A71BC06}"/>
              </a:ext>
            </a:extLst>
          </p:cNvPr>
          <p:cNvSpPr/>
          <p:nvPr/>
        </p:nvSpPr>
        <p:spPr>
          <a:xfrm>
            <a:off x="1683774" y="1656080"/>
            <a:ext cx="895950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rgbClr val="222222"/>
                </a:solidFill>
                <a:latin typeface="Arial" panose="020B0604020202020204" pitchFamily="34" charset="0"/>
              </a:rPr>
              <a:t>Darling, 2004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97987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A8ED45-E9B8-234A-B5DC-20EE5A599A48}"/>
              </a:ext>
            </a:extLst>
          </p:cNvPr>
          <p:cNvSpPr/>
          <p:nvPr/>
        </p:nvSpPr>
        <p:spPr>
          <a:xfrm>
            <a:off x="162560" y="3588156"/>
            <a:ext cx="117246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Wilm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Aw, P. P. K., Bertrand, D., Yeo, G. H. T., Ong, S. H., Wong, C. H., ... &amp; Nagarajan, N. (2012).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LoFreq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sequence-quality aware, ultra-sensitive variant caller for uncovering cell-population heterogeneity from high-throughput sequencing datasets. </a:t>
            </a:r>
            <a:r>
              <a:rPr lang="en-US" sz="32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Nucleic acids research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32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(22), 11189-11201.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312CB-9FA8-774C-9C1A-07DCA09E158D}"/>
              </a:ext>
            </a:extLst>
          </p:cNvPr>
          <p:cNvSpPr/>
          <p:nvPr/>
        </p:nvSpPr>
        <p:spPr>
          <a:xfrm>
            <a:off x="3116334" y="0"/>
            <a:ext cx="62504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rgbClr val="222222"/>
                </a:solidFill>
                <a:latin typeface="Arial" panose="020B0604020202020204" pitchFamily="34" charset="0"/>
              </a:rPr>
              <a:t>LOFREQ</a:t>
            </a:r>
            <a:endParaRPr lang="en-US" sz="1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A5019-0006-0440-9BD8-8D04614EC2CC}"/>
              </a:ext>
            </a:extLst>
          </p:cNvPr>
          <p:cNvSpPr/>
          <p:nvPr/>
        </p:nvSpPr>
        <p:spPr>
          <a:xfrm>
            <a:off x="2460705" y="1534160"/>
            <a:ext cx="756168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err="1">
                <a:solidFill>
                  <a:srgbClr val="222222"/>
                </a:solidFill>
                <a:latin typeface="Arial" panose="020B0604020202020204" pitchFamily="34" charset="0"/>
              </a:rPr>
              <a:t>Wilm</a:t>
            </a:r>
            <a:r>
              <a:rPr lang="en-US" sz="11500" dirty="0">
                <a:solidFill>
                  <a:srgbClr val="222222"/>
                </a:solidFill>
                <a:latin typeface="Arial" panose="020B0604020202020204" pitchFamily="34" charset="0"/>
              </a:rPr>
              <a:t>, 2012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02568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FDCD09-057E-6B4F-BB03-06A3F755F8BC}"/>
              </a:ext>
            </a:extLst>
          </p:cNvPr>
          <p:cNvSpPr/>
          <p:nvPr/>
        </p:nvSpPr>
        <p:spPr>
          <a:xfrm>
            <a:off x="223520" y="3364636"/>
            <a:ext cx="11744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Cingolani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Platts, A., Wang, L. L., Coon, M., Nguyen, T., Wang, L., ... &amp;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Ruden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M. (2012). A program for annotating and predicting the effects of single nucleotide polymorphisms,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SnpEff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SNPs in the genome of Drosophila melanogaster strain w1118; iso-2; iso-3. </a:t>
            </a:r>
            <a:r>
              <a:rPr lang="en-US" sz="36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Fly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36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80-92.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8E56A-5A7E-3242-9512-3112D4FB8CC7}"/>
              </a:ext>
            </a:extLst>
          </p:cNvPr>
          <p:cNvSpPr/>
          <p:nvPr/>
        </p:nvSpPr>
        <p:spPr>
          <a:xfrm>
            <a:off x="3116334" y="0"/>
            <a:ext cx="458869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err="1">
                <a:solidFill>
                  <a:srgbClr val="222222"/>
                </a:solidFill>
                <a:latin typeface="Arial" panose="020B0604020202020204" pitchFamily="34" charset="0"/>
              </a:rPr>
              <a:t>SnpEff</a:t>
            </a:r>
            <a:endParaRPr lang="en-US" sz="1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77FFB-6ED0-2542-BC93-28A4C88C8FBA}"/>
              </a:ext>
            </a:extLst>
          </p:cNvPr>
          <p:cNvSpPr/>
          <p:nvPr/>
        </p:nvSpPr>
        <p:spPr>
          <a:xfrm>
            <a:off x="630401" y="1534160"/>
            <a:ext cx="1093119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err="1">
                <a:solidFill>
                  <a:srgbClr val="222222"/>
                </a:solidFill>
                <a:latin typeface="Arial" panose="020B0604020202020204" pitchFamily="34" charset="0"/>
              </a:rPr>
              <a:t>Congolani</a:t>
            </a:r>
            <a:r>
              <a:rPr lang="en-US" sz="11500" dirty="0">
                <a:solidFill>
                  <a:srgbClr val="222222"/>
                </a:solidFill>
                <a:latin typeface="Arial" panose="020B0604020202020204" pitchFamily="34" charset="0"/>
              </a:rPr>
              <a:t>, 2012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76720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2C29-2356-B24B-938F-71304589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771525"/>
            <a:ext cx="9977120" cy="1325563"/>
          </a:xfrm>
        </p:spPr>
        <p:txBody>
          <a:bodyPr>
            <a:noAutofit/>
          </a:bodyPr>
          <a:lstStyle/>
          <a:p>
            <a:r>
              <a:rPr lang="en-US" sz="13800" dirty="0"/>
              <a:t>KRAKENUNIQ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4B0D4-E7C5-9B4E-81DC-EDFB0DF5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36" y="2097088"/>
            <a:ext cx="9642728" cy="19027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820F89-2DAF-0A4A-B47B-FE6BAAB3A66C}"/>
              </a:ext>
            </a:extLst>
          </p:cNvPr>
          <p:cNvSpPr/>
          <p:nvPr/>
        </p:nvSpPr>
        <p:spPr>
          <a:xfrm>
            <a:off x="711200" y="3999882"/>
            <a:ext cx="117246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Breitwieser</a:t>
            </a:r>
            <a:r>
              <a:rPr lang="en-US" sz="4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 P., Baker, D. N., &amp; </a:t>
            </a:r>
            <a:r>
              <a:rPr lang="en-US" sz="4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Salzberg</a:t>
            </a:r>
            <a:r>
              <a:rPr lang="en-US" sz="4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L. (2018). </a:t>
            </a:r>
            <a:r>
              <a:rPr lang="en-US" sz="4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KrakenUniq</a:t>
            </a:r>
            <a:r>
              <a:rPr lang="en-US" sz="4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confident and fast metagenomics classification using unique k-</a:t>
            </a:r>
            <a:r>
              <a:rPr lang="en-US" sz="4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mer</a:t>
            </a:r>
            <a:r>
              <a:rPr lang="en-US" sz="4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counts. </a:t>
            </a:r>
            <a:r>
              <a:rPr lang="en-US" sz="4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Genome biology</a:t>
            </a:r>
            <a:r>
              <a:rPr lang="en-US" sz="4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4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</a:t>
            </a:r>
            <a:r>
              <a:rPr lang="en-US" sz="4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198.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812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DE95B6-2F40-8F41-98BF-9E9FA2E7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771525"/>
            <a:ext cx="9977120" cy="1325563"/>
          </a:xfrm>
        </p:spPr>
        <p:txBody>
          <a:bodyPr>
            <a:noAutofit/>
          </a:bodyPr>
          <a:lstStyle/>
          <a:p>
            <a:r>
              <a:rPr lang="en-US" sz="13800" dirty="0" err="1"/>
              <a:t>Didelot</a:t>
            </a:r>
            <a:r>
              <a:rPr lang="en-US" sz="13800" dirty="0"/>
              <a:t>, 2014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779DDF-E608-AD4F-8978-C6A83EB22D51}"/>
              </a:ext>
            </a:extLst>
          </p:cNvPr>
          <p:cNvSpPr/>
          <p:nvPr/>
        </p:nvSpPr>
        <p:spPr>
          <a:xfrm>
            <a:off x="254000" y="3600718"/>
            <a:ext cx="11826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Didelot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X., Gardy, J., &amp;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Colijn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 (2014). Bayesian inference of infectious disease transmission from whole-genome sequence data. </a:t>
            </a:r>
            <a:r>
              <a:rPr lang="en-US" sz="36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Molecular biology and evolution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36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31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(7), 1869-1879.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339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FAF0E6-6C1A-A148-96BA-82E1AE19D0F9}"/>
              </a:ext>
            </a:extLst>
          </p:cNvPr>
          <p:cNvSpPr/>
          <p:nvPr/>
        </p:nvSpPr>
        <p:spPr>
          <a:xfrm>
            <a:off x="264160" y="3506877"/>
            <a:ext cx="116433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Snitkin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 S.,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Zelazny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M., Thomas, P. J., Stock, F., Henderson, D. K., Palmore, T. N., ... &amp; NISC Comparative Sequencing Program. (2012). Tracking a hospital outbreak of carbapenem-resistant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Klebsiella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pneumoniae with whole-genome sequencing. </a:t>
            </a:r>
            <a:r>
              <a:rPr lang="en-US" sz="32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 translational medicine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32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(148), 148ra116-148ra116.</a:t>
            </a:r>
            <a:endParaRPr 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252A01-63D5-714F-908E-5B0DF272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771525"/>
            <a:ext cx="9977120" cy="1325563"/>
          </a:xfrm>
        </p:spPr>
        <p:txBody>
          <a:bodyPr>
            <a:noAutofit/>
          </a:bodyPr>
          <a:lstStyle/>
          <a:p>
            <a:r>
              <a:rPr lang="en-US" sz="13800" dirty="0" err="1"/>
              <a:t>Snitkin</a:t>
            </a:r>
            <a:r>
              <a:rPr lang="en-US" sz="138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367984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5F189-576B-8D4D-95B3-99315240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771525"/>
            <a:ext cx="9977120" cy="1325563"/>
          </a:xfrm>
        </p:spPr>
        <p:txBody>
          <a:bodyPr>
            <a:noAutofit/>
          </a:bodyPr>
          <a:lstStyle/>
          <a:p>
            <a:r>
              <a:rPr lang="en-US" sz="13800" dirty="0"/>
              <a:t>Clearly, 2015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11861C-8424-B140-BE81-C773A78EAC97}"/>
              </a:ext>
            </a:extLst>
          </p:cNvPr>
          <p:cNvSpPr/>
          <p:nvPr/>
        </p:nvSpPr>
        <p:spPr>
          <a:xfrm>
            <a:off x="406400" y="3787616"/>
            <a:ext cx="11216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Cleary, B., Brito, I. L., Huang, K.,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Gevers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Shea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T., Young, S., &amp;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Alm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 J. (2015). Detection of low-abundance bacterial strains in metagenomic datasets by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eigengenome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partitioning. </a:t>
            </a:r>
            <a:r>
              <a:rPr lang="en-US" sz="36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biotechnology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36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33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(10), 1053.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494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D186CA-6B91-154F-964A-82F6C358CEA0}"/>
              </a:ext>
            </a:extLst>
          </p:cNvPr>
          <p:cNvSpPr/>
          <p:nvPr/>
        </p:nvSpPr>
        <p:spPr>
          <a:xfrm>
            <a:off x="325120" y="3479076"/>
            <a:ext cx="117043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Segata</a:t>
            </a:r>
            <a:r>
              <a:rPr lang="en-US" sz="4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N., Waldron, L., </a:t>
            </a:r>
            <a:r>
              <a:rPr lang="en-US" sz="4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Ballarini</a:t>
            </a:r>
            <a:r>
              <a:rPr lang="en-US" sz="4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Narasimhan, V., </a:t>
            </a:r>
            <a:r>
              <a:rPr lang="en-US" sz="4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Jousson</a:t>
            </a:r>
            <a:r>
              <a:rPr lang="en-US" sz="4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O., &amp; </a:t>
            </a:r>
            <a:r>
              <a:rPr lang="en-US" sz="4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Huttenhower</a:t>
            </a:r>
            <a:r>
              <a:rPr lang="en-US" sz="4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 (2012). Metagenomic microbial community profiling using unique clade-specific marker genes. </a:t>
            </a:r>
            <a:r>
              <a:rPr lang="en-US" sz="4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methods</a:t>
            </a:r>
            <a:r>
              <a:rPr lang="en-US" sz="4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4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sz="4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(8), 811.</a:t>
            </a:r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5AF8BF-B5F9-CE49-9372-17EA09F0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280" y="263525"/>
            <a:ext cx="9977120" cy="1325563"/>
          </a:xfrm>
        </p:spPr>
        <p:txBody>
          <a:bodyPr>
            <a:noAutofit/>
          </a:bodyPr>
          <a:lstStyle/>
          <a:p>
            <a:r>
              <a:rPr lang="en-US" sz="13800" dirty="0" err="1"/>
              <a:t>MetaPhlAn</a:t>
            </a:r>
            <a:endParaRPr lang="en-US" sz="13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E973FD-3419-654A-BDE8-365260609DE6}"/>
              </a:ext>
            </a:extLst>
          </p:cNvPr>
          <p:cNvSpPr txBox="1">
            <a:spLocks/>
          </p:cNvSpPr>
          <p:nvPr/>
        </p:nvSpPr>
        <p:spPr>
          <a:xfrm>
            <a:off x="1188720" y="1871300"/>
            <a:ext cx="9977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dirty="0" err="1"/>
              <a:t>Segata</a:t>
            </a:r>
            <a:r>
              <a:rPr lang="en-US" sz="138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359180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46D799-014C-774A-8B32-DCF3A2C1D676}"/>
              </a:ext>
            </a:extLst>
          </p:cNvPr>
          <p:cNvSpPr/>
          <p:nvPr/>
        </p:nvSpPr>
        <p:spPr>
          <a:xfrm>
            <a:off x="670560" y="4003040"/>
            <a:ext cx="117246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Rasko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A., Worsham, P. L., Abshire, T. G., Stanley, S. T.,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Bannan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D., Wilson, M. R., ... &amp;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Phillippy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M. (2011). Bacillus anthracis comparative genome analysis in support of the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Amerithrax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investigation. </a:t>
            </a:r>
            <a:r>
              <a:rPr lang="en-US" sz="32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National Academy of Sciences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32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108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(12), 5027-5032.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92440-38CC-DB41-81E8-72B83D72E989}"/>
              </a:ext>
            </a:extLst>
          </p:cNvPr>
          <p:cNvSpPr/>
          <p:nvPr/>
        </p:nvSpPr>
        <p:spPr>
          <a:xfrm>
            <a:off x="1612654" y="602734"/>
            <a:ext cx="835953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err="1">
                <a:solidFill>
                  <a:srgbClr val="222222"/>
                </a:solidFill>
                <a:latin typeface="Arial" panose="020B0604020202020204" pitchFamily="34" charset="0"/>
              </a:rPr>
              <a:t>Rasko</a:t>
            </a:r>
            <a:r>
              <a:rPr lang="en-US" sz="11500" dirty="0">
                <a:solidFill>
                  <a:srgbClr val="222222"/>
                </a:solidFill>
                <a:latin typeface="Arial" panose="020B0604020202020204" pitchFamily="34" charset="0"/>
              </a:rPr>
              <a:t>, 2011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0335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627966-4362-C74B-AFBB-BC7465BF6A13}"/>
              </a:ext>
            </a:extLst>
          </p:cNvPr>
          <p:cNvSpPr/>
          <p:nvPr/>
        </p:nvSpPr>
        <p:spPr>
          <a:xfrm>
            <a:off x="243840" y="4251236"/>
            <a:ext cx="11663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Nasko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J.,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Koren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Phillippy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M., &amp;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Treangen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T. J. (2018).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RefSeq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database growth influences the accuracy of k-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mer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-based lowest common ancestor species identification. </a:t>
            </a:r>
            <a:r>
              <a:rPr lang="en-US" sz="36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Genome biology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36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165.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0CE9B-1D9B-454F-A1FB-F469A5818E6C}"/>
              </a:ext>
            </a:extLst>
          </p:cNvPr>
          <p:cNvSpPr/>
          <p:nvPr/>
        </p:nvSpPr>
        <p:spPr>
          <a:xfrm>
            <a:off x="1612654" y="602734"/>
            <a:ext cx="846898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err="1">
                <a:solidFill>
                  <a:srgbClr val="222222"/>
                </a:solidFill>
                <a:latin typeface="Arial" panose="020B0604020202020204" pitchFamily="34" charset="0"/>
              </a:rPr>
              <a:t>Nasko</a:t>
            </a:r>
            <a:r>
              <a:rPr lang="en-US" sz="11500" dirty="0">
                <a:solidFill>
                  <a:srgbClr val="222222"/>
                </a:solidFill>
                <a:latin typeface="Arial" panose="020B0604020202020204" pitchFamily="34" charset="0"/>
              </a:rPr>
              <a:t>, 2018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4187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DF2C7-DF70-654B-B9EC-DA18504F09AE}"/>
              </a:ext>
            </a:extLst>
          </p:cNvPr>
          <p:cNvSpPr/>
          <p:nvPr/>
        </p:nvSpPr>
        <p:spPr>
          <a:xfrm>
            <a:off x="3563374" y="0"/>
            <a:ext cx="444544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rgbClr val="222222"/>
                </a:solidFill>
                <a:latin typeface="Arial" panose="020B0604020202020204" pitchFamily="34" charset="0"/>
              </a:rPr>
              <a:t>MASH</a:t>
            </a:r>
            <a:endParaRPr lang="en-US" sz="11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026D6-D8B4-8544-8CB2-9B948DB36C13}"/>
              </a:ext>
            </a:extLst>
          </p:cNvPr>
          <p:cNvSpPr/>
          <p:nvPr/>
        </p:nvSpPr>
        <p:spPr>
          <a:xfrm>
            <a:off x="426720" y="3743236"/>
            <a:ext cx="11765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Ondov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 D.,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Treangen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T. J.,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Melsted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Mallonee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B., Bergman, N. H.,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Koren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&amp;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Phillippy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M. (2016). Mash: fast genome and metagenome distance estimation using </a:t>
            </a:r>
            <a:r>
              <a:rPr lang="en-US" sz="36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MinHash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36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Genome biology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36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17</a:t>
            </a:r>
            <a:r>
              <a:rPr lang="en-US" sz="3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132.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F36CA-9E3D-0F4A-9D40-67D4A3601E9F}"/>
              </a:ext>
            </a:extLst>
          </p:cNvPr>
          <p:cNvSpPr/>
          <p:nvPr/>
        </p:nvSpPr>
        <p:spPr>
          <a:xfrm>
            <a:off x="731520" y="1719808"/>
            <a:ext cx="1075685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err="1">
                <a:solidFill>
                  <a:srgbClr val="222222"/>
                </a:solidFill>
                <a:latin typeface="Arial" panose="020B0604020202020204" pitchFamily="34" charset="0"/>
              </a:rPr>
              <a:t>Ondov-Treangen</a:t>
            </a:r>
            <a:r>
              <a:rPr lang="en-US" sz="8000" dirty="0">
                <a:solidFill>
                  <a:srgbClr val="222222"/>
                </a:solidFill>
                <a:latin typeface="Arial" panose="020B0604020202020204" pitchFamily="34" charset="0"/>
              </a:rPr>
              <a:t>, 2016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5758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629</Words>
  <Application>Microsoft Macintosh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KRAKENUNIQ</vt:lpstr>
      <vt:lpstr>Didelot, 2014</vt:lpstr>
      <vt:lpstr>Snitkin, 2012</vt:lpstr>
      <vt:lpstr>Clearly, 2015</vt:lpstr>
      <vt:lpstr>MetaPhlAn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cp:lastPrinted>2019-12-31T01:46:24Z</cp:lastPrinted>
  <dcterms:created xsi:type="dcterms:W3CDTF">2019-12-31T00:22:49Z</dcterms:created>
  <dcterms:modified xsi:type="dcterms:W3CDTF">2019-12-31T03:05:32Z</dcterms:modified>
</cp:coreProperties>
</file>