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4" r:id="rId5"/>
    <p:sldId id="275" r:id="rId6"/>
    <p:sldId id="262" r:id="rId7"/>
    <p:sldId id="263" r:id="rId8"/>
    <p:sldId id="264" r:id="rId9"/>
    <p:sldId id="265" r:id="rId10"/>
    <p:sldId id="276" r:id="rId11"/>
    <p:sldId id="267" r:id="rId12"/>
    <p:sldId id="268" r:id="rId13"/>
    <p:sldId id="270" r:id="rId14"/>
    <p:sldId id="271" r:id="rId15"/>
    <p:sldId id="272" r:id="rId16"/>
    <p:sldId id="259" r:id="rId17"/>
    <p:sldId id="26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FD054-D144-43BB-A8BB-570E83C5D58E}" v="1" dt="2024-12-09T18:07:13.093"/>
    <p1510:client id="{88322671-3437-2C41-CA1B-9A8E0898BF65}" v="362" dt="2024-12-09T01:15:00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4BA3-1EB4-FA3F-B21F-E3DFF92BC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A5452-AB7A-F4C3-13A4-090B18CAA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F49F-B23C-3990-76E8-71CE9635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2801-E97C-87BE-9E01-BD90E0EB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7F2B6-9B64-4BDE-FC10-0D347768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9688-06F7-CEF2-BAC6-9C697D59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E67BB-638A-86B7-AC22-D9D16A056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B086-63C0-6097-FE12-95C0E372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67B96-BCC6-EC0C-CAF1-864ECC73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08729-8158-941A-EF83-A63F8E74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45FB9-B2BF-CC10-5B76-3EC185FFD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F735B-D7D6-0E8C-C12B-0C56D8C82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EF94B-8781-B75E-A58A-64DDDAF8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90A0A-7C73-1B17-A124-9F734B3A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0F16-46EE-E43D-B317-FF039D5A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F845-B47A-AC05-32FA-0F8ABD0F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56AD-A9EC-4B89-0BDF-B5AA4432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28233-4055-7925-A9BC-9009294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3FA8-6515-2904-B01A-F306249B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597B-07C7-890B-C02F-DC834BB0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8034-C08A-ABCE-7B21-9F6AD21F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29DD7-9CE8-CA82-C5FD-F3911EB4B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92AC2-B28C-C01C-7DB2-66C56677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8376C-BC14-3A23-37B7-72D07722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DD88-9733-9058-285E-5540F651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881E-2FA9-EF10-06BB-24C7EAEA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B15B-2D45-8329-52F3-2A9A90FEF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92E5-41A2-DDD6-5B0B-546522F25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B0A6E-CF90-4A3C-0930-B1E739D0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A6BE6-0377-B91A-7E59-E68978F4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71336-A485-B030-79E5-A642885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27D-B6F0-CA56-3663-BB57C7DC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62A99-D420-A809-72F3-38C1C5946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A7AF5-F6CB-1F04-87C0-93AD625DA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A3730-AD4B-5532-30E5-909A4C4BF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3888C-C956-53FB-530B-52E90B85A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4DF34-68BD-0972-55E8-71138530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A79C6-8C5F-8A2A-CC28-80DD2555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91F5C-F3D5-A2A1-D670-1111D602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F53E-F5A8-603E-F156-1805404C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C065E-DEBD-E1AE-9BA2-DCDC53C0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BFA45-0825-DAB0-1711-38036C05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BBA18-7408-FCB3-8A8E-42CD2AA5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9436A-7E8E-36E3-B431-56D6CAEF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E47A6-EDE5-4C53-5E0C-36F3E431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326F9-0F1C-511B-D8E2-8DBE6D3A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5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EEF8-012D-0F1E-DEDF-79637628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B377-D2E0-B586-B4C4-CC5851B1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DD185-1501-5D1B-4C30-9128AFFC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36879-468C-23A4-D943-BEC6F6A8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34FEC-363B-39F1-E9A6-8C702661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07DF1-BA58-8F74-D7F6-B056C26D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3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7EA4-679C-5213-549E-D33400AB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BE112-5300-C2DA-2B25-6BC2160D1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89E0A-4565-87B8-4035-CF214AA1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D05FA-2F6E-FB52-F265-AF8C58B6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6C89-2D7C-67E5-F73B-8F794091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40D2E-E3ED-B614-B1CA-5B89C7F2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CBA85-F834-6125-ECC7-03E3D8E2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C9190-62AE-816C-B7DB-69CA3121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CE1DB-25B4-8E68-0BE0-830D64499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725600-3085-4E54-9308-911E28008CF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FCCD-AAFA-B928-945C-6BEBF6C98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EA05-6A1A-45FA-DE03-4D1A894A9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6019-8847-F3B6-19A7-DDE009AA6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A32F-C3F8-DAD7-CB2A-E44843CEF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Andrey Owen &amp; Logan Poe</a:t>
            </a:r>
          </a:p>
        </p:txBody>
      </p:sp>
    </p:spTree>
    <p:extLst>
      <p:ext uri="{BB962C8B-B14F-4D97-AF65-F5344CB8AC3E}">
        <p14:creationId xmlns:p14="http://schemas.microsoft.com/office/powerpoint/2010/main" val="24685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66F0-65D5-58E4-71E3-312A2E49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Sequence Diagram</a:t>
            </a:r>
          </a:p>
        </p:txBody>
      </p:sp>
      <p:pic>
        <p:nvPicPr>
          <p:cNvPr id="5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6394505B-66D0-E201-01A9-B2C15D959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95" y="1423289"/>
            <a:ext cx="5203410" cy="50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6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29F6-DD55-000E-DD62-CF311E8C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Activity Diagram</a:t>
            </a:r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131080E3-FD53-CABB-6B30-9BB90A096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00" y="1077911"/>
            <a:ext cx="9706222" cy="5600021"/>
          </a:xfrm>
        </p:spPr>
      </p:pic>
    </p:spTree>
    <p:extLst>
      <p:ext uri="{BB962C8B-B14F-4D97-AF65-F5344CB8AC3E}">
        <p14:creationId xmlns:p14="http://schemas.microsoft.com/office/powerpoint/2010/main" val="216955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BD4E-5228-6D03-214F-AB1609A9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Code Smells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7191-D832-91AC-9ECE-8A53DDAC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54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1. </a:t>
            </a:r>
            <a:r>
              <a:rPr lang="en-US" sz="1400" b="1" dirty="0">
                <a:ea typeface="+mn-lt"/>
                <a:cs typeface="+mn-lt"/>
              </a:rPr>
              <a:t>Duplicated Logic for UI Updates - Found 11/27/24</a:t>
            </a:r>
            <a:endParaRPr lang="en-US" sz="1400" b="1" dirty="0"/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   - Smell: There was redundant code for updating the UI in multiple places.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   - Fix: Used more of a strategy pattern by encapsulating more code into certain blocks. Making flow easier to understand.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2. </a:t>
            </a:r>
            <a:r>
              <a:rPr lang="en-US" sz="1400" b="1" dirty="0">
                <a:ea typeface="+mn-lt"/>
                <a:cs typeface="+mn-lt"/>
              </a:rPr>
              <a:t>Large Method: `</a:t>
            </a:r>
            <a:r>
              <a:rPr lang="en-US" sz="1400" b="1" dirty="0" err="1">
                <a:ea typeface="+mn-lt"/>
                <a:cs typeface="+mn-lt"/>
              </a:rPr>
              <a:t>showAddExpenseDialog</a:t>
            </a:r>
            <a:r>
              <a:rPr lang="en-US" sz="1400" b="1" dirty="0">
                <a:ea typeface="+mn-lt"/>
                <a:cs typeface="+mn-lt"/>
              </a:rPr>
              <a:t>` and `</a:t>
            </a:r>
            <a:r>
              <a:rPr lang="en-US" sz="1400" b="1" dirty="0" err="1">
                <a:ea typeface="+mn-lt"/>
                <a:cs typeface="+mn-lt"/>
              </a:rPr>
              <a:t>showAddSavingsDialog</a:t>
            </a:r>
            <a:r>
              <a:rPr lang="en-US" sz="1400" b="1" dirty="0">
                <a:ea typeface="+mn-lt"/>
                <a:cs typeface="+mn-lt"/>
              </a:rPr>
              <a:t>` - Found 11/28/24</a:t>
            </a:r>
            <a:endParaRPr lang="en-US" sz="1400" b="1" dirty="0"/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   - Smell: Both the `</a:t>
            </a:r>
            <a:r>
              <a:rPr lang="en-US" sz="1400" dirty="0" err="1">
                <a:ea typeface="+mn-lt"/>
                <a:cs typeface="+mn-lt"/>
              </a:rPr>
              <a:t>showAddExpenseDialog</a:t>
            </a:r>
            <a:r>
              <a:rPr lang="en-US" sz="1400" dirty="0">
                <a:ea typeface="+mn-lt"/>
                <a:cs typeface="+mn-lt"/>
              </a:rPr>
              <a:t>` and `</a:t>
            </a:r>
            <a:r>
              <a:rPr lang="en-US" sz="1400" dirty="0" err="1">
                <a:ea typeface="+mn-lt"/>
                <a:cs typeface="+mn-lt"/>
              </a:rPr>
              <a:t>showAddSavingsDialog</a:t>
            </a:r>
            <a:r>
              <a:rPr lang="en-US" sz="1400" dirty="0">
                <a:ea typeface="+mn-lt"/>
                <a:cs typeface="+mn-lt"/>
              </a:rPr>
              <a:t>` methods are large, wanted to condense these to fit more in line.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   - Fix: used more of a template pattern to help with overall formatting </a:t>
            </a:r>
            <a:r>
              <a:rPr lang="en-US" sz="1400" dirty="0" err="1">
                <a:ea typeface="+mn-lt"/>
                <a:cs typeface="+mn-lt"/>
              </a:rPr>
              <a:t>stucture</a:t>
            </a:r>
            <a:r>
              <a:rPr lang="en-US" sz="1400" dirty="0"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3</a:t>
            </a:r>
            <a:r>
              <a:rPr lang="en-US" sz="1400" b="1" dirty="0">
                <a:ea typeface="+mn-lt"/>
                <a:cs typeface="+mn-lt"/>
              </a:rPr>
              <a:t>. Hardcoded Colors in Dark Mode Logic - Found 11/30/24</a:t>
            </a:r>
            <a:endParaRPr lang="en-US" sz="1400" b="1" dirty="0"/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   - Smell: The dark mode color scheme is hardcoded within the methods, which reduces flexibility and makes it harder to change the theme in the future.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   - Fix: Used Factory pattern to reduce the repetitiveness.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4. </a:t>
            </a:r>
            <a:r>
              <a:rPr lang="en-US" sz="1400" b="1" dirty="0">
                <a:ea typeface="+mn-lt"/>
                <a:cs typeface="+mn-lt"/>
              </a:rPr>
              <a:t>Confusing Type Meanings and Constrained Code – Throughout Project </a:t>
            </a:r>
            <a:endParaRPr lang="en-US" sz="1400" b="1" dirty="0"/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   - Smell: The application logic for expenses and savings is tightly coupled to the UI components like `</a:t>
            </a:r>
            <a:r>
              <a:rPr lang="en-US" sz="1400" dirty="0" err="1">
                <a:ea typeface="+mn-lt"/>
                <a:cs typeface="+mn-lt"/>
              </a:rPr>
              <a:t>JLabel</a:t>
            </a:r>
            <a:r>
              <a:rPr lang="en-US" sz="1400" dirty="0">
                <a:ea typeface="+mn-lt"/>
                <a:cs typeface="+mn-lt"/>
              </a:rPr>
              <a:t>` and `</a:t>
            </a:r>
            <a:r>
              <a:rPr lang="en-US" sz="1400" dirty="0" err="1">
                <a:ea typeface="+mn-lt"/>
                <a:cs typeface="+mn-lt"/>
              </a:rPr>
              <a:t>JButton</a:t>
            </a:r>
            <a:r>
              <a:rPr lang="en-US" sz="1400" dirty="0">
                <a:ea typeface="+mn-lt"/>
                <a:cs typeface="+mn-lt"/>
              </a:rPr>
              <a:t>`.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   - Fix: Moved Private methods in place to reduce tightness and constrains</a:t>
            </a:r>
            <a:r>
              <a:rPr lang="en-US" sz="1400" dirty="0"/>
              <a:t> </a:t>
            </a:r>
            <a:r>
              <a:rPr lang="en-US" sz="1400" dirty="0">
                <a:ea typeface="+mn-lt"/>
                <a:cs typeface="+mn-lt"/>
              </a:rPr>
              <a:t>on code.</a:t>
            </a:r>
            <a:endParaRPr lang="en-US" sz="14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919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8736-75C0-E349-30D7-B7E4C5C6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064"/>
          </a:xfrm>
        </p:spPr>
        <p:txBody>
          <a:bodyPr>
            <a:normAutofit/>
          </a:bodyPr>
          <a:lstStyle/>
          <a:p>
            <a:r>
              <a:rPr lang="en-US" sz="3200" dirty="0"/>
              <a:t>Refactoring (Version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6130-DE9A-48A2-F2BF-2CEFE382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768"/>
            <a:ext cx="10515600" cy="523673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Hypothetical User Story : This is a great start; I want my users to understand their money tracking and make the app easier on the eyes when viewing it.</a:t>
            </a:r>
          </a:p>
          <a:p>
            <a:pPr>
              <a:buNone/>
            </a:pPr>
            <a:endParaRPr lang="en-US" sz="1800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b="1" dirty="0">
                <a:ea typeface="+mn-lt"/>
                <a:cs typeface="+mn-lt"/>
              </a:rPr>
              <a:t>1. Added a Search Panel to the Query Dialog</a:t>
            </a:r>
            <a:endParaRPr lang="en-US" sz="1800" b="1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 - A new search panel was introduced in </a:t>
            </a:r>
            <a:r>
              <a:rPr lang="en-US" sz="1800" dirty="0" err="1">
                <a:ea typeface="+mn-lt"/>
                <a:cs typeface="+mn-lt"/>
              </a:rPr>
              <a:t>showQueryDialog</a:t>
            </a:r>
            <a:r>
              <a:rPr lang="en-US" sz="1800" dirty="0">
                <a:ea typeface="+mn-lt"/>
                <a:cs typeface="+mn-lt"/>
              </a:rPr>
              <a:t>(), consisting of: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   - A </a:t>
            </a:r>
            <a:r>
              <a:rPr lang="en-US" sz="1800" dirty="0" err="1">
                <a:ea typeface="+mn-lt"/>
                <a:cs typeface="+mn-lt"/>
              </a:rPr>
              <a:t>JTextField</a:t>
            </a:r>
            <a:r>
              <a:rPr lang="en-US" sz="1800" dirty="0">
                <a:ea typeface="+mn-lt"/>
                <a:cs typeface="+mn-lt"/>
              </a:rPr>
              <a:t> for entering search keywords.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   - A </a:t>
            </a:r>
            <a:r>
              <a:rPr lang="en-US" sz="1800" dirty="0" err="1">
                <a:ea typeface="+mn-lt"/>
                <a:cs typeface="+mn-lt"/>
              </a:rPr>
              <a:t>JButton</a:t>
            </a:r>
            <a:r>
              <a:rPr lang="en-US" sz="1800" dirty="0">
                <a:ea typeface="+mn-lt"/>
                <a:cs typeface="+mn-lt"/>
              </a:rPr>
              <a:t> labeled "Search" for triggering the search manually.</a:t>
            </a:r>
            <a:endParaRPr lang="en-US" sz="1800" dirty="0"/>
          </a:p>
          <a:p>
            <a:pPr>
              <a:buNone/>
            </a:pPr>
            <a:r>
              <a:rPr lang="en-US" sz="1800" b="1" dirty="0">
                <a:ea typeface="+mn-lt"/>
                <a:cs typeface="+mn-lt"/>
              </a:rPr>
              <a:t>2. Added Dark Mode Theming</a:t>
            </a:r>
            <a:endParaRPr lang="en-US" sz="1800" b="1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 - A dark mode theme was implemented to make the viewing experience better for the user.</a:t>
            </a: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	- Key Feature: Users can now toggle between a light and dark mode setting within the apps main menu.</a:t>
            </a: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3. </a:t>
            </a:r>
            <a:r>
              <a:rPr lang="en-US" sz="1800" b="1" dirty="0">
                <a:ea typeface="+mn-lt"/>
                <a:cs typeface="+mn-lt"/>
              </a:rPr>
              <a:t>Search Logic (Filtering and Highlighting) ( Green / Red Labels )</a:t>
            </a:r>
            <a:endParaRPr lang="en-US" sz="1800" b="1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 - Implemented the </a:t>
            </a:r>
            <a:r>
              <a:rPr lang="en-US" sz="1800" dirty="0" err="1">
                <a:ea typeface="+mn-lt"/>
                <a:cs typeface="+mn-lt"/>
              </a:rPr>
              <a:t>applySearchHighlight</a:t>
            </a:r>
            <a:r>
              <a:rPr lang="en-US" sz="1800" dirty="0">
                <a:ea typeface="+mn-lt"/>
                <a:cs typeface="+mn-lt"/>
              </a:rPr>
              <a:t>() method: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   - Purpose: Filters the data displayed in the table based on the user's query.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   - Iterates through the data rows and checks if any cell matches the query.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   - Builds a filtered list of matching rows and updates the table model with the results.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   - Restores the full dataset if the search field is empty.</a:t>
            </a:r>
            <a:endParaRPr lang="en-US" sz="1800" dirty="0"/>
          </a:p>
          <a:p>
            <a:pPr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605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8736-75C0-E349-30D7-B7E4C5C6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064"/>
          </a:xfrm>
        </p:spPr>
        <p:txBody>
          <a:bodyPr>
            <a:normAutofit/>
          </a:bodyPr>
          <a:lstStyle/>
          <a:p>
            <a:r>
              <a:rPr lang="en-US" sz="3200" dirty="0"/>
              <a:t>Refactoring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6130-DE9A-48A2-F2BF-2CEFE382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768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ea typeface="+mn-lt"/>
                <a:cs typeface="+mn-lt"/>
              </a:rPr>
              <a:t>4. Updated Table Generation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   - Reapplies the custom renderer for the "Type" column to maintain the color coding (red for expenses, green for savings) after filtering.</a:t>
            </a:r>
            <a:endParaRPr lang="en-US" sz="1600" dirty="0"/>
          </a:p>
          <a:p>
            <a:pPr>
              <a:buNone/>
            </a:pPr>
            <a:r>
              <a:rPr lang="en-US" sz="1600" b="1" dirty="0">
                <a:ea typeface="+mn-lt"/>
                <a:cs typeface="+mn-lt"/>
              </a:rPr>
              <a:t>5. Tightened Loose, Overextended Code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   - The </a:t>
            </a:r>
            <a:r>
              <a:rPr lang="en-US" sz="1600" dirty="0" err="1">
                <a:ea typeface="+mn-lt"/>
                <a:cs typeface="+mn-lt"/>
              </a:rPr>
              <a:t>applySearchHighlight</a:t>
            </a:r>
            <a:r>
              <a:rPr lang="en-US" sz="1600" dirty="0">
                <a:ea typeface="+mn-lt"/>
                <a:cs typeface="+mn-lt"/>
              </a:rPr>
              <a:t>() function is isolated, keeping the search logic reusable and easy to update.</a:t>
            </a:r>
            <a:endParaRPr lang="en-US" sz="1600" dirty="0"/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   - Ensures separation of concerns: the query dialog handles UI updates, while the search logic handles filtering.</a:t>
            </a:r>
            <a:endParaRPr lang="en-US" sz="1600" dirty="0"/>
          </a:p>
          <a:p>
            <a:pPr>
              <a:buNone/>
            </a:pPr>
            <a:r>
              <a:rPr lang="en-US" sz="1600" b="1" dirty="0">
                <a:ea typeface="+mn-lt"/>
                <a:cs typeface="+mn-lt"/>
              </a:rPr>
              <a:t>6. Enhanced User Experience</a:t>
            </a:r>
            <a:endParaRPr lang="en-US" sz="1600" b="1" dirty="0"/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   - Integrated real-time feedback into the query interface.</a:t>
            </a:r>
            <a:endParaRPr lang="en-US" sz="1600" dirty="0"/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   - Ensures the design is intuitive and user-friendly.</a:t>
            </a:r>
          </a:p>
          <a:p>
            <a:pPr>
              <a:buNone/>
            </a:pPr>
            <a:r>
              <a:rPr lang="en-US" sz="1600" b="1" dirty="0">
                <a:ea typeface="+mn-lt"/>
                <a:cs typeface="+mn-lt"/>
              </a:rPr>
              <a:t>Key Benefits of the Refactoring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Improved Functionality: Users can now search for specific entries by keyword (type, category, date, or amount).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Enhanced Performance: The search dynamically filters data without modifying the original dataset.</a:t>
            </a:r>
            <a:endParaRPr lang="en-US" sz="1600" dirty="0"/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Reusable Components: The </a:t>
            </a:r>
            <a:r>
              <a:rPr lang="en-US" sz="1600" dirty="0" err="1">
                <a:ea typeface="+mn-lt"/>
                <a:cs typeface="+mn-lt"/>
              </a:rPr>
              <a:t>applySearchHighlight</a:t>
            </a:r>
            <a:r>
              <a:rPr lang="en-US" sz="1600" dirty="0">
                <a:ea typeface="+mn-lt"/>
                <a:cs typeface="+mn-lt"/>
              </a:rPr>
              <a:t>() shows specific user data, making it easier for the user to understand the components of the app.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User Experience: The addition of real-time search significantly improves interaction within the query dialog.</a:t>
            </a:r>
            <a:endParaRPr lang="en-US" sz="1600" dirty="0"/>
          </a:p>
          <a:p>
            <a:pPr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80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32DA-F268-07E8-E3E3-3E70EFD0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421"/>
          </a:xfrm>
        </p:spPr>
        <p:txBody>
          <a:bodyPr>
            <a:normAutofit/>
          </a:bodyPr>
          <a:lstStyle/>
          <a:p>
            <a:r>
              <a:rPr lang="en-US" sz="3200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54ED-766F-6BB9-D1D3-99072EF40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343" y="116341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ea typeface="+mn-lt"/>
                <a:cs typeface="+mn-lt"/>
              </a:rPr>
              <a:t>1. Singleton Pattern</a:t>
            </a:r>
            <a:endParaRPr lang="en-US" sz="1600" b="1" dirty="0"/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   - Why: When formatting the second implementation, we've decided to use the singleton pattern to enforce capsulation.</a:t>
            </a:r>
            <a:r>
              <a:rPr lang="en-US" sz="1600" dirty="0"/>
              <a:t> </a:t>
            </a:r>
            <a:r>
              <a:rPr lang="en-US" sz="1600" dirty="0">
                <a:ea typeface="+mn-lt"/>
                <a:cs typeface="+mn-lt"/>
              </a:rPr>
              <a:t>When doing this, encapsulating the </a:t>
            </a:r>
            <a:r>
              <a:rPr lang="en-US" sz="1600" dirty="0" err="1">
                <a:ea typeface="+mn-lt"/>
                <a:cs typeface="+mn-lt"/>
              </a:rPr>
              <a:t>ExpenseTracker</a:t>
            </a:r>
            <a:r>
              <a:rPr lang="en-US" sz="1600" dirty="0">
                <a:ea typeface="+mn-lt"/>
                <a:cs typeface="+mn-lt"/>
              </a:rPr>
              <a:t> class with the Singleton Pattern would ensure only one instance exists.</a:t>
            </a:r>
            <a:endParaRPr lang="en-US" sz="1600" dirty="0"/>
          </a:p>
          <a:p>
            <a:pPr>
              <a:buNone/>
            </a:pPr>
            <a:r>
              <a:rPr lang="en-US" sz="1600" b="1" dirty="0">
                <a:ea typeface="+mn-lt"/>
                <a:cs typeface="+mn-lt"/>
              </a:rPr>
              <a:t>2. Observer Pattern</a:t>
            </a:r>
            <a:endParaRPr lang="en-US" sz="1600" b="1" dirty="0"/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   - Why: When we developed the second iteration, the Observer Pattern was applied to decouple the state from the display logic, making the code more modular.</a:t>
            </a:r>
            <a:endParaRPr lang="en-US" sz="1600" dirty="0"/>
          </a:p>
          <a:p>
            <a:pPr>
              <a:buNone/>
            </a:pPr>
            <a:r>
              <a:rPr lang="en-US" sz="1600" b="1" dirty="0">
                <a:ea typeface="+mn-lt"/>
                <a:cs typeface="+mn-lt"/>
              </a:rPr>
              <a:t>3. Strategy Pattern</a:t>
            </a:r>
            <a:endParaRPr lang="en-US" sz="1600" b="1" dirty="0"/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   - Why: The application processes input differently for expenses and savings. We decided to use encapsulation to form</a:t>
            </a:r>
            <a:r>
              <a:rPr lang="en-US" sz="1600" dirty="0"/>
              <a:t> </a:t>
            </a:r>
            <a:r>
              <a:rPr lang="en-US" sz="1600" dirty="0">
                <a:ea typeface="+mn-lt"/>
                <a:cs typeface="+mn-lt"/>
              </a:rPr>
              <a:t>these operations into separate classes to simplify extensibility.</a:t>
            </a:r>
            <a:endParaRPr lang="en-US" sz="16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64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0F612-2A50-AC04-8B99-DE64831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New Features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411F-07A5-93C3-216D-DD94A0389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Dark Mode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"As a user, I want to change color of the program between light and dark."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Adds functionality to change the color palate of the program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E14FB3B-39BE-FA10-C8FF-0C96FE87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397" y="1148215"/>
            <a:ext cx="5666547" cy="45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1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C87CC-608E-AF26-482F-72F51B8D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New Features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4360-FA35-C3F9-9A0E-02D5121AF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Search in Query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"As a user, I want to query my expenses by date, category, or tag so that I can analyze my spending in specific areas."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Adds the ability to search for certain categories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5B6E6-84C5-C71B-E14F-BEFC417D7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28" y="209346"/>
            <a:ext cx="3795108" cy="30550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C6374-1677-5AFC-4ECE-56342B4C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692" y="3611880"/>
            <a:ext cx="3826204" cy="30131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2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C1A49C8A-B6CB-A221-B18F-7A4DECC5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812" b="90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69A5B-2F8C-03E5-3BA6-4FF8D5AE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Code 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54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EC0F-F300-BDFB-4FBB-D5A9E613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90CA-D6A3-57EA-96F3-701D2930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</a:rPr>
              <a:t>The Expense Tracker program is a desktop application designed to help you manage your personal finances by tracking expenses and savings. It provides an intuitive interface to add entries, view financial summaries, and analyze your data.</a:t>
            </a:r>
          </a:p>
          <a:p>
            <a:r>
              <a:rPr lang="en-US" sz="2400" dirty="0">
                <a:latin typeface="Arial" panose="020B0604020202020204" pitchFamily="34" charset="0"/>
              </a:rPr>
              <a:t>The application uses SQLite internally to store data within a query/search page.</a:t>
            </a:r>
          </a:p>
          <a:p>
            <a:r>
              <a:rPr lang="en-US" sz="2400" dirty="0">
                <a:latin typeface="Arial" panose="020B0604020202020204" pitchFamily="34" charset="0"/>
              </a:rPr>
              <a:t>This rough prototype works similar to other finance tracking applications such as Rocket Money.</a:t>
            </a:r>
          </a:p>
        </p:txBody>
      </p:sp>
    </p:spTree>
    <p:extLst>
      <p:ext uri="{BB962C8B-B14F-4D97-AF65-F5344CB8AC3E}">
        <p14:creationId xmlns:p14="http://schemas.microsoft.com/office/powerpoint/2010/main" val="149138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7159-2493-E79A-1020-8EE9684D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5D85-319D-98CE-0A05-2BF0FEB7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ptos"/>
                <a:cs typeface="Arial"/>
              </a:rPr>
              <a:t>Set Starting Balance</a:t>
            </a:r>
            <a:endParaRPr lang="en-US" sz="2000" dirty="0">
              <a:latin typeface="Aptos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As a user, I want to track and analyze my spending so I can manage my budget effectively.</a:t>
            </a:r>
            <a:endParaRPr lang="en-US" sz="1600" dirty="0">
              <a:cs typeface="Arial"/>
            </a:endParaRPr>
          </a:p>
          <a:p>
            <a:r>
              <a:rPr lang="en-US" sz="2000" dirty="0"/>
              <a:t>Add Expenses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As a user, I want to add expenses with details like date, amount, category, and tags (e.g., “groceries”) to track my spending.</a:t>
            </a:r>
            <a:endParaRPr lang="en-US" sz="1600" dirty="0"/>
          </a:p>
          <a:p>
            <a:r>
              <a:rPr lang="en-US" sz="2000" dirty="0"/>
              <a:t>Add Savings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As a user, I want to add savings to update my balance to further track my budget.</a:t>
            </a:r>
          </a:p>
          <a:p>
            <a:r>
              <a:rPr lang="en-US" sz="2000" dirty="0"/>
              <a:t>Query Entries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As a user, I want to query my expenses by date, category, or tag so that I can analyze my spending in specific areas.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168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84A3-B906-782D-08E0-8AFA19E3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4826-4388-AAB2-F8F0-69EAB392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Database Module (Persistence Layer)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Purpose</a:t>
            </a:r>
            <a:r>
              <a:rPr lang="en-US" sz="1800" dirty="0"/>
              <a:t>: To handle all interactions with the database (e.g., SQLite) to store and retrieve expense data.</a:t>
            </a:r>
          </a:p>
          <a:p>
            <a:pPr marL="0" indent="0">
              <a:buNone/>
            </a:pPr>
            <a:r>
              <a:rPr lang="en-US" sz="1800" b="1" dirty="0"/>
              <a:t>User Interface (UI) Module</a:t>
            </a:r>
          </a:p>
          <a:p>
            <a:r>
              <a:rPr lang="en-US" sz="1800" b="1" dirty="0"/>
              <a:t>Purpose: </a:t>
            </a:r>
            <a:r>
              <a:rPr lang="en-US" sz="1800" dirty="0"/>
              <a:t>To provide a graphical user interface (GUI) for the user to interact with the application.</a:t>
            </a:r>
          </a:p>
          <a:p>
            <a:pPr marL="0" indent="0">
              <a:buNone/>
            </a:pPr>
            <a:r>
              <a:rPr lang="en-US" sz="1800" b="1" dirty="0"/>
              <a:t>Business Logic Module (Core Logic)</a:t>
            </a:r>
          </a:p>
          <a:p>
            <a:r>
              <a:rPr lang="en-US" sz="1800" b="1" dirty="0"/>
              <a:t>Purpose: </a:t>
            </a:r>
            <a:r>
              <a:rPr lang="en-US" sz="1800" dirty="0"/>
              <a:t>To manage the core logic of the application, such as calculating total balance, adding/removing expenses, and handling business rules.</a:t>
            </a:r>
          </a:p>
          <a:p>
            <a:pPr marL="0" indent="0">
              <a:buNone/>
            </a:pPr>
            <a:r>
              <a:rPr lang="en-US" sz="1800" b="1" dirty="0"/>
              <a:t>Utility Module (Helper Functions)</a:t>
            </a:r>
          </a:p>
          <a:p>
            <a:r>
              <a:rPr lang="en-US" sz="1800" b="1" dirty="0"/>
              <a:t>Purpose: </a:t>
            </a:r>
            <a:r>
              <a:rPr lang="en-US" sz="1800" dirty="0"/>
              <a:t>To provide utility functions that support the other modules in the app.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4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AF54-01D0-B224-6FD3-FC4AF023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Relation Diagram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85102C-6622-FA50-EE05-2A4FECBBE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56" y="1690688"/>
            <a:ext cx="8363138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6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01E6-FFEB-8514-DF25-DEE2A2A6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4" name="Content Placeholder 3" descr="UseCase.png">
            <a:extLst>
              <a:ext uri="{FF2B5EF4-FFF2-40B4-BE49-F238E27FC236}">
                <a16:creationId xmlns:a16="http://schemas.microsoft.com/office/drawing/2014/main" id="{CF1DC45B-D317-B8BB-FB22-7FF8E63CB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28" y="1596212"/>
            <a:ext cx="11550324" cy="4079058"/>
          </a:xfrm>
        </p:spPr>
      </p:pic>
    </p:spTree>
    <p:extLst>
      <p:ext uri="{BB962C8B-B14F-4D97-AF65-F5344CB8AC3E}">
        <p14:creationId xmlns:p14="http://schemas.microsoft.com/office/powerpoint/2010/main" val="83170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F37C-8023-A0A7-5A40-B39BC8C1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UML</a:t>
            </a:r>
          </a:p>
        </p:txBody>
      </p:sp>
      <p:pic>
        <p:nvPicPr>
          <p:cNvPr id="4" name="Content Placeholder 3" descr="ExpenseTrackerUML.png">
            <a:extLst>
              <a:ext uri="{FF2B5EF4-FFF2-40B4-BE49-F238E27FC236}">
                <a16:creationId xmlns:a16="http://schemas.microsoft.com/office/drawing/2014/main" id="{76A51C2D-95D8-186A-BD7A-B8F471657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237117"/>
            <a:ext cx="11430000" cy="2766836"/>
          </a:xfrm>
        </p:spPr>
      </p:pic>
    </p:spTree>
    <p:extLst>
      <p:ext uri="{BB962C8B-B14F-4D97-AF65-F5344CB8AC3E}">
        <p14:creationId xmlns:p14="http://schemas.microsoft.com/office/powerpoint/2010/main" val="260971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351A-F90A-20A8-1FE5-8D44D2E4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Sequence Diagram</a:t>
            </a:r>
          </a:p>
        </p:txBody>
      </p:sp>
      <p:pic>
        <p:nvPicPr>
          <p:cNvPr id="4" name="Content Placeholder 3" descr="ExpenseTrackerSequenceDiagram.png">
            <a:extLst>
              <a:ext uri="{FF2B5EF4-FFF2-40B4-BE49-F238E27FC236}">
                <a16:creationId xmlns:a16="http://schemas.microsoft.com/office/drawing/2014/main" id="{4AF94D50-0429-79E9-FEAD-CB2639F41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774" y="1719495"/>
            <a:ext cx="8442748" cy="4481219"/>
          </a:xfrm>
        </p:spPr>
      </p:pic>
    </p:spTree>
    <p:extLst>
      <p:ext uri="{BB962C8B-B14F-4D97-AF65-F5344CB8AC3E}">
        <p14:creationId xmlns:p14="http://schemas.microsoft.com/office/powerpoint/2010/main" val="360897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46AF-D614-21A6-AA65-0E80E841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Expense Sequence Diagram</a:t>
            </a:r>
          </a:p>
        </p:txBody>
      </p:sp>
      <p:pic>
        <p:nvPicPr>
          <p:cNvPr id="4" name="Content Placeholder 3" descr="ExpenseTrackerSequenceDiagram.png">
            <a:extLst>
              <a:ext uri="{FF2B5EF4-FFF2-40B4-BE49-F238E27FC236}">
                <a16:creationId xmlns:a16="http://schemas.microsoft.com/office/drawing/2014/main" id="{F8168010-0ED0-2B38-2EB0-64CF898E9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963" y="1719495"/>
            <a:ext cx="8370667" cy="4440030"/>
          </a:xfrm>
        </p:spPr>
      </p:pic>
    </p:spTree>
    <p:extLst>
      <p:ext uri="{BB962C8B-B14F-4D97-AF65-F5344CB8AC3E}">
        <p14:creationId xmlns:p14="http://schemas.microsoft.com/office/powerpoint/2010/main" val="339723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Courier New</vt:lpstr>
      <vt:lpstr>Office Theme</vt:lpstr>
      <vt:lpstr>Expense Tracker</vt:lpstr>
      <vt:lpstr>Project overview</vt:lpstr>
      <vt:lpstr>User Stories (Version 1)</vt:lpstr>
      <vt:lpstr>Modules</vt:lpstr>
      <vt:lpstr>Module Relation Diagram</vt:lpstr>
      <vt:lpstr>Use Case</vt:lpstr>
      <vt:lpstr>Relational UML</vt:lpstr>
      <vt:lpstr>Query Sequence Diagram</vt:lpstr>
      <vt:lpstr>Expense Sequence Diagram</vt:lpstr>
      <vt:lpstr>Savings Sequence Diagram</vt:lpstr>
      <vt:lpstr>Activity Diagram</vt:lpstr>
      <vt:lpstr>Code Smells</vt:lpstr>
      <vt:lpstr>Refactoring (Version 2)</vt:lpstr>
      <vt:lpstr>Refactoring Continued</vt:lpstr>
      <vt:lpstr>Design Patterns</vt:lpstr>
      <vt:lpstr>New Features</vt:lpstr>
      <vt:lpstr>New Features</vt:lpstr>
      <vt:lpstr>Code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Logan Poe</dc:creator>
  <cp:lastModifiedBy>Andrey Owen</cp:lastModifiedBy>
  <cp:revision>166</cp:revision>
  <dcterms:created xsi:type="dcterms:W3CDTF">2024-12-01T23:40:30Z</dcterms:created>
  <dcterms:modified xsi:type="dcterms:W3CDTF">2024-12-09T19:48:36Z</dcterms:modified>
</cp:coreProperties>
</file>