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Quicksand"/>
      <p:regular r:id="rId22"/>
      <p:bold r:id="rId23"/>
    </p:embeddedFont>
    <p:embeddedFont>
      <p:font typeface="Playfair Display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icksand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Black-bold.fntdata"/><Relationship Id="rId23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layfairDisplay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6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Shape 73"/>
          <p:cNvSpPr/>
          <p:nvPr/>
        </p:nvSpPr>
        <p:spPr>
          <a:xfrm>
            <a:off x="808650" y="28005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808650" y="17337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08650" y="38673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08650" y="50103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◦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Font typeface="Quicksand"/>
              <a:buChar char="▫"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1" sz="2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 key color">
    <p:bg>
      <p:bgPr>
        <a:solidFill>
          <a:srgbClr val="39C0BA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hape 1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Shape 14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(2)">
  <p:cSld name="Title + 2 columns(2)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769050" y="24715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69050" y="30811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769050" y="36907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69050" y="43003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69050" y="5290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30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Shape 31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Shape 34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◦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Quicksand"/>
              <a:buChar char="▫"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(3)">
  <p:cSld name="Title + 2 columns(3)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69050" y="24715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769050" y="30811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69050" y="36907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769050" y="43003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◦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600"/>
              <a:buFont typeface="Quicksand"/>
              <a:buChar char="▫"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4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fva@cin.ufpe.br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1443800" y="1636975"/>
            <a:ext cx="70986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Gerenciamento ético </a:t>
            </a: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1" lang="en" sz="3200">
                <a:latin typeface="Comic Sans MS"/>
                <a:ea typeface="Comic Sans MS"/>
                <a:cs typeface="Comic Sans MS"/>
                <a:sym typeface="Comic Sans MS"/>
              </a:rPr>
              <a:t>articipativo e reflexivo na ciência dos dados e uma abordagem a questões de opacidade em algoritmos</a:t>
            </a:r>
            <a:endParaRPr b="1"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Prof. Renato Vimieiro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ndreza Fabiola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1893808" y="5045875"/>
            <a:ext cx="6855900" cy="1485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lang="en" sz="22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Contato:</a:t>
            </a:r>
            <a:endParaRPr sz="2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lang="en" sz="2200"/>
              <a:t>&lt;</a:t>
            </a:r>
            <a:r>
              <a:rPr lang="en" sz="2200">
                <a:uFill>
                  <a:noFill/>
                </a:uFill>
                <a:hlinkClick r:id="rId3"/>
              </a:rPr>
              <a:t>afva@cin.ufpe.br</a:t>
            </a: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 b="0" i="0" sz="22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logo_Cin REDONDO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8600" y="2390300"/>
            <a:ext cx="2205550" cy="2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165475" y="3167250"/>
            <a:ext cx="70944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9C0B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</a:t>
            </a:r>
            <a:r>
              <a:rPr lang="en" sz="2400">
                <a:solidFill>
                  <a:srgbClr val="39C0B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 separação entre a especialização técnica e ética torna difícil para os especialistas em ética considerarem questões entrelaçadas com escolhas técnicas dos pesquisadores e vice-versa.”</a:t>
            </a:r>
            <a:endParaRPr sz="2400">
              <a:solidFill>
                <a:srgbClr val="39C0B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65475" y="18851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132"/>
              </a:solidFill>
              <a:highlight>
                <a:srgbClr val="FFFF00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t/>
            </a:r>
            <a:endParaRPr b="1" sz="1200">
              <a:solidFill>
                <a:srgbClr val="333132"/>
              </a:solidFill>
              <a:highlight>
                <a:srgbClr val="FFFF00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38975" y="16680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/>
        </p:nvSpPr>
        <p:spPr>
          <a:xfrm>
            <a:off x="1165475" y="2024250"/>
            <a:ext cx="7332600" cy="52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AutoNum type="arabicPeriod"/>
            </a:pPr>
            <a:r>
              <a:rPr lang="en" sz="1800">
                <a:solidFill>
                  <a:srgbClr val="39C0BA"/>
                </a:solidFill>
              </a:rPr>
              <a:t>T</a:t>
            </a:r>
            <a:r>
              <a:rPr lang="en" sz="1800">
                <a:solidFill>
                  <a:srgbClr val="39C0BA"/>
                </a:solidFill>
              </a:rPr>
              <a:t>reinamento contínuo em ética aplicado à prática científica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AutoNum type="arabicPeriod"/>
            </a:pPr>
            <a:r>
              <a:rPr lang="en" sz="1800">
                <a:solidFill>
                  <a:srgbClr val="39C0BA"/>
                </a:solidFill>
              </a:rPr>
              <a:t> Interação entre inspetores, instituições que hospedam projetos e pesquisadores através de encontros regulares para  avaliação ética participativa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Estudo de caso no </a:t>
            </a:r>
            <a:r>
              <a:rPr lang="en" sz="1800">
                <a:solidFill>
                  <a:srgbClr val="39C0BA"/>
                </a:solidFill>
              </a:rPr>
              <a:t>Reino Unido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O governo aplicou o princípio dos 3Rs na questão de experimentos com animais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Varia de acordo com as situações, dependendo dos objetivos, métodos e ferramentas da pesquisa</a:t>
            </a:r>
            <a:endParaRPr sz="1800">
              <a:solidFill>
                <a:srgbClr val="39C0BA"/>
              </a:solidFill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990700" y="457200"/>
            <a:ext cx="8363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Supervisão ética através do gerenciamento participativo e reflexivo</a:t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>
            <a:off x="38975" y="10584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Shape 168"/>
          <p:cNvSpPr txBox="1"/>
          <p:nvPr/>
        </p:nvSpPr>
        <p:spPr>
          <a:xfrm>
            <a:off x="1165475" y="1114425"/>
            <a:ext cx="73326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</a:rPr>
              <a:t>A Estrutura Reguladora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C</a:t>
            </a:r>
            <a:r>
              <a:rPr lang="en" sz="1800">
                <a:solidFill>
                  <a:srgbClr val="39C0BA"/>
                </a:solidFill>
              </a:rPr>
              <a:t>onscientiza de como os diferentes estágios da ciência de dados se relacionam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Destaca como cada perspectiva individual é inevitavelmente parcial e precisa de coordenação com as outras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Mantém diálogo sobre as melhores práticas favorecendo a qualidade e confiabilidade dos resultados da pesquisa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Engaja o colaborador para que documente e avalie alegações feitas como resultado de processamento e interpretação de dados em cada estágio </a:t>
            </a:r>
            <a:endParaRPr sz="1800">
              <a:solidFill>
                <a:srgbClr val="39C0B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857250" y="3028825"/>
            <a:ext cx="78927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rPr lang="en" sz="3600"/>
              <a:t>Como a máquina 'pensa': Entendendo a opacidade em algoritmos de aprendizado de máquina (Jenna Burrell)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t/>
            </a:r>
            <a:endParaRPr sz="3600"/>
          </a:p>
        </p:txBody>
      </p:sp>
      <p:sp>
        <p:nvSpPr>
          <p:cNvPr id="174" name="Shape 174"/>
          <p:cNvSpPr txBox="1"/>
          <p:nvPr/>
        </p:nvSpPr>
        <p:spPr>
          <a:xfrm>
            <a:off x="472975" y="289700"/>
            <a:ext cx="85134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165475" y="1695675"/>
            <a:ext cx="73326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</a:rPr>
              <a:t>A opacidade foi dividida em três tipos: 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Sigilo corporativo 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Analfabetismo técnico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Opacidade intrínseca da complexidade dos algoritmos de máquina</a:t>
            </a:r>
            <a:endParaRPr sz="1800">
              <a:solidFill>
                <a:srgbClr val="39C0BA"/>
              </a:solidFill>
            </a:endParaRPr>
          </a:p>
        </p:txBody>
      </p:sp>
      <p:cxnSp>
        <p:nvCxnSpPr>
          <p:cNvPr id="180" name="Shape 180"/>
          <p:cNvCxnSpPr/>
          <p:nvPr/>
        </p:nvCxnSpPr>
        <p:spPr>
          <a:xfrm>
            <a:off x="38975" y="16680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>
            <p:ph type="title"/>
          </p:nvPr>
        </p:nvSpPr>
        <p:spPr>
          <a:xfrm>
            <a:off x="990700" y="457200"/>
            <a:ext cx="8363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O</a:t>
            </a:r>
            <a:r>
              <a:rPr b="1" lang="en" sz="3200"/>
              <a:t>pacidade de algoritmos de  aprendizagem de máquina</a:t>
            </a:r>
            <a:endParaRPr b="1" sz="3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034725" y="5461525"/>
            <a:ext cx="7796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Objetividade dos algoritmos e o grau de julgamento humano envolvido no processo</a:t>
            </a:r>
            <a:endParaRPr sz="24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25" y="1546463"/>
            <a:ext cx="6072700" cy="3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1165475" y="2557650"/>
            <a:ext cx="73326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A</a:t>
            </a:r>
            <a:r>
              <a:rPr lang="en" sz="1800">
                <a:solidFill>
                  <a:srgbClr val="39C0BA"/>
                </a:solidFill>
              </a:rPr>
              <a:t>uditorias nas empresas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Projetos open source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Educação computacional do público em geral </a:t>
            </a:r>
            <a:endParaRPr sz="1800">
              <a:solidFill>
                <a:srgbClr val="39C0BA"/>
              </a:solidFill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Denúncias de exclusões e formas de discriminação vivenciadas</a:t>
            </a:r>
            <a:endParaRPr sz="1800">
              <a:solidFill>
                <a:srgbClr val="39C0BA"/>
              </a:solidFill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38975" y="16680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 txBox="1"/>
          <p:nvPr>
            <p:ph type="title"/>
          </p:nvPr>
        </p:nvSpPr>
        <p:spPr>
          <a:xfrm>
            <a:off x="990700" y="457200"/>
            <a:ext cx="8363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Algumas soluções para os problemas sociais com essa “caixa preta”</a:t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rPr b="1" lang="en" sz="3600"/>
              <a:t>OBRIGADA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319175" y="3028825"/>
            <a:ext cx="74307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rPr lang="en" sz="3600"/>
              <a:t>Localizando a ética na ciência de dados: responsabilidade e prestação de contas nos sistemas de produção de conhecimento global e distribuído (Sabina Leonelli) </a:t>
            </a:r>
            <a:endParaRPr sz="3600"/>
          </a:p>
        </p:txBody>
      </p:sp>
      <p:sp>
        <p:nvSpPr>
          <p:cNvPr id="98" name="Shape 98"/>
          <p:cNvSpPr txBox="1"/>
          <p:nvPr/>
        </p:nvSpPr>
        <p:spPr>
          <a:xfrm>
            <a:off x="472975" y="289700"/>
            <a:ext cx="85134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23" y="1546450"/>
            <a:ext cx="6072702" cy="37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884925" y="5461525"/>
            <a:ext cx="6441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b="1"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rise da Replicabilidade na psicologia e na biomedicina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65475" y="457200"/>
            <a:ext cx="6858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E na Ciência dos Dados...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t/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970000" y="1085475"/>
            <a:ext cx="8147700" cy="5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Quicksand"/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38975" y="10584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/>
        </p:nvSpPr>
        <p:spPr>
          <a:xfrm>
            <a:off x="905700" y="1294325"/>
            <a:ext cx="7901400" cy="5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b="1" lang="en" sz="1800">
                <a:solidFill>
                  <a:srgbClr val="39C0BA"/>
                </a:solidFill>
              </a:rPr>
              <a:t>Globalizada</a:t>
            </a:r>
            <a:endParaRPr b="1" sz="1800">
              <a:solidFill>
                <a:srgbClr val="39C0BA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➔"/>
            </a:pPr>
            <a:r>
              <a:rPr b="1" lang="en" sz="1800">
                <a:solidFill>
                  <a:srgbClr val="00FFFF"/>
                </a:solidFill>
              </a:rPr>
              <a:t>Diferentes</a:t>
            </a:r>
            <a:r>
              <a:rPr b="1" lang="en" sz="1800">
                <a:solidFill>
                  <a:srgbClr val="00FFFF"/>
                </a:solidFill>
              </a:rPr>
              <a:t> cultur</a:t>
            </a:r>
            <a:r>
              <a:rPr b="1" lang="en" sz="1800">
                <a:solidFill>
                  <a:srgbClr val="00FFFF"/>
                </a:solidFill>
              </a:rPr>
              <a:t>as</a:t>
            </a:r>
            <a:endParaRPr b="1" sz="1800">
              <a:solidFill>
                <a:srgbClr val="00FFFF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➔"/>
            </a:pPr>
            <a:r>
              <a:rPr b="1" lang="en" sz="1800">
                <a:solidFill>
                  <a:srgbClr val="00FFFF"/>
                </a:solidFill>
              </a:rPr>
              <a:t>Muitas pessoas trab</a:t>
            </a:r>
            <a:r>
              <a:rPr b="1" lang="en" sz="1800">
                <a:solidFill>
                  <a:srgbClr val="00FFFF"/>
                </a:solidFill>
              </a:rPr>
              <a:t>alhando no mesmo conjunto de dados</a:t>
            </a:r>
            <a:endParaRPr b="1" sz="1800">
              <a:solidFill>
                <a:srgbClr val="00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b="1" lang="en" sz="1800">
                <a:solidFill>
                  <a:srgbClr val="39C0BA"/>
                </a:solidFill>
              </a:rPr>
              <a:t>Distribuída</a:t>
            </a:r>
            <a:endParaRPr b="1" sz="1800">
              <a:solidFill>
                <a:srgbClr val="39C0BA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➔"/>
            </a:pPr>
            <a:r>
              <a:rPr b="1" lang="en" sz="1800">
                <a:solidFill>
                  <a:srgbClr val="00FFFF"/>
                </a:solidFill>
              </a:rPr>
              <a:t>Etapas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Engenheiros de computação</a:t>
            </a:r>
            <a:endParaRPr sz="1800">
              <a:solidFill>
                <a:srgbClr val="39C0BA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9C0BA"/>
                </a:solidFill>
              </a:rPr>
              <a:t> 	</a:t>
            </a:r>
            <a:r>
              <a:rPr lang="en" sz="1600">
                <a:solidFill>
                  <a:srgbClr val="39C0BA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Dimensões éticas das formas alternativas de desenvolver software</a:t>
            </a:r>
            <a:endParaRPr sz="1600">
              <a:solidFill>
                <a:srgbClr val="39C0BA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Provedores de dados</a:t>
            </a:r>
            <a:endParaRPr sz="1800">
              <a:solidFill>
                <a:srgbClr val="39C0BA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</a:rPr>
              <a:t>	</a:t>
            </a:r>
            <a:r>
              <a:rPr lang="en" sz="1600">
                <a:solidFill>
                  <a:srgbClr val="39C0BA"/>
                </a:solidFill>
                <a:latin typeface="Comic Sans MS"/>
                <a:ea typeface="Comic Sans MS"/>
                <a:cs typeface="Comic Sans MS"/>
                <a:sym typeface="Comic Sans MS"/>
              </a:rPr>
              <a:t>Avaliar as consequências da disseminação de tipos específicos de dados</a:t>
            </a:r>
            <a:endParaRPr sz="1600">
              <a:solidFill>
                <a:srgbClr val="39C0B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Usuários de dados</a:t>
            </a:r>
            <a:endParaRPr sz="1800">
              <a:solidFill>
                <a:srgbClr val="39C0BA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9C0BA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Considerar o histórico e o potencial significado dos dados </a:t>
            </a:r>
            <a:endParaRPr sz="1600">
              <a:solidFill>
                <a:srgbClr val="39C0B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➔"/>
            </a:pPr>
            <a:r>
              <a:rPr b="1" lang="en" sz="1800">
                <a:solidFill>
                  <a:srgbClr val="00FFFF"/>
                </a:solidFill>
              </a:rPr>
              <a:t>Áreas de conhecimento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Ciências sociais ou do trabalho clínico</a:t>
            </a:r>
            <a:endParaRPr sz="1800">
              <a:solidFill>
                <a:srgbClr val="39C0BA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Pesquisadores focados na integração de dados existentes </a:t>
            </a:r>
            <a:endParaRPr sz="1800">
              <a:solidFill>
                <a:srgbClr val="39C0BA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Os cientistas da informação e curadores de bancos de dados </a:t>
            </a:r>
            <a:endParaRPr sz="1800">
              <a:solidFill>
                <a:srgbClr val="39C0B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923950" y="3375250"/>
            <a:ext cx="82698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39C0BA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RESPONSABILIZAÇÃO</a:t>
            </a:r>
            <a:r>
              <a:rPr b="1" lang="en" sz="32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2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(PRESTAÇÃO DE CONTAS)</a:t>
            </a:r>
            <a:r>
              <a:rPr b="1" lang="en" sz="24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4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3F3F3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“Justificar uma determinada ação e ser responsável pelos resultados dessa ação.”</a:t>
            </a:r>
            <a:endParaRPr b="1" sz="28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38975" y="10584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775" y="3122300"/>
            <a:ext cx="1009650" cy="1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200" y="3122297"/>
            <a:ext cx="1171575" cy="11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923950" y="1162275"/>
            <a:ext cx="58659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9C0BA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RESPONSABILIDADE</a:t>
            </a:r>
            <a:r>
              <a:rPr b="1" lang="en" sz="32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2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3F3F3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“Obrigação moral de realizar uma tarefa da forma adequada.”</a:t>
            </a:r>
            <a:endParaRPr sz="2800"/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200" y="1086075"/>
            <a:ext cx="2181225" cy="20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927350" y="1522925"/>
            <a:ext cx="73326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Mudanças no perfil forense em bancos de dados da polícia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Escolha do tratamento dos pacientes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Erros cometidos por provedores de serviços quanto a geotagging de dados de clientes </a:t>
            </a:r>
            <a:endParaRPr sz="1800">
              <a:solidFill>
                <a:srgbClr val="39C0B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9C0B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“No caso de dados que viajam principalmente dentro de pesquisas científicas, as possíveis preocupações e implicações negativas de decisões técnicas podem ser mais sutis e difíceis de detectar.” </a:t>
            </a:r>
            <a:br>
              <a:rPr lang="en" sz="2400">
                <a:solidFill>
                  <a:srgbClr val="F3F3F3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</a:br>
            <a:endParaRPr sz="2400">
              <a:solidFill>
                <a:srgbClr val="39C0B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165475" y="3167250"/>
            <a:ext cx="70944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9C0B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“</a:t>
            </a:r>
            <a:r>
              <a:rPr lang="en" sz="2400">
                <a:solidFill>
                  <a:srgbClr val="39C0B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 natureza global e distribuída da ciência de dados cria desafios para avaliar a qualidade, a importação e o impacto ÉTICO das declarações de dados e conhecimento que estão sendo produzidas.”</a:t>
            </a:r>
            <a:endParaRPr sz="2400">
              <a:solidFill>
                <a:srgbClr val="39C0BA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13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t/>
            </a:r>
            <a:endParaRPr sz="2400"/>
          </a:p>
        </p:txBody>
      </p:sp>
      <p:cxnSp>
        <p:nvCxnSpPr>
          <p:cNvPr id="138" name="Shape 138"/>
          <p:cNvCxnSpPr/>
          <p:nvPr/>
        </p:nvCxnSpPr>
        <p:spPr>
          <a:xfrm>
            <a:off x="38975" y="10584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 txBox="1"/>
          <p:nvPr/>
        </p:nvSpPr>
        <p:spPr>
          <a:xfrm>
            <a:off x="1165475" y="1033650"/>
            <a:ext cx="73326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</a:rPr>
              <a:t>I</a:t>
            </a:r>
            <a:r>
              <a:rPr lang="en" sz="1800">
                <a:solidFill>
                  <a:srgbClr val="39C0BA"/>
                </a:solidFill>
              </a:rPr>
              <a:t>nsights que emergem das análises qualitativas relacionadas às práticas de ciência de dados. 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Imprevisibilidade radical dos potenciais resultados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●"/>
            </a:pPr>
            <a:r>
              <a:rPr lang="en" sz="1800">
                <a:solidFill>
                  <a:srgbClr val="39C0BA"/>
                </a:solidFill>
              </a:rPr>
              <a:t>Natureza coletiva e distribuída do raciocínio </a:t>
            </a:r>
            <a:endParaRPr sz="1800">
              <a:solidFill>
                <a:srgbClr val="39C0BA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9C0BA"/>
                </a:solidFill>
              </a:rPr>
              <a:t>Jornada de dados</a:t>
            </a:r>
            <a:endParaRPr sz="1800">
              <a:solidFill>
                <a:srgbClr val="39C0BA"/>
              </a:solidFill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990700" y="457200"/>
            <a:ext cx="8363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D</a:t>
            </a:r>
            <a:r>
              <a:rPr b="1" lang="en" sz="3200"/>
              <a:t>esafios de localizar a responsabilidade</a:t>
            </a:r>
            <a:endParaRPr sz="32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Font typeface="Quicksand"/>
              <a:buNone/>
            </a:pPr>
            <a:r>
              <a:t/>
            </a: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3121825"/>
            <a:ext cx="2514700" cy="22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990700" y="3383100"/>
            <a:ext cx="50829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○"/>
            </a:pPr>
            <a:r>
              <a:rPr lang="en" sz="1800">
                <a:solidFill>
                  <a:srgbClr val="39C0BA"/>
                </a:solidFill>
              </a:rPr>
              <a:t>Movimentos de dados de pesquisa de seu local de produção para inúmeros sites de (re) uso dentro ou fora da mesma disciplina</a:t>
            </a:r>
            <a:endParaRPr sz="1800">
              <a:solidFill>
                <a:srgbClr val="39C0BA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hape 147"/>
          <p:cNvCxnSpPr/>
          <p:nvPr/>
        </p:nvCxnSpPr>
        <p:spPr>
          <a:xfrm>
            <a:off x="38975" y="1058475"/>
            <a:ext cx="91143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/>
        </p:nvSpPr>
        <p:spPr>
          <a:xfrm>
            <a:off x="936875" y="1414650"/>
            <a:ext cx="73326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Não consideram a cultura dos indivíduos, motivações pessoais, as diferentes perspectivas das áreas de conhecimento, etapas da manipulação dos dados e infraestrutura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A ética é equiparada à adesão a um conjunto de requisitos, que é aplicado e policiado por um órgão externo</a:t>
            </a:r>
            <a:endParaRPr sz="1800">
              <a:solidFill>
                <a:srgbClr val="39C0BA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9C0BA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Char char="➔"/>
            </a:pPr>
            <a:r>
              <a:rPr lang="en" sz="1800">
                <a:solidFill>
                  <a:srgbClr val="39C0BA"/>
                </a:solidFill>
              </a:rPr>
              <a:t>É</a:t>
            </a:r>
            <a:r>
              <a:rPr lang="en" sz="1800">
                <a:solidFill>
                  <a:srgbClr val="39C0BA"/>
                </a:solidFill>
              </a:rPr>
              <a:t> um </a:t>
            </a:r>
            <a:r>
              <a:rPr lang="en" sz="1800">
                <a:solidFill>
                  <a:srgbClr val="39C0BA"/>
                </a:solidFill>
              </a:rPr>
              <a:t>estímulo</a:t>
            </a:r>
            <a:r>
              <a:rPr lang="en" sz="1800">
                <a:solidFill>
                  <a:srgbClr val="39C0BA"/>
                </a:solidFill>
              </a:rPr>
              <a:t> ao desengajamento de uma avaliação crítica das implicações éticas de suas ações e da delegação de preocupações éticas a outrem</a:t>
            </a:r>
            <a:endParaRPr sz="1800">
              <a:solidFill>
                <a:srgbClr val="39C0BA"/>
              </a:solidFill>
            </a:endParaRP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990700" y="457200"/>
            <a:ext cx="8363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ADOÇÃO DE DIRETRIZES ÉTICAS GERAIS</a:t>
            </a:r>
            <a:endParaRPr b="1" sz="1200">
              <a:solidFill>
                <a:srgbClr val="333132"/>
              </a:solidFill>
              <a:highlight>
                <a:srgbClr val="FFFF00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