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B125-2F04-85CC-B9E4-859AD27DD3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CF164-6A92-3964-A2E5-CD439A60E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66AE8-A5E4-529C-376D-A7F21A81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06/05/2025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1255B-22D2-BFD0-6E2B-2CB90943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AC3F9-8084-22E7-D885-8B98F38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96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7736-4A28-81E7-C82E-E08B9124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F6A39-8901-64F9-CB89-5DEDADC7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CAC13-CEF5-615F-7188-2FF61678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06/05/2025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0B23E-BB41-954A-D844-68F59222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B89A1-9BF9-CB79-4981-4A057B60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3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33CEA5-A5BC-42F6-9417-DE058EAF3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20003-77E7-76F4-127A-9FAD2038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2C76B-2410-6DF5-E769-3F1375B9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06/05/2025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810E-232E-6F62-BDC3-DA16DA4E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9F2B8-DDB4-2806-89D5-BFB2856E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2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56992-9D89-2C0C-4C2C-BAE80A94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06/05/2025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FFCB4-8863-0CCB-49C4-B6B7CD56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F401C-D4D3-3500-4073-E532BD9F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4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419F-3AA8-7780-4AB2-0778AAAF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10246-D5F0-A37C-2B2C-D6A6D3CB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2C001-3FCB-0E6B-9E1F-20622B91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06/05/2025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F9F14-D78E-F738-AB9A-82903D41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85AB1-BB89-8FEB-4B9B-6D47D0A3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10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90D2-E4BE-3BAB-80D6-46034DFB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216A8-1C74-E2BB-5D51-957032134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2CC0D-CA4E-02C7-076E-55D511571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DE4EC-111C-93BE-1438-6CDC2E8F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06/05/2025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612E8-024B-A8EE-5D52-CE4D6B31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136DD-9F31-209F-5224-7E8DA5ED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CAF4E-854C-2F13-E1E3-1FCD814C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20CA3-8962-ED78-5627-E2AFD1FA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FED54-B3EB-EDCE-24C1-E05D0B1A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824DE-EEE0-3583-344D-DEB814DF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C3C5AD-D28A-542C-CF9F-7650793A3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FE2E4-8192-9EA2-4489-80F4A15E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06/05/2025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4C7DB-3AF1-24E1-DCBE-207B96CA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FA5518-D3AE-F720-2BE0-3F9DB2D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9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B8F10-4EB4-0C0F-03BF-F531D235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CEF92-A5CC-B946-CAFC-8C36EB5A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06/05/2025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0AED2-981A-D1A1-3051-5903B7A7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34D5F-9056-9555-8436-92D63EF8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16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0EC6A-6AD6-AA45-F17C-03F69F0B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06/05/2025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86569-C17C-085A-6CBC-D1C4A186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85FA6-E886-1316-E77C-F547D63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938B-5BC3-3F7E-C07B-69D21045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5A36E-54F8-095F-63F4-D35F0CEA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33D28-5C98-8AD3-E53B-B46BC56E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D2A4C-20E2-A896-97ED-F88A7A23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06/05/2025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6FC89-B6CF-07FC-4053-C9A2B6E4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4ECD2-23D6-A678-D6E6-CC8E80A4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06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62C0-B9AF-01E3-3121-5E4CEC45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E6429-9B79-A736-0B9D-B13183DA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859E1-EE15-4687-0846-74724C47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76135-5B72-1EEF-F390-24A30E0C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06/05/2025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86E81-CAA3-CA1B-34FD-D779E0A7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ACC89-7C0E-4493-8D29-3D8652C2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11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2A5E74-E7EA-A582-FEFF-7E8B6526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34B22-10EC-C970-0CA4-B2EEE5D4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68B27-F4D1-8804-8F24-49F4B5CF6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06/05/2025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3C49D-7C0D-DBB2-ECF5-D83556B8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B63AB-DEAA-1B23-7F83-4CF51358D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73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HK" b="1" i="0" dirty="0">
                <a:solidFill>
                  <a:srgbClr val="5F5E5E"/>
                </a:solidFill>
                <a:effectLst/>
                <a:latin typeface="DM Sans"/>
              </a:rPr>
              <a:t>Task 2: Predicting customer buying behaviour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op_feature_importances.png">
            <a:extLst>
              <a:ext uri="{FF2B5EF4-FFF2-40B4-BE49-F238E27FC236}">
                <a16:creationId xmlns:a16="http://schemas.microsoft.com/office/drawing/2014/main" id="{B652E89D-17E9-48F0-89FE-2D37C1FDE9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8401" y="494453"/>
            <a:ext cx="6694144" cy="3738880"/>
          </a:xfrm>
          <a:prstGeom prst="rect">
            <a:avLst/>
          </a:prstGeom>
        </p:spPr>
      </p:pic>
      <p:pic>
        <p:nvPicPr>
          <p:cNvPr id="5" name="Picture 4" descr="roc_curve.png">
            <a:extLst>
              <a:ext uri="{FF2B5EF4-FFF2-40B4-BE49-F238E27FC236}">
                <a16:creationId xmlns:a16="http://schemas.microsoft.com/office/drawing/2014/main" id="{4D18C668-EB9E-4E8A-B7C9-E9C730BB89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79" y="494452"/>
            <a:ext cx="4439921" cy="373887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59C707A-FBB9-40BA-BF29-A3C098A9237E}"/>
              </a:ext>
            </a:extLst>
          </p:cNvPr>
          <p:cNvSpPr txBox="1"/>
          <p:nvPr/>
        </p:nvSpPr>
        <p:spPr>
          <a:xfrm>
            <a:off x="127000" y="4362999"/>
            <a:ext cx="11938000" cy="20005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1600" b="1"/>
            </a:pPr>
            <a:r>
              <a:rPr lang="en-HK" dirty="0"/>
              <a:t>Key Findings</a:t>
            </a:r>
          </a:p>
          <a:p>
            <a:pPr>
              <a:defRPr sz="1200"/>
            </a:pPr>
            <a:r>
              <a:rPr lang="en-HK" dirty="0"/>
              <a:t>• </a:t>
            </a:r>
            <a:r>
              <a:rPr lang="en-HK" sz="1800" dirty="0"/>
              <a:t>The Random Forest model achieved an accuracy of approximately 85.24% on the test set.</a:t>
            </a:r>
          </a:p>
          <a:p>
            <a:pPr>
              <a:defRPr sz="1200"/>
            </a:pPr>
            <a:r>
              <a:rPr lang="en-HK" sz="1800" dirty="0"/>
              <a:t>• Top predictors of booking completion were: purchase_lead, </a:t>
            </a:r>
            <a:r>
              <a:rPr lang="en-HK" sz="1800" dirty="0" err="1"/>
              <a:t>total_extra_services</a:t>
            </a:r>
            <a:r>
              <a:rPr lang="en-HK" sz="1800" dirty="0"/>
              <a:t>, </a:t>
            </a:r>
            <a:r>
              <a:rPr lang="en-HK" sz="1800" dirty="0" err="1"/>
              <a:t>sales_channel_Internet</a:t>
            </a:r>
            <a:r>
              <a:rPr lang="en-HK" sz="1800" dirty="0"/>
              <a:t>, </a:t>
            </a:r>
          </a:p>
          <a:p>
            <a:pPr>
              <a:defRPr sz="1200"/>
            </a:pPr>
            <a:r>
              <a:rPr lang="en-HK" sz="1800" dirty="0"/>
              <a:t>    </a:t>
            </a:r>
            <a:r>
              <a:rPr lang="en-HK" sz="1800" dirty="0" err="1"/>
              <a:t>wants_extra_baggage</a:t>
            </a:r>
            <a:r>
              <a:rPr lang="en-HK" sz="1800" dirty="0"/>
              <a:t>.</a:t>
            </a:r>
          </a:p>
          <a:p>
            <a:pPr>
              <a:defRPr sz="1200"/>
            </a:pPr>
            <a:r>
              <a:rPr lang="en-HK" sz="1800" dirty="0"/>
              <a:t>• Cross-validation scores averaged 75.28% indicating consistent performance across data splits.</a:t>
            </a:r>
          </a:p>
          <a:p>
            <a:pPr>
              <a:defRPr sz="1200"/>
            </a:pPr>
            <a:r>
              <a:rPr lang="en-HK" sz="1800" dirty="0"/>
              <a:t>• Customers who requested more add-ons (baggage, meals, seat) were more likely to complete bookings.</a:t>
            </a:r>
          </a:p>
          <a:p>
            <a:pPr>
              <a:defRPr sz="1200"/>
            </a:pPr>
            <a:r>
              <a:rPr lang="en-HK" sz="1800" dirty="0"/>
              <a:t>• Personalizing offers based on these factors could improve conversion rates.</a:t>
            </a:r>
          </a:p>
        </p:txBody>
      </p:sp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102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DM Sans</vt:lpstr>
      <vt:lpstr>Arial</vt:lpstr>
      <vt:lpstr>Calibri</vt:lpstr>
      <vt:lpstr>Calibri Light</vt:lpstr>
      <vt:lpstr>Office Theme</vt:lpstr>
      <vt:lpstr>Task 2: Predicting customer buying behaviour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fire4money@gmail.com</cp:lastModifiedBy>
  <cp:revision>2</cp:revision>
  <dcterms:created xsi:type="dcterms:W3CDTF">2022-12-06T11:13:27Z</dcterms:created>
  <dcterms:modified xsi:type="dcterms:W3CDTF">2025-05-05T23:00:08Z</dcterms:modified>
</cp:coreProperties>
</file>