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55" r:id="rId2"/>
    <p:sldId id="607" r:id="rId3"/>
    <p:sldId id="682" r:id="rId4"/>
    <p:sldId id="683" r:id="rId5"/>
    <p:sldId id="684" r:id="rId6"/>
    <p:sldId id="691" r:id="rId7"/>
    <p:sldId id="689" r:id="rId8"/>
    <p:sldId id="608" r:id="rId9"/>
    <p:sldId id="685" r:id="rId10"/>
    <p:sldId id="686" r:id="rId11"/>
    <p:sldId id="687" r:id="rId12"/>
    <p:sldId id="690" r:id="rId13"/>
  </p:sldIdLst>
  <p:sldSz cx="12192000" cy="6858000"/>
  <p:notesSz cx="7315200" cy="9601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4086"/>
    <a:srgbClr val="C00000"/>
    <a:srgbClr val="F337CF"/>
    <a:srgbClr val="249024"/>
    <a:srgbClr val="4C3920"/>
    <a:srgbClr val="DDC7B9"/>
    <a:srgbClr val="8787FF"/>
    <a:srgbClr val="8F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792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22"/>
    </p:cViewPr>
  </p:sorterViewPr>
  <p:notesViewPr>
    <p:cSldViewPr snapToGrid="0">
      <p:cViewPr varScale="1">
        <p:scale>
          <a:sx n="82" d="100"/>
          <a:sy n="82" d="100"/>
        </p:scale>
        <p:origin x="-138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4842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359" y="0"/>
            <a:ext cx="3134841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08399"/>
            <a:ext cx="3134842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359" y="9108399"/>
            <a:ext cx="3134841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497AE8F8-A3B0-4743-84B5-7C2213FF8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3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17550"/>
            <a:ext cx="63754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5" y="4542685"/>
            <a:ext cx="5364252" cy="4303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3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2AABE78A-E99E-4C1C-B170-1B5F1DA6A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8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74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9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8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9900" y="717550"/>
            <a:ext cx="637540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5BEE-96AF-45B2-8292-13A3CB745DD0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52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51000" y="5867400"/>
            <a:ext cx="89408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 userDrawn="1"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6" name="Rectangle 30"/>
            <p:cNvSpPr>
              <a:spLocks noChangeArrowheads="1"/>
            </p:cNvSpPr>
            <p:nvPr userDrawn="1"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ZA" sz="2400">
                <a:effectLst/>
              </a:endParaRPr>
            </a:p>
          </p:txBody>
        </p: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335220" y="6242055"/>
            <a:ext cx="15215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b="1" dirty="0">
                <a:solidFill>
                  <a:srgbClr val="8C969C"/>
                </a:solidFill>
                <a:effectLst/>
                <a:latin typeface="Gill Sans MT" pitchFamily="34" charset="0"/>
                <a:cs typeface="Times New Roman" pitchFamily="18" charset="0"/>
              </a:rPr>
              <a:t>Faculty of Engineering</a:t>
            </a:r>
            <a:endParaRPr lang="en-US" sz="10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524000" y="2133605"/>
            <a:ext cx="9144000" cy="1871663"/>
          </a:xfrm>
        </p:spPr>
        <p:txBody>
          <a:bodyPr anchor="t"/>
          <a:lstStyle>
            <a:lvl1pPr algn="ctr">
              <a:lnSpc>
                <a:spcPct val="13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95969" y="4191000"/>
            <a:ext cx="9000067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9" descr="US_Stacked RGB 30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96061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lea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5897563"/>
            <a:ext cx="495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8B02E-3286-4F0D-97FE-46F4135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133" y="260350"/>
            <a:ext cx="26162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64540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7BC-9B0A-4C6B-B3A0-6E3D3FA8C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70FC4-09A5-490E-A3E3-710FF196C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B5-593E-49C1-8C2D-4B5CC849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8970-8207-42F3-AEDE-801E249CD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AA6F-B7FB-4464-93CA-66996A9D6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87D-E1FF-4A98-99C9-EDCA7BFA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95E-2ED5-4CA2-9329-30CE45D98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0214-AC3D-4A30-8837-DDAF83EDC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9710-0C85-422A-B6C7-410017A00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7C90-2091-4871-BD12-AC1FBB874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406400" y="762001"/>
            <a:ext cx="114808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60350"/>
            <a:ext cx="894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95400"/>
            <a:ext cx="1046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711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B81DABF1-1BB0-4791-A54B-72E647989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2" y="2046518"/>
            <a:ext cx="9144000" cy="2569024"/>
          </a:xfrm>
        </p:spPr>
        <p:txBody>
          <a:bodyPr/>
          <a:lstStyle/>
          <a:p>
            <a:r>
              <a:rPr lang="en-ZA" dirty="0"/>
              <a:t>Automatic Test Grading Using Image Processing and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95969" y="4615542"/>
            <a:ext cx="9000067" cy="1328057"/>
          </a:xfrm>
        </p:spPr>
        <p:txBody>
          <a:bodyPr/>
          <a:lstStyle/>
          <a:p>
            <a:r>
              <a:rPr lang="en-US" sz="2000" dirty="0"/>
              <a:t>AP Smit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09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EE1E-0A28-4E7C-9266-460DA1C1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97" y="323151"/>
            <a:ext cx="8940800" cy="654050"/>
          </a:xfrm>
        </p:spPr>
        <p:txBody>
          <a:bodyPr/>
          <a:lstStyle/>
          <a:p>
            <a:r>
              <a:rPr lang="en-ZA" dirty="0"/>
              <a:t>Character recognition: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4DDD-8DE5-4CDF-AA22-71B73940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0181"/>
            <a:ext cx="5272296" cy="1060116"/>
          </a:xfrm>
        </p:spPr>
        <p:txBody>
          <a:bodyPr/>
          <a:lstStyle/>
          <a:p>
            <a:r>
              <a:rPr lang="en-ZA" kern="1200" dirty="0">
                <a:latin typeface="Times New Roman" pitchFamily="18" charset="0"/>
              </a:rPr>
              <a:t>Initial image processing is done on the digit using segmentation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CED3-6DC9-481D-BC4B-3DF2D38C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DC6D6-0B78-4932-9295-C260FC3E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843397"/>
            <a:ext cx="5130799" cy="19666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F0A31B-004D-46BF-B8E9-285590AA74ED}"/>
              </a:ext>
            </a:extLst>
          </p:cNvPr>
          <p:cNvSpPr txBox="1">
            <a:spLocks/>
          </p:cNvSpPr>
          <p:nvPr/>
        </p:nvSpPr>
        <p:spPr bwMode="auto">
          <a:xfrm>
            <a:off x="529166" y="5085282"/>
            <a:ext cx="5240867" cy="177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Convolutional neural network classifies digits implemented in </a:t>
            </a:r>
            <a:r>
              <a:rPr lang="en-ZA" kern="1200" dirty="0" err="1">
                <a:effectLst/>
                <a:latin typeface="Times New Roman" pitchFamily="18" charset="0"/>
              </a:rPr>
              <a:t>TensorFlow</a:t>
            </a:r>
            <a:endParaRPr lang="en-ZA" kern="1200" dirty="0">
              <a:effectLst/>
              <a:latin typeface="Times New Roman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E6EF7D-2893-46B6-A12A-873587810F6B}"/>
              </a:ext>
            </a:extLst>
          </p:cNvPr>
          <p:cNvGrpSpPr/>
          <p:nvPr/>
        </p:nvGrpSpPr>
        <p:grpSpPr>
          <a:xfrm>
            <a:off x="6481932" y="1387196"/>
            <a:ext cx="4990401" cy="1108354"/>
            <a:chOff x="6391274" y="1603194"/>
            <a:chExt cx="4990401" cy="11083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A43A1-CF21-402F-8A40-33BE964F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53" y="1603194"/>
              <a:ext cx="1099393" cy="1108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39D729-1F34-4A20-B973-33EE0F4A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900" y="1603194"/>
              <a:ext cx="1104250" cy="110835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52D9D-F1A5-40B3-AE68-2B7B79D95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66" t="10452" r="1471" b="5413"/>
            <a:stretch/>
          </p:blipFill>
          <p:spPr>
            <a:xfrm>
              <a:off x="6391274" y="1603194"/>
              <a:ext cx="1041523" cy="11083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2551D8-B846-4A42-8A84-3D1C1E02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2749" y="1603194"/>
              <a:ext cx="1138926" cy="1108354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5F58A-0E9E-43C0-BFE7-FA8D18BDE74A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 bwMode="auto">
            <a:xfrm>
              <a:off x="7432797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220300-6944-4E08-BAA3-192082D9CE7E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 bwMode="auto">
            <a:xfrm>
              <a:off x="8739150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1B6DE-F176-46F2-8640-A558616DE75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 bwMode="auto">
            <a:xfrm>
              <a:off x="10040646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B52CDC-7136-47AD-91C5-715809842572}"/>
              </a:ext>
            </a:extLst>
          </p:cNvPr>
          <p:cNvSpPr txBox="1">
            <a:spLocks/>
          </p:cNvSpPr>
          <p:nvPr/>
        </p:nvSpPr>
        <p:spPr bwMode="auto">
          <a:xfrm>
            <a:off x="609600" y="2892342"/>
            <a:ext cx="3183467" cy="65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28 by 28 input vector</a:t>
            </a:r>
          </a:p>
        </p:txBody>
      </p:sp>
      <p:pic>
        <p:nvPicPr>
          <p:cNvPr id="2050" name="Picture 2" descr="http://parse.ele.tue.nl/cluster/2/CNNArchitecture.jpg">
            <a:extLst>
              <a:ext uri="{FF2B5EF4-FFF2-40B4-BE49-F238E27FC236}">
                <a16:creationId xmlns:a16="http://schemas.microsoft.com/office/drawing/2014/main" id="{FA317DAC-A916-46F6-BB7B-7A26883C9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0"/>
          <a:stretch/>
        </p:blipFill>
        <p:spPr bwMode="auto">
          <a:xfrm>
            <a:off x="6529011" y="4953407"/>
            <a:ext cx="5005800" cy="17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4F6D-D351-48A5-8BFA-A35639D4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6701-1D03-4C14-93F1-2C7D4F26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0772-CB77-4ADB-88FE-DA777DAE4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D70-9300-4D99-BBFC-A1A740D2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5669-9934-41E7-BCCE-3D8002D4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09DA-FCE8-4DF1-8772-C8AC4AA4A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System overview</a:t>
            </a:r>
          </a:p>
          <a:p>
            <a:r>
              <a:rPr lang="en-US" dirty="0"/>
              <a:t>Image processing</a:t>
            </a:r>
          </a:p>
          <a:p>
            <a:r>
              <a:rPr lang="en-ZA" dirty="0"/>
              <a:t>Machine learning</a:t>
            </a:r>
          </a:p>
          <a:p>
            <a:pPr lvl="1"/>
            <a:r>
              <a:rPr lang="en-ZA" dirty="0"/>
              <a:t>Character recognition using Neural Networks</a:t>
            </a:r>
          </a:p>
          <a:p>
            <a:pPr lvl="1"/>
            <a:r>
              <a:rPr lang="en-ZA" dirty="0"/>
              <a:t>Final decision making using Probabilistic Graphical Models</a:t>
            </a:r>
          </a:p>
          <a:p>
            <a:r>
              <a:rPr lang="en-ZA" dirty="0"/>
              <a:t>Results and conclusions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28" y="3135995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77333" y="1337665"/>
            <a:ext cx="7707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 grade tests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 due to class size</a:t>
            </a:r>
          </a:p>
          <a:p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OMR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OMR systems are 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7934175" y="4753411"/>
            <a:ext cx="3297421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974" y="3899064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9054"/>
            <a:ext cx="3672530" cy="51969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B42923-2CC9-408C-945B-20D9CC9BA4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2" t="9483" r="11231" b="66366"/>
          <a:stretch/>
        </p:blipFill>
        <p:spPr>
          <a:xfrm>
            <a:off x="6652795" y="2377860"/>
            <a:ext cx="3085383" cy="323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1929991" y="1270000"/>
            <a:ext cx="3832022" cy="5454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Template that allows for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that can handle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also identifies characters through character recognition to increase reliability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80" y="1168952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8" y="116895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3505031" y="1454426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2173458" y="455295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7721460" y="4414520"/>
            <a:ext cx="1770033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6201411" y="4490720"/>
            <a:ext cx="1686765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6299200" y="2882900"/>
            <a:ext cx="1880643" cy="1607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132-E163-41B0-AC0E-287E8E98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5DBC-7912-436D-BC84-E5A0CE67D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1CB31-91D2-4FFE-B37C-878024F3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3" t="8181" r="9746" b="67790"/>
          <a:stretch/>
        </p:blipFill>
        <p:spPr>
          <a:xfrm>
            <a:off x="1631847" y="2166425"/>
            <a:ext cx="3742012" cy="374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A2AC0-9152-420B-831D-0A659B47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33436" r="48842" b="36718"/>
          <a:stretch/>
        </p:blipFill>
        <p:spPr>
          <a:xfrm>
            <a:off x="6907238" y="2130922"/>
            <a:ext cx="3665415" cy="37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62DC96-1603-4BB4-8E2E-82748DC2910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4254840" y="3838434"/>
            <a:ext cx="289797" cy="101828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D6271-9B77-4A84-97CD-5E95078D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663B-AE97-49DE-B1B2-171EA2DCE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27393-8B36-46D3-9186-B9CF8F3C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0287" y="2554428"/>
            <a:ext cx="1808880" cy="256801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340CC5-537F-4E7D-BCA6-59818F50BDBA}"/>
              </a:ext>
            </a:extLst>
          </p:cNvPr>
          <p:cNvSpPr/>
          <p:nvPr/>
        </p:nvSpPr>
        <p:spPr bwMode="auto">
          <a:xfrm>
            <a:off x="2622988" y="3372149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Image 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A134C-B271-4B60-A79C-B9731A32DCFB}"/>
              </a:ext>
            </a:extLst>
          </p:cNvPr>
          <p:cNvSpPr/>
          <p:nvPr/>
        </p:nvSpPr>
        <p:spPr bwMode="auto">
          <a:xfrm>
            <a:off x="4544637" y="4390436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E6CB98-476D-4828-9058-3410F096093A}"/>
              </a:ext>
            </a:extLst>
          </p:cNvPr>
          <p:cNvSpPr/>
          <p:nvPr/>
        </p:nvSpPr>
        <p:spPr bwMode="auto">
          <a:xfrm>
            <a:off x="4544638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evidence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4AD40B-4636-4B6D-ADB3-AE169D45EC41}"/>
              </a:ext>
            </a:extLst>
          </p:cNvPr>
          <p:cNvSpPr/>
          <p:nvPr/>
        </p:nvSpPr>
        <p:spPr bwMode="auto">
          <a:xfrm>
            <a:off x="6370311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Neural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C508-E214-498C-991B-72281FDE8026}"/>
              </a:ext>
            </a:extLst>
          </p:cNvPr>
          <p:cNvSpPr/>
          <p:nvPr/>
        </p:nvSpPr>
        <p:spPr bwMode="auto">
          <a:xfrm>
            <a:off x="8414335" y="3471189"/>
            <a:ext cx="1978564" cy="186514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Probabilistic graphical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ACCB7-6010-4915-BEDF-34E801892BC3}"/>
              </a:ext>
            </a:extLst>
          </p:cNvPr>
          <p:cNvSpPr txBox="1"/>
          <p:nvPr/>
        </p:nvSpPr>
        <p:spPr>
          <a:xfrm>
            <a:off x="10586720" y="4177547"/>
            <a:ext cx="139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effectLst/>
              </a:rPr>
              <a:t>Answers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491680-5F87-43D7-86E6-90416B22030C}"/>
              </a:ext>
            </a:extLst>
          </p:cNvPr>
          <p:cNvCxnSpPr>
            <a:stCxn id="5" idx="3"/>
            <a:endCxn id="11" idx="1"/>
          </p:cNvCxnSpPr>
          <p:nvPr/>
        </p:nvCxnSpPr>
        <p:spPr bwMode="auto">
          <a:xfrm>
            <a:off x="2429167" y="3838434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A379B5-0C73-4FDD-AABE-0D32717966F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6176490" y="3772106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E087E-447D-400A-957F-F213182CF8F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 flipV="1">
            <a:off x="6176489" y="4403759"/>
            <a:ext cx="2237846" cy="452962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A129E3-3BB8-49B8-97A8-01EBA1B1F27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>
            <a:off x="10392899" y="4403759"/>
            <a:ext cx="193821" cy="462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39142-5511-49B8-B9EB-35DDD989F59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 bwMode="auto">
          <a:xfrm>
            <a:off x="8002163" y="3772106"/>
            <a:ext cx="412172" cy="631653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03DA8D-F10B-4502-9366-F2C0DDEEFC6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auto">
          <a:xfrm flipV="1">
            <a:off x="4254840" y="3772106"/>
            <a:ext cx="289798" cy="6632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32E7914-DCDC-4C33-9C25-93DE380F3E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8"/>
          <a:stretch/>
        </p:blipFill>
        <p:spPr>
          <a:xfrm>
            <a:off x="4752905" y="1940731"/>
            <a:ext cx="1228795" cy="12273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87D187-6CB4-42AD-82E8-4B7C86A1A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14" y="2019581"/>
            <a:ext cx="1816535" cy="1069693"/>
          </a:xfrm>
          <a:prstGeom prst="rect">
            <a:avLst/>
          </a:prstGeom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88D0303-C7EB-461A-9132-8C999BD207C2}"/>
              </a:ext>
            </a:extLst>
          </p:cNvPr>
          <p:cNvGrpSpPr/>
          <p:nvPr/>
        </p:nvGrpSpPr>
        <p:grpSpPr>
          <a:xfrm>
            <a:off x="4374862" y="5507288"/>
            <a:ext cx="1801627" cy="454995"/>
            <a:chOff x="4180073" y="5166789"/>
            <a:chExt cx="2219146" cy="526338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DC43B9E-960B-4B60-B9F8-D10C600C8CD5}"/>
                </a:ext>
              </a:extLst>
            </p:cNvPr>
            <p:cNvPicPr/>
            <p:nvPr/>
          </p:nvPicPr>
          <p:blipFill rotWithShape="1">
            <a:blip r:embed="rId6"/>
            <a:srcRect l="32494" t="46249" r="65162" b="50357"/>
            <a:stretch/>
          </p:blipFill>
          <p:spPr bwMode="auto">
            <a:xfrm>
              <a:off x="5922969" y="5182029"/>
              <a:ext cx="476250" cy="38839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6AE2AE3-06A8-45CD-ADB4-7AE2EE6F3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3" t="80954" r="69615" b="17556"/>
            <a:stretch/>
          </p:blipFill>
          <p:spPr>
            <a:xfrm>
              <a:off x="5308170" y="5217923"/>
              <a:ext cx="485203" cy="418932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2788DFF-5D6B-4AB5-AA00-69F99191078E}"/>
                </a:ext>
              </a:extLst>
            </p:cNvPr>
            <p:cNvPicPr/>
            <p:nvPr/>
          </p:nvPicPr>
          <p:blipFill rotWithShape="1">
            <a:blip r:embed="rId6"/>
            <a:srcRect l="29391" t="46088" r="68218" b="50143"/>
            <a:stretch/>
          </p:blipFill>
          <p:spPr bwMode="auto">
            <a:xfrm>
              <a:off x="4180073" y="5182029"/>
              <a:ext cx="485641" cy="41703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C94ED25-75C3-4C77-BD86-2592BA2B8AC6}"/>
                </a:ext>
              </a:extLst>
            </p:cNvPr>
            <p:cNvPicPr/>
            <p:nvPr/>
          </p:nvPicPr>
          <p:blipFill rotWithShape="1">
            <a:blip r:embed="rId6"/>
            <a:srcRect l="35064" t="46088" r="61747" b="49155"/>
            <a:stretch/>
          </p:blipFill>
          <p:spPr bwMode="auto">
            <a:xfrm>
              <a:off x="4716348" y="5166789"/>
              <a:ext cx="647848" cy="526338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39FAD006-F467-483F-B96D-81A972490A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0" t="3129" r="3423" b="69401"/>
          <a:stretch/>
        </p:blipFill>
        <p:spPr>
          <a:xfrm>
            <a:off x="2742958" y="1433032"/>
            <a:ext cx="1499219" cy="1735093"/>
          </a:xfrm>
          <a:prstGeom prst="rect">
            <a:avLst/>
          </a:prstGeom>
        </p:spPr>
      </p:pic>
      <p:pic>
        <p:nvPicPr>
          <p:cNvPr id="1026" name="Picture 2" descr="https://qph.ec.quoracdn.net/main-qimg-f5b43e499fe2ae72249bbb9469d4661e">
            <a:extLst>
              <a:ext uri="{FF2B5EF4-FFF2-40B4-BE49-F238E27FC236}">
                <a16:creationId xmlns:a16="http://schemas.microsoft.com/office/drawing/2014/main" id="{458B1E13-273D-4ACD-AF1C-32ED84BD0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/>
          <a:stretch/>
        </p:blipFill>
        <p:spPr bwMode="auto">
          <a:xfrm>
            <a:off x="8208249" y="1774579"/>
            <a:ext cx="2547628" cy="14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mindef.gov.sg/content/imindef/publications/pointer/journals/2008/v34n1/tech_edge/_jcr_content/imindefPars/0012/image.img.png">
            <a:extLst>
              <a:ext uri="{FF2B5EF4-FFF2-40B4-BE49-F238E27FC236}">
                <a16:creationId xmlns:a16="http://schemas.microsoft.com/office/drawing/2014/main" id="{CD278694-F2BF-487F-A406-3695C77F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53" y="2881836"/>
            <a:ext cx="3219555" cy="23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5EB7C5-48C4-4711-8A31-AF06944136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2951463" y="1892445"/>
            <a:ext cx="3369816" cy="475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ZA" kern="1200" dirty="0">
                <a:latin typeface="Times New Roman" pitchFamily="18" charset="0"/>
              </a:rPr>
              <a:t>First step is to find the orientation of the template</a:t>
            </a:r>
          </a:p>
          <a:p>
            <a:endParaRPr lang="en-ZA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" y="6405560"/>
            <a:ext cx="2540000" cy="457200"/>
          </a:xfrm>
        </p:spPr>
        <p:txBody>
          <a:bodyPr/>
          <a:lstStyle/>
          <a:p>
            <a:fld id="{E1C8B3A6-3C3C-4C3A-840C-7024069E8318}" type="slidenum">
              <a:rPr lang="en-ZA" smtClean="0"/>
              <a:pPr/>
              <a:t>8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84C2-16DC-4529-A0A3-CA807AC56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3740" r="5341" b="1698"/>
          <a:stretch/>
        </p:blipFill>
        <p:spPr>
          <a:xfrm>
            <a:off x="7682148" y="1883502"/>
            <a:ext cx="3542366" cy="452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FC822A-662A-4084-A947-4E9162C36ED5}"/>
              </a:ext>
            </a:extLst>
          </p:cNvPr>
          <p:cNvCxnSpPr>
            <a:cxnSpLocks/>
          </p:cNvCxnSpPr>
          <p:nvPr/>
        </p:nvCxnSpPr>
        <p:spPr bwMode="auto">
          <a:xfrm>
            <a:off x="2889250" y="3378829"/>
            <a:ext cx="3333325" cy="2476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4A50E-D785-4CD3-BA37-490A4571AE1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4915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71A327-D392-41F0-AE8F-822862290DC0}"/>
              </a:ext>
            </a:extLst>
          </p:cNvPr>
          <p:cNvSpPr/>
          <p:nvPr/>
        </p:nvSpPr>
        <p:spPr bwMode="auto">
          <a:xfrm>
            <a:off x="4621740" y="337247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753472-D731-48D2-8F2E-86B6DD448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411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A0CF91-A2BD-4B73-BBC7-A37F6D62ED3D}"/>
              </a:ext>
            </a:extLst>
          </p:cNvPr>
          <p:cNvSpPr/>
          <p:nvPr/>
        </p:nvSpPr>
        <p:spPr bwMode="auto">
          <a:xfrm>
            <a:off x="3231090" y="335596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7DA128-A2FA-4978-8AAD-C8A19C490643}"/>
              </a:ext>
            </a:extLst>
          </p:cNvPr>
          <p:cNvCxnSpPr>
            <a:cxnSpLocks/>
          </p:cNvCxnSpPr>
          <p:nvPr/>
        </p:nvCxnSpPr>
        <p:spPr bwMode="auto">
          <a:xfrm>
            <a:off x="2889249" y="6379261"/>
            <a:ext cx="3286126" cy="1238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B85BCC7-7CC6-44AC-A223-20EB37983A08}"/>
              </a:ext>
            </a:extLst>
          </p:cNvPr>
          <p:cNvSpPr/>
          <p:nvPr/>
        </p:nvSpPr>
        <p:spPr bwMode="auto">
          <a:xfrm>
            <a:off x="3209818" y="636005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D4E02C-964A-4BF0-9F6C-71C7E82F1915}"/>
              </a:ext>
            </a:extLst>
          </p:cNvPr>
          <p:cNvSpPr/>
          <p:nvPr/>
        </p:nvSpPr>
        <p:spPr bwMode="auto">
          <a:xfrm>
            <a:off x="4602054" y="636640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7E3869-2308-4766-B30B-87966A45D8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3102" r="8591" b="10603"/>
          <a:stretch/>
        </p:blipFill>
        <p:spPr>
          <a:xfrm rot="16200000">
            <a:off x="-128586" y="3690934"/>
            <a:ext cx="4057650" cy="15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91B-BAC2-44E1-A791-90B33A4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7F69-566C-4B98-A607-DA1A10212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03DAB-881A-4740-A11C-FF58B8C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8" y="2263348"/>
            <a:ext cx="2534565" cy="3984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D6BE5B-404A-4062-B371-CF7E32C70DD2}"/>
              </a:ext>
            </a:extLst>
          </p:cNvPr>
          <p:cNvSpPr/>
          <p:nvPr/>
        </p:nvSpPr>
        <p:spPr>
          <a:xfrm>
            <a:off x="847631" y="12037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effectLst/>
              </a:rPr>
              <a:t>Once this is done the bubble locations can be found and processed.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0276F8-DD58-47E8-A125-0A05867F9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2" t="7597" r="4243" b="66960"/>
          <a:stretch/>
        </p:blipFill>
        <p:spPr bwMode="auto">
          <a:xfrm>
            <a:off x="6844713" y="2347354"/>
            <a:ext cx="3910819" cy="397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CoastalEng-2016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CoastalEng-2016</Template>
  <TotalTime>2128</TotalTime>
  <Words>185</Words>
  <Application>Microsoft Office PowerPoint</Application>
  <PresentationFormat>Widescreen</PresentationFormat>
  <Paragraphs>66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Times New Roman</vt:lpstr>
      <vt:lpstr>Wingdings 3</vt:lpstr>
      <vt:lpstr>CoastalEng-2016</vt:lpstr>
      <vt:lpstr>Automatic Test Grading Using Image Processing and Machine Learning Techniques</vt:lpstr>
      <vt:lpstr>Content</vt:lpstr>
      <vt:lpstr>Introduction</vt:lpstr>
      <vt:lpstr>Solution</vt:lpstr>
      <vt:lpstr>Solution</vt:lpstr>
      <vt:lpstr>Solutions</vt:lpstr>
      <vt:lpstr>System overview</vt:lpstr>
      <vt:lpstr>Image Processing</vt:lpstr>
      <vt:lpstr>Basic Image Processing</vt:lpstr>
      <vt:lpstr>Character recognition: Neural Networks</vt:lpstr>
      <vt:lpstr>Probabilistic Graphical Models</vt:lpstr>
      <vt:lpstr>Results and conclusion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</dc:title>
  <dc:creator>Prof Francois Smit</dc:creator>
  <cp:lastModifiedBy>Smit, AP, Mnr &lt;18183085@sun.ac.za&gt;</cp:lastModifiedBy>
  <cp:revision>180</cp:revision>
  <cp:lastPrinted>2016-09-12T15:32:41Z</cp:lastPrinted>
  <dcterms:created xsi:type="dcterms:W3CDTF">2016-09-05T09:19:08Z</dcterms:created>
  <dcterms:modified xsi:type="dcterms:W3CDTF">2017-11-07T03:06:14Z</dcterms:modified>
</cp:coreProperties>
</file>