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1"/>
  </p:notesMasterIdLst>
  <p:sldIdLst>
    <p:sldId id="256" r:id="rId2"/>
    <p:sldId id="263" r:id="rId3"/>
    <p:sldId id="257" r:id="rId4"/>
    <p:sldId id="265" r:id="rId5"/>
    <p:sldId id="258" r:id="rId6"/>
    <p:sldId id="261" r:id="rId7"/>
    <p:sldId id="259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E28EC-0792-46CE-8DAD-0B8708F8154A}" type="datetimeFigureOut">
              <a:rPr lang="en-ZA" smtClean="0"/>
              <a:t>2017-11-06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E9B84-8511-4C65-8C4E-AEEF8A329A7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463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166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6378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277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523A-8325-46F0-860B-510151E82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D6CF1-0D8F-4498-8B62-8E2A6B935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8D2DE-390D-4A93-A0DE-30367ABC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3EE-4985-4B3F-B7B4-9283C89D4B70}" type="datetimeFigureOut">
              <a:rPr lang="en-ZA" smtClean="0"/>
              <a:t>2017-11-06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39593-A9C2-4B44-A47C-FFCEA00B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48ED-B166-4060-8F7E-ABAF35B1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096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56F3-DF54-4DEB-9ACD-FC07C482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4F0EA-6AD2-447B-8E99-1369B092E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0916D-6F8E-42BD-98F0-80955B38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3EE-4985-4B3F-B7B4-9283C89D4B70}" type="datetimeFigureOut">
              <a:rPr lang="en-ZA" smtClean="0"/>
              <a:t>2017-11-06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A505E-6F74-4D7B-88F6-19E9AAA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D7CEC-2FF0-4B6F-B988-FCB8526F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331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04682-7881-4318-808C-C8FA9BD01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E57EE-FF3E-4A5B-A7AE-1D00013EF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D441F-1747-4714-8DCC-D97416A4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3EE-4985-4B3F-B7B4-9283C89D4B70}" type="datetimeFigureOut">
              <a:rPr lang="en-ZA" smtClean="0"/>
              <a:t>2017-11-06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80C4-B594-489A-8532-B1F3FE01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29598-9FF5-4D32-B625-54D7CC1C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745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7D2F-D6C3-4D56-9C04-4FC101E9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7F908-A196-44E3-A506-623E27FD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ADF71-3A52-48B5-9443-53F39AA8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3EE-4985-4B3F-B7B4-9283C89D4B70}" type="datetimeFigureOut">
              <a:rPr lang="en-ZA" smtClean="0"/>
              <a:t>2017-11-06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11769-76CB-43ED-9C4C-ECD4E663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E197-ABEB-4053-827A-C08927BD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459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5583-097A-45B0-9C76-241B5674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0638B-E731-4461-96C4-EED6B50AE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F24FE-7CE9-4B88-9B6B-2DF7B76E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3EE-4985-4B3F-B7B4-9283C89D4B70}" type="datetimeFigureOut">
              <a:rPr lang="en-ZA" smtClean="0"/>
              <a:t>2017-11-06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8AC2F-13A8-4EE2-A930-ABAE1142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59569-94C6-4459-9E46-E701B3D0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187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03D0-3493-41D9-BD94-2691DD10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5B1F-849E-4C43-874D-A9A8EDE0F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79B56-683A-4E22-9AFA-D7528716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86D8D-100C-48E9-B645-2C46A32D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3EE-4985-4B3F-B7B4-9283C89D4B70}" type="datetimeFigureOut">
              <a:rPr lang="en-ZA" smtClean="0"/>
              <a:t>2017-11-06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BF155-42DF-42E6-A3A6-A61850CE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1F6C9-D339-496B-93D6-9C29E38E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860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1D17-EE4E-4E1A-ABEC-9F998BF7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16D35-4CBA-4B42-A63C-2A78CEABB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0A11C-D9F0-42DA-987B-41524777C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9FD4D-A097-4E47-9DA9-E3D240C81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4F8DF-0439-445F-88DC-332359A65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97D83-2BE2-45A8-92BF-6D7B3EF2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3EE-4985-4B3F-B7B4-9283C89D4B70}" type="datetimeFigureOut">
              <a:rPr lang="en-ZA" smtClean="0"/>
              <a:t>2017-11-06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5DE7D-B16A-4CBB-8617-79ADC67D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F897E-85AC-46C6-8185-DBE53AF6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725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B6F9-27DB-418C-A26E-23B5CC14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1A2C1-1054-4AD0-881B-6EBFDA60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3EE-4985-4B3F-B7B4-9283C89D4B70}" type="datetimeFigureOut">
              <a:rPr lang="en-ZA" smtClean="0"/>
              <a:t>2017-11-06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89134-03EC-4029-A9A1-3FA0542D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8AB27-5632-4162-ABC9-D42EC4AD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65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5F5C6-0178-40CD-ACD3-8581FBB0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3EE-4985-4B3F-B7B4-9283C89D4B70}" type="datetimeFigureOut">
              <a:rPr lang="en-ZA" smtClean="0"/>
              <a:t>2017-11-06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2996B-8DBB-4386-82EC-A961F457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1EE70-4BE0-49F1-A00C-6F89F2F9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272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56E9-1F08-42D0-B3D7-7B159AAD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0E26D-4E97-4497-989C-DB1FD7E3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96B0D-B92E-412A-B7E8-B4D093633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00B4E-3C2E-4026-8883-1BCD5157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3EE-4985-4B3F-B7B4-9283C89D4B70}" type="datetimeFigureOut">
              <a:rPr lang="en-ZA" smtClean="0"/>
              <a:t>2017-11-06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3A63F-8D1B-4B7A-933A-62D23F41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B7E38-7696-4830-9205-8079ED4F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979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0AD5-DF97-44FA-90B5-8A46B7FD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74C28-E6B7-469B-A92B-C6EB38B2A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F8943-E147-4CF2-B3BB-88067E62E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B283D-514F-4ABD-A820-387455D9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3EE-4985-4B3F-B7B4-9283C89D4B70}" type="datetimeFigureOut">
              <a:rPr lang="en-ZA" smtClean="0"/>
              <a:t>2017-11-06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E7BCA-E7E6-42AA-85E4-5F103417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244DF-CD09-49AB-BFDA-4088C4AF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557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B9BD2-C7EA-471C-84AC-5D1F5FD2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81934-73F5-4DCE-A7A5-F3EE65E0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0D2A8-6610-4B25-9C98-6EB20050E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363EE-4985-4B3F-B7B4-9283C89D4B70}" type="datetimeFigureOut">
              <a:rPr lang="en-ZA" smtClean="0"/>
              <a:t>2017-11-06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D135D-6E81-41BB-8445-C50FF0529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D770B-C818-4DE1-AE07-4BD1C9055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56489-C979-4B38-BCAA-DF94E9C08E1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357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AED1-5DB1-46C0-969D-F71CB0872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ZA" dirty="0">
                <a:solidFill>
                  <a:schemeClr val="bg2">
                    <a:lumMod val="25000"/>
                  </a:schemeClr>
                </a:solidFill>
              </a:rPr>
              <a:t>Automatic Test Grading Using Image Processing and Machine Learning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77C4E-63C7-4EB0-890C-363A85068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AP Smit</a:t>
            </a:r>
          </a:p>
        </p:txBody>
      </p:sp>
    </p:spTree>
    <p:extLst>
      <p:ext uri="{BB962C8B-B14F-4D97-AF65-F5344CB8AC3E}">
        <p14:creationId xmlns:p14="http://schemas.microsoft.com/office/powerpoint/2010/main" val="199778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BE21-9E72-4253-A598-BCEBE763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2">
                    <a:lumMod val="25000"/>
                  </a:schemeClr>
                </a:solidFill>
              </a:rPr>
              <a:t>Problem statement</a:t>
            </a:r>
            <a:endParaRPr lang="en-ZA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gedroffline.gedtestingservice.com/Content/images/04-update-test-stations.png">
            <a:extLst>
              <a:ext uri="{FF2B5EF4-FFF2-40B4-BE49-F238E27FC236}">
                <a16:creationId xmlns:a16="http://schemas.microsoft.com/office/drawing/2014/main" id="{84277CFD-B55F-4A1C-AF01-AD779BF281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812" y="2680042"/>
            <a:ext cx="1659119" cy="70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054746-B1BD-4650-89B5-E09CE47C7468}"/>
              </a:ext>
            </a:extLst>
          </p:cNvPr>
          <p:cNvSpPr txBox="1"/>
          <p:nvPr/>
        </p:nvSpPr>
        <p:spPr>
          <a:xfrm>
            <a:off x="677334" y="4299790"/>
            <a:ext cx="7707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648A1-7A41-40F6-9890-E2EB19D8B5B5}"/>
              </a:ext>
            </a:extLst>
          </p:cNvPr>
          <p:cNvSpPr txBox="1"/>
          <p:nvPr/>
        </p:nvSpPr>
        <p:spPr>
          <a:xfrm>
            <a:off x="663445" y="1464274"/>
            <a:ext cx="77070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u="sng" dirty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Large student numbers prevents online test in one location. Large numbers of tests that the tutors (demies) must grade.</a:t>
            </a:r>
          </a:p>
          <a:p>
            <a:endParaRPr lang="en-Z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Tutors and teaching assistant grade tests incorrectly</a:t>
            </a:r>
          </a:p>
          <a:p>
            <a:endParaRPr lang="en-ZA" dirty="0"/>
          </a:p>
          <a:p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Online tests increases the chance of cheating</a:t>
            </a:r>
          </a:p>
          <a:p>
            <a:endParaRPr lang="en-ZA" dirty="0"/>
          </a:p>
          <a:p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Current OMR systems require special scanners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Current OMR systems are difficult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1030" name="Picture 6" descr="http://printing.info.yorku.ca/files/2013/03/scantron_sheet.jpg">
            <a:extLst>
              <a:ext uri="{FF2B5EF4-FFF2-40B4-BE49-F238E27FC236}">
                <a16:creationId xmlns:a16="http://schemas.microsoft.com/office/drawing/2014/main" id="{18A74681-11FC-4CA4-9418-0A74D3B86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2" t="38951" r="5918" b="46169"/>
          <a:stretch/>
        </p:blipFill>
        <p:spPr bwMode="auto">
          <a:xfrm>
            <a:off x="3052802" y="5360980"/>
            <a:ext cx="3549782" cy="134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omrsolutions.com/omr_web/images/omr%20website%20image/sr3500hybrid450x250.png">
            <a:extLst>
              <a:ext uri="{FF2B5EF4-FFF2-40B4-BE49-F238E27FC236}">
                <a16:creationId xmlns:a16="http://schemas.microsoft.com/office/drawing/2014/main" id="{94865291-45F9-4A90-972C-D7A33C1C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812" y="3484221"/>
            <a:ext cx="1537825" cy="85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59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43B351-3923-40BF-A1CA-19B2819C47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5081187" y="1384805"/>
            <a:ext cx="3675964" cy="52322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2">
                    <a:lumMod val="25000"/>
                  </a:schemeClr>
                </a:solidFill>
              </a:rPr>
              <a:t>Solution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FF57C7-4C6B-4123-850B-346637AAB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94" y="1379054"/>
            <a:ext cx="3672530" cy="5196950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7662BE-E1FD-4DBF-A5A3-805745268FB3}"/>
              </a:ext>
            </a:extLst>
          </p:cNvPr>
          <p:cNvSpPr txBox="1">
            <a:spLocks/>
          </p:cNvSpPr>
          <p:nvPr/>
        </p:nvSpPr>
        <p:spPr>
          <a:xfrm>
            <a:off x="677334" y="12700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Z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Template that grades decimal valued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Software that can handle crossed-out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Allow for numbers characters to be filled-in, increasing reliability.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4212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2">
                    <a:lumMod val="25000"/>
                  </a:schemeClr>
                </a:solidFill>
              </a:rPr>
              <a:t>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8576C-D7F0-4E47-BF58-DE247E921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2" y="1542103"/>
            <a:ext cx="3758103" cy="5315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AA8D2D-3322-428C-BE3D-3ADBD39AC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330131"/>
            <a:ext cx="3743185" cy="529479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882F23A-5DA3-4B32-BE05-685369320D9A}"/>
              </a:ext>
            </a:extLst>
          </p:cNvPr>
          <p:cNvSpPr/>
          <p:nvPr/>
        </p:nvSpPr>
        <p:spPr>
          <a:xfrm>
            <a:off x="2679700" y="1612900"/>
            <a:ext cx="1880643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BEA814-8850-4A80-9F6C-B9D9B5365655}"/>
              </a:ext>
            </a:extLst>
          </p:cNvPr>
          <p:cNvSpPr/>
          <p:nvPr/>
        </p:nvSpPr>
        <p:spPr>
          <a:xfrm>
            <a:off x="1371600" y="4749800"/>
            <a:ext cx="622300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F20F6B-57F0-47D3-8C39-DE1895FF4A24}"/>
              </a:ext>
            </a:extLst>
          </p:cNvPr>
          <p:cNvSpPr/>
          <p:nvPr/>
        </p:nvSpPr>
        <p:spPr>
          <a:xfrm>
            <a:off x="6819900" y="4597400"/>
            <a:ext cx="1770033" cy="153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3B21D3-99DC-4ABE-9DAD-FBF16CEF2A7A}"/>
              </a:ext>
            </a:extLst>
          </p:cNvPr>
          <p:cNvSpPr/>
          <p:nvPr/>
        </p:nvSpPr>
        <p:spPr>
          <a:xfrm>
            <a:off x="5133135" y="4749800"/>
            <a:ext cx="1686765" cy="1384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B5BDB6-9D75-44E2-9D74-9FEB600372DE}"/>
              </a:ext>
            </a:extLst>
          </p:cNvPr>
          <p:cNvSpPr/>
          <p:nvPr/>
        </p:nvSpPr>
        <p:spPr>
          <a:xfrm>
            <a:off x="5081187" y="2882900"/>
            <a:ext cx="1880643" cy="1866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355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A04A-0273-47C0-87B8-12661CA3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2">
                    <a:lumMod val="25000"/>
                  </a:schemeClr>
                </a:solidFill>
              </a:rPr>
              <a:t>Image</a:t>
            </a:r>
            <a:r>
              <a:rPr lang="en-ZA" dirty="0"/>
              <a:t> </a:t>
            </a:r>
            <a:r>
              <a:rPr lang="en-ZA" dirty="0">
                <a:solidFill>
                  <a:schemeClr val="bg2">
                    <a:lumMod val="25000"/>
                  </a:schemeClr>
                </a:solidFill>
              </a:rPr>
              <a:t>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1002-9AE7-4300-9667-457F439E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683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2A85-326A-4619-86B6-46665638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7CDDE-8AB6-4965-8FA7-4980BC15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207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57BD-D12E-4C53-9A1D-D3F1BEB8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2">
                    <a:lumMod val="25000"/>
                  </a:schemeClr>
                </a:solidFill>
              </a:rPr>
              <a:t>Machine learning: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D701-B269-4068-9B10-3C07332F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605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2645-9B60-4241-93B2-70F5469F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2">
                    <a:lumMod val="25000"/>
                  </a:schemeClr>
                </a:solidFill>
              </a:rPr>
              <a:t>Machine Learning: Probabilistic Graphical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2153-2A4C-4472-B4CF-7B1C1359B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8123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571B-FED1-43A9-8BFD-872CFC63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2">
                    <a:lumMod val="25000"/>
                  </a:schemeClr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8A7E-C711-4E1F-A565-FDC88088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05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107</Words>
  <Application>Microsoft Office PowerPoint</Application>
  <PresentationFormat>Widescreen</PresentationFormat>
  <Paragraphs>32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 3</vt:lpstr>
      <vt:lpstr>Office Theme</vt:lpstr>
      <vt:lpstr>Automatic Test Grading Using Image Processing and Machine Learning Techniques</vt:lpstr>
      <vt:lpstr>Problem statement</vt:lpstr>
      <vt:lpstr>Solution</vt:lpstr>
      <vt:lpstr>Solution</vt:lpstr>
      <vt:lpstr>Image Processing</vt:lpstr>
      <vt:lpstr>PowerPoint Presentation</vt:lpstr>
      <vt:lpstr>Machine learning: Neural Network</vt:lpstr>
      <vt:lpstr>Machine Learning: Probabilistic Graphical Models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Test Grading Using Image Processing and Machine Learning Techniques</dc:title>
  <dc:creator>Smit, AP, Mnr &lt;18183085@sun.ac.za&gt;</dc:creator>
  <cp:lastModifiedBy>Smit, AP, Mnr &lt;18183085@sun.ac.za&gt;</cp:lastModifiedBy>
  <cp:revision>23</cp:revision>
  <dcterms:created xsi:type="dcterms:W3CDTF">2017-11-06T04:21:14Z</dcterms:created>
  <dcterms:modified xsi:type="dcterms:W3CDTF">2017-11-06T20:09:00Z</dcterms:modified>
</cp:coreProperties>
</file>