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55" r:id="rId2"/>
    <p:sldId id="607" r:id="rId3"/>
    <p:sldId id="682" r:id="rId4"/>
    <p:sldId id="683" r:id="rId5"/>
    <p:sldId id="684" r:id="rId6"/>
    <p:sldId id="691" r:id="rId7"/>
    <p:sldId id="689" r:id="rId8"/>
    <p:sldId id="608" r:id="rId9"/>
    <p:sldId id="685" r:id="rId10"/>
    <p:sldId id="686" r:id="rId11"/>
    <p:sldId id="687" r:id="rId12"/>
    <p:sldId id="692" r:id="rId13"/>
    <p:sldId id="690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4086"/>
    <a:srgbClr val="C00000"/>
    <a:srgbClr val="F337CF"/>
    <a:srgbClr val="249024"/>
    <a:srgbClr val="4C3920"/>
    <a:srgbClr val="DDC7B9"/>
    <a:srgbClr val="8787FF"/>
    <a:srgbClr val="8F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10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22"/>
    </p:cViewPr>
  </p:sorterViewPr>
  <p:notesViewPr>
    <p:cSldViewPr snapToGrid="0">
      <p:cViewPr varScale="1">
        <p:scale>
          <a:sx n="82" d="100"/>
          <a:sy n="82" d="100"/>
        </p:scale>
        <p:origin x="-1380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4842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80359" y="0"/>
            <a:ext cx="3134841" cy="4667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t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08399"/>
            <a:ext cx="3134842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80359" y="9108399"/>
            <a:ext cx="3134841" cy="468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39" tIns="46820" rIns="93639" bIns="46820" numCol="1" anchor="b" anchorCtr="0" compatLnSpc="1">
            <a:prstTxWarp prst="textNoShape">
              <a:avLst/>
            </a:prstTxWarp>
          </a:bodyPr>
          <a:lstStyle>
            <a:lvl1pPr algn="r" defTabSz="937309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497AE8F8-A3B0-4743-84B5-7C2213FF82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3" y="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900" y="717550"/>
            <a:ext cx="6375400" cy="3586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475" y="4542685"/>
            <a:ext cx="5364252" cy="430319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3" y="9085370"/>
            <a:ext cx="3170717" cy="4774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356" tIns="47678" rIns="95356" bIns="47678" numCol="1" anchor="b" anchorCtr="0" compatLnSpc="1">
            <a:prstTxWarp prst="textNoShape">
              <a:avLst/>
            </a:prstTxWarp>
          </a:bodyPr>
          <a:lstStyle>
            <a:lvl1pPr algn="r" defTabSz="953554" eaLnBrk="0" hangingPunct="0">
              <a:defRPr sz="1300">
                <a:effectLst/>
              </a:defRPr>
            </a:lvl1pPr>
          </a:lstStyle>
          <a:p>
            <a:pPr>
              <a:defRPr/>
            </a:pPr>
            <a:fld id="{2AABE78A-E99E-4C1C-B170-1B5F1DA6AE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8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293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074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E9B84-8511-4C65-8C4E-AEEF8A329A7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589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8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9900" y="717550"/>
            <a:ext cx="637540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65BEE-96AF-45B2-8292-13A3CB745DD0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9524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ABE78A-E99E-4C1C-B170-1B5F1DA6AE5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651000" y="5867400"/>
            <a:ext cx="89408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 userDrawn="1"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6" name="Rectangle 30"/>
            <p:cNvSpPr>
              <a:spLocks noChangeArrowheads="1"/>
            </p:cNvSpPr>
            <p:nvPr userDrawn="1"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ZA" sz="2400">
                <a:effectLst/>
              </a:endParaRPr>
            </a:p>
          </p:txBody>
        </p:sp>
      </p:grp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5335220" y="6242055"/>
            <a:ext cx="152157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b="1" dirty="0">
                <a:solidFill>
                  <a:srgbClr val="8C969C"/>
                </a:solidFill>
                <a:effectLst/>
                <a:latin typeface="Gill Sans MT" pitchFamily="34" charset="0"/>
                <a:cs typeface="Times New Roman" pitchFamily="18" charset="0"/>
              </a:rPr>
              <a:t>Faculty of Engineering</a:t>
            </a:r>
            <a:endParaRPr lang="en-US" sz="1000" dirty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524000" y="2133605"/>
            <a:ext cx="9144000" cy="1871663"/>
          </a:xfrm>
        </p:spPr>
        <p:txBody>
          <a:bodyPr anchor="t"/>
          <a:lstStyle>
            <a:lvl1pPr algn="ctr">
              <a:lnSpc>
                <a:spcPct val="13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95969" y="4191000"/>
            <a:ext cx="9000067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9" descr="US_Stacked RGB 30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96061"/>
            <a:ext cx="3810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lea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13" y="5897563"/>
            <a:ext cx="4953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8B02E-3286-4F0D-97FE-46F4135E4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6133" y="260350"/>
            <a:ext cx="261620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7533" y="260350"/>
            <a:ext cx="764540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7BC-9B0A-4C6B-B3A0-6E3D3FA8CA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3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70FC4-09A5-490E-A3E3-710FF196C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591B5-593E-49C1-8C2D-4B5CC849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8970-8207-42F3-AEDE-801E249CD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8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7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533" y="1295400"/>
            <a:ext cx="5130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1AA6F-B7FB-4464-93CA-66996A9D6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3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3C87D-E1FF-4A98-99C9-EDCA7BFA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295E-2ED5-4CA2-9329-30CE45D98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0214-AC3D-4A30-8837-DDAF83EDC4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A9710-0C85-422A-B6C7-410017A00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D7C90-2091-4871-BD12-AC1FBB874C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5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406400" y="762001"/>
            <a:ext cx="114808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12"/>
            <p:cNvSpPr>
              <a:spLocks noChangeShapeType="1"/>
            </p:cNvSpPr>
            <p:nvPr userDrawn="1"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 sz="2400" dirty="0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60350"/>
            <a:ext cx="8940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3" y="1295400"/>
            <a:ext cx="10464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7112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4770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+mn-lt"/>
              </a:defRPr>
            </a:lvl1pPr>
          </a:lstStyle>
          <a:p>
            <a:pPr>
              <a:defRPr/>
            </a:pPr>
            <a:fld id="{B81DABF1-1BB0-4791-A54B-72E647989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524002" y="2046518"/>
            <a:ext cx="9144000" cy="2569024"/>
          </a:xfrm>
        </p:spPr>
        <p:txBody>
          <a:bodyPr/>
          <a:lstStyle/>
          <a:p>
            <a:r>
              <a:rPr lang="en-ZA" dirty="0"/>
              <a:t>Automatic Test Grading Using Image Processing and Machine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95969" y="4615542"/>
            <a:ext cx="9000067" cy="1328057"/>
          </a:xfrm>
        </p:spPr>
        <p:txBody>
          <a:bodyPr/>
          <a:lstStyle/>
          <a:p>
            <a:r>
              <a:rPr lang="en-US" sz="2000" dirty="0"/>
              <a:t>AP Smit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309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EE1E-0A28-4E7C-9266-460DA1C1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97" y="323151"/>
            <a:ext cx="8940800" cy="654050"/>
          </a:xfrm>
        </p:spPr>
        <p:txBody>
          <a:bodyPr/>
          <a:lstStyle/>
          <a:p>
            <a:r>
              <a:rPr lang="en-ZA" dirty="0"/>
              <a:t>Character recognition: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4DDD-8DE5-4CDF-AA22-71B73940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181"/>
            <a:ext cx="5272296" cy="1060116"/>
          </a:xfrm>
        </p:spPr>
        <p:txBody>
          <a:bodyPr/>
          <a:lstStyle/>
          <a:p>
            <a:r>
              <a:rPr lang="en-ZA" kern="1200" dirty="0">
                <a:latin typeface="Times New Roman" pitchFamily="18" charset="0"/>
              </a:rPr>
              <a:t>Initial image processing is done on the digit using a custom segmentation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CED3-6DC9-481D-BC4B-3DF2D38C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3DC6D6-0B78-4932-9295-C260FC3E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843397"/>
            <a:ext cx="5130799" cy="19666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F0A31B-004D-46BF-B8E9-285590AA74ED}"/>
              </a:ext>
            </a:extLst>
          </p:cNvPr>
          <p:cNvSpPr txBox="1">
            <a:spLocks/>
          </p:cNvSpPr>
          <p:nvPr/>
        </p:nvSpPr>
        <p:spPr bwMode="auto">
          <a:xfrm>
            <a:off x="529166" y="5085282"/>
            <a:ext cx="5240867" cy="177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Convolutional neural network classifies digits implemented in </a:t>
            </a:r>
            <a:r>
              <a:rPr lang="en-ZA" kern="1200" dirty="0" err="1">
                <a:effectLst/>
                <a:latin typeface="Times New Roman" pitchFamily="18" charset="0"/>
              </a:rPr>
              <a:t>TensorFlow</a:t>
            </a:r>
            <a:endParaRPr lang="en-ZA" kern="1200" dirty="0">
              <a:effectLst/>
              <a:latin typeface="Times New Roman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E6EF7D-2893-46B6-A12A-873587810F6B}"/>
              </a:ext>
            </a:extLst>
          </p:cNvPr>
          <p:cNvGrpSpPr/>
          <p:nvPr/>
        </p:nvGrpSpPr>
        <p:grpSpPr>
          <a:xfrm>
            <a:off x="6481932" y="1387196"/>
            <a:ext cx="4990401" cy="1108354"/>
            <a:chOff x="6391274" y="1603194"/>
            <a:chExt cx="4990401" cy="11083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A43A1-CF21-402F-8A40-33BE964FD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53" y="1603194"/>
              <a:ext cx="1099393" cy="110835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39D729-1F34-4A20-B973-33EE0F4A0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900" y="1603194"/>
              <a:ext cx="1104250" cy="110835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C52D9D-F1A5-40B3-AE68-2B7B79D95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66" t="10452" r="1471" b="5413"/>
            <a:stretch/>
          </p:blipFill>
          <p:spPr>
            <a:xfrm>
              <a:off x="6391274" y="1603194"/>
              <a:ext cx="1041523" cy="110835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2551D8-B846-4A42-8A84-3D1C1E026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2749" y="1603194"/>
              <a:ext cx="1138926" cy="110835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5F58A-0E9E-43C0-BFE7-FA8D18BDE74A}"/>
                </a:ext>
              </a:extLst>
            </p:cNvPr>
            <p:cNvCxnSpPr>
              <a:cxnSpLocks/>
              <a:stCxn id="13" idx="3"/>
              <a:endCxn id="11" idx="1"/>
            </p:cNvCxnSpPr>
            <p:nvPr/>
          </p:nvCxnSpPr>
          <p:spPr bwMode="auto">
            <a:xfrm>
              <a:off x="7432797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220300-6944-4E08-BAA3-192082D9CE7E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 bwMode="auto">
            <a:xfrm>
              <a:off x="8739150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F1B6DE-F176-46F2-8640-A558616DE75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 bwMode="auto">
            <a:xfrm>
              <a:off x="10040646" y="2157371"/>
              <a:ext cx="202103" cy="0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B52CDC-7136-47AD-91C5-715809842572}"/>
              </a:ext>
            </a:extLst>
          </p:cNvPr>
          <p:cNvSpPr txBox="1">
            <a:spLocks/>
          </p:cNvSpPr>
          <p:nvPr/>
        </p:nvSpPr>
        <p:spPr bwMode="auto">
          <a:xfrm>
            <a:off x="609600" y="2892342"/>
            <a:ext cx="4637649" cy="65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1200" dirty="0">
                <a:effectLst/>
                <a:latin typeface="Times New Roman" pitchFamily="18" charset="0"/>
              </a:rPr>
              <a:t>28 by 28 input vector is created</a:t>
            </a:r>
          </a:p>
        </p:txBody>
      </p:sp>
      <p:pic>
        <p:nvPicPr>
          <p:cNvPr id="2050" name="Picture 2" descr="http://parse.ele.tue.nl/cluster/2/CNNArchitecture.jpg">
            <a:extLst>
              <a:ext uri="{FF2B5EF4-FFF2-40B4-BE49-F238E27FC236}">
                <a16:creationId xmlns:a16="http://schemas.microsoft.com/office/drawing/2014/main" id="{FA317DAC-A916-46F6-BB7B-7A26883C9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/>
          <a:stretch/>
        </p:blipFill>
        <p:spPr bwMode="auto">
          <a:xfrm>
            <a:off x="6529011" y="4953407"/>
            <a:ext cx="5005800" cy="176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4F6D-D351-48A5-8BFA-A35639D4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0772-CB77-4ADB-88FE-DA777DAE4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959AA6-403D-4F83-AE3A-0CDB9297E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16" y="2365098"/>
            <a:ext cx="5963107" cy="275300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C5C5D7-DBF4-4537-BC6A-8555EA8702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9" t="67435" r="11364" b="2492"/>
          <a:stretch/>
        </p:blipFill>
        <p:spPr>
          <a:xfrm>
            <a:off x="965200" y="2002745"/>
            <a:ext cx="3060700" cy="31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292-FCD6-4404-B7F8-E67201ED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Probabilistic Graphical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4512-2B16-4650-BDAA-340B29450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D820EF-7BCA-4950-BFBA-D112FAB4700E}"/>
              </a:ext>
            </a:extLst>
          </p:cNvPr>
          <p:cNvGrpSpPr/>
          <p:nvPr/>
        </p:nvGrpSpPr>
        <p:grpSpPr>
          <a:xfrm>
            <a:off x="1087460" y="2603335"/>
            <a:ext cx="3946884" cy="2493211"/>
            <a:chOff x="912213" y="2629981"/>
            <a:chExt cx="3946884" cy="2493211"/>
          </a:xfrm>
        </p:grpSpPr>
        <p:pic>
          <p:nvPicPr>
            <p:cNvPr id="14" name="Content Placeholder 4">
              <a:extLst>
                <a:ext uri="{FF2B5EF4-FFF2-40B4-BE49-F238E27FC236}">
                  <a16:creationId xmlns:a16="http://schemas.microsoft.com/office/drawing/2014/main" id="{FB96CE26-1622-4D76-B8AE-8E43B779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478"/>
            <a:stretch/>
          </p:blipFill>
          <p:spPr bwMode="auto">
            <a:xfrm>
              <a:off x="912213" y="2629981"/>
              <a:ext cx="178620" cy="2468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059CC2C-3C83-4048-8404-C13DAD38143F}"/>
                </a:ext>
              </a:extLst>
            </p:cNvPr>
            <p:cNvSpPr/>
            <p:nvPr/>
          </p:nvSpPr>
          <p:spPr bwMode="auto">
            <a:xfrm>
              <a:off x="1497429" y="3010395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8A977A1D-0F19-47EF-856E-17EE3EA2ABB6}"/>
                </a:ext>
              </a:extLst>
            </p:cNvPr>
            <p:cNvSpPr/>
            <p:nvPr/>
          </p:nvSpPr>
          <p:spPr bwMode="auto">
            <a:xfrm>
              <a:off x="1497429" y="2629981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D292E-E20C-4B8F-8E83-4B3936AD2B63}"/>
                </a:ext>
              </a:extLst>
            </p:cNvPr>
            <p:cNvSpPr txBox="1"/>
            <p:nvPr/>
          </p:nvSpPr>
          <p:spPr>
            <a:xfrm>
              <a:off x="1981200" y="26299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3E4B30-C308-4AAE-A7FA-F64CCA1D8209}"/>
                </a:ext>
              </a:extLst>
            </p:cNvPr>
            <p:cNvSpPr txBox="1"/>
            <p:nvPr/>
          </p:nvSpPr>
          <p:spPr>
            <a:xfrm>
              <a:off x="1981200" y="3823795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</a:t>
              </a:r>
            </a:p>
            <a:p>
              <a:r>
                <a:rPr lang="en-ZA" dirty="0"/>
                <a:t> a 3 or 6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111452D-61D6-480D-8066-6BAFF6E2BDC8}"/>
                </a:ext>
              </a:extLst>
            </p:cNvPr>
            <p:cNvSpPr/>
            <p:nvPr/>
          </p:nvSpPr>
          <p:spPr bwMode="auto">
            <a:xfrm>
              <a:off x="3368391" y="2737607"/>
              <a:ext cx="126652" cy="1762945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EE3A6-7DEE-4648-84AF-764358E2B7FE}"/>
                </a:ext>
              </a:extLst>
            </p:cNvPr>
            <p:cNvSpPr txBox="1"/>
            <p:nvPr/>
          </p:nvSpPr>
          <p:spPr>
            <a:xfrm>
              <a:off x="3582300" y="3247432"/>
              <a:ext cx="12767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</a:t>
              </a:r>
            </a:p>
            <a:p>
              <a:r>
                <a:rPr lang="en-ZA" dirty="0"/>
                <a:t>guess: 6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A26EC47-9D24-46DB-B9AB-6ED50D7716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46" t="72796" r="71051" b="7361"/>
            <a:stretch/>
          </p:blipFill>
          <p:spPr>
            <a:xfrm>
              <a:off x="1154332" y="3007283"/>
              <a:ext cx="218833" cy="21159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1300C48-742F-4C47-B454-A45E4A1C7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02" t="67379" r="71113" b="30365"/>
            <a:stretch/>
          </p:blipFill>
          <p:spPr>
            <a:xfrm>
              <a:off x="1121313" y="2674389"/>
              <a:ext cx="247650" cy="2405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AFD11E-29CA-4752-9E9B-B89322EC5901}"/>
              </a:ext>
            </a:extLst>
          </p:cNvPr>
          <p:cNvGrpSpPr/>
          <p:nvPr/>
        </p:nvGrpSpPr>
        <p:grpSpPr>
          <a:xfrm>
            <a:off x="5541251" y="2647743"/>
            <a:ext cx="6736823" cy="2592936"/>
            <a:chOff x="5455177" y="2656127"/>
            <a:chExt cx="6736823" cy="2592936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5738787F-D792-4EAE-B366-327337E6D36A}"/>
                </a:ext>
              </a:extLst>
            </p:cNvPr>
            <p:cNvSpPr/>
            <p:nvPr/>
          </p:nvSpPr>
          <p:spPr bwMode="auto">
            <a:xfrm>
              <a:off x="7902215" y="3036541"/>
              <a:ext cx="329028" cy="2088466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13940BC7-14C7-4757-9E01-EC1A37567B99}"/>
                </a:ext>
              </a:extLst>
            </p:cNvPr>
            <p:cNvSpPr/>
            <p:nvPr/>
          </p:nvSpPr>
          <p:spPr bwMode="auto">
            <a:xfrm>
              <a:off x="7902215" y="2656127"/>
              <a:ext cx="329028" cy="354037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35AC6B-C1C9-4374-8A8A-1F1CF9B59E60}"/>
                </a:ext>
              </a:extLst>
            </p:cNvPr>
            <p:cNvSpPr txBox="1"/>
            <p:nvPr/>
          </p:nvSpPr>
          <p:spPr>
            <a:xfrm>
              <a:off x="8385986" y="2656127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Probably 20002262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651AE-3A3B-44D0-8B24-BAF079362736}"/>
                </a:ext>
              </a:extLst>
            </p:cNvPr>
            <p:cNvSpPr txBox="1"/>
            <p:nvPr/>
          </p:nvSpPr>
          <p:spPr>
            <a:xfrm>
              <a:off x="8385986" y="3849941"/>
              <a:ext cx="1997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Don’t know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592E490-694A-4143-B05E-08A1FEBD6840}"/>
                </a:ext>
              </a:extLst>
            </p:cNvPr>
            <p:cNvSpPr/>
            <p:nvPr/>
          </p:nvSpPr>
          <p:spPr bwMode="auto">
            <a:xfrm>
              <a:off x="10020102" y="2763755"/>
              <a:ext cx="174285" cy="1547851"/>
            </a:xfrm>
            <a:prstGeom prst="rightBrace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BC5D37-39DA-47EF-9D86-2BCD5704C5D4}"/>
                </a:ext>
              </a:extLst>
            </p:cNvPr>
            <p:cNvSpPr txBox="1"/>
            <p:nvPr/>
          </p:nvSpPr>
          <p:spPr>
            <a:xfrm>
              <a:off x="10194387" y="3122181"/>
              <a:ext cx="19976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Final guess: 20002262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E7DDC8-BA5B-4EA6-9293-E002C376E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731" t="8670" r="9400" b="65142"/>
            <a:stretch/>
          </p:blipFill>
          <p:spPr>
            <a:xfrm>
              <a:off x="5455177" y="2730430"/>
              <a:ext cx="2230865" cy="2518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D70-9300-4D99-BBFC-A1A740D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5669-9934-41E7-BCCE-3D8002D45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Grades 1000 test in 30 minutes</a:t>
            </a:r>
          </a:p>
          <a:p>
            <a:r>
              <a:rPr lang="en-ZA" dirty="0"/>
              <a:t>Automatic grading accuracy 97.1%</a:t>
            </a:r>
          </a:p>
          <a:p>
            <a:r>
              <a:rPr lang="en-ZA" dirty="0"/>
              <a:t>Sends 2.8% of tests for manual grading</a:t>
            </a:r>
          </a:p>
          <a:p>
            <a:r>
              <a:rPr lang="en-ZA" dirty="0"/>
              <a:t>In a tutorial session on average only 0.1% or 1 test or less gets graded incorrectly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09DA-FCE8-4DF1-8772-C8AC4AA4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Times New Roman" pitchFamily="18" charset="0"/>
              </a:rPr>
              <a:t>Introduction</a:t>
            </a:r>
          </a:p>
          <a:p>
            <a:r>
              <a:rPr lang="en-US" kern="1200" dirty="0">
                <a:latin typeface="Times New Roman" pitchFamily="18" charset="0"/>
              </a:rPr>
              <a:t>Solution</a:t>
            </a:r>
          </a:p>
          <a:p>
            <a:r>
              <a:rPr lang="en-US" kern="1200" dirty="0">
                <a:latin typeface="Times New Roman" pitchFamily="18" charset="0"/>
              </a:rPr>
              <a:t>System overview</a:t>
            </a:r>
          </a:p>
          <a:p>
            <a:r>
              <a:rPr lang="en-US" kern="1200" dirty="0">
                <a:latin typeface="Times New Roman" pitchFamily="18" charset="0"/>
              </a:rPr>
              <a:t>Image processing</a:t>
            </a:r>
          </a:p>
          <a:p>
            <a:r>
              <a:rPr lang="en-ZA" kern="1200" dirty="0">
                <a:latin typeface="Times New Roman" pitchFamily="18" charset="0"/>
              </a:rPr>
              <a:t>Machine learning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Character recognition using Neural Networks</a:t>
            </a:r>
          </a:p>
          <a:p>
            <a:pPr lvl="1"/>
            <a:r>
              <a:rPr lang="en-ZA" sz="2400" kern="1200" dirty="0">
                <a:latin typeface="Times New Roman" pitchFamily="18" charset="0"/>
                <a:ea typeface="+mn-ea"/>
                <a:cs typeface="+mn-cs"/>
              </a:rPr>
              <a:t>Final decision making using Probabilistic Graphical Models</a:t>
            </a:r>
          </a:p>
          <a:p>
            <a:r>
              <a:rPr lang="en-ZA" kern="1200" dirty="0">
                <a:latin typeface="Times New Roman" pitchFamily="18" charset="0"/>
              </a:rPr>
              <a:t>Results and conclusions</a:t>
            </a:r>
            <a:endParaRPr lang="en-GB" kern="12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8B3A6-3C3C-4C3A-840C-7024069E8318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3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E21-9E72-4253-A598-BCEBE763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Introduction</a:t>
            </a:r>
          </a:p>
        </p:txBody>
      </p:sp>
      <p:pic>
        <p:nvPicPr>
          <p:cNvPr id="1026" name="Picture 2" descr="https://gedroffline.gedtestingservice.com/Content/images/04-update-test-stations.png">
            <a:extLst>
              <a:ext uri="{FF2B5EF4-FFF2-40B4-BE49-F238E27FC236}">
                <a16:creationId xmlns:a16="http://schemas.microsoft.com/office/drawing/2014/main" id="{84277CFD-B55F-4A1C-AF01-AD779BF281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28" y="3135995"/>
            <a:ext cx="1659119" cy="7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054746-B1BD-4650-89B5-E09CE47C7468}"/>
              </a:ext>
            </a:extLst>
          </p:cNvPr>
          <p:cNvSpPr txBox="1"/>
          <p:nvPr/>
        </p:nvSpPr>
        <p:spPr>
          <a:xfrm>
            <a:off x="677334" y="4299790"/>
            <a:ext cx="7707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648A1-7A41-40F6-9890-E2EB19D8B5B5}"/>
              </a:ext>
            </a:extLst>
          </p:cNvPr>
          <p:cNvSpPr txBox="1"/>
          <p:nvPr/>
        </p:nvSpPr>
        <p:spPr>
          <a:xfrm>
            <a:off x="677333" y="1337665"/>
            <a:ext cx="7707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Tutors and teaching assistant grade tests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Online tests impractical due to class size</a:t>
            </a:r>
          </a:p>
          <a:p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require special scanners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effectLst/>
              </a:rPr>
              <a:t>Current OMR systems are difficult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pic>
        <p:nvPicPr>
          <p:cNvPr id="1030" name="Picture 6" descr="http://printing.info.yorku.ca/files/2013/03/scantron_sheet.jpg">
            <a:extLst>
              <a:ext uri="{FF2B5EF4-FFF2-40B4-BE49-F238E27FC236}">
                <a16:creationId xmlns:a16="http://schemas.microsoft.com/office/drawing/2014/main" id="{18A74681-11FC-4CA4-9418-0A74D3B86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2" t="38951" r="5918" b="46169"/>
          <a:stretch/>
        </p:blipFill>
        <p:spPr bwMode="auto">
          <a:xfrm>
            <a:off x="7934175" y="4753411"/>
            <a:ext cx="3297421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mrsolutions.com/omr_web/images/omr%20website%20image/sr3500hybrid450x250.png">
            <a:extLst>
              <a:ext uri="{FF2B5EF4-FFF2-40B4-BE49-F238E27FC236}">
                <a16:creationId xmlns:a16="http://schemas.microsoft.com/office/drawing/2014/main" id="{94865291-45F9-4A90-972C-D7A33C1C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974" y="3899064"/>
            <a:ext cx="1537825" cy="85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AF55DE-8BAE-4A54-991E-FEBD38AD0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FF57C7-4C6B-4123-850B-346637AA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9054"/>
            <a:ext cx="3672530" cy="51969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42923-2CC9-408C-945B-20D9CC9BA4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2" t="9483" r="11231" b="66366"/>
          <a:stretch/>
        </p:blipFill>
        <p:spPr>
          <a:xfrm>
            <a:off x="6652795" y="2377860"/>
            <a:ext cx="3085383" cy="323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3B351-3923-40BF-A1CA-19B2819C47B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1929991" y="1270000"/>
            <a:ext cx="3832022" cy="5454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0350"/>
            <a:ext cx="8940800" cy="654050"/>
          </a:xfrm>
        </p:spPr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67662BE-E1FD-4DBF-A5A3-805745268FB3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ZA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Template that allows for decimal valued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that can handle crossed-out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2400" dirty="0"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chemeClr val="tx1"/>
                </a:solidFill>
                <a:effectLst/>
                <a:latin typeface="Times New Roman" pitchFamily="18" charset="0"/>
              </a:rPr>
              <a:t>Software also identifies characters through character recognition to increase reliability</a:t>
            </a:r>
          </a:p>
          <a:p>
            <a:endParaRPr lang="en-ZA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6FA926E-2FF6-4884-82CE-A00332B7A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EBD-FE26-49C2-BF53-3094415B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8576C-D7F0-4E47-BF58-DE247E921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80" y="1168952"/>
            <a:ext cx="3758103" cy="5315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AA8D2D-3322-428C-BE3D-3ADBD39AC5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08" y="1168952"/>
            <a:ext cx="3743185" cy="529479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882F23A-5DA3-4B32-BE05-685369320D9A}"/>
              </a:ext>
            </a:extLst>
          </p:cNvPr>
          <p:cNvSpPr/>
          <p:nvPr/>
        </p:nvSpPr>
        <p:spPr>
          <a:xfrm>
            <a:off x="3505031" y="1454426"/>
            <a:ext cx="1880643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BEA814-8850-4A80-9F6C-B9D9B5365655}"/>
              </a:ext>
            </a:extLst>
          </p:cNvPr>
          <p:cNvSpPr/>
          <p:nvPr/>
        </p:nvSpPr>
        <p:spPr>
          <a:xfrm>
            <a:off x="2173458" y="4552950"/>
            <a:ext cx="622300" cy="1625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F20F6B-57F0-47D3-8C39-DE1895FF4A24}"/>
              </a:ext>
            </a:extLst>
          </p:cNvPr>
          <p:cNvSpPr/>
          <p:nvPr/>
        </p:nvSpPr>
        <p:spPr>
          <a:xfrm>
            <a:off x="7821638" y="4414520"/>
            <a:ext cx="1669855" cy="153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3B21D3-99DC-4ABE-9DAD-FBF16CEF2A7A}"/>
              </a:ext>
            </a:extLst>
          </p:cNvPr>
          <p:cNvSpPr/>
          <p:nvPr/>
        </p:nvSpPr>
        <p:spPr>
          <a:xfrm>
            <a:off x="6201412" y="4490720"/>
            <a:ext cx="1620226" cy="1384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B5BDB6-9D75-44E2-9D74-9FEB600372DE}"/>
              </a:ext>
            </a:extLst>
          </p:cNvPr>
          <p:cNvSpPr/>
          <p:nvPr/>
        </p:nvSpPr>
        <p:spPr>
          <a:xfrm>
            <a:off x="6299200" y="2882900"/>
            <a:ext cx="1880643" cy="16078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1A090DB-1BA1-4445-A291-0392C30C5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" y="6477000"/>
            <a:ext cx="2540000" cy="457200"/>
          </a:xfrm>
        </p:spPr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3132-E163-41B0-AC0E-287E8E98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5DBC-7912-436D-BC84-E5A0CE67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1CB31-91D2-4FFE-B37C-878024F3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3" t="8181" r="9746" b="67790"/>
          <a:stretch/>
        </p:blipFill>
        <p:spPr>
          <a:xfrm>
            <a:off x="1631847" y="2166425"/>
            <a:ext cx="3742012" cy="3742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2AC0-9152-420B-831D-0A659B47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4" t="33436" r="48842" b="36718"/>
          <a:stretch/>
        </p:blipFill>
        <p:spPr>
          <a:xfrm>
            <a:off x="6907238" y="2130922"/>
            <a:ext cx="3665415" cy="377750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9764D35-264E-4647-9F4B-F1FEB33D4792}"/>
              </a:ext>
            </a:extLst>
          </p:cNvPr>
          <p:cNvSpPr/>
          <p:nvPr/>
        </p:nvSpPr>
        <p:spPr>
          <a:xfrm>
            <a:off x="1448496" y="1640236"/>
            <a:ext cx="4248919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8253D-78F8-46D2-98D6-22694A8CDA71}"/>
              </a:ext>
            </a:extLst>
          </p:cNvPr>
          <p:cNvSpPr/>
          <p:nvPr/>
        </p:nvSpPr>
        <p:spPr>
          <a:xfrm>
            <a:off x="8739945" y="1924521"/>
            <a:ext cx="1519311" cy="4552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9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62DC96-1603-4BB4-8E2E-82748DC2910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>
            <a:off x="4254840" y="3838434"/>
            <a:ext cx="289797" cy="1018287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DFD6271-9B77-4A84-97CD-5E95078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C663B-AE97-49DE-B1B2-171EA2DCE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27393-8B36-46D3-9186-B9CF8F3CF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620287" y="2554428"/>
            <a:ext cx="1808880" cy="256801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340CC5-537F-4E7D-BCA6-59818F50BDBA}"/>
              </a:ext>
            </a:extLst>
          </p:cNvPr>
          <p:cNvSpPr/>
          <p:nvPr/>
        </p:nvSpPr>
        <p:spPr bwMode="auto">
          <a:xfrm>
            <a:off x="2622988" y="3372149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Image 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A134C-B271-4B60-A79C-B9731A32DCFB}"/>
              </a:ext>
            </a:extLst>
          </p:cNvPr>
          <p:cNvSpPr/>
          <p:nvPr/>
        </p:nvSpPr>
        <p:spPr bwMode="auto">
          <a:xfrm>
            <a:off x="4544637" y="4390436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Bubble evidence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6CB98-476D-4828-9058-3410F096093A}"/>
              </a:ext>
            </a:extLst>
          </p:cNvPr>
          <p:cNvSpPr/>
          <p:nvPr/>
        </p:nvSpPr>
        <p:spPr bwMode="auto">
          <a:xfrm>
            <a:off x="4544638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Character evidence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4AD40B-4636-4B6D-ADB3-AE169D45EC41}"/>
              </a:ext>
            </a:extLst>
          </p:cNvPr>
          <p:cNvSpPr/>
          <p:nvPr/>
        </p:nvSpPr>
        <p:spPr bwMode="auto">
          <a:xfrm>
            <a:off x="6370311" y="3305821"/>
            <a:ext cx="1631852" cy="93257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Neural Network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508-E214-498C-991B-72281FDE8026}"/>
              </a:ext>
            </a:extLst>
          </p:cNvPr>
          <p:cNvSpPr/>
          <p:nvPr/>
        </p:nvSpPr>
        <p:spPr bwMode="auto">
          <a:xfrm>
            <a:off x="8414335" y="3766534"/>
            <a:ext cx="1978564" cy="12836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Probabilistic graphical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ACCB7-6010-4915-BEDF-34E801892BC3}"/>
              </a:ext>
            </a:extLst>
          </p:cNvPr>
          <p:cNvSpPr txBox="1"/>
          <p:nvPr/>
        </p:nvSpPr>
        <p:spPr>
          <a:xfrm>
            <a:off x="10586720" y="4177547"/>
            <a:ext cx="139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effectLst/>
              </a:rPr>
              <a:t>Answers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91680-5F87-43D7-86E6-90416B22030C}"/>
              </a:ext>
            </a:extLst>
          </p:cNvPr>
          <p:cNvCxnSpPr>
            <a:stCxn id="5" idx="3"/>
            <a:endCxn id="11" idx="1"/>
          </p:cNvCxnSpPr>
          <p:nvPr/>
        </p:nvCxnSpPr>
        <p:spPr bwMode="auto">
          <a:xfrm>
            <a:off x="2429167" y="3838434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A379B5-0C73-4FDD-AABE-0D32717966F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6176490" y="3772106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E087E-447D-400A-957F-F213182CF8F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 flipV="1">
            <a:off x="6176489" y="4408380"/>
            <a:ext cx="2237846" cy="448341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129E3-3BB8-49B8-97A8-01EBA1B1F27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 bwMode="auto">
          <a:xfrm>
            <a:off x="10392899" y="4408380"/>
            <a:ext cx="19382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39142-5511-49B8-B9EB-35DDD989F59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8002163" y="3772106"/>
            <a:ext cx="412172" cy="636274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03DA8D-F10B-4502-9366-F2C0DDEEFC6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 bwMode="auto">
          <a:xfrm flipV="1">
            <a:off x="4254840" y="3772106"/>
            <a:ext cx="289798" cy="6632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32E7914-DCDC-4C33-9C25-93DE380F3E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68"/>
          <a:stretch/>
        </p:blipFill>
        <p:spPr>
          <a:xfrm>
            <a:off x="4752905" y="1940731"/>
            <a:ext cx="1228795" cy="122739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087D187-6CB4-42AD-82E8-4B7C86A1A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14" y="2019581"/>
            <a:ext cx="1816535" cy="1069693"/>
          </a:xfrm>
          <a:prstGeom prst="rect">
            <a:avLst/>
          </a:prstGeom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88D0303-C7EB-461A-9132-8C999BD207C2}"/>
              </a:ext>
            </a:extLst>
          </p:cNvPr>
          <p:cNvGrpSpPr/>
          <p:nvPr/>
        </p:nvGrpSpPr>
        <p:grpSpPr>
          <a:xfrm>
            <a:off x="4374862" y="5507288"/>
            <a:ext cx="1801627" cy="454995"/>
            <a:chOff x="4180073" y="5166789"/>
            <a:chExt cx="2219146" cy="526338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DC43B9E-960B-4B60-B9F8-D10C600C8CD5}"/>
                </a:ext>
              </a:extLst>
            </p:cNvPr>
            <p:cNvPicPr/>
            <p:nvPr/>
          </p:nvPicPr>
          <p:blipFill rotWithShape="1">
            <a:blip r:embed="rId6"/>
            <a:srcRect l="32494" t="46249" r="65162" b="50357"/>
            <a:stretch/>
          </p:blipFill>
          <p:spPr bwMode="auto">
            <a:xfrm>
              <a:off x="5922969" y="5182029"/>
              <a:ext cx="476250" cy="38839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6AE2AE3-06A8-45CD-ADB4-7AE2EE6F3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43" t="80954" r="69615" b="17556"/>
            <a:stretch/>
          </p:blipFill>
          <p:spPr>
            <a:xfrm>
              <a:off x="5308170" y="5217923"/>
              <a:ext cx="485203" cy="418932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2788DFF-5D6B-4AB5-AA00-69F99191078E}"/>
                </a:ext>
              </a:extLst>
            </p:cNvPr>
            <p:cNvPicPr/>
            <p:nvPr/>
          </p:nvPicPr>
          <p:blipFill rotWithShape="1">
            <a:blip r:embed="rId6"/>
            <a:srcRect l="29391" t="46088" r="68218" b="50143"/>
            <a:stretch/>
          </p:blipFill>
          <p:spPr bwMode="auto">
            <a:xfrm>
              <a:off x="4180073" y="5182029"/>
              <a:ext cx="485641" cy="41703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C94ED25-75C3-4C77-BD86-2592BA2B8AC6}"/>
                </a:ext>
              </a:extLst>
            </p:cNvPr>
            <p:cNvPicPr/>
            <p:nvPr/>
          </p:nvPicPr>
          <p:blipFill rotWithShape="1">
            <a:blip r:embed="rId6"/>
            <a:srcRect l="35064" t="46088" r="61747" b="49155"/>
            <a:stretch/>
          </p:blipFill>
          <p:spPr bwMode="auto">
            <a:xfrm>
              <a:off x="4716348" y="5166789"/>
              <a:ext cx="647848" cy="526338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39FAD006-F467-483F-B96D-81A972490A8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0" t="3129" r="3423" b="69401"/>
          <a:stretch/>
        </p:blipFill>
        <p:spPr>
          <a:xfrm>
            <a:off x="2742958" y="1433032"/>
            <a:ext cx="1499219" cy="1735093"/>
          </a:xfrm>
          <a:prstGeom prst="rect">
            <a:avLst/>
          </a:prstGeom>
        </p:spPr>
      </p:pic>
      <p:pic>
        <p:nvPicPr>
          <p:cNvPr id="1026" name="Picture 2" descr="https://qph.ec.quoracdn.net/main-qimg-f5b43e499fe2ae72249bbb9469d4661e">
            <a:extLst>
              <a:ext uri="{FF2B5EF4-FFF2-40B4-BE49-F238E27FC236}">
                <a16:creationId xmlns:a16="http://schemas.microsoft.com/office/drawing/2014/main" id="{458B1E13-273D-4ACD-AF1C-32ED84BD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/>
          <a:stretch/>
        </p:blipFill>
        <p:spPr bwMode="auto">
          <a:xfrm>
            <a:off x="8208249" y="1774579"/>
            <a:ext cx="2547628" cy="14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mindef.gov.sg/content/imindef/publications/pointer/journals/2008/v34n1/tech_edge/_jcr_content/imindefPars/0012/image.img.png">
            <a:extLst>
              <a:ext uri="{FF2B5EF4-FFF2-40B4-BE49-F238E27FC236}">
                <a16:creationId xmlns:a16="http://schemas.microsoft.com/office/drawing/2014/main" id="{CD278694-F2BF-487F-A406-3695C77F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553" y="2881836"/>
            <a:ext cx="3219555" cy="23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5EB7C5-48C4-4711-8A31-AF06944136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" t="2281" b="-991"/>
          <a:stretch/>
        </p:blipFill>
        <p:spPr>
          <a:xfrm>
            <a:off x="2951463" y="1892445"/>
            <a:ext cx="3369816" cy="475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Processing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ZA" kern="1200" dirty="0">
                <a:latin typeface="Times New Roman" pitchFamily="18" charset="0"/>
              </a:rPr>
              <a:t>First step is to find the orientation of the template</a:t>
            </a:r>
          </a:p>
          <a:p>
            <a:endParaRPr lang="en-ZA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405560"/>
            <a:ext cx="2540000" cy="457200"/>
          </a:xfrm>
        </p:spPr>
        <p:txBody>
          <a:bodyPr/>
          <a:lstStyle/>
          <a:p>
            <a:fld id="{E1C8B3A6-3C3C-4C3A-840C-7024069E8318}" type="slidenum">
              <a:rPr lang="en-ZA" smtClean="0"/>
              <a:pPr/>
              <a:t>8</a:t>
            </a:fld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84C2-16DC-4529-A0A3-CA807AC56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t="3740" r="5341" b="1698"/>
          <a:stretch/>
        </p:blipFill>
        <p:spPr>
          <a:xfrm>
            <a:off x="7682148" y="1883502"/>
            <a:ext cx="3542366" cy="45220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FC822A-662A-4084-A947-4E9162C36ED5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8829"/>
            <a:ext cx="3333325" cy="247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E4A50E-D785-4CD3-BA37-490A4571AE1A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4915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371A327-D392-41F0-AE8F-822862290DC0}"/>
              </a:ext>
            </a:extLst>
          </p:cNvPr>
          <p:cNvSpPr/>
          <p:nvPr/>
        </p:nvSpPr>
        <p:spPr bwMode="auto">
          <a:xfrm>
            <a:off x="4621740" y="337247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753472-D731-48D2-8F2E-86B6DD448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34411" y="2095496"/>
            <a:ext cx="26460" cy="43815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A0CF91-A2BD-4B73-BBC7-A37F6D62ED3D}"/>
              </a:ext>
            </a:extLst>
          </p:cNvPr>
          <p:cNvSpPr/>
          <p:nvPr/>
        </p:nvSpPr>
        <p:spPr bwMode="auto">
          <a:xfrm>
            <a:off x="3231090" y="3355969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DA128-A2FA-4978-8AAD-C8A19C490643}"/>
              </a:ext>
            </a:extLst>
          </p:cNvPr>
          <p:cNvCxnSpPr>
            <a:cxnSpLocks/>
          </p:cNvCxnSpPr>
          <p:nvPr/>
        </p:nvCxnSpPr>
        <p:spPr bwMode="auto">
          <a:xfrm>
            <a:off x="2889249" y="6379261"/>
            <a:ext cx="3286126" cy="1238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B85BCC7-7CC6-44AC-A223-20EB37983A08}"/>
              </a:ext>
            </a:extLst>
          </p:cNvPr>
          <p:cNvSpPr/>
          <p:nvPr/>
        </p:nvSpPr>
        <p:spPr bwMode="auto">
          <a:xfrm>
            <a:off x="3209818" y="636005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D4E02C-964A-4BF0-9F6C-71C7E82F1915}"/>
              </a:ext>
            </a:extLst>
          </p:cNvPr>
          <p:cNvSpPr/>
          <p:nvPr/>
        </p:nvSpPr>
        <p:spPr bwMode="auto">
          <a:xfrm>
            <a:off x="4602054" y="6366405"/>
            <a:ext cx="45719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7E3869-2308-4766-B30B-87966A45D8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13102" r="8591" b="10603"/>
          <a:stretch/>
        </p:blipFill>
        <p:spPr>
          <a:xfrm rot="16200000">
            <a:off x="-128586" y="3690934"/>
            <a:ext cx="4057650" cy="15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91B-BAC2-44E1-A791-90B33A4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Basic Image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87F69-566C-4B98-A607-DA1A102129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591B5-593E-49C1-8C2D-4B5CC84959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03DAB-881A-4740-A11C-FF58B8C18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58" y="2263348"/>
            <a:ext cx="2534565" cy="39848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D6BE5B-404A-4062-B371-CF7E32C70DD2}"/>
              </a:ext>
            </a:extLst>
          </p:cNvPr>
          <p:cNvSpPr/>
          <p:nvPr/>
        </p:nvSpPr>
        <p:spPr>
          <a:xfrm>
            <a:off x="847631" y="12037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>
                <a:effectLst/>
              </a:rPr>
              <a:t>Once this is done the bubble locations can be found and processed.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50276F8-DD58-47E8-A125-0A05867F91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82" t="7597" r="4243" b="66960"/>
          <a:stretch/>
        </p:blipFill>
        <p:spPr bwMode="auto">
          <a:xfrm>
            <a:off x="6844713" y="2347354"/>
            <a:ext cx="3910819" cy="397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CoastalEng-2016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CoastalEng-2016</Template>
  <TotalTime>2192</TotalTime>
  <Words>254</Words>
  <Application>Microsoft Office PowerPoint</Application>
  <PresentationFormat>Widescreen</PresentationFormat>
  <Paragraphs>84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Times New Roman</vt:lpstr>
      <vt:lpstr>Wingdings 3</vt:lpstr>
      <vt:lpstr>CoastalEng-2016</vt:lpstr>
      <vt:lpstr>Automatic Test Grading Using Image Processing and Machine Learning Techniques</vt:lpstr>
      <vt:lpstr>Content</vt:lpstr>
      <vt:lpstr>Introduction</vt:lpstr>
      <vt:lpstr>Solution</vt:lpstr>
      <vt:lpstr>Solution</vt:lpstr>
      <vt:lpstr>Solution</vt:lpstr>
      <vt:lpstr>System overview</vt:lpstr>
      <vt:lpstr>Image Processing</vt:lpstr>
      <vt:lpstr>Basic Image Processing</vt:lpstr>
      <vt:lpstr>Character recognition: Neural Networks</vt:lpstr>
      <vt:lpstr>Probabilistic Graphical Models</vt:lpstr>
      <vt:lpstr>Probabilistic Graphical Models</vt:lpstr>
      <vt:lpstr>Results and conclusion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</dc:title>
  <dc:creator>Prof Francois Smit</dc:creator>
  <cp:lastModifiedBy>Smit, AP, Mnr &lt;18183085@sun.ac.za&gt;</cp:lastModifiedBy>
  <cp:revision>191</cp:revision>
  <cp:lastPrinted>2016-09-12T15:32:41Z</cp:lastPrinted>
  <dcterms:created xsi:type="dcterms:W3CDTF">2016-09-05T09:19:08Z</dcterms:created>
  <dcterms:modified xsi:type="dcterms:W3CDTF">2017-11-07T04:13:32Z</dcterms:modified>
</cp:coreProperties>
</file>