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345" userDrawn="1">
          <p15:clr>
            <a:srgbClr val="A4A3A4"/>
          </p15:clr>
        </p15:guide>
        <p15:guide id="2" pos="1860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132" autoAdjust="0"/>
    <p:restoredTop sz="92675" autoAdjust="0"/>
  </p:normalViewPr>
  <p:slideViewPr>
    <p:cSldViewPr snapToGrid="0">
      <p:cViewPr varScale="1">
        <p:scale>
          <a:sx n="22" d="100"/>
          <a:sy n="22" d="100"/>
        </p:scale>
        <p:origin x="1746" y="72"/>
      </p:cViewPr>
      <p:guideLst>
        <p:guide orient="horz" pos="8345"/>
        <p:guide pos="1860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BC033-6438-4B0A-82FC-802490CCF637}" type="datetimeFigureOut">
              <a:rPr lang="en-ZA" smtClean="0"/>
              <a:t>2017-11-11</a:t>
            </a:fld>
            <a:endParaRPr lang="en-ZA"/>
          </a:p>
        </p:txBody>
      </p:sp>
      <p:sp>
        <p:nvSpPr>
          <p:cNvPr id="4" name="Slide Image Placeholder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2E3CB1-EC44-4B0B-BC2F-DA81DD1DB672}" type="slidenum">
              <a:rPr lang="en-ZA" smtClean="0"/>
              <a:t>‹#›</a:t>
            </a:fld>
            <a:endParaRPr lang="en-ZA"/>
          </a:p>
        </p:txBody>
      </p:sp>
    </p:spTree>
    <p:extLst>
      <p:ext uri="{BB962C8B-B14F-4D97-AF65-F5344CB8AC3E}">
        <p14:creationId xmlns:p14="http://schemas.microsoft.com/office/powerpoint/2010/main" val="789419009"/>
      </p:ext>
    </p:extLst>
  </p:cSld>
  <p:clrMap bg1="lt1" tx1="dk1" bg2="lt2" tx2="dk2" accent1="accent1" accent2="accent2" accent3="accent3" accent4="accent4" accent5="accent5" accent6="accent6" hlink="hlink" folHlink="folHlink"/>
  <p:notesStyle>
    <a:lvl1pPr marL="0" algn="l" defTabSz="2479578" rtl="0" eaLnBrk="1" latinLnBrk="0" hangingPunct="1">
      <a:defRPr sz="3254" kern="1200">
        <a:solidFill>
          <a:schemeClr val="tx1"/>
        </a:solidFill>
        <a:latin typeface="+mn-lt"/>
        <a:ea typeface="+mn-ea"/>
        <a:cs typeface="+mn-cs"/>
      </a:defRPr>
    </a:lvl1pPr>
    <a:lvl2pPr marL="1239789" algn="l" defTabSz="2479578" rtl="0" eaLnBrk="1" latinLnBrk="0" hangingPunct="1">
      <a:defRPr sz="3254" kern="1200">
        <a:solidFill>
          <a:schemeClr val="tx1"/>
        </a:solidFill>
        <a:latin typeface="+mn-lt"/>
        <a:ea typeface="+mn-ea"/>
        <a:cs typeface="+mn-cs"/>
      </a:defRPr>
    </a:lvl2pPr>
    <a:lvl3pPr marL="2479578" algn="l" defTabSz="2479578" rtl="0" eaLnBrk="1" latinLnBrk="0" hangingPunct="1">
      <a:defRPr sz="3254" kern="1200">
        <a:solidFill>
          <a:schemeClr val="tx1"/>
        </a:solidFill>
        <a:latin typeface="+mn-lt"/>
        <a:ea typeface="+mn-ea"/>
        <a:cs typeface="+mn-cs"/>
      </a:defRPr>
    </a:lvl3pPr>
    <a:lvl4pPr marL="3719368" algn="l" defTabSz="2479578" rtl="0" eaLnBrk="1" latinLnBrk="0" hangingPunct="1">
      <a:defRPr sz="3254" kern="1200">
        <a:solidFill>
          <a:schemeClr val="tx1"/>
        </a:solidFill>
        <a:latin typeface="+mn-lt"/>
        <a:ea typeface="+mn-ea"/>
        <a:cs typeface="+mn-cs"/>
      </a:defRPr>
    </a:lvl4pPr>
    <a:lvl5pPr marL="4959157" algn="l" defTabSz="2479578" rtl="0" eaLnBrk="1" latinLnBrk="0" hangingPunct="1">
      <a:defRPr sz="3254" kern="1200">
        <a:solidFill>
          <a:schemeClr val="tx1"/>
        </a:solidFill>
        <a:latin typeface="+mn-lt"/>
        <a:ea typeface="+mn-ea"/>
        <a:cs typeface="+mn-cs"/>
      </a:defRPr>
    </a:lvl5pPr>
    <a:lvl6pPr marL="6198946" algn="l" defTabSz="2479578" rtl="0" eaLnBrk="1" latinLnBrk="0" hangingPunct="1">
      <a:defRPr sz="3254" kern="1200">
        <a:solidFill>
          <a:schemeClr val="tx1"/>
        </a:solidFill>
        <a:latin typeface="+mn-lt"/>
        <a:ea typeface="+mn-ea"/>
        <a:cs typeface="+mn-cs"/>
      </a:defRPr>
    </a:lvl6pPr>
    <a:lvl7pPr marL="7438735" algn="l" defTabSz="2479578" rtl="0" eaLnBrk="1" latinLnBrk="0" hangingPunct="1">
      <a:defRPr sz="3254" kern="1200">
        <a:solidFill>
          <a:schemeClr val="tx1"/>
        </a:solidFill>
        <a:latin typeface="+mn-lt"/>
        <a:ea typeface="+mn-ea"/>
        <a:cs typeface="+mn-cs"/>
      </a:defRPr>
    </a:lvl7pPr>
    <a:lvl8pPr marL="8678525" algn="l" defTabSz="2479578" rtl="0" eaLnBrk="1" latinLnBrk="0" hangingPunct="1">
      <a:defRPr sz="3254" kern="1200">
        <a:solidFill>
          <a:schemeClr val="tx1"/>
        </a:solidFill>
        <a:latin typeface="+mn-lt"/>
        <a:ea typeface="+mn-ea"/>
        <a:cs typeface="+mn-cs"/>
      </a:defRPr>
    </a:lvl8pPr>
    <a:lvl9pPr marL="9918314" algn="l" defTabSz="2479578" rtl="0" eaLnBrk="1" latinLnBrk="0" hangingPunct="1">
      <a:defRPr sz="325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62E3CB1-EC44-4B0B-BC2F-DA81DD1DB672}" type="slidenum">
              <a:rPr lang="en-ZA" smtClean="0"/>
              <a:t>1</a:t>
            </a:fld>
            <a:endParaRPr lang="en-ZA"/>
          </a:p>
        </p:txBody>
      </p:sp>
    </p:spTree>
    <p:extLst>
      <p:ext uri="{BB962C8B-B14F-4D97-AF65-F5344CB8AC3E}">
        <p14:creationId xmlns:p14="http://schemas.microsoft.com/office/powerpoint/2010/main" val="238872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832D96-9D06-475B-8F7A-8034629CEECD}" type="datetimeFigureOut">
              <a:rPr lang="en-ZA" smtClean="0"/>
              <a:t>2017-11-11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1332633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832D96-9D06-475B-8F7A-8034629CEECD}" type="datetimeFigureOut">
              <a:rPr lang="en-ZA" smtClean="0"/>
              <a:t>2017-11-11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544874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832D96-9D06-475B-8F7A-8034629CEECD}" type="datetimeFigureOut">
              <a:rPr lang="en-ZA" smtClean="0"/>
              <a:t>2017-11-11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3892715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832D96-9D06-475B-8F7A-8034629CEECD}" type="datetimeFigureOut">
              <a:rPr lang="en-ZA" smtClean="0"/>
              <a:t>2017-11-11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1771121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832D96-9D06-475B-8F7A-8034629CEECD}" type="datetimeFigureOut">
              <a:rPr lang="en-ZA" smtClean="0"/>
              <a:t>2017-11-11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1994421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832D96-9D06-475B-8F7A-8034629CEECD}" type="datetimeFigureOut">
              <a:rPr lang="en-ZA" smtClean="0"/>
              <a:t>2017-11-11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1209778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832D96-9D06-475B-8F7A-8034629CEECD}" type="datetimeFigureOut">
              <a:rPr lang="en-ZA" smtClean="0"/>
              <a:t>2017-11-11</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715634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832D96-9D06-475B-8F7A-8034629CEECD}" type="datetimeFigureOut">
              <a:rPr lang="en-ZA" smtClean="0"/>
              <a:t>2017-11-11</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1505333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832D96-9D06-475B-8F7A-8034629CEECD}" type="datetimeFigureOut">
              <a:rPr lang="en-ZA" smtClean="0"/>
              <a:t>2017-11-11</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2759296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51832D96-9D06-475B-8F7A-8034629CEECD}" type="datetimeFigureOut">
              <a:rPr lang="en-ZA" smtClean="0"/>
              <a:t>2017-11-11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1914695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51832D96-9D06-475B-8F7A-8034629CEECD}" type="datetimeFigureOut">
              <a:rPr lang="en-ZA" smtClean="0"/>
              <a:t>2017-11-11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861477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51832D96-9D06-475B-8F7A-8034629CEECD}" type="datetimeFigureOut">
              <a:rPr lang="en-ZA" smtClean="0"/>
              <a:t>2017-11-11</a:t>
            </a:fld>
            <a:endParaRPr lang="en-ZA"/>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0DE7AD7C-8B59-4A5A-9BAF-24561213FC4D}" type="slidenum">
              <a:rPr lang="en-ZA" smtClean="0"/>
              <a:t>‹#›</a:t>
            </a:fld>
            <a:endParaRPr lang="en-ZA"/>
          </a:p>
        </p:txBody>
      </p:sp>
    </p:spTree>
    <p:extLst>
      <p:ext uri="{BB962C8B-B14F-4D97-AF65-F5344CB8AC3E}">
        <p14:creationId xmlns:p14="http://schemas.microsoft.com/office/powerpoint/2010/main" val="9145845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g"/><Relationship Id="rId18" Type="http://schemas.openxmlformats.org/officeDocument/2006/relationships/image" Target="../media/image16.png"/><Relationship Id="rId26" Type="http://schemas.openxmlformats.org/officeDocument/2006/relationships/image" Target="../media/image24.jp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jpg"/><Relationship Id="rId12" Type="http://schemas.openxmlformats.org/officeDocument/2006/relationships/image" Target="../media/image10.jpg"/><Relationship Id="rId17" Type="http://schemas.openxmlformats.org/officeDocument/2006/relationships/image" Target="../media/image15.png"/><Relationship Id="rId25" Type="http://schemas.openxmlformats.org/officeDocument/2006/relationships/image" Target="../media/image23.jp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jpg"/><Relationship Id="rId5" Type="http://schemas.openxmlformats.org/officeDocument/2006/relationships/image" Target="../media/image3.jpeg"/><Relationship Id="rId15" Type="http://schemas.openxmlformats.org/officeDocument/2006/relationships/image" Target="../media/image13.png"/><Relationship Id="rId23" Type="http://schemas.openxmlformats.org/officeDocument/2006/relationships/image" Target="../media/image21.jpeg"/><Relationship Id="rId10" Type="http://schemas.openxmlformats.org/officeDocument/2006/relationships/image" Target="../media/image8.jpe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eg"/><Relationship Id="rId22"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Rectangle: Rounded Corners 140">
            <a:extLst>
              <a:ext uri="{FF2B5EF4-FFF2-40B4-BE49-F238E27FC236}">
                <a16:creationId xmlns:a16="http://schemas.microsoft.com/office/drawing/2014/main" id="{168464C4-C20A-4751-AAA8-C8AFB3806AD3}"/>
              </a:ext>
            </a:extLst>
          </p:cNvPr>
          <p:cNvSpPr/>
          <p:nvPr/>
        </p:nvSpPr>
        <p:spPr>
          <a:xfrm>
            <a:off x="607194" y="7365401"/>
            <a:ext cx="8688982" cy="437367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latin typeface="Arial" panose="020B0604020202020204" pitchFamily="34" charset="0"/>
              <a:cs typeface="Arial" panose="020B0604020202020204" pitchFamily="34" charset="0"/>
            </a:endParaRPr>
          </a:p>
        </p:txBody>
      </p:sp>
      <p:sp>
        <p:nvSpPr>
          <p:cNvPr id="140" name="Rectangle: Rounded Corners 139">
            <a:extLst>
              <a:ext uri="{FF2B5EF4-FFF2-40B4-BE49-F238E27FC236}">
                <a16:creationId xmlns:a16="http://schemas.microsoft.com/office/drawing/2014/main" id="{96613D73-458D-4AD1-AE63-9B652D571694}"/>
              </a:ext>
            </a:extLst>
          </p:cNvPr>
          <p:cNvSpPr/>
          <p:nvPr/>
        </p:nvSpPr>
        <p:spPr>
          <a:xfrm>
            <a:off x="607193" y="11997239"/>
            <a:ext cx="8688982" cy="692555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latin typeface="Arial" panose="020B0604020202020204" pitchFamily="34" charset="0"/>
              <a:cs typeface="Arial" panose="020B0604020202020204" pitchFamily="34" charset="0"/>
            </a:endParaRPr>
          </a:p>
        </p:txBody>
      </p:sp>
      <p:sp>
        <p:nvSpPr>
          <p:cNvPr id="139" name="Rectangle: Rounded Corners 138">
            <a:extLst>
              <a:ext uri="{FF2B5EF4-FFF2-40B4-BE49-F238E27FC236}">
                <a16:creationId xmlns:a16="http://schemas.microsoft.com/office/drawing/2014/main" id="{140AC787-BF31-467C-B1A5-A76E78A9B84F}"/>
              </a:ext>
            </a:extLst>
          </p:cNvPr>
          <p:cNvSpPr/>
          <p:nvPr/>
        </p:nvSpPr>
        <p:spPr>
          <a:xfrm>
            <a:off x="10504174" y="12000471"/>
            <a:ext cx="9021230" cy="692209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latin typeface="Arial" panose="020B0604020202020204" pitchFamily="34" charset="0"/>
              <a:cs typeface="Arial" panose="020B0604020202020204" pitchFamily="34" charset="0"/>
            </a:endParaRPr>
          </a:p>
        </p:txBody>
      </p:sp>
      <p:sp>
        <p:nvSpPr>
          <p:cNvPr id="138" name="Rectangle: Rounded Corners 137">
            <a:extLst>
              <a:ext uri="{FF2B5EF4-FFF2-40B4-BE49-F238E27FC236}">
                <a16:creationId xmlns:a16="http://schemas.microsoft.com/office/drawing/2014/main" id="{0F3AC4D4-6617-4B8C-AE41-74820568FA41}"/>
              </a:ext>
            </a:extLst>
          </p:cNvPr>
          <p:cNvSpPr/>
          <p:nvPr/>
        </p:nvSpPr>
        <p:spPr>
          <a:xfrm>
            <a:off x="20880174" y="12917379"/>
            <a:ext cx="8672726" cy="604328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latin typeface="Arial" panose="020B0604020202020204" pitchFamily="34" charset="0"/>
              <a:cs typeface="Arial" panose="020B0604020202020204" pitchFamily="34" charset="0"/>
            </a:endParaRPr>
          </a:p>
        </p:txBody>
      </p:sp>
      <p:sp>
        <p:nvSpPr>
          <p:cNvPr id="137" name="Rectangle: Rounded Corners 136">
            <a:extLst>
              <a:ext uri="{FF2B5EF4-FFF2-40B4-BE49-F238E27FC236}">
                <a16:creationId xmlns:a16="http://schemas.microsoft.com/office/drawing/2014/main" id="{662BC93C-79B1-4155-A4FE-EBE38EF2C8F5}"/>
              </a:ext>
            </a:extLst>
          </p:cNvPr>
          <p:cNvSpPr/>
          <p:nvPr/>
        </p:nvSpPr>
        <p:spPr>
          <a:xfrm>
            <a:off x="20850079" y="8331730"/>
            <a:ext cx="8688534" cy="4321089"/>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p>
        </p:txBody>
      </p:sp>
      <p:sp>
        <p:nvSpPr>
          <p:cNvPr id="136" name="Rectangle: Rounded Corners 135">
            <a:extLst>
              <a:ext uri="{FF2B5EF4-FFF2-40B4-BE49-F238E27FC236}">
                <a16:creationId xmlns:a16="http://schemas.microsoft.com/office/drawing/2014/main" id="{B30FDD84-0AA0-4CB2-88F3-2B62E3FEF5F8}"/>
              </a:ext>
            </a:extLst>
          </p:cNvPr>
          <p:cNvSpPr/>
          <p:nvPr/>
        </p:nvSpPr>
        <p:spPr>
          <a:xfrm>
            <a:off x="20853291" y="2835821"/>
            <a:ext cx="8688982" cy="523044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p>
        </p:txBody>
      </p:sp>
      <p:sp>
        <p:nvSpPr>
          <p:cNvPr id="133" name="Rectangle: Rounded Corners 132">
            <a:extLst>
              <a:ext uri="{FF2B5EF4-FFF2-40B4-BE49-F238E27FC236}">
                <a16:creationId xmlns:a16="http://schemas.microsoft.com/office/drawing/2014/main" id="{EBCC7284-CD40-42F6-8769-99ADCA31C5B9}"/>
              </a:ext>
            </a:extLst>
          </p:cNvPr>
          <p:cNvSpPr/>
          <p:nvPr/>
        </p:nvSpPr>
        <p:spPr>
          <a:xfrm>
            <a:off x="10547717" y="2851432"/>
            <a:ext cx="9021230" cy="8884271"/>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p>
        </p:txBody>
      </p:sp>
      <p:sp>
        <p:nvSpPr>
          <p:cNvPr id="82" name="Rectangle 1252">
            <a:extLst>
              <a:ext uri="{FF2B5EF4-FFF2-40B4-BE49-F238E27FC236}">
                <a16:creationId xmlns:a16="http://schemas.microsoft.com/office/drawing/2014/main" id="{6B767C4F-373C-4762-A861-258A712383AB}"/>
              </a:ext>
            </a:extLst>
          </p:cNvPr>
          <p:cNvSpPr>
            <a:spLocks noChangeArrowheads="1"/>
          </p:cNvSpPr>
          <p:nvPr/>
        </p:nvSpPr>
        <p:spPr bwMode="auto">
          <a:xfrm>
            <a:off x="-1" y="19313954"/>
            <a:ext cx="30275213" cy="2152799"/>
          </a:xfrm>
          <a:prstGeom prst="rect">
            <a:avLst/>
          </a:prstGeom>
          <a:gradFill rotWithShape="1">
            <a:gsLst>
              <a:gs pos="0">
                <a:srgbClr val="9AB1C0"/>
              </a:gs>
              <a:gs pos="50000">
                <a:schemeClr val="bg1"/>
              </a:gs>
              <a:gs pos="100000">
                <a:srgbClr val="9AB1C0"/>
              </a:gs>
            </a:gsLst>
            <a:lin ang="5400000" scaled="1"/>
          </a:gradFill>
          <a:ln w="38100" algn="ctr">
            <a:noFill/>
            <a:miter lim="800000"/>
            <a:headEnd/>
            <a:tailEnd/>
          </a:ln>
          <a:effectLst/>
        </p:spPr>
        <p:txBody>
          <a:bodyPr wrap="square" lIns="89182" tIns="44593" rIns="89182" bIns="44593" anchor="ctr">
            <a:spAutoFit/>
          </a:bodyPr>
          <a:lstStyle/>
          <a:p>
            <a:pPr eaLnBrk="0" hangingPunct="0">
              <a:lnSpc>
                <a:spcPct val="75000"/>
              </a:lnSpc>
              <a:spcBef>
                <a:spcPct val="25000"/>
              </a:spcBef>
              <a:spcAft>
                <a:spcPct val="25000"/>
              </a:spcAft>
              <a:defRPr/>
            </a:pPr>
            <a:endParaRPr lang="en-US" dirty="0"/>
          </a:p>
        </p:txBody>
      </p:sp>
      <p:sp>
        <p:nvSpPr>
          <p:cNvPr id="28" name="Rectangle: Rounded Corners 27">
            <a:extLst>
              <a:ext uri="{FF2B5EF4-FFF2-40B4-BE49-F238E27FC236}">
                <a16:creationId xmlns:a16="http://schemas.microsoft.com/office/drawing/2014/main" id="{557B439A-3576-4163-9180-8FB7577C1229}"/>
              </a:ext>
            </a:extLst>
          </p:cNvPr>
          <p:cNvSpPr/>
          <p:nvPr/>
        </p:nvSpPr>
        <p:spPr>
          <a:xfrm>
            <a:off x="607193" y="2838574"/>
            <a:ext cx="8688982" cy="426531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latin typeface="Arial" panose="020B0604020202020204" pitchFamily="34" charset="0"/>
              <a:cs typeface="Arial" panose="020B0604020202020204" pitchFamily="34" charset="0"/>
            </a:endParaRPr>
          </a:p>
        </p:txBody>
      </p:sp>
      <p:grpSp>
        <p:nvGrpSpPr>
          <p:cNvPr id="26" name="Group 25">
            <a:extLst>
              <a:ext uri="{FF2B5EF4-FFF2-40B4-BE49-F238E27FC236}">
                <a16:creationId xmlns:a16="http://schemas.microsoft.com/office/drawing/2014/main" id="{0AA858E1-AFDF-4419-BF02-8A7A970AF165}"/>
              </a:ext>
            </a:extLst>
          </p:cNvPr>
          <p:cNvGrpSpPr/>
          <p:nvPr/>
        </p:nvGrpSpPr>
        <p:grpSpPr>
          <a:xfrm>
            <a:off x="1795655" y="15848559"/>
            <a:ext cx="6424501" cy="2809501"/>
            <a:chOff x="15483548" y="3261832"/>
            <a:chExt cx="11437906" cy="4529251"/>
          </a:xfrm>
        </p:grpSpPr>
        <p:cxnSp>
          <p:nvCxnSpPr>
            <p:cNvPr id="4" name="Straight Arrow Connector 3">
              <a:extLst>
                <a:ext uri="{FF2B5EF4-FFF2-40B4-BE49-F238E27FC236}">
                  <a16:creationId xmlns:a16="http://schemas.microsoft.com/office/drawing/2014/main" id="{24CFB866-6D10-4C6C-A799-CCDDE33B1007}"/>
                </a:ext>
              </a:extLst>
            </p:cNvPr>
            <p:cNvCxnSpPr>
              <a:cxnSpLocks/>
              <a:stCxn id="6" idx="3"/>
              <a:endCxn id="7" idx="1"/>
            </p:cNvCxnSpPr>
            <p:nvPr/>
          </p:nvCxnSpPr>
          <p:spPr bwMode="auto">
            <a:xfrm>
              <a:off x="19190040" y="5667235"/>
              <a:ext cx="289798" cy="1042856"/>
            </a:xfrm>
            <a:prstGeom prst="straightConnector1">
              <a:avLst/>
            </a:prstGeom>
            <a:solidFill>
              <a:schemeClr val="accent1"/>
            </a:solidFill>
            <a:ln w="12700" cap="sq" cmpd="sng" algn="ctr">
              <a:solidFill>
                <a:schemeClr val="tx1"/>
              </a:solidFill>
              <a:prstDash val="solid"/>
              <a:round/>
              <a:headEnd type="none" w="sm" len="sm"/>
              <a:tailEnd type="triangle"/>
            </a:ln>
            <a:effectLst/>
          </p:spPr>
        </p:cxnSp>
        <p:pic>
          <p:nvPicPr>
            <p:cNvPr id="5" name="Content Placeholder 4">
              <a:extLst>
                <a:ext uri="{FF2B5EF4-FFF2-40B4-BE49-F238E27FC236}">
                  <a16:creationId xmlns:a16="http://schemas.microsoft.com/office/drawing/2014/main" id="{BAEC1693-4550-4D15-9334-F5E162ECAEA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903" t="2281" b="-991"/>
            <a:stretch/>
          </p:blipFill>
          <p:spPr>
            <a:xfrm>
              <a:off x="15483548" y="4383227"/>
              <a:ext cx="1808880" cy="2568011"/>
            </a:xfrm>
            <a:prstGeom prst="rect">
              <a:avLst/>
            </a:prstGeom>
          </p:spPr>
        </p:pic>
        <p:sp>
          <p:nvSpPr>
            <p:cNvPr id="6" name="Rectangle: Rounded Corners 5">
              <a:extLst>
                <a:ext uri="{FF2B5EF4-FFF2-40B4-BE49-F238E27FC236}">
                  <a16:creationId xmlns:a16="http://schemas.microsoft.com/office/drawing/2014/main" id="{272B8B96-02EF-4FAF-9D70-4FB7C3E74E91}"/>
                </a:ext>
              </a:extLst>
            </p:cNvPr>
            <p:cNvSpPr/>
            <p:nvPr/>
          </p:nvSpPr>
          <p:spPr bwMode="auto">
            <a:xfrm>
              <a:off x="17558188" y="5200949"/>
              <a:ext cx="1631852" cy="932570"/>
            </a:xfrm>
            <a:prstGeom prst="round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ZA" sz="1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Image</a:t>
              </a:r>
              <a:r>
                <a:rPr kumimoji="0" lang="en-ZA" sz="105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Processing</a:t>
              </a:r>
            </a:p>
          </p:txBody>
        </p:sp>
        <p:sp>
          <p:nvSpPr>
            <p:cNvPr id="7" name="Rectangle: Rounded Corners 6">
              <a:extLst>
                <a:ext uri="{FF2B5EF4-FFF2-40B4-BE49-F238E27FC236}">
                  <a16:creationId xmlns:a16="http://schemas.microsoft.com/office/drawing/2014/main" id="{787B022F-6660-44CA-B179-C2C4798B2470}"/>
                </a:ext>
              </a:extLst>
            </p:cNvPr>
            <p:cNvSpPr/>
            <p:nvPr/>
          </p:nvSpPr>
          <p:spPr bwMode="auto">
            <a:xfrm>
              <a:off x="19479837" y="6243805"/>
              <a:ext cx="1631852" cy="932571"/>
            </a:xfrm>
            <a:prstGeom prst="round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ZA" sz="1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Bubble evidence</a:t>
              </a:r>
            </a:p>
          </p:txBody>
        </p:sp>
        <p:sp>
          <p:nvSpPr>
            <p:cNvPr id="8" name="Rectangle: Rounded Corners 7">
              <a:extLst>
                <a:ext uri="{FF2B5EF4-FFF2-40B4-BE49-F238E27FC236}">
                  <a16:creationId xmlns:a16="http://schemas.microsoft.com/office/drawing/2014/main" id="{31D280C4-5B69-409F-9E8F-459D204CBD7C}"/>
                </a:ext>
              </a:extLst>
            </p:cNvPr>
            <p:cNvSpPr/>
            <p:nvPr/>
          </p:nvSpPr>
          <p:spPr bwMode="auto">
            <a:xfrm>
              <a:off x="19479838" y="5207481"/>
              <a:ext cx="1631852" cy="932571"/>
            </a:xfrm>
            <a:prstGeom prst="round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ZA" sz="1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Character evidence</a:t>
              </a:r>
            </a:p>
          </p:txBody>
        </p:sp>
        <p:sp>
          <p:nvSpPr>
            <p:cNvPr id="9" name="Rectangle: Rounded Corners 8">
              <a:extLst>
                <a:ext uri="{FF2B5EF4-FFF2-40B4-BE49-F238E27FC236}">
                  <a16:creationId xmlns:a16="http://schemas.microsoft.com/office/drawing/2014/main" id="{A6A08AB5-87B6-45B3-9214-0C30DC6CE4B3}"/>
                </a:ext>
              </a:extLst>
            </p:cNvPr>
            <p:cNvSpPr/>
            <p:nvPr/>
          </p:nvSpPr>
          <p:spPr bwMode="auto">
            <a:xfrm>
              <a:off x="21331952" y="5200947"/>
              <a:ext cx="1631852" cy="932571"/>
            </a:xfrm>
            <a:prstGeom prst="round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ZA" sz="1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Neural Network</a:t>
              </a:r>
            </a:p>
          </p:txBody>
        </p:sp>
        <p:sp>
          <p:nvSpPr>
            <p:cNvPr id="10" name="Rectangle: Rounded Corners 9">
              <a:extLst>
                <a:ext uri="{FF2B5EF4-FFF2-40B4-BE49-F238E27FC236}">
                  <a16:creationId xmlns:a16="http://schemas.microsoft.com/office/drawing/2014/main" id="{54C14FB9-9CCA-4F68-A305-CED4978048FC}"/>
                </a:ext>
              </a:extLst>
            </p:cNvPr>
            <p:cNvSpPr/>
            <p:nvPr/>
          </p:nvSpPr>
          <p:spPr bwMode="auto">
            <a:xfrm>
              <a:off x="23349535" y="5595334"/>
              <a:ext cx="1978564" cy="1283691"/>
            </a:xfrm>
            <a:prstGeom prst="round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ZA" sz="1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Probabilistic graphical models</a:t>
              </a:r>
            </a:p>
          </p:txBody>
        </p:sp>
        <p:sp>
          <p:nvSpPr>
            <p:cNvPr id="11" name="TextBox 10">
              <a:extLst>
                <a:ext uri="{FF2B5EF4-FFF2-40B4-BE49-F238E27FC236}">
                  <a16:creationId xmlns:a16="http://schemas.microsoft.com/office/drawing/2014/main" id="{BEAA5F2E-E925-48FE-BFE6-FAA3F10B6E0D}"/>
                </a:ext>
              </a:extLst>
            </p:cNvPr>
            <p:cNvSpPr txBox="1"/>
            <p:nvPr/>
          </p:nvSpPr>
          <p:spPr>
            <a:xfrm>
              <a:off x="25521919" y="6006348"/>
              <a:ext cx="1399535" cy="446227"/>
            </a:xfrm>
            <a:prstGeom prst="rect">
              <a:avLst/>
            </a:prstGeom>
            <a:noFill/>
          </p:spPr>
          <p:txBody>
            <a:bodyPr wrap="square" rtlCol="0">
              <a:spAutoFit/>
            </a:bodyPr>
            <a:lstStyle/>
            <a:p>
              <a:r>
                <a:rPr lang="en-ZA" sz="1200" dirty="0">
                  <a:effectLst/>
                  <a:latin typeface="Arial" panose="020B0604020202020204" pitchFamily="34" charset="0"/>
                  <a:cs typeface="Arial" panose="020B0604020202020204" pitchFamily="34" charset="0"/>
                </a:rPr>
                <a:t>Answers</a:t>
              </a:r>
            </a:p>
          </p:txBody>
        </p:sp>
        <p:cxnSp>
          <p:nvCxnSpPr>
            <p:cNvPr id="12" name="Straight Arrow Connector 11">
              <a:extLst>
                <a:ext uri="{FF2B5EF4-FFF2-40B4-BE49-F238E27FC236}">
                  <a16:creationId xmlns:a16="http://schemas.microsoft.com/office/drawing/2014/main" id="{8C887E96-4536-46E4-BF9F-CDFF6BB91785}"/>
                </a:ext>
              </a:extLst>
            </p:cNvPr>
            <p:cNvCxnSpPr>
              <a:stCxn id="5" idx="3"/>
              <a:endCxn id="6" idx="1"/>
            </p:cNvCxnSpPr>
            <p:nvPr/>
          </p:nvCxnSpPr>
          <p:spPr bwMode="auto">
            <a:xfrm>
              <a:off x="17292428" y="5667233"/>
              <a:ext cx="265759" cy="2"/>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3" name="Straight Arrow Connector 12">
              <a:extLst>
                <a:ext uri="{FF2B5EF4-FFF2-40B4-BE49-F238E27FC236}">
                  <a16:creationId xmlns:a16="http://schemas.microsoft.com/office/drawing/2014/main" id="{3EA3E260-71E0-4691-B459-639B6696D3C0}"/>
                </a:ext>
              </a:extLst>
            </p:cNvPr>
            <p:cNvCxnSpPr>
              <a:cxnSpLocks/>
              <a:stCxn id="8" idx="3"/>
              <a:endCxn id="9" idx="1"/>
            </p:cNvCxnSpPr>
            <p:nvPr/>
          </p:nvCxnSpPr>
          <p:spPr bwMode="auto">
            <a:xfrm flipV="1">
              <a:off x="21111690" y="5667233"/>
              <a:ext cx="220262" cy="6534"/>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4" name="Straight Arrow Connector 13">
              <a:extLst>
                <a:ext uri="{FF2B5EF4-FFF2-40B4-BE49-F238E27FC236}">
                  <a16:creationId xmlns:a16="http://schemas.microsoft.com/office/drawing/2014/main" id="{8AEFBA21-D8EB-48EB-9921-F1FA895D6E43}"/>
                </a:ext>
              </a:extLst>
            </p:cNvPr>
            <p:cNvCxnSpPr>
              <a:cxnSpLocks/>
              <a:stCxn id="7" idx="3"/>
              <a:endCxn id="10" idx="1"/>
            </p:cNvCxnSpPr>
            <p:nvPr/>
          </p:nvCxnSpPr>
          <p:spPr bwMode="auto">
            <a:xfrm flipV="1">
              <a:off x="21111689" y="6237180"/>
              <a:ext cx="2237845" cy="47291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5" name="Straight Arrow Connector 14">
              <a:extLst>
                <a:ext uri="{FF2B5EF4-FFF2-40B4-BE49-F238E27FC236}">
                  <a16:creationId xmlns:a16="http://schemas.microsoft.com/office/drawing/2014/main" id="{7D646BB9-BA8C-4C5C-9CE0-85A4F5E0175A}"/>
                </a:ext>
              </a:extLst>
            </p:cNvPr>
            <p:cNvCxnSpPr>
              <a:cxnSpLocks/>
              <a:stCxn id="10" idx="3"/>
              <a:endCxn id="11" idx="1"/>
            </p:cNvCxnSpPr>
            <p:nvPr/>
          </p:nvCxnSpPr>
          <p:spPr bwMode="auto">
            <a:xfrm flipV="1">
              <a:off x="25328099" y="6229461"/>
              <a:ext cx="193820" cy="772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6" name="Straight Arrow Connector 15">
              <a:extLst>
                <a:ext uri="{FF2B5EF4-FFF2-40B4-BE49-F238E27FC236}">
                  <a16:creationId xmlns:a16="http://schemas.microsoft.com/office/drawing/2014/main" id="{FCA5A571-9871-415E-8FE4-E91A5AEE2F85}"/>
                </a:ext>
              </a:extLst>
            </p:cNvPr>
            <p:cNvCxnSpPr>
              <a:cxnSpLocks/>
              <a:stCxn id="9" idx="3"/>
              <a:endCxn id="10" idx="1"/>
            </p:cNvCxnSpPr>
            <p:nvPr/>
          </p:nvCxnSpPr>
          <p:spPr bwMode="auto">
            <a:xfrm>
              <a:off x="22963805" y="5667233"/>
              <a:ext cx="385730" cy="569947"/>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7" name="Straight Arrow Connector 16">
              <a:extLst>
                <a:ext uri="{FF2B5EF4-FFF2-40B4-BE49-F238E27FC236}">
                  <a16:creationId xmlns:a16="http://schemas.microsoft.com/office/drawing/2014/main" id="{88F2597F-233D-4F29-BB0C-E72F12C4CA58}"/>
                </a:ext>
              </a:extLst>
            </p:cNvPr>
            <p:cNvCxnSpPr>
              <a:cxnSpLocks/>
              <a:stCxn id="6" idx="3"/>
              <a:endCxn id="8" idx="1"/>
            </p:cNvCxnSpPr>
            <p:nvPr/>
          </p:nvCxnSpPr>
          <p:spPr bwMode="auto">
            <a:xfrm>
              <a:off x="19190040" y="5667235"/>
              <a:ext cx="289798" cy="6532"/>
            </a:xfrm>
            <a:prstGeom prst="straightConnector1">
              <a:avLst/>
            </a:prstGeom>
            <a:solidFill>
              <a:schemeClr val="accent1"/>
            </a:solidFill>
            <a:ln w="12700" cap="sq" cmpd="sng" algn="ctr">
              <a:solidFill>
                <a:schemeClr val="tx1"/>
              </a:solidFill>
              <a:prstDash val="solid"/>
              <a:round/>
              <a:headEnd type="none" w="sm" len="sm"/>
              <a:tailEnd type="triangle"/>
            </a:ln>
            <a:effectLst/>
          </p:spPr>
        </p:cxnSp>
        <p:pic>
          <p:nvPicPr>
            <p:cNvPr id="18" name="Picture 17">
              <a:extLst>
                <a:ext uri="{FF2B5EF4-FFF2-40B4-BE49-F238E27FC236}">
                  <a16:creationId xmlns:a16="http://schemas.microsoft.com/office/drawing/2014/main" id="{64600303-1102-4A93-817F-C5A3B27E429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61468"/>
            <a:stretch/>
          </p:blipFill>
          <p:spPr>
            <a:xfrm>
              <a:off x="19688105" y="3769531"/>
              <a:ext cx="1228795" cy="1227394"/>
            </a:xfrm>
            <a:prstGeom prst="rect">
              <a:avLst/>
            </a:prstGeom>
          </p:spPr>
        </p:pic>
        <p:pic>
          <p:nvPicPr>
            <p:cNvPr id="19" name="Picture 18">
              <a:extLst>
                <a:ext uri="{FF2B5EF4-FFF2-40B4-BE49-F238E27FC236}">
                  <a16:creationId xmlns:a16="http://schemas.microsoft.com/office/drawing/2014/main" id="{D16B680D-E9DE-46D8-BEA4-5819551021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326914" y="3848381"/>
              <a:ext cx="1816535" cy="1069693"/>
            </a:xfrm>
            <a:prstGeom prst="rect">
              <a:avLst/>
            </a:prstGeom>
          </p:spPr>
        </p:pic>
        <p:pic>
          <p:nvPicPr>
            <p:cNvPr id="20" name="Picture 19">
              <a:extLst>
                <a:ext uri="{FF2B5EF4-FFF2-40B4-BE49-F238E27FC236}">
                  <a16:creationId xmlns:a16="http://schemas.microsoft.com/office/drawing/2014/main" id="{C8240761-0FF7-470F-9691-E8B55BDC4D8D}"/>
                </a:ext>
              </a:extLst>
            </p:cNvPr>
            <p:cNvPicPr/>
            <p:nvPr/>
          </p:nvPicPr>
          <p:blipFill rotWithShape="1">
            <a:blip r:embed="rId6"/>
            <a:srcRect l="32494" t="46249" r="65162" b="50357"/>
            <a:stretch/>
          </p:blipFill>
          <p:spPr bwMode="auto">
            <a:xfrm>
              <a:off x="20725043" y="7349262"/>
              <a:ext cx="386646" cy="335750"/>
            </a:xfrm>
            <a:prstGeom prst="rect">
              <a:avLst/>
            </a:prstGeom>
          </p:spPr>
        </p:pic>
        <p:pic>
          <p:nvPicPr>
            <p:cNvPr id="21" name="Picture 20">
              <a:extLst>
                <a:ext uri="{FF2B5EF4-FFF2-40B4-BE49-F238E27FC236}">
                  <a16:creationId xmlns:a16="http://schemas.microsoft.com/office/drawing/2014/main" id="{1100AA1E-9B89-4320-91A4-3374E4B57542}"/>
                </a:ext>
              </a:extLst>
            </p:cNvPr>
            <p:cNvPicPr>
              <a:picLocks noChangeAspect="1"/>
            </p:cNvPicPr>
            <p:nvPr/>
          </p:nvPicPr>
          <p:blipFill rotWithShape="1">
            <a:blip r:embed="rId7">
              <a:extLst>
                <a:ext uri="{28A0092B-C50C-407E-A947-70E740481C1C}">
                  <a14:useLocalDpi xmlns:a14="http://schemas.microsoft.com/office/drawing/2010/main" val="0"/>
                </a:ext>
              </a:extLst>
            </a:blip>
            <a:srcRect l="27943" t="80954" r="69615" b="17556"/>
            <a:stretch/>
          </p:blipFill>
          <p:spPr>
            <a:xfrm>
              <a:off x="20225914" y="7380291"/>
              <a:ext cx="393915" cy="362147"/>
            </a:xfrm>
            <a:prstGeom prst="rect">
              <a:avLst/>
            </a:prstGeom>
          </p:spPr>
        </p:pic>
        <p:pic>
          <p:nvPicPr>
            <p:cNvPr id="22" name="Picture 21">
              <a:extLst>
                <a:ext uri="{FF2B5EF4-FFF2-40B4-BE49-F238E27FC236}">
                  <a16:creationId xmlns:a16="http://schemas.microsoft.com/office/drawing/2014/main" id="{888DB042-E396-4534-8F2B-66D5373D3FF8}"/>
                </a:ext>
              </a:extLst>
            </p:cNvPr>
            <p:cNvPicPr/>
            <p:nvPr/>
          </p:nvPicPr>
          <p:blipFill rotWithShape="1">
            <a:blip r:embed="rId6"/>
            <a:srcRect l="29391" t="46088" r="68218" b="50143"/>
            <a:stretch/>
          </p:blipFill>
          <p:spPr bwMode="auto">
            <a:xfrm>
              <a:off x="19310062" y="7349262"/>
              <a:ext cx="394271" cy="360507"/>
            </a:xfrm>
            <a:prstGeom prst="rect">
              <a:avLst/>
            </a:prstGeom>
          </p:spPr>
        </p:pic>
        <p:pic>
          <p:nvPicPr>
            <p:cNvPr id="23" name="Picture 22">
              <a:extLst>
                <a:ext uri="{FF2B5EF4-FFF2-40B4-BE49-F238E27FC236}">
                  <a16:creationId xmlns:a16="http://schemas.microsoft.com/office/drawing/2014/main" id="{43AEB91B-54B2-47AC-A1E8-ED4F2CCCCD58}"/>
                </a:ext>
              </a:extLst>
            </p:cNvPr>
            <p:cNvPicPr/>
            <p:nvPr/>
          </p:nvPicPr>
          <p:blipFill rotWithShape="1">
            <a:blip r:embed="rId6"/>
            <a:srcRect l="35064" t="46088" r="61747" b="49155"/>
            <a:stretch/>
          </p:blipFill>
          <p:spPr bwMode="auto">
            <a:xfrm>
              <a:off x="19745440" y="7336088"/>
              <a:ext cx="525959" cy="454995"/>
            </a:xfrm>
            <a:prstGeom prst="rect">
              <a:avLst/>
            </a:prstGeom>
          </p:spPr>
        </p:pic>
        <p:pic>
          <p:nvPicPr>
            <p:cNvPr id="24" name="Picture 23">
              <a:extLst>
                <a:ext uri="{FF2B5EF4-FFF2-40B4-BE49-F238E27FC236}">
                  <a16:creationId xmlns:a16="http://schemas.microsoft.com/office/drawing/2014/main" id="{4A2B4003-193B-482E-8D2D-4475FF0E0806}"/>
                </a:ext>
              </a:extLst>
            </p:cNvPr>
            <p:cNvPicPr>
              <a:picLocks noChangeAspect="1"/>
            </p:cNvPicPr>
            <p:nvPr/>
          </p:nvPicPr>
          <p:blipFill rotWithShape="1">
            <a:blip r:embed="rId8">
              <a:extLst>
                <a:ext uri="{28A0092B-C50C-407E-A947-70E740481C1C}">
                  <a14:useLocalDpi xmlns:a14="http://schemas.microsoft.com/office/drawing/2010/main" val="0"/>
                </a:ext>
              </a:extLst>
            </a:blip>
            <a:srcRect l="59260" t="3129" r="3423" b="69401"/>
            <a:stretch/>
          </p:blipFill>
          <p:spPr>
            <a:xfrm>
              <a:off x="17678158" y="3261832"/>
              <a:ext cx="1499219" cy="1735093"/>
            </a:xfrm>
            <a:prstGeom prst="rect">
              <a:avLst/>
            </a:prstGeom>
          </p:spPr>
        </p:pic>
        <p:pic>
          <p:nvPicPr>
            <p:cNvPr id="25" name="Picture 2" descr="https://qph.ec.quoracdn.net/main-qimg-f5b43e499fe2ae72249bbb9469d4661e">
              <a:extLst>
                <a:ext uri="{FF2B5EF4-FFF2-40B4-BE49-F238E27FC236}">
                  <a16:creationId xmlns:a16="http://schemas.microsoft.com/office/drawing/2014/main" id="{D6F14942-34BB-4D2B-B679-644A8DE2BD9E}"/>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4526"/>
            <a:stretch/>
          </p:blipFill>
          <p:spPr bwMode="auto">
            <a:xfrm>
              <a:off x="23143449" y="3603379"/>
              <a:ext cx="2547628" cy="1462791"/>
            </a:xfrm>
            <a:prstGeom prst="rect">
              <a:avLst/>
            </a:prstGeom>
            <a:noFill/>
            <a:extLst>
              <a:ext uri="{909E8E84-426E-40DD-AFC4-6F175D3DCCD1}">
                <a14:hiddenFill xmlns:a14="http://schemas.microsoft.com/office/drawing/2010/main">
                  <a:solidFill>
                    <a:srgbClr val="FFFFFF"/>
                  </a:solidFill>
                </a14:hiddenFill>
              </a:ext>
            </a:extLst>
          </p:spPr>
        </p:pic>
      </p:grpSp>
      <p:sp>
        <p:nvSpPr>
          <p:cNvPr id="81" name="Rectangle 1252">
            <a:extLst>
              <a:ext uri="{FF2B5EF4-FFF2-40B4-BE49-F238E27FC236}">
                <a16:creationId xmlns:a16="http://schemas.microsoft.com/office/drawing/2014/main" id="{FBADC031-15BD-405D-B033-F744E802508B}"/>
              </a:ext>
            </a:extLst>
          </p:cNvPr>
          <p:cNvSpPr>
            <a:spLocks noChangeArrowheads="1"/>
          </p:cNvSpPr>
          <p:nvPr/>
        </p:nvSpPr>
        <p:spPr bwMode="auto">
          <a:xfrm>
            <a:off x="1" y="1"/>
            <a:ext cx="30275212" cy="2433734"/>
          </a:xfrm>
          <a:prstGeom prst="rect">
            <a:avLst/>
          </a:prstGeom>
          <a:gradFill rotWithShape="1">
            <a:gsLst>
              <a:gs pos="0">
                <a:srgbClr val="9AB1C0"/>
              </a:gs>
              <a:gs pos="50000">
                <a:schemeClr val="bg1"/>
              </a:gs>
              <a:gs pos="100000">
                <a:srgbClr val="9AB1C0"/>
              </a:gs>
            </a:gsLst>
            <a:lin ang="5400000" scaled="1"/>
          </a:gradFill>
          <a:ln w="38100" algn="ctr">
            <a:noFill/>
            <a:miter lim="800000"/>
            <a:headEnd/>
            <a:tailEnd/>
          </a:ln>
          <a:effectLst/>
        </p:spPr>
        <p:txBody>
          <a:bodyPr wrap="square" lIns="89182" tIns="44593" rIns="89182" bIns="44593" anchor="ctr">
            <a:spAutoFit/>
          </a:bodyPr>
          <a:lstStyle/>
          <a:p>
            <a:pPr eaLnBrk="0" hangingPunct="0">
              <a:lnSpc>
                <a:spcPct val="75000"/>
              </a:lnSpc>
              <a:spcBef>
                <a:spcPct val="25000"/>
              </a:spcBef>
              <a:spcAft>
                <a:spcPct val="25000"/>
              </a:spcAft>
              <a:defRPr/>
            </a:pPr>
            <a:endParaRPr lang="en-US" dirty="0"/>
          </a:p>
        </p:txBody>
      </p:sp>
      <p:sp>
        <p:nvSpPr>
          <p:cNvPr id="84" name="Text Box 2103">
            <a:extLst>
              <a:ext uri="{FF2B5EF4-FFF2-40B4-BE49-F238E27FC236}">
                <a16:creationId xmlns:a16="http://schemas.microsoft.com/office/drawing/2014/main" id="{03A58755-6745-4335-A16A-44682A33BC06}"/>
              </a:ext>
            </a:extLst>
          </p:cNvPr>
          <p:cNvSpPr txBox="1">
            <a:spLocks noChangeArrowheads="1"/>
          </p:cNvSpPr>
          <p:nvPr/>
        </p:nvSpPr>
        <p:spPr bwMode="auto">
          <a:xfrm>
            <a:off x="5158315" y="361454"/>
            <a:ext cx="19507200" cy="1477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lIns="89182" tIns="44593" rIns="89182" bIns="44593">
            <a:spAutoFit/>
          </a:bodyPr>
          <a:lstStyle>
            <a:lvl1pPr eaLnBrk="0" hangingPunct="0">
              <a:defRPr sz="900" i="1">
                <a:solidFill>
                  <a:schemeClr val="tx1"/>
                </a:solidFill>
                <a:latin typeface="Arial" charset="0"/>
                <a:cs typeface="Arial" charset="0"/>
              </a:defRPr>
            </a:lvl1pPr>
            <a:lvl2pPr marL="742950" indent="-285750" eaLnBrk="0" hangingPunct="0">
              <a:defRPr sz="900" i="1">
                <a:solidFill>
                  <a:schemeClr val="tx1"/>
                </a:solidFill>
                <a:latin typeface="Arial" charset="0"/>
                <a:cs typeface="Arial" charset="0"/>
              </a:defRPr>
            </a:lvl2pPr>
            <a:lvl3pPr marL="1143000" indent="-228600" eaLnBrk="0" hangingPunct="0">
              <a:defRPr sz="900" i="1">
                <a:solidFill>
                  <a:schemeClr val="tx1"/>
                </a:solidFill>
                <a:latin typeface="Arial" charset="0"/>
                <a:cs typeface="Arial" charset="0"/>
              </a:defRPr>
            </a:lvl3pPr>
            <a:lvl4pPr marL="1600200" indent="-228600" eaLnBrk="0" hangingPunct="0">
              <a:defRPr sz="900" i="1">
                <a:solidFill>
                  <a:schemeClr val="tx1"/>
                </a:solidFill>
                <a:latin typeface="Arial" charset="0"/>
                <a:cs typeface="Arial" charset="0"/>
              </a:defRPr>
            </a:lvl4pPr>
            <a:lvl5pPr marL="2057400" indent="-228600" eaLnBrk="0" hangingPunct="0">
              <a:defRPr sz="900" i="1">
                <a:solidFill>
                  <a:schemeClr val="tx1"/>
                </a:solidFill>
                <a:latin typeface="Arial" charset="0"/>
                <a:cs typeface="Arial" charset="0"/>
              </a:defRPr>
            </a:lvl5pPr>
            <a:lvl6pPr marL="2514600" indent="-228600" eaLnBrk="0" fontAlgn="base" hangingPunct="0">
              <a:spcBef>
                <a:spcPct val="0"/>
              </a:spcBef>
              <a:spcAft>
                <a:spcPct val="0"/>
              </a:spcAft>
              <a:defRPr sz="900" i="1">
                <a:solidFill>
                  <a:schemeClr val="tx1"/>
                </a:solidFill>
                <a:latin typeface="Arial" charset="0"/>
                <a:cs typeface="Arial" charset="0"/>
              </a:defRPr>
            </a:lvl6pPr>
            <a:lvl7pPr marL="2971800" indent="-228600" eaLnBrk="0" fontAlgn="base" hangingPunct="0">
              <a:spcBef>
                <a:spcPct val="0"/>
              </a:spcBef>
              <a:spcAft>
                <a:spcPct val="0"/>
              </a:spcAft>
              <a:defRPr sz="900" i="1">
                <a:solidFill>
                  <a:schemeClr val="tx1"/>
                </a:solidFill>
                <a:latin typeface="Arial" charset="0"/>
                <a:cs typeface="Arial" charset="0"/>
              </a:defRPr>
            </a:lvl7pPr>
            <a:lvl8pPr marL="3429000" indent="-228600" eaLnBrk="0" fontAlgn="base" hangingPunct="0">
              <a:spcBef>
                <a:spcPct val="0"/>
              </a:spcBef>
              <a:spcAft>
                <a:spcPct val="0"/>
              </a:spcAft>
              <a:defRPr sz="900" i="1">
                <a:solidFill>
                  <a:schemeClr val="tx1"/>
                </a:solidFill>
                <a:latin typeface="Arial" charset="0"/>
                <a:cs typeface="Arial" charset="0"/>
              </a:defRPr>
            </a:lvl8pPr>
            <a:lvl9pPr marL="3886200" indent="-228600" eaLnBrk="0" fontAlgn="base" hangingPunct="0">
              <a:spcBef>
                <a:spcPct val="0"/>
              </a:spcBef>
              <a:spcAft>
                <a:spcPct val="0"/>
              </a:spcAft>
              <a:defRPr sz="900" i="1">
                <a:solidFill>
                  <a:schemeClr val="tx1"/>
                </a:solidFill>
                <a:latin typeface="Arial" charset="0"/>
                <a:cs typeface="Arial" charset="0"/>
              </a:defRPr>
            </a:lvl9pPr>
          </a:lstStyle>
          <a:p>
            <a:pPr algn="ctr">
              <a:lnSpc>
                <a:spcPct val="75000"/>
              </a:lnSpc>
              <a:spcBef>
                <a:spcPct val="25000"/>
              </a:spcBef>
            </a:pPr>
            <a:r>
              <a:rPr lang="en-ZA" sz="6000" b="1" i="0" dirty="0"/>
              <a:t>Automatic Test Grading Using Image Processing and Machine Learning Techniques</a:t>
            </a:r>
          </a:p>
        </p:txBody>
      </p:sp>
      <p:pic>
        <p:nvPicPr>
          <p:cNvPr id="87" name="Picture 2048" descr="USlogo">
            <a:extLst>
              <a:ext uri="{FF2B5EF4-FFF2-40B4-BE49-F238E27FC236}">
                <a16:creationId xmlns:a16="http://schemas.microsoft.com/office/drawing/2014/main" id="{4C9BEB60-D9AA-4184-883B-18A3710FF1C5}"/>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r="68386" b="978"/>
          <a:stretch/>
        </p:blipFill>
        <p:spPr bwMode="auto">
          <a:xfrm>
            <a:off x="683618" y="274194"/>
            <a:ext cx="1734478" cy="1692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E5649686-DA24-4216-9FDB-B6D0892E057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953874" y="352129"/>
            <a:ext cx="1692181" cy="1692181"/>
          </a:xfrm>
          <a:prstGeom prst="rect">
            <a:avLst/>
          </a:prstGeom>
        </p:spPr>
      </p:pic>
      <p:sp>
        <p:nvSpPr>
          <p:cNvPr id="32" name="TextBox 31">
            <a:extLst>
              <a:ext uri="{FF2B5EF4-FFF2-40B4-BE49-F238E27FC236}">
                <a16:creationId xmlns:a16="http://schemas.microsoft.com/office/drawing/2014/main" id="{DCA8B5CA-CB14-4F1D-9828-C6A5DB181AC2}"/>
              </a:ext>
            </a:extLst>
          </p:cNvPr>
          <p:cNvSpPr txBox="1"/>
          <p:nvPr/>
        </p:nvSpPr>
        <p:spPr>
          <a:xfrm>
            <a:off x="1023526" y="4724716"/>
            <a:ext cx="7960061" cy="1846659"/>
          </a:xfrm>
          <a:prstGeom prst="rect">
            <a:avLst/>
          </a:prstGeom>
          <a:noFill/>
        </p:spPr>
        <p:txBody>
          <a:bodyPr wrap="square" rtlCol="0">
            <a:spAutoFit/>
          </a:bodyPr>
          <a:lstStyle/>
          <a:p>
            <a:r>
              <a:rPr lang="en-ZA" sz="1600" dirty="0">
                <a:latin typeface="Arial" panose="020B0604020202020204" pitchFamily="34" charset="0"/>
                <a:cs typeface="Arial" panose="020B0604020202020204" pitchFamily="34" charset="0"/>
              </a:rPr>
              <a:t>In recent years the Applied Mathematics department of Stellenbosch notice a drop in teaching assistant’s accuracy in grading tutorial tests. The department thus decided to automate the process of grading these tests. There is a need for Optical Marker Recognition (OMR) software to grade tests written on a special template automatically. This reduces the time to mark tutorial tests, while still allowing for a high accuracy in grading tests.</a:t>
            </a:r>
          </a:p>
          <a:p>
            <a:endParaRPr lang="en-ZA" dirty="0">
              <a:latin typeface="Arial" panose="020B0604020202020204" pitchFamily="34" charset="0"/>
              <a:cs typeface="Arial" panose="020B0604020202020204" pitchFamily="34" charset="0"/>
            </a:endParaRPr>
          </a:p>
        </p:txBody>
      </p:sp>
      <p:grpSp>
        <p:nvGrpSpPr>
          <p:cNvPr id="95" name="Group 1455">
            <a:extLst>
              <a:ext uri="{FF2B5EF4-FFF2-40B4-BE49-F238E27FC236}">
                <a16:creationId xmlns:a16="http://schemas.microsoft.com/office/drawing/2014/main" id="{F875F81F-CCF3-4FC3-A3DD-838E3870114E}"/>
              </a:ext>
            </a:extLst>
          </p:cNvPr>
          <p:cNvGrpSpPr>
            <a:grpSpLocks/>
          </p:cNvGrpSpPr>
          <p:nvPr/>
        </p:nvGrpSpPr>
        <p:grpSpPr bwMode="auto">
          <a:xfrm>
            <a:off x="1019773" y="12657009"/>
            <a:ext cx="7963814" cy="1001570"/>
            <a:chOff x="1651" y="20930"/>
            <a:chExt cx="8128" cy="524"/>
          </a:xfrm>
        </p:grpSpPr>
        <p:sp>
          <p:nvSpPr>
            <p:cNvPr id="96" name="Rectangle 1456">
              <a:extLst>
                <a:ext uri="{FF2B5EF4-FFF2-40B4-BE49-F238E27FC236}">
                  <a16:creationId xmlns:a16="http://schemas.microsoft.com/office/drawing/2014/main" id="{C47E6B8E-6B07-43C7-9071-0D960B38DC93}"/>
                </a:ext>
              </a:extLst>
            </p:cNvPr>
            <p:cNvSpPr>
              <a:spLocks noChangeArrowheads="1"/>
            </p:cNvSpPr>
            <p:nvPr/>
          </p:nvSpPr>
          <p:spPr bwMode="auto">
            <a:xfrm>
              <a:off x="1651" y="20930"/>
              <a:ext cx="8128" cy="524"/>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eaLnBrk="0" hangingPunct="0">
                <a:lnSpc>
                  <a:spcPct val="75000"/>
                </a:lnSpc>
                <a:spcBef>
                  <a:spcPct val="25000"/>
                </a:spcBef>
                <a:spcAft>
                  <a:spcPct val="25000"/>
                </a:spcAft>
              </a:pPr>
              <a:endParaRPr lang="en-US"/>
            </a:p>
          </p:txBody>
        </p:sp>
        <p:sp>
          <p:nvSpPr>
            <p:cNvPr id="97" name="Rectangle 1457">
              <a:extLst>
                <a:ext uri="{FF2B5EF4-FFF2-40B4-BE49-F238E27FC236}">
                  <a16:creationId xmlns:a16="http://schemas.microsoft.com/office/drawing/2014/main" id="{D0D5BEB6-773E-4751-8786-F37377C39CE5}"/>
                </a:ext>
              </a:extLst>
            </p:cNvPr>
            <p:cNvSpPr>
              <a:spLocks noChangeArrowheads="1"/>
            </p:cNvSpPr>
            <p:nvPr/>
          </p:nvSpPr>
          <p:spPr bwMode="auto">
            <a:xfrm>
              <a:off x="1739" y="21085"/>
              <a:ext cx="7550" cy="229"/>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defTabSz="987425" eaLnBrk="0" hangingPunct="0">
                <a:lnSpc>
                  <a:spcPct val="75000"/>
                </a:lnSpc>
                <a:spcBef>
                  <a:spcPct val="25000"/>
                </a:spcBef>
                <a:spcAft>
                  <a:spcPct val="25000"/>
                </a:spcAft>
              </a:pPr>
              <a:r>
                <a:rPr lang="en-ZA" sz="3000" b="1" dirty="0">
                  <a:latin typeface="Arial" panose="020B0604020202020204" pitchFamily="34" charset="0"/>
                  <a:cs typeface="Arial" panose="020B0604020202020204" pitchFamily="34" charset="0"/>
                </a:rPr>
                <a:t>3</a:t>
              </a:r>
              <a:r>
                <a:rPr lang="en-ZA" sz="3000" b="1" i="0" dirty="0">
                  <a:latin typeface="Arial" panose="020B0604020202020204" pitchFamily="34" charset="0"/>
                  <a:cs typeface="Arial" panose="020B0604020202020204" pitchFamily="34" charset="0"/>
                </a:rPr>
                <a:t>. </a:t>
              </a:r>
              <a:r>
                <a:rPr lang="en-ZA" sz="3000" b="1" dirty="0">
                  <a:latin typeface="Arial" panose="020B0604020202020204" pitchFamily="34" charset="0"/>
                  <a:cs typeface="Arial" panose="020B0604020202020204" pitchFamily="34" charset="0"/>
                </a:rPr>
                <a:t>System Overview</a:t>
              </a:r>
              <a:endParaRPr lang="en-US" sz="3000" b="1" i="0" dirty="0">
                <a:latin typeface="Arial" panose="020B0604020202020204" pitchFamily="34" charset="0"/>
                <a:cs typeface="Arial" panose="020B0604020202020204" pitchFamily="34" charset="0"/>
              </a:endParaRPr>
            </a:p>
          </p:txBody>
        </p:sp>
      </p:grpSp>
      <p:sp>
        <p:nvSpPr>
          <p:cNvPr id="98" name="TextBox 97">
            <a:extLst>
              <a:ext uri="{FF2B5EF4-FFF2-40B4-BE49-F238E27FC236}">
                <a16:creationId xmlns:a16="http://schemas.microsoft.com/office/drawing/2014/main" id="{67B6A399-DA22-4588-918F-263FA6123DDE}"/>
              </a:ext>
            </a:extLst>
          </p:cNvPr>
          <p:cNvSpPr txBox="1"/>
          <p:nvPr/>
        </p:nvSpPr>
        <p:spPr>
          <a:xfrm>
            <a:off x="989686" y="9105481"/>
            <a:ext cx="4772115" cy="2092881"/>
          </a:xfrm>
          <a:prstGeom prst="rect">
            <a:avLst/>
          </a:prstGeom>
          <a:noFill/>
        </p:spPr>
        <p:txBody>
          <a:bodyPr wrap="square" rtlCol="0">
            <a:spAutoFit/>
          </a:bodyPr>
          <a:lstStyle/>
          <a:p>
            <a:r>
              <a:rPr lang="en-ZA" sz="1600" dirty="0">
                <a:latin typeface="Arial" panose="020B0604020202020204" pitchFamily="34" charset="0"/>
                <a:cs typeface="Arial" panose="020B0604020202020204" pitchFamily="34" charset="0"/>
              </a:rPr>
              <a:t>The template, seen to the right, allows for decimal valued answers. An improvement over current Optical Marker Recognition systems allows for a student to cross out bubbles instead of needing to completely erase it. Further, the system also allows questions to be answers using handwritten digits.</a:t>
            </a:r>
          </a:p>
          <a:p>
            <a:pPr marL="285750" indent="-285750">
              <a:buFont typeface="Arial" panose="020B0604020202020204" pitchFamily="34" charset="0"/>
              <a:buChar char="•"/>
            </a:pPr>
            <a:endParaRPr lang="en-ZA" dirty="0"/>
          </a:p>
        </p:txBody>
      </p:sp>
      <p:sp>
        <p:nvSpPr>
          <p:cNvPr id="99" name="TextBox 98">
            <a:extLst>
              <a:ext uri="{FF2B5EF4-FFF2-40B4-BE49-F238E27FC236}">
                <a16:creationId xmlns:a16="http://schemas.microsoft.com/office/drawing/2014/main" id="{497373CF-777C-43B2-8D49-29DCA6A9957E}"/>
              </a:ext>
            </a:extLst>
          </p:cNvPr>
          <p:cNvSpPr txBox="1"/>
          <p:nvPr/>
        </p:nvSpPr>
        <p:spPr>
          <a:xfrm>
            <a:off x="1057140" y="13906895"/>
            <a:ext cx="7926447" cy="1815882"/>
          </a:xfrm>
          <a:prstGeom prst="rect">
            <a:avLst/>
          </a:prstGeom>
          <a:noFill/>
        </p:spPr>
        <p:txBody>
          <a:bodyPr wrap="square" rtlCol="0">
            <a:spAutoFit/>
          </a:bodyPr>
          <a:lstStyle/>
          <a:p>
            <a:r>
              <a:rPr lang="en-ZA" sz="1600" dirty="0">
                <a:latin typeface="Arial" panose="020B0604020202020204" pitchFamily="34" charset="0"/>
                <a:cs typeface="Arial" panose="020B0604020202020204" pitchFamily="34" charset="0"/>
              </a:rPr>
              <a:t>Initially, image processing is done on the image and produces character and bubble evidence, as is shown in the image below. The bubble evidence contains a classification for each bubble on the template. The bubble can be open, crossed-out, partially filled-in or completely filled-in. The character evidence, in the form of a 28 by 28 array is then process by a Convolutional Neural Network (CNN) to classify the digit in the image. Lastly, two probabilistically graphical models are used to estimate the most likely answers written on the page.  </a:t>
            </a:r>
          </a:p>
        </p:txBody>
      </p:sp>
      <p:grpSp>
        <p:nvGrpSpPr>
          <p:cNvPr id="109" name="Group 1455">
            <a:extLst>
              <a:ext uri="{FF2B5EF4-FFF2-40B4-BE49-F238E27FC236}">
                <a16:creationId xmlns:a16="http://schemas.microsoft.com/office/drawing/2014/main" id="{EDBEDFB8-5EB2-411A-B98C-E1C76A6AA47C}"/>
              </a:ext>
            </a:extLst>
          </p:cNvPr>
          <p:cNvGrpSpPr>
            <a:grpSpLocks/>
          </p:cNvGrpSpPr>
          <p:nvPr/>
        </p:nvGrpSpPr>
        <p:grpSpPr bwMode="auto">
          <a:xfrm>
            <a:off x="1019773" y="3464146"/>
            <a:ext cx="7963814" cy="1001571"/>
            <a:chOff x="1651" y="20930"/>
            <a:chExt cx="8128" cy="524"/>
          </a:xfrm>
        </p:grpSpPr>
        <p:sp>
          <p:nvSpPr>
            <p:cNvPr id="110" name="Rectangle 1456">
              <a:extLst>
                <a:ext uri="{FF2B5EF4-FFF2-40B4-BE49-F238E27FC236}">
                  <a16:creationId xmlns:a16="http://schemas.microsoft.com/office/drawing/2014/main" id="{933F5E9C-2E43-4F6D-973A-47B52AE13354}"/>
                </a:ext>
              </a:extLst>
            </p:cNvPr>
            <p:cNvSpPr>
              <a:spLocks noChangeArrowheads="1"/>
            </p:cNvSpPr>
            <p:nvPr/>
          </p:nvSpPr>
          <p:spPr bwMode="auto">
            <a:xfrm>
              <a:off x="1651" y="20930"/>
              <a:ext cx="8128" cy="524"/>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eaLnBrk="0" hangingPunct="0">
                <a:lnSpc>
                  <a:spcPct val="75000"/>
                </a:lnSpc>
                <a:spcBef>
                  <a:spcPct val="25000"/>
                </a:spcBef>
                <a:spcAft>
                  <a:spcPct val="25000"/>
                </a:spcAft>
              </a:pPr>
              <a:endParaRPr lang="en-US"/>
            </a:p>
          </p:txBody>
        </p:sp>
        <p:sp>
          <p:nvSpPr>
            <p:cNvPr id="111" name="Rectangle 1457">
              <a:extLst>
                <a:ext uri="{FF2B5EF4-FFF2-40B4-BE49-F238E27FC236}">
                  <a16:creationId xmlns:a16="http://schemas.microsoft.com/office/drawing/2014/main" id="{2D5EDD63-FDD5-4A94-8DFA-B581AD313F76}"/>
                </a:ext>
              </a:extLst>
            </p:cNvPr>
            <p:cNvSpPr>
              <a:spLocks noChangeArrowheads="1"/>
            </p:cNvSpPr>
            <p:nvPr/>
          </p:nvSpPr>
          <p:spPr bwMode="auto">
            <a:xfrm>
              <a:off x="1739" y="21085"/>
              <a:ext cx="7550" cy="228"/>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defTabSz="987425" eaLnBrk="0" hangingPunct="0">
                <a:lnSpc>
                  <a:spcPct val="75000"/>
                </a:lnSpc>
                <a:spcBef>
                  <a:spcPct val="25000"/>
                </a:spcBef>
                <a:spcAft>
                  <a:spcPct val="25000"/>
                </a:spcAft>
              </a:pPr>
              <a:r>
                <a:rPr lang="en-ZA" sz="3000" b="1" dirty="0">
                  <a:latin typeface="Arial" panose="020B0604020202020204" pitchFamily="34" charset="0"/>
                  <a:cs typeface="Arial" panose="020B0604020202020204" pitchFamily="34" charset="0"/>
                </a:rPr>
                <a:t>1.</a:t>
              </a:r>
              <a:r>
                <a:rPr lang="en-ZA" sz="3000" b="1" i="0" dirty="0">
                  <a:latin typeface="Arial" panose="020B0604020202020204" pitchFamily="34" charset="0"/>
                  <a:cs typeface="Arial" panose="020B0604020202020204" pitchFamily="34" charset="0"/>
                </a:rPr>
                <a:t> Introduction</a:t>
              </a:r>
              <a:endParaRPr lang="en-US" sz="3000" b="1" i="0" dirty="0">
                <a:latin typeface="Arial" panose="020B0604020202020204" pitchFamily="34" charset="0"/>
                <a:cs typeface="Arial" panose="020B0604020202020204" pitchFamily="34" charset="0"/>
              </a:endParaRPr>
            </a:p>
          </p:txBody>
        </p:sp>
      </p:grpSp>
      <p:grpSp>
        <p:nvGrpSpPr>
          <p:cNvPr id="112" name="Group 1455">
            <a:extLst>
              <a:ext uri="{FF2B5EF4-FFF2-40B4-BE49-F238E27FC236}">
                <a16:creationId xmlns:a16="http://schemas.microsoft.com/office/drawing/2014/main" id="{80B9B110-7B1C-49A5-A34C-EC7036680299}"/>
              </a:ext>
            </a:extLst>
          </p:cNvPr>
          <p:cNvGrpSpPr>
            <a:grpSpLocks/>
          </p:cNvGrpSpPr>
          <p:nvPr/>
        </p:nvGrpSpPr>
        <p:grpSpPr bwMode="auto">
          <a:xfrm>
            <a:off x="1019773" y="7887175"/>
            <a:ext cx="7963814" cy="1001571"/>
            <a:chOff x="1651" y="20930"/>
            <a:chExt cx="8128" cy="524"/>
          </a:xfrm>
        </p:grpSpPr>
        <p:sp>
          <p:nvSpPr>
            <p:cNvPr id="113" name="Rectangle 1456">
              <a:extLst>
                <a:ext uri="{FF2B5EF4-FFF2-40B4-BE49-F238E27FC236}">
                  <a16:creationId xmlns:a16="http://schemas.microsoft.com/office/drawing/2014/main" id="{C9134E72-62A9-40B7-810C-84BD839136E0}"/>
                </a:ext>
              </a:extLst>
            </p:cNvPr>
            <p:cNvSpPr>
              <a:spLocks noChangeArrowheads="1"/>
            </p:cNvSpPr>
            <p:nvPr/>
          </p:nvSpPr>
          <p:spPr bwMode="auto">
            <a:xfrm>
              <a:off x="1651" y="20930"/>
              <a:ext cx="8128" cy="524"/>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eaLnBrk="0" hangingPunct="0">
                <a:lnSpc>
                  <a:spcPct val="75000"/>
                </a:lnSpc>
                <a:spcBef>
                  <a:spcPct val="25000"/>
                </a:spcBef>
                <a:spcAft>
                  <a:spcPct val="25000"/>
                </a:spcAft>
              </a:pPr>
              <a:endParaRPr lang="en-US"/>
            </a:p>
          </p:txBody>
        </p:sp>
        <p:sp>
          <p:nvSpPr>
            <p:cNvPr id="114" name="Rectangle 1457">
              <a:extLst>
                <a:ext uri="{FF2B5EF4-FFF2-40B4-BE49-F238E27FC236}">
                  <a16:creationId xmlns:a16="http://schemas.microsoft.com/office/drawing/2014/main" id="{67CB4B34-0FB4-4E35-BB02-EB16E3B2D481}"/>
                </a:ext>
              </a:extLst>
            </p:cNvPr>
            <p:cNvSpPr>
              <a:spLocks noChangeArrowheads="1"/>
            </p:cNvSpPr>
            <p:nvPr/>
          </p:nvSpPr>
          <p:spPr bwMode="auto">
            <a:xfrm>
              <a:off x="1739" y="21085"/>
              <a:ext cx="7550" cy="228"/>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defTabSz="987425" eaLnBrk="0" hangingPunct="0">
                <a:lnSpc>
                  <a:spcPct val="75000"/>
                </a:lnSpc>
                <a:spcBef>
                  <a:spcPct val="25000"/>
                </a:spcBef>
                <a:spcAft>
                  <a:spcPct val="25000"/>
                </a:spcAft>
              </a:pPr>
              <a:r>
                <a:rPr lang="en-ZA" sz="3000" b="1" i="0" dirty="0">
                  <a:latin typeface="Arial" panose="020B0604020202020204" pitchFamily="34" charset="0"/>
                  <a:cs typeface="Arial" panose="020B0604020202020204" pitchFamily="34" charset="0"/>
                </a:rPr>
                <a:t>2. </a:t>
              </a:r>
              <a:r>
                <a:rPr lang="en-ZA" sz="3000" b="1" dirty="0">
                  <a:latin typeface="Arial" panose="020B0604020202020204" pitchFamily="34" charset="0"/>
                  <a:cs typeface="Arial" panose="020B0604020202020204" pitchFamily="34" charset="0"/>
                </a:rPr>
                <a:t>Solution</a:t>
              </a:r>
              <a:endParaRPr lang="en-US" sz="3000" b="1" i="0" dirty="0">
                <a:latin typeface="Arial" panose="020B0604020202020204" pitchFamily="34" charset="0"/>
                <a:cs typeface="Arial" panose="020B0604020202020204" pitchFamily="34" charset="0"/>
              </a:endParaRPr>
            </a:p>
          </p:txBody>
        </p:sp>
      </p:grpSp>
      <p:grpSp>
        <p:nvGrpSpPr>
          <p:cNvPr id="115" name="Group 1455">
            <a:extLst>
              <a:ext uri="{FF2B5EF4-FFF2-40B4-BE49-F238E27FC236}">
                <a16:creationId xmlns:a16="http://schemas.microsoft.com/office/drawing/2014/main" id="{C43AF8D8-3FE1-483A-82ED-CB80124C0C01}"/>
              </a:ext>
            </a:extLst>
          </p:cNvPr>
          <p:cNvGrpSpPr>
            <a:grpSpLocks/>
          </p:cNvGrpSpPr>
          <p:nvPr/>
        </p:nvGrpSpPr>
        <p:grpSpPr bwMode="auto">
          <a:xfrm>
            <a:off x="11081407" y="3469356"/>
            <a:ext cx="7963814" cy="1001572"/>
            <a:chOff x="1592" y="20977"/>
            <a:chExt cx="8128" cy="524"/>
          </a:xfrm>
        </p:grpSpPr>
        <p:sp>
          <p:nvSpPr>
            <p:cNvPr id="116" name="Rectangle 1456">
              <a:extLst>
                <a:ext uri="{FF2B5EF4-FFF2-40B4-BE49-F238E27FC236}">
                  <a16:creationId xmlns:a16="http://schemas.microsoft.com/office/drawing/2014/main" id="{BD265579-3936-407E-9553-0493BB0C58A9}"/>
                </a:ext>
              </a:extLst>
            </p:cNvPr>
            <p:cNvSpPr>
              <a:spLocks noChangeArrowheads="1"/>
            </p:cNvSpPr>
            <p:nvPr/>
          </p:nvSpPr>
          <p:spPr bwMode="auto">
            <a:xfrm>
              <a:off x="1592" y="20977"/>
              <a:ext cx="8128" cy="524"/>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eaLnBrk="0" hangingPunct="0">
                <a:lnSpc>
                  <a:spcPct val="75000"/>
                </a:lnSpc>
                <a:spcBef>
                  <a:spcPct val="25000"/>
                </a:spcBef>
                <a:spcAft>
                  <a:spcPct val="25000"/>
                </a:spcAft>
              </a:pPr>
              <a:endParaRPr lang="en-US" dirty="0"/>
            </a:p>
          </p:txBody>
        </p:sp>
        <p:sp>
          <p:nvSpPr>
            <p:cNvPr id="117" name="Rectangle 1457">
              <a:extLst>
                <a:ext uri="{FF2B5EF4-FFF2-40B4-BE49-F238E27FC236}">
                  <a16:creationId xmlns:a16="http://schemas.microsoft.com/office/drawing/2014/main" id="{003B6A93-12F1-4494-97EA-BBC8E8EF1F83}"/>
                </a:ext>
              </a:extLst>
            </p:cNvPr>
            <p:cNvSpPr>
              <a:spLocks noChangeArrowheads="1"/>
            </p:cNvSpPr>
            <p:nvPr/>
          </p:nvSpPr>
          <p:spPr bwMode="auto">
            <a:xfrm>
              <a:off x="1739" y="21085"/>
              <a:ext cx="7550" cy="230"/>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defTabSz="987425" eaLnBrk="0" hangingPunct="0">
                <a:lnSpc>
                  <a:spcPct val="75000"/>
                </a:lnSpc>
                <a:spcBef>
                  <a:spcPct val="25000"/>
                </a:spcBef>
                <a:spcAft>
                  <a:spcPct val="25000"/>
                </a:spcAft>
              </a:pPr>
              <a:r>
                <a:rPr lang="en-ZA" sz="3000" b="1" dirty="0">
                  <a:latin typeface="Arial" panose="020B0604020202020204" pitchFamily="34" charset="0"/>
                  <a:cs typeface="Arial" panose="020B0604020202020204" pitchFamily="34" charset="0"/>
                </a:rPr>
                <a:t>4. Image Processing</a:t>
              </a:r>
              <a:endParaRPr lang="en-US" sz="3000" b="1" i="0" dirty="0">
                <a:latin typeface="Arial" panose="020B0604020202020204" pitchFamily="34" charset="0"/>
                <a:cs typeface="Arial" panose="020B0604020202020204" pitchFamily="34" charset="0"/>
              </a:endParaRPr>
            </a:p>
          </p:txBody>
        </p:sp>
      </p:grpSp>
      <p:grpSp>
        <p:nvGrpSpPr>
          <p:cNvPr id="121" name="Group 1455">
            <a:extLst>
              <a:ext uri="{FF2B5EF4-FFF2-40B4-BE49-F238E27FC236}">
                <a16:creationId xmlns:a16="http://schemas.microsoft.com/office/drawing/2014/main" id="{0F6D557F-4622-450D-8B76-4048AD180289}"/>
              </a:ext>
            </a:extLst>
          </p:cNvPr>
          <p:cNvGrpSpPr>
            <a:grpSpLocks/>
          </p:cNvGrpSpPr>
          <p:nvPr/>
        </p:nvGrpSpPr>
        <p:grpSpPr bwMode="auto">
          <a:xfrm>
            <a:off x="21282183" y="3484349"/>
            <a:ext cx="7963814" cy="1001571"/>
            <a:chOff x="1651" y="20930"/>
            <a:chExt cx="8128" cy="524"/>
          </a:xfrm>
        </p:grpSpPr>
        <p:sp>
          <p:nvSpPr>
            <p:cNvPr id="122" name="Rectangle 1456">
              <a:extLst>
                <a:ext uri="{FF2B5EF4-FFF2-40B4-BE49-F238E27FC236}">
                  <a16:creationId xmlns:a16="http://schemas.microsoft.com/office/drawing/2014/main" id="{95B841BC-0906-4678-88A5-969CD0FC2D20}"/>
                </a:ext>
              </a:extLst>
            </p:cNvPr>
            <p:cNvSpPr>
              <a:spLocks noChangeArrowheads="1"/>
            </p:cNvSpPr>
            <p:nvPr/>
          </p:nvSpPr>
          <p:spPr bwMode="auto">
            <a:xfrm>
              <a:off x="1651" y="20930"/>
              <a:ext cx="8128" cy="524"/>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eaLnBrk="0" hangingPunct="0">
                <a:lnSpc>
                  <a:spcPct val="75000"/>
                </a:lnSpc>
                <a:spcBef>
                  <a:spcPct val="25000"/>
                </a:spcBef>
                <a:spcAft>
                  <a:spcPct val="25000"/>
                </a:spcAft>
              </a:pPr>
              <a:endParaRPr lang="en-US"/>
            </a:p>
          </p:txBody>
        </p:sp>
        <p:sp>
          <p:nvSpPr>
            <p:cNvPr id="123" name="Rectangle 1457">
              <a:extLst>
                <a:ext uri="{FF2B5EF4-FFF2-40B4-BE49-F238E27FC236}">
                  <a16:creationId xmlns:a16="http://schemas.microsoft.com/office/drawing/2014/main" id="{9951FC1F-FE8E-47D1-83CC-CFB1BBF06702}"/>
                </a:ext>
              </a:extLst>
            </p:cNvPr>
            <p:cNvSpPr>
              <a:spLocks noChangeArrowheads="1"/>
            </p:cNvSpPr>
            <p:nvPr/>
          </p:nvSpPr>
          <p:spPr bwMode="auto">
            <a:xfrm>
              <a:off x="1739" y="21085"/>
              <a:ext cx="7550" cy="228"/>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defTabSz="987425" eaLnBrk="0" hangingPunct="0">
                <a:lnSpc>
                  <a:spcPct val="75000"/>
                </a:lnSpc>
                <a:spcBef>
                  <a:spcPct val="25000"/>
                </a:spcBef>
                <a:spcAft>
                  <a:spcPct val="25000"/>
                </a:spcAft>
              </a:pPr>
              <a:r>
                <a:rPr lang="en-ZA" sz="3000" b="1" dirty="0">
                  <a:latin typeface="Arial" panose="020B0604020202020204" pitchFamily="34" charset="0"/>
                  <a:cs typeface="Arial" panose="020B0604020202020204" pitchFamily="34" charset="0"/>
                </a:rPr>
                <a:t>6</a:t>
              </a:r>
              <a:r>
                <a:rPr lang="en-ZA" sz="3000" b="1" i="0" dirty="0">
                  <a:latin typeface="Arial" panose="020B0604020202020204" pitchFamily="34" charset="0"/>
                  <a:cs typeface="Arial" panose="020B0604020202020204" pitchFamily="34" charset="0"/>
                </a:rPr>
                <a:t>. Probabilistic </a:t>
              </a:r>
              <a:r>
                <a:rPr lang="en-ZA" sz="3000" b="1" dirty="0">
                  <a:latin typeface="Arial" panose="020B0604020202020204" pitchFamily="34" charset="0"/>
                  <a:cs typeface="Arial" panose="020B0604020202020204" pitchFamily="34" charset="0"/>
                </a:rPr>
                <a:t>Graphical Models</a:t>
              </a:r>
              <a:endParaRPr lang="en-US" sz="3000" b="1" i="0" dirty="0">
                <a:latin typeface="Arial" panose="020B0604020202020204" pitchFamily="34" charset="0"/>
                <a:cs typeface="Arial" panose="020B0604020202020204" pitchFamily="34" charset="0"/>
              </a:endParaRPr>
            </a:p>
          </p:txBody>
        </p:sp>
      </p:grpSp>
      <p:grpSp>
        <p:nvGrpSpPr>
          <p:cNvPr id="124" name="Group 1455">
            <a:extLst>
              <a:ext uri="{FF2B5EF4-FFF2-40B4-BE49-F238E27FC236}">
                <a16:creationId xmlns:a16="http://schemas.microsoft.com/office/drawing/2014/main" id="{76624A49-28E9-4780-B738-5318E74C6AB7}"/>
              </a:ext>
            </a:extLst>
          </p:cNvPr>
          <p:cNvGrpSpPr>
            <a:grpSpLocks/>
          </p:cNvGrpSpPr>
          <p:nvPr/>
        </p:nvGrpSpPr>
        <p:grpSpPr bwMode="auto">
          <a:xfrm>
            <a:off x="21279533" y="8771095"/>
            <a:ext cx="7963814" cy="1001571"/>
            <a:chOff x="1651" y="20930"/>
            <a:chExt cx="8128" cy="524"/>
          </a:xfrm>
        </p:grpSpPr>
        <p:sp>
          <p:nvSpPr>
            <p:cNvPr id="125" name="Rectangle 1456">
              <a:extLst>
                <a:ext uri="{FF2B5EF4-FFF2-40B4-BE49-F238E27FC236}">
                  <a16:creationId xmlns:a16="http://schemas.microsoft.com/office/drawing/2014/main" id="{8DEF23C1-32B3-41E3-825F-5CC695242225}"/>
                </a:ext>
              </a:extLst>
            </p:cNvPr>
            <p:cNvSpPr>
              <a:spLocks noChangeArrowheads="1"/>
            </p:cNvSpPr>
            <p:nvPr/>
          </p:nvSpPr>
          <p:spPr bwMode="auto">
            <a:xfrm>
              <a:off x="1651" y="20930"/>
              <a:ext cx="8128" cy="524"/>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eaLnBrk="0" hangingPunct="0">
                <a:lnSpc>
                  <a:spcPct val="75000"/>
                </a:lnSpc>
                <a:spcBef>
                  <a:spcPct val="25000"/>
                </a:spcBef>
                <a:spcAft>
                  <a:spcPct val="25000"/>
                </a:spcAft>
              </a:pPr>
              <a:endParaRPr lang="en-US"/>
            </a:p>
          </p:txBody>
        </p:sp>
        <p:sp>
          <p:nvSpPr>
            <p:cNvPr id="126" name="Rectangle 1457">
              <a:extLst>
                <a:ext uri="{FF2B5EF4-FFF2-40B4-BE49-F238E27FC236}">
                  <a16:creationId xmlns:a16="http://schemas.microsoft.com/office/drawing/2014/main" id="{0C5CA194-0124-4A0A-9D00-DCA71FA44563}"/>
                </a:ext>
              </a:extLst>
            </p:cNvPr>
            <p:cNvSpPr>
              <a:spLocks noChangeArrowheads="1"/>
            </p:cNvSpPr>
            <p:nvPr/>
          </p:nvSpPr>
          <p:spPr bwMode="auto">
            <a:xfrm>
              <a:off x="1739" y="21085"/>
              <a:ext cx="7550" cy="228"/>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defTabSz="987425" eaLnBrk="0" hangingPunct="0">
                <a:lnSpc>
                  <a:spcPct val="75000"/>
                </a:lnSpc>
                <a:spcBef>
                  <a:spcPct val="25000"/>
                </a:spcBef>
                <a:spcAft>
                  <a:spcPct val="25000"/>
                </a:spcAft>
              </a:pPr>
              <a:r>
                <a:rPr lang="en-ZA" sz="3000" b="1" i="0" dirty="0">
                  <a:latin typeface="Arial" panose="020B0604020202020204" pitchFamily="34" charset="0"/>
                  <a:cs typeface="Arial" panose="020B0604020202020204" pitchFamily="34" charset="0"/>
                </a:rPr>
                <a:t>7. Results</a:t>
              </a:r>
              <a:endParaRPr lang="en-US" sz="3000" b="1" i="0" dirty="0">
                <a:latin typeface="Arial" panose="020B0604020202020204" pitchFamily="34" charset="0"/>
                <a:cs typeface="Arial" panose="020B0604020202020204" pitchFamily="34" charset="0"/>
              </a:endParaRPr>
            </a:p>
          </p:txBody>
        </p:sp>
      </p:grpSp>
      <p:grpSp>
        <p:nvGrpSpPr>
          <p:cNvPr id="127" name="Group 1455">
            <a:extLst>
              <a:ext uri="{FF2B5EF4-FFF2-40B4-BE49-F238E27FC236}">
                <a16:creationId xmlns:a16="http://schemas.microsoft.com/office/drawing/2014/main" id="{1E76E00B-6C36-4F4E-8EC2-BB7E47F86637}"/>
              </a:ext>
            </a:extLst>
          </p:cNvPr>
          <p:cNvGrpSpPr>
            <a:grpSpLocks/>
          </p:cNvGrpSpPr>
          <p:nvPr/>
        </p:nvGrpSpPr>
        <p:grpSpPr bwMode="auto">
          <a:xfrm>
            <a:off x="21264021" y="13457831"/>
            <a:ext cx="7963814" cy="1001571"/>
            <a:chOff x="1651" y="20930"/>
            <a:chExt cx="8128" cy="524"/>
          </a:xfrm>
        </p:grpSpPr>
        <p:sp>
          <p:nvSpPr>
            <p:cNvPr id="128" name="Rectangle 1456">
              <a:extLst>
                <a:ext uri="{FF2B5EF4-FFF2-40B4-BE49-F238E27FC236}">
                  <a16:creationId xmlns:a16="http://schemas.microsoft.com/office/drawing/2014/main" id="{0E46F1B5-9072-44A2-AF77-B57E808193E7}"/>
                </a:ext>
              </a:extLst>
            </p:cNvPr>
            <p:cNvSpPr>
              <a:spLocks noChangeArrowheads="1"/>
            </p:cNvSpPr>
            <p:nvPr/>
          </p:nvSpPr>
          <p:spPr bwMode="auto">
            <a:xfrm>
              <a:off x="1651" y="20930"/>
              <a:ext cx="8128" cy="524"/>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eaLnBrk="0" hangingPunct="0">
                <a:lnSpc>
                  <a:spcPct val="75000"/>
                </a:lnSpc>
                <a:spcBef>
                  <a:spcPct val="25000"/>
                </a:spcBef>
                <a:spcAft>
                  <a:spcPct val="25000"/>
                </a:spcAft>
              </a:pPr>
              <a:endParaRPr lang="en-US"/>
            </a:p>
          </p:txBody>
        </p:sp>
        <p:sp>
          <p:nvSpPr>
            <p:cNvPr id="129" name="Rectangle 1457">
              <a:extLst>
                <a:ext uri="{FF2B5EF4-FFF2-40B4-BE49-F238E27FC236}">
                  <a16:creationId xmlns:a16="http://schemas.microsoft.com/office/drawing/2014/main" id="{E4F82D1E-2234-4CB3-B48F-9DE3D4F74A77}"/>
                </a:ext>
              </a:extLst>
            </p:cNvPr>
            <p:cNvSpPr>
              <a:spLocks noChangeArrowheads="1"/>
            </p:cNvSpPr>
            <p:nvPr/>
          </p:nvSpPr>
          <p:spPr bwMode="auto">
            <a:xfrm>
              <a:off x="1739" y="21085"/>
              <a:ext cx="7550" cy="228"/>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defTabSz="987425" eaLnBrk="0" hangingPunct="0">
                <a:lnSpc>
                  <a:spcPct val="75000"/>
                </a:lnSpc>
                <a:spcBef>
                  <a:spcPct val="25000"/>
                </a:spcBef>
                <a:spcAft>
                  <a:spcPct val="25000"/>
                </a:spcAft>
              </a:pPr>
              <a:r>
                <a:rPr lang="en-ZA" sz="3000" b="1" dirty="0">
                  <a:latin typeface="Arial" panose="020B0604020202020204" pitchFamily="34" charset="0"/>
                  <a:cs typeface="Arial" panose="020B0604020202020204" pitchFamily="34" charset="0"/>
                </a:rPr>
                <a:t>8</a:t>
              </a:r>
              <a:r>
                <a:rPr lang="en-ZA" sz="3000" b="1" i="0" dirty="0">
                  <a:latin typeface="Arial" panose="020B0604020202020204" pitchFamily="34" charset="0"/>
                  <a:cs typeface="Arial" panose="020B0604020202020204" pitchFamily="34" charset="0"/>
                </a:rPr>
                <a:t>. Conclusion</a:t>
              </a:r>
              <a:endParaRPr lang="en-US" sz="3000" b="1" i="0" dirty="0">
                <a:latin typeface="Arial" panose="020B0604020202020204" pitchFamily="34" charset="0"/>
                <a:cs typeface="Arial" panose="020B0604020202020204" pitchFamily="34" charset="0"/>
              </a:endParaRPr>
            </a:p>
          </p:txBody>
        </p:sp>
      </p:grpSp>
      <p:grpSp>
        <p:nvGrpSpPr>
          <p:cNvPr id="130" name="Group 1455">
            <a:extLst>
              <a:ext uri="{FF2B5EF4-FFF2-40B4-BE49-F238E27FC236}">
                <a16:creationId xmlns:a16="http://schemas.microsoft.com/office/drawing/2014/main" id="{F0C5F89B-F6E9-4493-AD89-AD2A7999FA81}"/>
              </a:ext>
            </a:extLst>
          </p:cNvPr>
          <p:cNvGrpSpPr>
            <a:grpSpLocks/>
          </p:cNvGrpSpPr>
          <p:nvPr/>
        </p:nvGrpSpPr>
        <p:grpSpPr bwMode="auto">
          <a:xfrm>
            <a:off x="11080221" y="12551409"/>
            <a:ext cx="7963814" cy="1001571"/>
            <a:chOff x="1651" y="20930"/>
            <a:chExt cx="8128" cy="524"/>
          </a:xfrm>
        </p:grpSpPr>
        <p:sp>
          <p:nvSpPr>
            <p:cNvPr id="131" name="Rectangle 1456">
              <a:extLst>
                <a:ext uri="{FF2B5EF4-FFF2-40B4-BE49-F238E27FC236}">
                  <a16:creationId xmlns:a16="http://schemas.microsoft.com/office/drawing/2014/main" id="{534C21EA-860D-4859-84FD-E14540DC36C2}"/>
                </a:ext>
              </a:extLst>
            </p:cNvPr>
            <p:cNvSpPr>
              <a:spLocks noChangeArrowheads="1"/>
            </p:cNvSpPr>
            <p:nvPr/>
          </p:nvSpPr>
          <p:spPr bwMode="auto">
            <a:xfrm>
              <a:off x="1651" y="20930"/>
              <a:ext cx="8128" cy="524"/>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eaLnBrk="0" hangingPunct="0">
                <a:lnSpc>
                  <a:spcPct val="75000"/>
                </a:lnSpc>
                <a:spcBef>
                  <a:spcPct val="25000"/>
                </a:spcBef>
                <a:spcAft>
                  <a:spcPct val="25000"/>
                </a:spcAft>
              </a:pPr>
              <a:endParaRPr lang="en-US"/>
            </a:p>
          </p:txBody>
        </p:sp>
        <p:sp>
          <p:nvSpPr>
            <p:cNvPr id="132" name="Rectangle 1457">
              <a:extLst>
                <a:ext uri="{FF2B5EF4-FFF2-40B4-BE49-F238E27FC236}">
                  <a16:creationId xmlns:a16="http://schemas.microsoft.com/office/drawing/2014/main" id="{F0A1A1B2-3105-45EF-83F2-ADD644C841D4}"/>
                </a:ext>
              </a:extLst>
            </p:cNvPr>
            <p:cNvSpPr>
              <a:spLocks noChangeArrowheads="1"/>
            </p:cNvSpPr>
            <p:nvPr/>
          </p:nvSpPr>
          <p:spPr bwMode="auto">
            <a:xfrm>
              <a:off x="1739" y="21085"/>
              <a:ext cx="7550" cy="228"/>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defTabSz="987425" eaLnBrk="0" hangingPunct="0">
                <a:lnSpc>
                  <a:spcPct val="75000"/>
                </a:lnSpc>
                <a:spcBef>
                  <a:spcPct val="25000"/>
                </a:spcBef>
                <a:spcAft>
                  <a:spcPct val="25000"/>
                </a:spcAft>
              </a:pPr>
              <a:r>
                <a:rPr lang="en-ZA" sz="3000" b="1" i="0" dirty="0">
                  <a:latin typeface="Arial" panose="020B0604020202020204" pitchFamily="34" charset="0"/>
                  <a:cs typeface="Arial" panose="020B0604020202020204" pitchFamily="34" charset="0"/>
                </a:rPr>
                <a:t>5. Character Recognition</a:t>
              </a:r>
              <a:endParaRPr lang="en-US" sz="3000" b="1" i="0" dirty="0">
                <a:latin typeface="Arial" panose="020B0604020202020204" pitchFamily="34" charset="0"/>
                <a:cs typeface="Arial" panose="020B0604020202020204" pitchFamily="34" charset="0"/>
              </a:endParaRPr>
            </a:p>
          </p:txBody>
        </p:sp>
      </p:grpSp>
      <p:sp>
        <p:nvSpPr>
          <p:cNvPr id="135" name="TextBox 134">
            <a:extLst>
              <a:ext uri="{FF2B5EF4-FFF2-40B4-BE49-F238E27FC236}">
                <a16:creationId xmlns:a16="http://schemas.microsoft.com/office/drawing/2014/main" id="{2460F3CB-73E1-4DCA-82A1-1B48474A3892}"/>
              </a:ext>
            </a:extLst>
          </p:cNvPr>
          <p:cNvSpPr txBox="1"/>
          <p:nvPr/>
        </p:nvSpPr>
        <p:spPr>
          <a:xfrm>
            <a:off x="11083975" y="4724716"/>
            <a:ext cx="5302820" cy="5016758"/>
          </a:xfrm>
          <a:prstGeom prst="rect">
            <a:avLst/>
          </a:prstGeom>
          <a:noFill/>
        </p:spPr>
        <p:txBody>
          <a:bodyPr wrap="square" rtlCol="0">
            <a:spAutoFit/>
          </a:bodyPr>
          <a:lstStyle/>
          <a:p>
            <a:r>
              <a:rPr lang="en-ZA" sz="1600" dirty="0">
                <a:latin typeface="Arial" panose="020B0604020202020204" pitchFamily="34" charset="0"/>
                <a:cs typeface="Arial" panose="020B0604020202020204" pitchFamily="34" charset="0"/>
              </a:rPr>
              <a:t>To find the template inside the image, the system first uses a Radon Transform to locate the two longest horizontal lines, as well as the two vertical lines of the comment box. These lines are then used to calculate four reference points on the page, indicating where the template is. </a:t>
            </a:r>
          </a:p>
          <a:p>
            <a:endParaRPr lang="en-ZA" sz="1600" dirty="0">
              <a:latin typeface="Arial" panose="020B0604020202020204" pitchFamily="34" charset="0"/>
              <a:cs typeface="Arial" panose="020B0604020202020204" pitchFamily="34" charset="0"/>
            </a:endParaRPr>
          </a:p>
          <a:p>
            <a:endParaRPr lang="en-ZA" sz="1600" dirty="0">
              <a:latin typeface="Arial" panose="020B0604020202020204" pitchFamily="34" charset="0"/>
              <a:cs typeface="Arial" panose="020B0604020202020204" pitchFamily="34" charset="0"/>
            </a:endParaRPr>
          </a:p>
          <a:p>
            <a:endParaRPr lang="en-ZA" sz="1600" dirty="0">
              <a:latin typeface="Arial" panose="020B0604020202020204" pitchFamily="34" charset="0"/>
              <a:cs typeface="Arial" panose="020B0604020202020204" pitchFamily="34" charset="0"/>
            </a:endParaRPr>
          </a:p>
          <a:p>
            <a:endParaRPr lang="en-ZA" sz="1600" dirty="0">
              <a:latin typeface="Arial" panose="020B0604020202020204" pitchFamily="34" charset="0"/>
              <a:cs typeface="Arial" panose="020B0604020202020204" pitchFamily="34" charset="0"/>
            </a:endParaRPr>
          </a:p>
          <a:p>
            <a:endParaRPr lang="en-ZA" sz="1600" dirty="0">
              <a:latin typeface="Arial" panose="020B0604020202020204" pitchFamily="34" charset="0"/>
              <a:cs typeface="Arial" panose="020B0604020202020204" pitchFamily="34" charset="0"/>
            </a:endParaRPr>
          </a:p>
          <a:p>
            <a:endParaRPr lang="en-ZA" sz="1600" dirty="0">
              <a:latin typeface="Arial" panose="020B0604020202020204" pitchFamily="34" charset="0"/>
              <a:cs typeface="Arial" panose="020B0604020202020204" pitchFamily="34" charset="0"/>
            </a:endParaRPr>
          </a:p>
          <a:p>
            <a:endParaRPr lang="en-ZA" sz="1600" dirty="0">
              <a:latin typeface="Arial" panose="020B0604020202020204" pitchFamily="34" charset="0"/>
              <a:cs typeface="Arial" panose="020B0604020202020204" pitchFamily="34" charset="0"/>
            </a:endParaRPr>
          </a:p>
          <a:p>
            <a:r>
              <a:rPr lang="en-ZA" sz="1600" dirty="0">
                <a:latin typeface="Arial" panose="020B0604020202020204" pitchFamily="34" charset="0"/>
                <a:cs typeface="Arial" panose="020B0604020202020204" pitchFamily="34" charset="0"/>
              </a:rPr>
              <a:t>Once the template is found, contour analysis is done on the page. The reference template found in the image is then used to estimate the locations of each bubble in the template. Each bubble is then assigned a contour that has a centre closest to that estimated locations. Using the contour area and average pixel intensity, inside the contour, the each bubble is classified.</a:t>
            </a:r>
          </a:p>
        </p:txBody>
      </p:sp>
      <p:sp>
        <p:nvSpPr>
          <p:cNvPr id="142" name="TextBox 141">
            <a:extLst>
              <a:ext uri="{FF2B5EF4-FFF2-40B4-BE49-F238E27FC236}">
                <a16:creationId xmlns:a16="http://schemas.microsoft.com/office/drawing/2014/main" id="{CE6B1C82-E2CB-4A6F-AAC0-A2BA52C57AC7}"/>
              </a:ext>
            </a:extLst>
          </p:cNvPr>
          <p:cNvSpPr txBox="1"/>
          <p:nvPr/>
        </p:nvSpPr>
        <p:spPr>
          <a:xfrm>
            <a:off x="21283286" y="4724716"/>
            <a:ext cx="7960061" cy="830997"/>
          </a:xfrm>
          <a:prstGeom prst="rect">
            <a:avLst/>
          </a:prstGeom>
          <a:noFill/>
        </p:spPr>
        <p:txBody>
          <a:bodyPr wrap="square" rtlCol="0">
            <a:spAutoFit/>
          </a:bodyPr>
          <a:lstStyle/>
          <a:p>
            <a:r>
              <a:rPr lang="en-ZA" sz="1600" dirty="0">
                <a:latin typeface="Arial" panose="020B0604020202020204" pitchFamily="34" charset="0"/>
                <a:cs typeface="Arial" panose="020B0604020202020204" pitchFamily="34" charset="0"/>
              </a:rPr>
              <a:t>Two probabilistic graphical models are used to predict the final values the student wrote. The first model predicts digits while the second model predicts the indented student number. Interesting results from these models are show below.</a:t>
            </a:r>
          </a:p>
        </p:txBody>
      </p:sp>
      <p:sp>
        <p:nvSpPr>
          <p:cNvPr id="143" name="TextBox 142">
            <a:extLst>
              <a:ext uri="{FF2B5EF4-FFF2-40B4-BE49-F238E27FC236}">
                <a16:creationId xmlns:a16="http://schemas.microsoft.com/office/drawing/2014/main" id="{F1C9CDA6-8EFD-49E9-836C-69AC7784F01C}"/>
              </a:ext>
            </a:extLst>
          </p:cNvPr>
          <p:cNvSpPr txBox="1"/>
          <p:nvPr/>
        </p:nvSpPr>
        <p:spPr>
          <a:xfrm>
            <a:off x="21321215" y="9894320"/>
            <a:ext cx="7960061" cy="2339102"/>
          </a:xfrm>
          <a:prstGeom prst="rect">
            <a:avLst/>
          </a:prstGeom>
          <a:noFill/>
        </p:spPr>
        <p:txBody>
          <a:bodyPr wrap="square" rtlCol="0">
            <a:spAutoFit/>
          </a:bodyPr>
          <a:lstStyle/>
          <a:p>
            <a:pPr marL="285750" indent="-285750">
              <a:buFont typeface="Arial" panose="020B0604020202020204" pitchFamily="34" charset="0"/>
              <a:buChar char="•"/>
            </a:pPr>
            <a:r>
              <a:rPr lang="en-ZA" sz="1600" dirty="0">
                <a:latin typeface="Arial" panose="020B0604020202020204" pitchFamily="34" charset="0"/>
                <a:cs typeface="Arial" panose="020B0604020202020204" pitchFamily="34" charset="0"/>
              </a:rPr>
              <a:t>11 tutorials and 12 300 tests graded</a:t>
            </a:r>
          </a:p>
          <a:p>
            <a:pPr marL="285750" indent="-285750">
              <a:buFont typeface="Arial" panose="020B0604020202020204" pitchFamily="34" charset="0"/>
              <a:buChar char="•"/>
            </a:pPr>
            <a:endParaRPr lang="en-ZA"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ZA" sz="1600" dirty="0">
                <a:latin typeface="Arial" panose="020B0604020202020204" pitchFamily="34" charset="0"/>
                <a:cs typeface="Arial" panose="020B0604020202020204" pitchFamily="34" charset="0"/>
              </a:rPr>
              <a:t>Grades 900 test in 30 minutes</a:t>
            </a:r>
          </a:p>
          <a:p>
            <a:pPr marL="285750" indent="-285750">
              <a:buFont typeface="Arial" panose="020B0604020202020204" pitchFamily="34" charset="0"/>
              <a:buChar char="•"/>
            </a:pPr>
            <a:endParaRPr lang="en-ZA"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ZA" sz="1600" dirty="0">
                <a:latin typeface="Arial" panose="020B0604020202020204" pitchFamily="34" charset="0"/>
                <a:cs typeface="Arial" panose="020B0604020202020204" pitchFamily="34" charset="0"/>
              </a:rPr>
              <a:t>Automatic test grading accuracy of 97.1%</a:t>
            </a:r>
          </a:p>
          <a:p>
            <a:pPr marL="285750" indent="-285750">
              <a:buFont typeface="Arial" panose="020B0604020202020204" pitchFamily="34" charset="0"/>
              <a:buChar char="•"/>
            </a:pPr>
            <a:endParaRPr lang="en-ZA"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ZA" sz="1600" dirty="0">
                <a:latin typeface="Arial" panose="020B0604020202020204" pitchFamily="34" charset="0"/>
                <a:cs typeface="Arial" panose="020B0604020202020204" pitchFamily="34" charset="0"/>
              </a:rPr>
              <a:t>Assigns 2.8% of tests for manual grading</a:t>
            </a:r>
          </a:p>
          <a:p>
            <a:pPr marL="285750" indent="-285750">
              <a:buFont typeface="Arial" panose="020B0604020202020204" pitchFamily="34" charset="0"/>
              <a:buChar char="•"/>
            </a:pPr>
            <a:endParaRPr lang="en-ZA"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ZA" sz="1600" dirty="0">
                <a:latin typeface="Arial" panose="020B0604020202020204" pitchFamily="34" charset="0"/>
                <a:cs typeface="Arial" panose="020B0604020202020204" pitchFamily="34" charset="0"/>
              </a:rPr>
              <a:t>Only 0.1% or 1 test per tutorial is graded incorrectly</a:t>
            </a:r>
          </a:p>
        </p:txBody>
      </p:sp>
      <p:sp>
        <p:nvSpPr>
          <p:cNvPr id="144" name="TextBox 143">
            <a:extLst>
              <a:ext uri="{FF2B5EF4-FFF2-40B4-BE49-F238E27FC236}">
                <a16:creationId xmlns:a16="http://schemas.microsoft.com/office/drawing/2014/main" id="{B10AB543-0BF7-4F2D-A5EB-7A78279FE6A1}"/>
              </a:ext>
            </a:extLst>
          </p:cNvPr>
          <p:cNvSpPr txBox="1"/>
          <p:nvPr/>
        </p:nvSpPr>
        <p:spPr>
          <a:xfrm>
            <a:off x="21234993" y="14691425"/>
            <a:ext cx="7960061" cy="3046988"/>
          </a:xfrm>
          <a:prstGeom prst="rect">
            <a:avLst/>
          </a:prstGeom>
          <a:noFill/>
        </p:spPr>
        <p:txBody>
          <a:bodyPr wrap="square" rtlCol="0">
            <a:spAutoFit/>
          </a:bodyPr>
          <a:lstStyle/>
          <a:p>
            <a:r>
              <a:rPr lang="en-ZA" sz="1600" dirty="0">
                <a:latin typeface="Arial" panose="020B0604020202020204" pitchFamily="34" charset="0"/>
                <a:cs typeface="Arial" panose="020B0604020202020204" pitchFamily="34" charset="0"/>
              </a:rPr>
              <a:t>It was found that a system could be designed that can reliably grade tutorials tests while also allowing for crossed-out answers and handwritten entries. </a:t>
            </a:r>
          </a:p>
          <a:p>
            <a:endParaRPr lang="en-ZA" sz="1600" dirty="0">
              <a:latin typeface="Arial" panose="020B0604020202020204" pitchFamily="34" charset="0"/>
              <a:cs typeface="Arial" panose="020B0604020202020204" pitchFamily="34" charset="0"/>
            </a:endParaRPr>
          </a:p>
          <a:p>
            <a:r>
              <a:rPr lang="en-ZA" sz="1600" dirty="0">
                <a:latin typeface="Arial" panose="020B0604020202020204" pitchFamily="34" charset="0"/>
                <a:cs typeface="Arial" panose="020B0604020202020204" pitchFamily="34" charset="0"/>
              </a:rPr>
              <a:t>An interesting result was found when the student only writes his/her student number using characters. The system can still recover that particular student number even if some of the digits are classified incorrectly by the neural network. This is due to the PGM’s ability to find the nearest student number to the one estimated by the neural network. </a:t>
            </a:r>
          </a:p>
          <a:p>
            <a:endParaRPr lang="en-ZA" sz="1600" dirty="0">
              <a:latin typeface="Arial" panose="020B0604020202020204" pitchFamily="34" charset="0"/>
              <a:cs typeface="Arial" panose="020B0604020202020204" pitchFamily="34" charset="0"/>
            </a:endParaRPr>
          </a:p>
          <a:p>
            <a:r>
              <a:rPr lang="en-ZA" sz="1600" dirty="0">
                <a:latin typeface="Arial" panose="020B0604020202020204" pitchFamily="34" charset="0"/>
                <a:cs typeface="Arial" panose="020B0604020202020204" pitchFamily="34" charset="0"/>
              </a:rPr>
              <a:t>The software has also been extended to allow for two additional templates to grade multiple choice questions, as well as a mixture between decimal valued and multiple choice questions.</a:t>
            </a:r>
          </a:p>
        </p:txBody>
      </p:sp>
      <p:pic>
        <p:nvPicPr>
          <p:cNvPr id="34" name="Picture 33">
            <a:extLst>
              <a:ext uri="{FF2B5EF4-FFF2-40B4-BE49-F238E27FC236}">
                <a16:creationId xmlns:a16="http://schemas.microsoft.com/office/drawing/2014/main" id="{B423BA03-350E-434C-95F5-57D5A86C5BC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672922" y="8943999"/>
            <a:ext cx="1737523" cy="2457754"/>
          </a:xfrm>
          <a:prstGeom prst="rect">
            <a:avLst/>
          </a:prstGeom>
        </p:spPr>
      </p:pic>
      <p:pic>
        <p:nvPicPr>
          <p:cNvPr id="36" name="Picture 35">
            <a:extLst>
              <a:ext uri="{FF2B5EF4-FFF2-40B4-BE49-F238E27FC236}">
                <a16:creationId xmlns:a16="http://schemas.microsoft.com/office/drawing/2014/main" id="{06308249-5383-4DAC-94AC-E687963647D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452536" y="8951109"/>
            <a:ext cx="1710514" cy="2419550"/>
          </a:xfrm>
          <a:prstGeom prst="rect">
            <a:avLst/>
          </a:prstGeom>
        </p:spPr>
      </p:pic>
      <p:pic>
        <p:nvPicPr>
          <p:cNvPr id="74" name="Picture 4" descr="https://www.mindef.gov.sg/content/imindef/publications/pointer/journals/2008/v34n1/tech_edge/_jcr_content/imindefPars/0012/image.img.png">
            <a:extLst>
              <a:ext uri="{FF2B5EF4-FFF2-40B4-BE49-F238E27FC236}">
                <a16:creationId xmlns:a16="http://schemas.microsoft.com/office/drawing/2014/main" id="{1CC53C45-6C58-4B0A-AE45-93C2676C0DB5}"/>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b="7622"/>
          <a:stretch/>
        </p:blipFill>
        <p:spPr bwMode="auto">
          <a:xfrm>
            <a:off x="12719379" y="6060391"/>
            <a:ext cx="1982533" cy="1322936"/>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74">
            <a:extLst>
              <a:ext uri="{FF2B5EF4-FFF2-40B4-BE49-F238E27FC236}">
                <a16:creationId xmlns:a16="http://schemas.microsoft.com/office/drawing/2014/main" id="{6D393A46-ACD6-41A9-A8FF-4E2BA14DD01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909626" y="7841144"/>
            <a:ext cx="1760967" cy="2402069"/>
          </a:xfrm>
          <a:prstGeom prst="rect">
            <a:avLst/>
          </a:prstGeom>
        </p:spPr>
      </p:pic>
      <p:pic>
        <p:nvPicPr>
          <p:cNvPr id="80" name="Picture 79">
            <a:extLst>
              <a:ext uri="{FF2B5EF4-FFF2-40B4-BE49-F238E27FC236}">
                <a16:creationId xmlns:a16="http://schemas.microsoft.com/office/drawing/2014/main" id="{E8EB972F-C578-4C39-8B14-8E51E517C2E4}"/>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l="12396" t="13102" r="8591" b="10603"/>
          <a:stretch/>
        </p:blipFill>
        <p:spPr>
          <a:xfrm rot="5400000" flipH="1">
            <a:off x="17486936" y="5629198"/>
            <a:ext cx="2139060" cy="752871"/>
          </a:xfrm>
          <a:prstGeom prst="rect">
            <a:avLst/>
          </a:prstGeom>
        </p:spPr>
      </p:pic>
      <p:pic>
        <p:nvPicPr>
          <p:cNvPr id="86" name="Content Placeholder 4">
            <a:extLst>
              <a:ext uri="{FF2B5EF4-FFF2-40B4-BE49-F238E27FC236}">
                <a16:creationId xmlns:a16="http://schemas.microsoft.com/office/drawing/2014/main" id="{61928B2C-98B1-417A-9706-D9C365720335}"/>
              </a:ext>
            </a:extLst>
          </p:cNvPr>
          <p:cNvPicPr>
            <a:picLocks noChangeAspect="1"/>
          </p:cNvPicPr>
          <p:nvPr/>
        </p:nvPicPr>
        <p:blipFill rotWithShape="1">
          <a:blip r:embed="rId16">
            <a:extLst>
              <a:ext uri="{28A0092B-C50C-407E-A947-70E740481C1C}">
                <a14:useLocalDpi xmlns:a14="http://schemas.microsoft.com/office/drawing/2010/main" val="0"/>
              </a:ext>
            </a:extLst>
          </a:blip>
          <a:srcRect l="79282" t="7597" r="4243" b="66960"/>
          <a:stretch/>
        </p:blipFill>
        <p:spPr bwMode="auto">
          <a:xfrm>
            <a:off x="13028459" y="9707906"/>
            <a:ext cx="1411613" cy="1434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TextBox 87">
            <a:extLst>
              <a:ext uri="{FF2B5EF4-FFF2-40B4-BE49-F238E27FC236}">
                <a16:creationId xmlns:a16="http://schemas.microsoft.com/office/drawing/2014/main" id="{09492004-7B6B-4072-888F-14E448866746}"/>
              </a:ext>
            </a:extLst>
          </p:cNvPr>
          <p:cNvSpPr txBox="1"/>
          <p:nvPr/>
        </p:nvSpPr>
        <p:spPr>
          <a:xfrm>
            <a:off x="5938649" y="11266101"/>
            <a:ext cx="3044937" cy="338554"/>
          </a:xfrm>
          <a:prstGeom prst="rect">
            <a:avLst/>
          </a:prstGeom>
          <a:noFill/>
        </p:spPr>
        <p:txBody>
          <a:bodyPr wrap="square" rtlCol="0">
            <a:spAutoFit/>
          </a:bodyPr>
          <a:lstStyle/>
          <a:p>
            <a:pPr algn="ctr"/>
            <a:r>
              <a:rPr lang="en-ZA" sz="1600" dirty="0">
                <a:latin typeface="Arial" panose="020B0604020202020204" pitchFamily="34" charset="0"/>
                <a:cs typeface="Arial" panose="020B0604020202020204" pitchFamily="34" charset="0"/>
              </a:rPr>
              <a:t>Example tests</a:t>
            </a:r>
          </a:p>
        </p:txBody>
      </p:sp>
      <p:sp>
        <p:nvSpPr>
          <p:cNvPr id="89" name="TextBox 88">
            <a:extLst>
              <a:ext uri="{FF2B5EF4-FFF2-40B4-BE49-F238E27FC236}">
                <a16:creationId xmlns:a16="http://schemas.microsoft.com/office/drawing/2014/main" id="{A7C35CE1-EE8C-4FFB-B7FA-5ECBC57B09B0}"/>
              </a:ext>
            </a:extLst>
          </p:cNvPr>
          <p:cNvSpPr txBox="1"/>
          <p:nvPr/>
        </p:nvSpPr>
        <p:spPr>
          <a:xfrm>
            <a:off x="3944951" y="18585391"/>
            <a:ext cx="1993698" cy="369332"/>
          </a:xfrm>
          <a:prstGeom prst="rect">
            <a:avLst/>
          </a:prstGeom>
          <a:noFill/>
        </p:spPr>
        <p:txBody>
          <a:bodyPr wrap="square" rtlCol="0">
            <a:spAutoFit/>
          </a:bodyPr>
          <a:lstStyle/>
          <a:p>
            <a:pPr algn="ctr"/>
            <a:r>
              <a:rPr lang="en-ZA" dirty="0"/>
              <a:t>Graphical overview</a:t>
            </a:r>
          </a:p>
        </p:txBody>
      </p:sp>
      <p:sp>
        <p:nvSpPr>
          <p:cNvPr id="90" name="TextBox 89">
            <a:extLst>
              <a:ext uri="{FF2B5EF4-FFF2-40B4-BE49-F238E27FC236}">
                <a16:creationId xmlns:a16="http://schemas.microsoft.com/office/drawing/2014/main" id="{B86896FC-8A1D-490C-A230-05EDCDFFB66F}"/>
              </a:ext>
            </a:extLst>
          </p:cNvPr>
          <p:cNvSpPr txBox="1"/>
          <p:nvPr/>
        </p:nvSpPr>
        <p:spPr>
          <a:xfrm>
            <a:off x="16246887" y="7068465"/>
            <a:ext cx="2793542" cy="584775"/>
          </a:xfrm>
          <a:prstGeom prst="rect">
            <a:avLst/>
          </a:prstGeom>
          <a:noFill/>
        </p:spPr>
        <p:txBody>
          <a:bodyPr wrap="square" rtlCol="0">
            <a:spAutoFit/>
          </a:bodyPr>
          <a:lstStyle/>
          <a:p>
            <a:pPr algn="ctr"/>
            <a:r>
              <a:rPr lang="en-ZA" sz="1600" dirty="0">
                <a:latin typeface="Arial" panose="020B0604020202020204" pitchFamily="34" charset="0"/>
                <a:cs typeface="Arial" panose="020B0604020202020204" pitchFamily="34" charset="0"/>
              </a:rPr>
              <a:t>Reference points after Radon transform is applied</a:t>
            </a:r>
          </a:p>
        </p:txBody>
      </p:sp>
      <p:sp>
        <p:nvSpPr>
          <p:cNvPr id="91" name="TextBox 90">
            <a:extLst>
              <a:ext uri="{FF2B5EF4-FFF2-40B4-BE49-F238E27FC236}">
                <a16:creationId xmlns:a16="http://schemas.microsoft.com/office/drawing/2014/main" id="{527F3B1D-350C-4CF0-827A-C2A4F21EBAEE}"/>
              </a:ext>
            </a:extLst>
          </p:cNvPr>
          <p:cNvSpPr txBox="1"/>
          <p:nvPr/>
        </p:nvSpPr>
        <p:spPr>
          <a:xfrm>
            <a:off x="12880747" y="7298288"/>
            <a:ext cx="1769328" cy="338554"/>
          </a:xfrm>
          <a:prstGeom prst="rect">
            <a:avLst/>
          </a:prstGeom>
          <a:noFill/>
        </p:spPr>
        <p:txBody>
          <a:bodyPr wrap="square" rtlCol="0">
            <a:spAutoFit/>
          </a:bodyPr>
          <a:lstStyle/>
          <a:p>
            <a:r>
              <a:rPr lang="en-ZA" sz="1600" dirty="0">
                <a:latin typeface="Arial" panose="020B0604020202020204" pitchFamily="34" charset="0"/>
                <a:cs typeface="Arial" panose="020B0604020202020204" pitchFamily="34" charset="0"/>
              </a:rPr>
              <a:t>Radon transform</a:t>
            </a:r>
          </a:p>
        </p:txBody>
      </p:sp>
      <p:sp>
        <p:nvSpPr>
          <p:cNvPr id="92" name="TextBox 91">
            <a:extLst>
              <a:ext uri="{FF2B5EF4-FFF2-40B4-BE49-F238E27FC236}">
                <a16:creationId xmlns:a16="http://schemas.microsoft.com/office/drawing/2014/main" id="{D57A464F-7B12-4859-A5FD-FCE6C22F07E4}"/>
              </a:ext>
            </a:extLst>
          </p:cNvPr>
          <p:cNvSpPr txBox="1"/>
          <p:nvPr/>
        </p:nvSpPr>
        <p:spPr>
          <a:xfrm>
            <a:off x="16595353" y="10334411"/>
            <a:ext cx="2297344" cy="584775"/>
          </a:xfrm>
          <a:prstGeom prst="rect">
            <a:avLst/>
          </a:prstGeom>
          <a:noFill/>
        </p:spPr>
        <p:txBody>
          <a:bodyPr wrap="square" rtlCol="0">
            <a:spAutoFit/>
          </a:bodyPr>
          <a:lstStyle/>
          <a:p>
            <a:pPr algn="ctr"/>
            <a:r>
              <a:rPr lang="en-ZA" sz="1600" dirty="0">
                <a:latin typeface="Arial" panose="020B0604020202020204" pitchFamily="34" charset="0"/>
                <a:cs typeface="Arial" panose="020B0604020202020204" pitchFamily="34" charset="0"/>
              </a:rPr>
              <a:t>Contours found using contour analysis</a:t>
            </a:r>
          </a:p>
        </p:txBody>
      </p:sp>
      <p:sp>
        <p:nvSpPr>
          <p:cNvPr id="93" name="TextBox 92">
            <a:extLst>
              <a:ext uri="{FF2B5EF4-FFF2-40B4-BE49-F238E27FC236}">
                <a16:creationId xmlns:a16="http://schemas.microsoft.com/office/drawing/2014/main" id="{FFA0B7E0-2DD3-4541-8772-8910066929CE}"/>
              </a:ext>
            </a:extLst>
          </p:cNvPr>
          <p:cNvSpPr txBox="1"/>
          <p:nvPr/>
        </p:nvSpPr>
        <p:spPr>
          <a:xfrm>
            <a:off x="11818084" y="11052704"/>
            <a:ext cx="3701143" cy="584775"/>
          </a:xfrm>
          <a:prstGeom prst="rect">
            <a:avLst/>
          </a:prstGeom>
          <a:noFill/>
        </p:spPr>
        <p:txBody>
          <a:bodyPr wrap="square" rtlCol="0">
            <a:spAutoFit/>
          </a:bodyPr>
          <a:lstStyle/>
          <a:p>
            <a:pPr algn="ctr"/>
            <a:r>
              <a:rPr lang="en-ZA" sz="1600" dirty="0">
                <a:latin typeface="Arial" panose="020B0604020202020204" pitchFamily="34" charset="0"/>
                <a:cs typeface="Arial" panose="020B0604020202020204" pitchFamily="34" charset="0"/>
              </a:rPr>
              <a:t>Green: Bubble estimated locations</a:t>
            </a:r>
          </a:p>
          <a:p>
            <a:pPr algn="ctr"/>
            <a:r>
              <a:rPr lang="en-ZA" sz="1600" dirty="0">
                <a:latin typeface="Arial" panose="020B0604020202020204" pitchFamily="34" charset="0"/>
                <a:cs typeface="Arial" panose="020B0604020202020204" pitchFamily="34" charset="0"/>
              </a:rPr>
              <a:t>Red: Found contour centres</a:t>
            </a:r>
          </a:p>
        </p:txBody>
      </p:sp>
      <p:grpSp>
        <p:nvGrpSpPr>
          <p:cNvPr id="100" name="Group 99">
            <a:extLst>
              <a:ext uri="{FF2B5EF4-FFF2-40B4-BE49-F238E27FC236}">
                <a16:creationId xmlns:a16="http://schemas.microsoft.com/office/drawing/2014/main" id="{866EFC9F-6BEE-4CD7-9FF9-4ACE949BEB8B}"/>
              </a:ext>
            </a:extLst>
          </p:cNvPr>
          <p:cNvGrpSpPr/>
          <p:nvPr/>
        </p:nvGrpSpPr>
        <p:grpSpPr>
          <a:xfrm>
            <a:off x="11709047" y="14725515"/>
            <a:ext cx="3664599" cy="768062"/>
            <a:chOff x="6391274" y="1603194"/>
            <a:chExt cx="4990401" cy="1108354"/>
          </a:xfrm>
        </p:grpSpPr>
        <p:pic>
          <p:nvPicPr>
            <p:cNvPr id="101" name="Picture 100">
              <a:extLst>
                <a:ext uri="{FF2B5EF4-FFF2-40B4-BE49-F238E27FC236}">
                  <a16:creationId xmlns:a16="http://schemas.microsoft.com/office/drawing/2014/main" id="{719D44F7-B17F-4C40-AF17-09418D0F8732}"/>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941253" y="1603194"/>
              <a:ext cx="1099393" cy="1108354"/>
            </a:xfrm>
            <a:prstGeom prst="rect">
              <a:avLst/>
            </a:prstGeom>
          </p:spPr>
        </p:pic>
        <p:pic>
          <p:nvPicPr>
            <p:cNvPr id="102" name="Picture 101">
              <a:extLst>
                <a:ext uri="{FF2B5EF4-FFF2-40B4-BE49-F238E27FC236}">
                  <a16:creationId xmlns:a16="http://schemas.microsoft.com/office/drawing/2014/main" id="{91E17DE5-DC0D-40EA-9CC3-1DC94F4B2D39}"/>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634900" y="1603194"/>
              <a:ext cx="1104250" cy="1108354"/>
            </a:xfrm>
            <a:prstGeom prst="rect">
              <a:avLst/>
            </a:prstGeom>
          </p:spPr>
        </p:pic>
        <p:pic>
          <p:nvPicPr>
            <p:cNvPr id="103" name="Picture 102">
              <a:extLst>
                <a:ext uri="{FF2B5EF4-FFF2-40B4-BE49-F238E27FC236}">
                  <a16:creationId xmlns:a16="http://schemas.microsoft.com/office/drawing/2014/main" id="{9EEC8D0E-7B74-40E2-A1E8-013CFB3F0003}"/>
                </a:ext>
              </a:extLst>
            </p:cNvPr>
            <p:cNvPicPr>
              <a:picLocks noChangeAspect="1"/>
            </p:cNvPicPr>
            <p:nvPr/>
          </p:nvPicPr>
          <p:blipFill rotWithShape="1">
            <a:blip r:embed="rId19">
              <a:extLst>
                <a:ext uri="{28A0092B-C50C-407E-A947-70E740481C1C}">
                  <a14:useLocalDpi xmlns:a14="http://schemas.microsoft.com/office/drawing/2010/main" val="0"/>
                </a:ext>
              </a:extLst>
            </a:blip>
            <a:srcRect l="66266" t="10452" r="1471" b="5413"/>
            <a:stretch/>
          </p:blipFill>
          <p:spPr>
            <a:xfrm>
              <a:off x="6391274" y="1603194"/>
              <a:ext cx="1041523" cy="1108354"/>
            </a:xfrm>
            <a:prstGeom prst="rect">
              <a:avLst/>
            </a:prstGeom>
          </p:spPr>
        </p:pic>
        <p:pic>
          <p:nvPicPr>
            <p:cNvPr id="104" name="Picture 103">
              <a:extLst>
                <a:ext uri="{FF2B5EF4-FFF2-40B4-BE49-F238E27FC236}">
                  <a16:creationId xmlns:a16="http://schemas.microsoft.com/office/drawing/2014/main" id="{8BD7B740-CD1D-47A3-9687-84C7CD3640D1}"/>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0242749" y="1603194"/>
              <a:ext cx="1138926" cy="1108354"/>
            </a:xfrm>
            <a:prstGeom prst="rect">
              <a:avLst/>
            </a:prstGeom>
          </p:spPr>
        </p:pic>
        <p:cxnSp>
          <p:nvCxnSpPr>
            <p:cNvPr id="105" name="Straight Arrow Connector 104">
              <a:extLst>
                <a:ext uri="{FF2B5EF4-FFF2-40B4-BE49-F238E27FC236}">
                  <a16:creationId xmlns:a16="http://schemas.microsoft.com/office/drawing/2014/main" id="{D98B34C2-A8A6-47FC-8986-94077C2FD8ED}"/>
                </a:ext>
              </a:extLst>
            </p:cNvPr>
            <p:cNvCxnSpPr>
              <a:cxnSpLocks/>
              <a:stCxn id="103" idx="3"/>
              <a:endCxn id="102" idx="1"/>
            </p:cNvCxnSpPr>
            <p:nvPr/>
          </p:nvCxnSpPr>
          <p:spPr bwMode="auto">
            <a:xfrm>
              <a:off x="7432797" y="2157371"/>
              <a:ext cx="202103"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06" name="Straight Arrow Connector 105">
              <a:extLst>
                <a:ext uri="{FF2B5EF4-FFF2-40B4-BE49-F238E27FC236}">
                  <a16:creationId xmlns:a16="http://schemas.microsoft.com/office/drawing/2014/main" id="{264B9B17-38A8-4951-9D48-528566893CF3}"/>
                </a:ext>
              </a:extLst>
            </p:cNvPr>
            <p:cNvCxnSpPr>
              <a:cxnSpLocks/>
              <a:stCxn id="102" idx="3"/>
              <a:endCxn id="101" idx="1"/>
            </p:cNvCxnSpPr>
            <p:nvPr/>
          </p:nvCxnSpPr>
          <p:spPr bwMode="auto">
            <a:xfrm>
              <a:off x="8739150" y="2157371"/>
              <a:ext cx="202103"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07" name="Straight Arrow Connector 106">
              <a:extLst>
                <a:ext uri="{FF2B5EF4-FFF2-40B4-BE49-F238E27FC236}">
                  <a16:creationId xmlns:a16="http://schemas.microsoft.com/office/drawing/2014/main" id="{EF2911C4-971F-4929-B586-F58F0BE15814}"/>
                </a:ext>
              </a:extLst>
            </p:cNvPr>
            <p:cNvCxnSpPr>
              <a:cxnSpLocks/>
              <a:stCxn id="101" idx="3"/>
              <a:endCxn id="104" idx="1"/>
            </p:cNvCxnSpPr>
            <p:nvPr/>
          </p:nvCxnSpPr>
          <p:spPr bwMode="auto">
            <a:xfrm>
              <a:off x="10040646" y="2157371"/>
              <a:ext cx="202103"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grpSp>
      <p:sp>
        <p:nvSpPr>
          <p:cNvPr id="118" name="TextBox 117">
            <a:extLst>
              <a:ext uri="{FF2B5EF4-FFF2-40B4-BE49-F238E27FC236}">
                <a16:creationId xmlns:a16="http://schemas.microsoft.com/office/drawing/2014/main" id="{C43BF9E5-8BE4-40D9-8129-F4426D40232D}"/>
              </a:ext>
            </a:extLst>
          </p:cNvPr>
          <p:cNvSpPr txBox="1"/>
          <p:nvPr/>
        </p:nvSpPr>
        <p:spPr>
          <a:xfrm>
            <a:off x="11698761" y="15517958"/>
            <a:ext cx="3616939" cy="338554"/>
          </a:xfrm>
          <a:prstGeom prst="rect">
            <a:avLst/>
          </a:prstGeom>
          <a:noFill/>
        </p:spPr>
        <p:txBody>
          <a:bodyPr wrap="square" rtlCol="0">
            <a:spAutoFit/>
          </a:bodyPr>
          <a:lstStyle/>
          <a:p>
            <a:r>
              <a:rPr lang="en-ZA" sz="1600" dirty="0">
                <a:latin typeface="Arial" panose="020B0604020202020204" pitchFamily="34" charset="0"/>
                <a:cs typeface="Arial" panose="020B0604020202020204" pitchFamily="34" charset="0"/>
              </a:rPr>
              <a:t>Normalization and </a:t>
            </a:r>
            <a:r>
              <a:rPr lang="en-ZA" sz="1600" dirty="0" err="1">
                <a:latin typeface="Arial" panose="020B0604020202020204" pitchFamily="34" charset="0"/>
                <a:cs typeface="Arial" panose="020B0604020202020204" pitchFamily="34" charset="0"/>
              </a:rPr>
              <a:t>centering</a:t>
            </a:r>
            <a:r>
              <a:rPr lang="en-ZA" sz="1600" dirty="0">
                <a:latin typeface="Arial" panose="020B0604020202020204" pitchFamily="34" charset="0"/>
                <a:cs typeface="Arial" panose="020B0604020202020204" pitchFamily="34" charset="0"/>
              </a:rPr>
              <a:t> of digit</a:t>
            </a:r>
          </a:p>
        </p:txBody>
      </p:sp>
      <p:sp>
        <p:nvSpPr>
          <p:cNvPr id="119" name="TextBox 118">
            <a:extLst>
              <a:ext uri="{FF2B5EF4-FFF2-40B4-BE49-F238E27FC236}">
                <a16:creationId xmlns:a16="http://schemas.microsoft.com/office/drawing/2014/main" id="{DB769A84-F432-4FC1-851D-7DDA8A6E4803}"/>
              </a:ext>
            </a:extLst>
          </p:cNvPr>
          <p:cNvSpPr txBox="1"/>
          <p:nvPr/>
        </p:nvSpPr>
        <p:spPr>
          <a:xfrm>
            <a:off x="16397583" y="18434278"/>
            <a:ext cx="2538657" cy="338554"/>
          </a:xfrm>
          <a:prstGeom prst="rect">
            <a:avLst/>
          </a:prstGeom>
          <a:noFill/>
        </p:spPr>
        <p:txBody>
          <a:bodyPr wrap="square" rtlCol="0">
            <a:spAutoFit/>
          </a:bodyPr>
          <a:lstStyle/>
          <a:p>
            <a:pPr algn="ctr"/>
            <a:r>
              <a:rPr lang="en-ZA" sz="1600" dirty="0">
                <a:latin typeface="Arial" panose="020B0604020202020204" pitchFamily="34" charset="0"/>
                <a:cs typeface="Arial" panose="020B0604020202020204" pitchFamily="34" charset="0"/>
              </a:rPr>
              <a:t>CNN </a:t>
            </a:r>
            <a:r>
              <a:rPr lang="en-ZA" sz="1600" dirty="0" err="1">
                <a:latin typeface="Arial" panose="020B0604020202020204" pitchFamily="34" charset="0"/>
                <a:cs typeface="Arial" panose="020B0604020202020204" pitchFamily="34" charset="0"/>
              </a:rPr>
              <a:t>TensorFlow</a:t>
            </a:r>
            <a:r>
              <a:rPr lang="en-ZA" sz="1600" dirty="0">
                <a:latin typeface="Arial" panose="020B0604020202020204" pitchFamily="34" charset="0"/>
                <a:cs typeface="Arial" panose="020B0604020202020204" pitchFamily="34" charset="0"/>
              </a:rPr>
              <a:t> setup</a:t>
            </a:r>
          </a:p>
        </p:txBody>
      </p:sp>
      <p:pic>
        <p:nvPicPr>
          <p:cNvPr id="27" name="Picture 26">
            <a:extLst>
              <a:ext uri="{FF2B5EF4-FFF2-40B4-BE49-F238E27FC236}">
                <a16:creationId xmlns:a16="http://schemas.microsoft.com/office/drawing/2014/main" id="{1C60C12E-097E-44F8-97DF-221C1C23705E}"/>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6473016" y="13635145"/>
            <a:ext cx="2133923" cy="4836569"/>
          </a:xfrm>
          <a:prstGeom prst="rect">
            <a:avLst/>
          </a:prstGeom>
        </p:spPr>
      </p:pic>
      <p:sp>
        <p:nvSpPr>
          <p:cNvPr id="134" name="TextBox 133">
            <a:extLst>
              <a:ext uri="{FF2B5EF4-FFF2-40B4-BE49-F238E27FC236}">
                <a16:creationId xmlns:a16="http://schemas.microsoft.com/office/drawing/2014/main" id="{932C80AB-3FC1-4144-B0E3-88BE4318DD55}"/>
              </a:ext>
            </a:extLst>
          </p:cNvPr>
          <p:cNvSpPr txBox="1"/>
          <p:nvPr/>
        </p:nvSpPr>
        <p:spPr>
          <a:xfrm>
            <a:off x="11080221" y="13771465"/>
            <a:ext cx="5302820" cy="830997"/>
          </a:xfrm>
          <a:prstGeom prst="rect">
            <a:avLst/>
          </a:prstGeom>
          <a:noFill/>
        </p:spPr>
        <p:txBody>
          <a:bodyPr wrap="square" rtlCol="0">
            <a:spAutoFit/>
          </a:bodyPr>
          <a:lstStyle/>
          <a:p>
            <a:r>
              <a:rPr lang="en-ZA" sz="1600" dirty="0">
                <a:latin typeface="Arial" panose="020B0604020202020204" pitchFamily="34" charset="0"/>
                <a:cs typeface="Arial" panose="020B0604020202020204" pitchFamily="34" charset="0"/>
              </a:rPr>
              <a:t>A custom segmentation algorithm is first applied to allow for the CNN to classify each digit, by normalizing and </a:t>
            </a:r>
            <a:r>
              <a:rPr lang="en-ZA" sz="1600" dirty="0" err="1">
                <a:latin typeface="Arial" panose="020B0604020202020204" pitchFamily="34" charset="0"/>
                <a:cs typeface="Arial" panose="020B0604020202020204" pitchFamily="34" charset="0"/>
              </a:rPr>
              <a:t>centering</a:t>
            </a:r>
            <a:r>
              <a:rPr lang="en-ZA" sz="1600" dirty="0">
                <a:latin typeface="Arial" panose="020B0604020202020204" pitchFamily="34" charset="0"/>
                <a:cs typeface="Arial" panose="020B0604020202020204" pitchFamily="34" charset="0"/>
              </a:rPr>
              <a:t> the digit.</a:t>
            </a:r>
          </a:p>
        </p:txBody>
      </p:sp>
      <p:pic>
        <p:nvPicPr>
          <p:cNvPr id="145" name="Picture 2" descr="http://parse.ele.tue.nl/cluster/2/CNNArchitecture.jpg">
            <a:extLst>
              <a:ext uri="{FF2B5EF4-FFF2-40B4-BE49-F238E27FC236}">
                <a16:creationId xmlns:a16="http://schemas.microsoft.com/office/drawing/2014/main" id="{D5ECA42D-920A-4F1E-8A44-FE1F6F0B74B9}"/>
              </a:ext>
            </a:extLst>
          </p:cNvPr>
          <p:cNvPicPr>
            <a:picLocks noChangeAspect="1" noChangeArrowheads="1"/>
          </p:cNvPicPr>
          <p:nvPr/>
        </p:nvPicPr>
        <p:blipFill rotWithShape="1">
          <a:blip r:embed="rId22">
            <a:extLst>
              <a:ext uri="{28A0092B-C50C-407E-A947-70E740481C1C}">
                <a14:useLocalDpi xmlns:a14="http://schemas.microsoft.com/office/drawing/2010/main" val="0"/>
              </a:ext>
            </a:extLst>
          </a:blip>
          <a:srcRect t="25243"/>
          <a:stretch/>
        </p:blipFill>
        <p:spPr bwMode="auto">
          <a:xfrm>
            <a:off x="11373545" y="17296034"/>
            <a:ext cx="4264372" cy="1233546"/>
          </a:xfrm>
          <a:prstGeom prst="rect">
            <a:avLst/>
          </a:prstGeom>
          <a:noFill/>
          <a:extLst>
            <a:ext uri="{909E8E84-426E-40DD-AFC4-6F175D3DCCD1}">
              <a14:hiddenFill xmlns:a14="http://schemas.microsoft.com/office/drawing/2010/main">
                <a:solidFill>
                  <a:srgbClr val="FFFFFF"/>
                </a:solidFill>
              </a14:hiddenFill>
            </a:ext>
          </a:extLst>
        </p:spPr>
      </p:pic>
      <p:sp>
        <p:nvSpPr>
          <p:cNvPr id="146" name="TextBox 145">
            <a:extLst>
              <a:ext uri="{FF2B5EF4-FFF2-40B4-BE49-F238E27FC236}">
                <a16:creationId xmlns:a16="http://schemas.microsoft.com/office/drawing/2014/main" id="{80B03DF9-95D0-49B5-AF0D-591EA8268EB6}"/>
              </a:ext>
            </a:extLst>
          </p:cNvPr>
          <p:cNvSpPr txBox="1"/>
          <p:nvPr/>
        </p:nvSpPr>
        <p:spPr>
          <a:xfrm>
            <a:off x="10944066" y="16286663"/>
            <a:ext cx="5302820" cy="830997"/>
          </a:xfrm>
          <a:prstGeom prst="rect">
            <a:avLst/>
          </a:prstGeom>
          <a:noFill/>
        </p:spPr>
        <p:txBody>
          <a:bodyPr wrap="square" rtlCol="0">
            <a:spAutoFit/>
          </a:bodyPr>
          <a:lstStyle/>
          <a:p>
            <a:r>
              <a:rPr lang="en-ZA" sz="1600" dirty="0">
                <a:latin typeface="Arial" panose="020B0604020202020204" pitchFamily="34" charset="0"/>
                <a:cs typeface="Arial" panose="020B0604020202020204" pitchFamily="34" charset="0"/>
              </a:rPr>
              <a:t>The CNN is then used to analyse this input image and estimate the probability of each digit being present in the image.</a:t>
            </a:r>
          </a:p>
        </p:txBody>
      </p:sp>
      <p:sp>
        <p:nvSpPr>
          <p:cNvPr id="147" name="TextBox 146">
            <a:extLst>
              <a:ext uri="{FF2B5EF4-FFF2-40B4-BE49-F238E27FC236}">
                <a16:creationId xmlns:a16="http://schemas.microsoft.com/office/drawing/2014/main" id="{EF0C8D08-E678-4929-8D93-F83ECA939623}"/>
              </a:ext>
            </a:extLst>
          </p:cNvPr>
          <p:cNvSpPr txBox="1"/>
          <p:nvPr/>
        </p:nvSpPr>
        <p:spPr>
          <a:xfrm>
            <a:off x="11417088" y="18389854"/>
            <a:ext cx="4264371" cy="338554"/>
          </a:xfrm>
          <a:prstGeom prst="rect">
            <a:avLst/>
          </a:prstGeom>
          <a:noFill/>
        </p:spPr>
        <p:txBody>
          <a:bodyPr wrap="square" rtlCol="0">
            <a:spAutoFit/>
          </a:bodyPr>
          <a:lstStyle/>
          <a:p>
            <a:pPr algn="ctr"/>
            <a:r>
              <a:rPr lang="en-ZA" sz="1600" dirty="0">
                <a:latin typeface="Arial" panose="020B0604020202020204" pitchFamily="34" charset="0"/>
                <a:cs typeface="Arial" panose="020B0604020202020204" pitchFamily="34" charset="0"/>
              </a:rPr>
              <a:t>CNN visual setup</a:t>
            </a:r>
          </a:p>
        </p:txBody>
      </p:sp>
      <p:grpSp>
        <p:nvGrpSpPr>
          <p:cNvPr id="2" name="Group 1">
            <a:extLst>
              <a:ext uri="{FF2B5EF4-FFF2-40B4-BE49-F238E27FC236}">
                <a16:creationId xmlns:a16="http://schemas.microsoft.com/office/drawing/2014/main" id="{8456B06B-733A-41DA-90F0-537D167C78CA}"/>
              </a:ext>
            </a:extLst>
          </p:cNvPr>
          <p:cNvGrpSpPr/>
          <p:nvPr/>
        </p:nvGrpSpPr>
        <p:grpSpPr>
          <a:xfrm>
            <a:off x="16354040" y="4666595"/>
            <a:ext cx="1869130" cy="2481963"/>
            <a:chOff x="2889249" y="1892445"/>
            <a:chExt cx="3432030" cy="4752191"/>
          </a:xfrm>
        </p:grpSpPr>
        <p:pic>
          <p:nvPicPr>
            <p:cNvPr id="108" name="Picture 107">
              <a:extLst>
                <a:ext uri="{FF2B5EF4-FFF2-40B4-BE49-F238E27FC236}">
                  <a16:creationId xmlns:a16="http://schemas.microsoft.com/office/drawing/2014/main" id="{18E4505C-37F4-44BA-86B8-3EDE55C80E31}"/>
                </a:ext>
              </a:extLst>
            </p:cNvPr>
            <p:cNvPicPr>
              <a:picLocks noChangeAspect="1"/>
            </p:cNvPicPr>
            <p:nvPr/>
          </p:nvPicPr>
          <p:blipFill rotWithShape="1">
            <a:blip r:embed="rId23" cstate="print">
              <a:extLst>
                <a:ext uri="{28A0092B-C50C-407E-A947-70E740481C1C}">
                  <a14:useLocalDpi xmlns:a14="http://schemas.microsoft.com/office/drawing/2010/main" val="0"/>
                </a:ext>
              </a:extLst>
            </a:blip>
            <a:srcRect l="1903" t="2281" b="-991"/>
            <a:stretch/>
          </p:blipFill>
          <p:spPr>
            <a:xfrm>
              <a:off x="2951463" y="1892445"/>
              <a:ext cx="3369816" cy="4752191"/>
            </a:xfrm>
            <a:prstGeom prst="rect">
              <a:avLst/>
            </a:prstGeom>
          </p:spPr>
        </p:pic>
        <p:cxnSp>
          <p:nvCxnSpPr>
            <p:cNvPr id="120" name="Straight Connector 119">
              <a:extLst>
                <a:ext uri="{FF2B5EF4-FFF2-40B4-BE49-F238E27FC236}">
                  <a16:creationId xmlns:a16="http://schemas.microsoft.com/office/drawing/2014/main" id="{5E4E3456-A54E-4573-B761-901DDA6DB187}"/>
                </a:ext>
              </a:extLst>
            </p:cNvPr>
            <p:cNvCxnSpPr>
              <a:cxnSpLocks/>
            </p:cNvCxnSpPr>
            <p:nvPr/>
          </p:nvCxnSpPr>
          <p:spPr bwMode="auto">
            <a:xfrm>
              <a:off x="2889250" y="3378829"/>
              <a:ext cx="3333325" cy="24767"/>
            </a:xfrm>
            <a:prstGeom prst="line">
              <a:avLst/>
            </a:prstGeom>
            <a:solidFill>
              <a:schemeClr val="accent1"/>
            </a:solidFill>
            <a:ln w="12700" cap="sq" cmpd="sng" algn="ctr">
              <a:solidFill>
                <a:srgbClr val="0070C0"/>
              </a:solidFill>
              <a:prstDash val="solid"/>
              <a:round/>
              <a:headEnd type="none" w="sm" len="sm"/>
              <a:tailEnd type="none" w="sm" len="sm"/>
            </a:ln>
            <a:effectLst/>
          </p:spPr>
        </p:cxnSp>
        <p:cxnSp>
          <p:nvCxnSpPr>
            <p:cNvPr id="148" name="Straight Connector 147">
              <a:extLst>
                <a:ext uri="{FF2B5EF4-FFF2-40B4-BE49-F238E27FC236}">
                  <a16:creationId xmlns:a16="http://schemas.microsoft.com/office/drawing/2014/main" id="{D892AE7E-0761-490B-83B3-8ED5F9A76991}"/>
                </a:ext>
              </a:extLst>
            </p:cNvPr>
            <p:cNvCxnSpPr>
              <a:cxnSpLocks/>
            </p:cNvCxnSpPr>
            <p:nvPr/>
          </p:nvCxnSpPr>
          <p:spPr bwMode="auto">
            <a:xfrm flipH="1">
              <a:off x="4624915" y="2095496"/>
              <a:ext cx="26460" cy="4381500"/>
            </a:xfrm>
            <a:prstGeom prst="line">
              <a:avLst/>
            </a:prstGeom>
            <a:solidFill>
              <a:schemeClr val="accent1"/>
            </a:solidFill>
            <a:ln w="12700" cap="sq" cmpd="sng" algn="ctr">
              <a:solidFill>
                <a:srgbClr val="92D050"/>
              </a:solidFill>
              <a:prstDash val="solid"/>
              <a:round/>
              <a:headEnd type="none" w="sm" len="sm"/>
              <a:tailEnd type="none" w="sm" len="sm"/>
            </a:ln>
            <a:effectLst/>
          </p:spPr>
        </p:cxnSp>
        <p:sp>
          <p:nvSpPr>
            <p:cNvPr id="149" name="Oval 148">
              <a:extLst>
                <a:ext uri="{FF2B5EF4-FFF2-40B4-BE49-F238E27FC236}">
                  <a16:creationId xmlns:a16="http://schemas.microsoft.com/office/drawing/2014/main" id="{6A3E58EF-74E5-429D-98A7-F7C54B2A1FF9}"/>
                </a:ext>
              </a:extLst>
            </p:cNvPr>
            <p:cNvSpPr/>
            <p:nvPr/>
          </p:nvSpPr>
          <p:spPr bwMode="auto">
            <a:xfrm>
              <a:off x="4621740" y="3372479"/>
              <a:ext cx="45719" cy="45719"/>
            </a:xfrm>
            <a:prstGeom prst="ellipse">
              <a:avLst/>
            </a:prstGeom>
            <a:solidFill>
              <a:srgbClr val="FF0000"/>
            </a:solidFill>
            <a:ln w="12700" cap="sq"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ZA" sz="2400" b="0" i="0" u="none" strike="noStrike" cap="none" normalizeH="0" baseline="0">
                <a:ln>
                  <a:noFill/>
                </a:ln>
                <a:solidFill>
                  <a:schemeClr val="tx1"/>
                </a:solidFill>
                <a:effectLst/>
                <a:latin typeface="Times New Roman" pitchFamily="18" charset="0"/>
              </a:endParaRPr>
            </a:p>
          </p:txBody>
        </p:sp>
        <p:cxnSp>
          <p:nvCxnSpPr>
            <p:cNvPr id="150" name="Straight Connector 149">
              <a:extLst>
                <a:ext uri="{FF2B5EF4-FFF2-40B4-BE49-F238E27FC236}">
                  <a16:creationId xmlns:a16="http://schemas.microsoft.com/office/drawing/2014/main" id="{715D7B3D-F8C8-486B-BF30-4FEFB72B1C7A}"/>
                </a:ext>
              </a:extLst>
            </p:cNvPr>
            <p:cNvCxnSpPr>
              <a:cxnSpLocks/>
            </p:cNvCxnSpPr>
            <p:nvPr/>
          </p:nvCxnSpPr>
          <p:spPr bwMode="auto">
            <a:xfrm flipH="1">
              <a:off x="3234411" y="2095496"/>
              <a:ext cx="26460" cy="4381500"/>
            </a:xfrm>
            <a:prstGeom prst="line">
              <a:avLst/>
            </a:prstGeom>
            <a:solidFill>
              <a:schemeClr val="accent1"/>
            </a:solidFill>
            <a:ln w="12700" cap="sq" cmpd="sng" algn="ctr">
              <a:solidFill>
                <a:srgbClr val="92D050"/>
              </a:solidFill>
              <a:prstDash val="solid"/>
              <a:round/>
              <a:headEnd type="none" w="sm" len="sm"/>
              <a:tailEnd type="none" w="sm" len="sm"/>
            </a:ln>
            <a:effectLst/>
          </p:spPr>
        </p:cxnSp>
        <p:sp>
          <p:nvSpPr>
            <p:cNvPr id="151" name="Oval 150">
              <a:extLst>
                <a:ext uri="{FF2B5EF4-FFF2-40B4-BE49-F238E27FC236}">
                  <a16:creationId xmlns:a16="http://schemas.microsoft.com/office/drawing/2014/main" id="{3ADEB83C-FDED-4EA2-A004-5C81EFCCCBE6}"/>
                </a:ext>
              </a:extLst>
            </p:cNvPr>
            <p:cNvSpPr/>
            <p:nvPr/>
          </p:nvSpPr>
          <p:spPr bwMode="auto">
            <a:xfrm>
              <a:off x="3231090" y="3355969"/>
              <a:ext cx="45719" cy="45719"/>
            </a:xfrm>
            <a:prstGeom prst="ellipse">
              <a:avLst/>
            </a:prstGeom>
            <a:solidFill>
              <a:srgbClr val="FF0000"/>
            </a:solidFill>
            <a:ln w="12700" cap="sq"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ZA" sz="2400" b="0" i="0" u="none" strike="noStrike" cap="none" normalizeH="0" baseline="0">
                <a:ln>
                  <a:noFill/>
                </a:ln>
                <a:solidFill>
                  <a:schemeClr val="tx1"/>
                </a:solidFill>
                <a:effectLst/>
                <a:latin typeface="Times New Roman" pitchFamily="18" charset="0"/>
              </a:endParaRPr>
            </a:p>
          </p:txBody>
        </p:sp>
        <p:cxnSp>
          <p:nvCxnSpPr>
            <p:cNvPr id="152" name="Straight Connector 151">
              <a:extLst>
                <a:ext uri="{FF2B5EF4-FFF2-40B4-BE49-F238E27FC236}">
                  <a16:creationId xmlns:a16="http://schemas.microsoft.com/office/drawing/2014/main" id="{39034A53-EAFA-4F82-9F6D-6C840FDB3F21}"/>
                </a:ext>
              </a:extLst>
            </p:cNvPr>
            <p:cNvCxnSpPr>
              <a:cxnSpLocks/>
            </p:cNvCxnSpPr>
            <p:nvPr/>
          </p:nvCxnSpPr>
          <p:spPr bwMode="auto">
            <a:xfrm>
              <a:off x="2889249" y="6379261"/>
              <a:ext cx="3286126" cy="12384"/>
            </a:xfrm>
            <a:prstGeom prst="line">
              <a:avLst/>
            </a:prstGeom>
            <a:solidFill>
              <a:schemeClr val="accent1"/>
            </a:solidFill>
            <a:ln w="12700" cap="sq" cmpd="sng" algn="ctr">
              <a:solidFill>
                <a:srgbClr val="0070C0"/>
              </a:solidFill>
              <a:prstDash val="solid"/>
              <a:round/>
              <a:headEnd type="none" w="sm" len="sm"/>
              <a:tailEnd type="none" w="sm" len="sm"/>
            </a:ln>
            <a:effectLst/>
          </p:spPr>
        </p:cxnSp>
        <p:sp>
          <p:nvSpPr>
            <p:cNvPr id="153" name="Oval 152">
              <a:extLst>
                <a:ext uri="{FF2B5EF4-FFF2-40B4-BE49-F238E27FC236}">
                  <a16:creationId xmlns:a16="http://schemas.microsoft.com/office/drawing/2014/main" id="{E6EE5857-3D38-4BBE-A7BE-7906E1489563}"/>
                </a:ext>
              </a:extLst>
            </p:cNvPr>
            <p:cNvSpPr/>
            <p:nvPr/>
          </p:nvSpPr>
          <p:spPr bwMode="auto">
            <a:xfrm>
              <a:off x="3209818" y="6360055"/>
              <a:ext cx="45719" cy="45719"/>
            </a:xfrm>
            <a:prstGeom prst="ellipse">
              <a:avLst/>
            </a:prstGeom>
            <a:solidFill>
              <a:srgbClr val="FF0000"/>
            </a:solidFill>
            <a:ln w="12700" cap="sq"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ZA" sz="2400" b="0" i="0" u="none" strike="noStrike" cap="none" normalizeH="0" baseline="0">
                <a:ln>
                  <a:noFill/>
                </a:ln>
                <a:solidFill>
                  <a:schemeClr val="tx1"/>
                </a:solidFill>
                <a:effectLst/>
                <a:latin typeface="Times New Roman" pitchFamily="18" charset="0"/>
              </a:endParaRPr>
            </a:p>
          </p:txBody>
        </p:sp>
        <p:sp>
          <p:nvSpPr>
            <p:cNvPr id="154" name="Oval 153">
              <a:extLst>
                <a:ext uri="{FF2B5EF4-FFF2-40B4-BE49-F238E27FC236}">
                  <a16:creationId xmlns:a16="http://schemas.microsoft.com/office/drawing/2014/main" id="{ACBE78A7-0E90-4AD2-B21A-BEBB09751065}"/>
                </a:ext>
              </a:extLst>
            </p:cNvPr>
            <p:cNvSpPr/>
            <p:nvPr/>
          </p:nvSpPr>
          <p:spPr bwMode="auto">
            <a:xfrm>
              <a:off x="4602054" y="6366405"/>
              <a:ext cx="45719" cy="45719"/>
            </a:xfrm>
            <a:prstGeom prst="ellipse">
              <a:avLst/>
            </a:prstGeom>
            <a:solidFill>
              <a:srgbClr val="FF0000"/>
            </a:solidFill>
            <a:ln w="12700" cap="sq"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ZA" sz="2400" b="0" i="0" u="none" strike="noStrike" cap="none" normalizeH="0" baseline="0">
                <a:ln>
                  <a:noFill/>
                </a:ln>
                <a:solidFill>
                  <a:schemeClr val="tx1"/>
                </a:solidFill>
                <a:effectLst/>
                <a:latin typeface="Times New Roman" pitchFamily="18" charset="0"/>
              </a:endParaRPr>
            </a:p>
          </p:txBody>
        </p:sp>
      </p:grpSp>
      <p:grpSp>
        <p:nvGrpSpPr>
          <p:cNvPr id="155" name="Group 154">
            <a:extLst>
              <a:ext uri="{FF2B5EF4-FFF2-40B4-BE49-F238E27FC236}">
                <a16:creationId xmlns:a16="http://schemas.microsoft.com/office/drawing/2014/main" id="{FF4EEBA9-DD7D-4839-A27B-D355434B6EF2}"/>
              </a:ext>
            </a:extLst>
          </p:cNvPr>
          <p:cNvGrpSpPr/>
          <p:nvPr/>
        </p:nvGrpSpPr>
        <p:grpSpPr>
          <a:xfrm>
            <a:off x="21459825" y="5962243"/>
            <a:ext cx="2958040" cy="1480147"/>
            <a:chOff x="912213" y="2629981"/>
            <a:chExt cx="3946884" cy="2493211"/>
          </a:xfrm>
        </p:grpSpPr>
        <p:pic>
          <p:nvPicPr>
            <p:cNvPr id="156" name="Content Placeholder 4">
              <a:extLst>
                <a:ext uri="{FF2B5EF4-FFF2-40B4-BE49-F238E27FC236}">
                  <a16:creationId xmlns:a16="http://schemas.microsoft.com/office/drawing/2014/main" id="{17D299DC-83B9-4FCB-B3C9-C868EAD78593}"/>
                </a:ext>
              </a:extLst>
            </p:cNvPr>
            <p:cNvPicPr>
              <a:picLocks noChangeAspect="1"/>
            </p:cNvPicPr>
            <p:nvPr/>
          </p:nvPicPr>
          <p:blipFill rotWithShape="1">
            <a:blip r:embed="rId24">
              <a:extLst>
                <a:ext uri="{28A0092B-C50C-407E-A947-70E740481C1C}">
                  <a14:useLocalDpi xmlns:a14="http://schemas.microsoft.com/office/drawing/2010/main" val="0"/>
                </a:ext>
              </a:extLst>
            </a:blip>
            <a:srcRect r="69478"/>
            <a:stretch/>
          </p:blipFill>
          <p:spPr bwMode="auto">
            <a:xfrm>
              <a:off x="912213" y="2629981"/>
              <a:ext cx="178620" cy="246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 name="Right Brace 156">
              <a:extLst>
                <a:ext uri="{FF2B5EF4-FFF2-40B4-BE49-F238E27FC236}">
                  <a16:creationId xmlns:a16="http://schemas.microsoft.com/office/drawing/2014/main" id="{668637AA-DDEE-4EFD-B6FB-C9928A08203C}"/>
                </a:ext>
              </a:extLst>
            </p:cNvPr>
            <p:cNvSpPr/>
            <p:nvPr/>
          </p:nvSpPr>
          <p:spPr bwMode="auto">
            <a:xfrm>
              <a:off x="1497429" y="3010395"/>
              <a:ext cx="329028" cy="2088466"/>
            </a:xfrm>
            <a:prstGeom prst="rightBrace">
              <a:avLst/>
            </a:prstGeom>
            <a:solidFill>
              <a:schemeClr val="bg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ZA" sz="2400" b="0" i="0" u="none" strike="noStrike" cap="none" normalizeH="0" baseline="0">
                <a:ln>
                  <a:noFill/>
                </a:ln>
                <a:solidFill>
                  <a:schemeClr val="tx1"/>
                </a:solidFill>
                <a:effectLst/>
                <a:latin typeface="Times New Roman" pitchFamily="18" charset="0"/>
              </a:endParaRPr>
            </a:p>
          </p:txBody>
        </p:sp>
        <p:sp>
          <p:nvSpPr>
            <p:cNvPr id="158" name="Right Brace 157">
              <a:extLst>
                <a:ext uri="{FF2B5EF4-FFF2-40B4-BE49-F238E27FC236}">
                  <a16:creationId xmlns:a16="http://schemas.microsoft.com/office/drawing/2014/main" id="{8D4E0874-057B-478B-90AE-AD060BB77EB2}"/>
                </a:ext>
              </a:extLst>
            </p:cNvPr>
            <p:cNvSpPr/>
            <p:nvPr/>
          </p:nvSpPr>
          <p:spPr bwMode="auto">
            <a:xfrm>
              <a:off x="1497429" y="2629981"/>
              <a:ext cx="329028" cy="354037"/>
            </a:xfrm>
            <a:prstGeom prst="rightBrace">
              <a:avLst/>
            </a:prstGeom>
            <a:solidFill>
              <a:schemeClr val="bg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ZA" sz="2400" b="0" i="0" u="none" strike="noStrike" cap="none" normalizeH="0" baseline="0">
                <a:ln>
                  <a:noFill/>
                </a:ln>
                <a:solidFill>
                  <a:schemeClr val="tx1"/>
                </a:solidFill>
                <a:effectLst/>
                <a:latin typeface="Times New Roman" pitchFamily="18" charset="0"/>
              </a:endParaRPr>
            </a:p>
          </p:txBody>
        </p:sp>
        <p:sp>
          <p:nvSpPr>
            <p:cNvPr id="159" name="TextBox 158">
              <a:extLst>
                <a:ext uri="{FF2B5EF4-FFF2-40B4-BE49-F238E27FC236}">
                  <a16:creationId xmlns:a16="http://schemas.microsoft.com/office/drawing/2014/main" id="{ED7FC0D3-3530-42E5-9ADD-47F36CFE0E90}"/>
                </a:ext>
              </a:extLst>
            </p:cNvPr>
            <p:cNvSpPr txBox="1"/>
            <p:nvPr/>
          </p:nvSpPr>
          <p:spPr>
            <a:xfrm>
              <a:off x="1981200" y="2629981"/>
              <a:ext cx="1997613" cy="985015"/>
            </a:xfrm>
            <a:prstGeom prst="rect">
              <a:avLst/>
            </a:prstGeom>
            <a:noFill/>
          </p:spPr>
          <p:txBody>
            <a:bodyPr wrap="square" rtlCol="0">
              <a:spAutoFit/>
            </a:bodyPr>
            <a:lstStyle/>
            <a:p>
              <a:r>
                <a:rPr lang="en-ZA" sz="1600" dirty="0">
                  <a:latin typeface="Arial" panose="020B0604020202020204" pitchFamily="34" charset="0"/>
                  <a:cs typeface="Arial" panose="020B0604020202020204" pitchFamily="34" charset="0"/>
                </a:rPr>
                <a:t>Probably</a:t>
              </a:r>
            </a:p>
            <a:p>
              <a:r>
                <a:rPr lang="en-ZA" sz="1600" dirty="0">
                  <a:latin typeface="Arial" panose="020B0604020202020204" pitchFamily="34" charset="0"/>
                  <a:cs typeface="Arial" panose="020B0604020202020204" pitchFamily="34" charset="0"/>
                </a:rPr>
                <a:t> a 6</a:t>
              </a:r>
            </a:p>
          </p:txBody>
        </p:sp>
        <p:sp>
          <p:nvSpPr>
            <p:cNvPr id="160" name="TextBox 159">
              <a:extLst>
                <a:ext uri="{FF2B5EF4-FFF2-40B4-BE49-F238E27FC236}">
                  <a16:creationId xmlns:a16="http://schemas.microsoft.com/office/drawing/2014/main" id="{AC61B415-0D20-4B04-B517-EA3D62CD70ED}"/>
                </a:ext>
              </a:extLst>
            </p:cNvPr>
            <p:cNvSpPr txBox="1"/>
            <p:nvPr/>
          </p:nvSpPr>
          <p:spPr>
            <a:xfrm>
              <a:off x="1981200" y="3823795"/>
              <a:ext cx="1997613" cy="985015"/>
            </a:xfrm>
            <a:prstGeom prst="rect">
              <a:avLst/>
            </a:prstGeom>
            <a:noFill/>
          </p:spPr>
          <p:txBody>
            <a:bodyPr wrap="square" rtlCol="0">
              <a:spAutoFit/>
            </a:bodyPr>
            <a:lstStyle/>
            <a:p>
              <a:r>
                <a:rPr lang="en-ZA" sz="1600" dirty="0">
                  <a:latin typeface="Arial" panose="020B0604020202020204" pitchFamily="34" charset="0"/>
                  <a:cs typeface="Arial" panose="020B0604020202020204" pitchFamily="34" charset="0"/>
                </a:rPr>
                <a:t>Probably</a:t>
              </a:r>
            </a:p>
            <a:p>
              <a:r>
                <a:rPr lang="en-ZA" sz="1600" dirty="0">
                  <a:latin typeface="Arial" panose="020B0604020202020204" pitchFamily="34" charset="0"/>
                  <a:cs typeface="Arial" panose="020B0604020202020204" pitchFamily="34" charset="0"/>
                </a:rPr>
                <a:t> a 3 or 6</a:t>
              </a:r>
            </a:p>
          </p:txBody>
        </p:sp>
        <p:sp>
          <p:nvSpPr>
            <p:cNvPr id="161" name="Right Brace 160">
              <a:extLst>
                <a:ext uri="{FF2B5EF4-FFF2-40B4-BE49-F238E27FC236}">
                  <a16:creationId xmlns:a16="http://schemas.microsoft.com/office/drawing/2014/main" id="{897A8FD2-11B4-4299-8B55-544D24937634}"/>
                </a:ext>
              </a:extLst>
            </p:cNvPr>
            <p:cNvSpPr/>
            <p:nvPr/>
          </p:nvSpPr>
          <p:spPr bwMode="auto">
            <a:xfrm>
              <a:off x="3368391" y="2737607"/>
              <a:ext cx="126652" cy="1762945"/>
            </a:xfrm>
            <a:prstGeom prst="rightBrace">
              <a:avLst/>
            </a:prstGeom>
            <a:solidFill>
              <a:schemeClr val="bg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ZA" sz="2400" b="0" i="0" u="none" strike="noStrike" cap="none" normalizeH="0" baseline="0">
                <a:ln>
                  <a:noFill/>
                </a:ln>
                <a:solidFill>
                  <a:schemeClr val="tx1"/>
                </a:solidFill>
                <a:effectLst/>
                <a:latin typeface="Times New Roman" pitchFamily="18" charset="0"/>
              </a:endParaRPr>
            </a:p>
          </p:txBody>
        </p:sp>
        <p:sp>
          <p:nvSpPr>
            <p:cNvPr id="162" name="TextBox 161">
              <a:extLst>
                <a:ext uri="{FF2B5EF4-FFF2-40B4-BE49-F238E27FC236}">
                  <a16:creationId xmlns:a16="http://schemas.microsoft.com/office/drawing/2014/main" id="{C54C11EF-710F-4CB5-8C22-B71E62A21BE7}"/>
                </a:ext>
              </a:extLst>
            </p:cNvPr>
            <p:cNvSpPr txBox="1"/>
            <p:nvPr/>
          </p:nvSpPr>
          <p:spPr>
            <a:xfrm>
              <a:off x="3582300" y="3247432"/>
              <a:ext cx="1276797" cy="985015"/>
            </a:xfrm>
            <a:prstGeom prst="rect">
              <a:avLst/>
            </a:prstGeom>
            <a:noFill/>
          </p:spPr>
          <p:txBody>
            <a:bodyPr wrap="square" rtlCol="0">
              <a:spAutoFit/>
            </a:bodyPr>
            <a:lstStyle/>
            <a:p>
              <a:r>
                <a:rPr lang="en-ZA" sz="1600" dirty="0">
                  <a:latin typeface="Arial" panose="020B0604020202020204" pitchFamily="34" charset="0"/>
                  <a:cs typeface="Arial" panose="020B0604020202020204" pitchFamily="34" charset="0"/>
                </a:rPr>
                <a:t>Final </a:t>
              </a:r>
            </a:p>
            <a:p>
              <a:r>
                <a:rPr lang="en-ZA" sz="1600" dirty="0">
                  <a:latin typeface="Arial" panose="020B0604020202020204" pitchFamily="34" charset="0"/>
                  <a:cs typeface="Arial" panose="020B0604020202020204" pitchFamily="34" charset="0"/>
                </a:rPr>
                <a:t>guess: 6</a:t>
              </a:r>
            </a:p>
          </p:txBody>
        </p:sp>
        <p:pic>
          <p:nvPicPr>
            <p:cNvPr id="163" name="Picture 162">
              <a:extLst>
                <a:ext uri="{FF2B5EF4-FFF2-40B4-BE49-F238E27FC236}">
                  <a16:creationId xmlns:a16="http://schemas.microsoft.com/office/drawing/2014/main" id="{B9BCBA20-1ADF-4341-85B8-22C7F6DFE760}"/>
                </a:ext>
              </a:extLst>
            </p:cNvPr>
            <p:cNvPicPr>
              <a:picLocks noChangeAspect="1"/>
            </p:cNvPicPr>
            <p:nvPr/>
          </p:nvPicPr>
          <p:blipFill rotWithShape="1">
            <a:blip r:embed="rId25">
              <a:extLst>
                <a:ext uri="{28A0092B-C50C-407E-A947-70E740481C1C}">
                  <a14:useLocalDpi xmlns:a14="http://schemas.microsoft.com/office/drawing/2010/main" val="0"/>
                </a:ext>
              </a:extLst>
            </a:blip>
            <a:srcRect l="26046" t="72796" r="71051" b="7361"/>
            <a:stretch/>
          </p:blipFill>
          <p:spPr>
            <a:xfrm>
              <a:off x="1154332" y="3007283"/>
              <a:ext cx="218833" cy="2115909"/>
            </a:xfrm>
            <a:prstGeom prst="rect">
              <a:avLst/>
            </a:prstGeom>
          </p:spPr>
        </p:pic>
        <p:pic>
          <p:nvPicPr>
            <p:cNvPr id="164" name="Picture 163">
              <a:extLst>
                <a:ext uri="{FF2B5EF4-FFF2-40B4-BE49-F238E27FC236}">
                  <a16:creationId xmlns:a16="http://schemas.microsoft.com/office/drawing/2014/main" id="{F33D33AF-265F-47D5-A73E-6A739D40722B}"/>
                </a:ext>
              </a:extLst>
            </p:cNvPr>
            <p:cNvPicPr>
              <a:picLocks noChangeAspect="1"/>
            </p:cNvPicPr>
            <p:nvPr/>
          </p:nvPicPr>
          <p:blipFill rotWithShape="1">
            <a:blip r:embed="rId25">
              <a:extLst>
                <a:ext uri="{28A0092B-C50C-407E-A947-70E740481C1C}">
                  <a14:useLocalDpi xmlns:a14="http://schemas.microsoft.com/office/drawing/2010/main" val="0"/>
                </a:ext>
              </a:extLst>
            </a:blip>
            <a:srcRect l="25602" t="67379" r="71113" b="30365"/>
            <a:stretch/>
          </p:blipFill>
          <p:spPr>
            <a:xfrm>
              <a:off x="1121313" y="2674389"/>
              <a:ext cx="247650" cy="240506"/>
            </a:xfrm>
            <a:prstGeom prst="rect">
              <a:avLst/>
            </a:prstGeom>
          </p:spPr>
        </p:pic>
      </p:grpSp>
      <p:grpSp>
        <p:nvGrpSpPr>
          <p:cNvPr id="165" name="Group 164">
            <a:extLst>
              <a:ext uri="{FF2B5EF4-FFF2-40B4-BE49-F238E27FC236}">
                <a16:creationId xmlns:a16="http://schemas.microsoft.com/office/drawing/2014/main" id="{6AE26F31-0422-4A23-B4C4-20FA800EADB4}"/>
              </a:ext>
            </a:extLst>
          </p:cNvPr>
          <p:cNvGrpSpPr/>
          <p:nvPr/>
        </p:nvGrpSpPr>
        <p:grpSpPr>
          <a:xfrm>
            <a:off x="24932252" y="5938657"/>
            <a:ext cx="4636904" cy="1646521"/>
            <a:chOff x="5455177" y="2656127"/>
            <a:chExt cx="6736823" cy="2592936"/>
          </a:xfrm>
        </p:grpSpPr>
        <p:sp>
          <p:nvSpPr>
            <p:cNvPr id="166" name="Right Brace 165">
              <a:extLst>
                <a:ext uri="{FF2B5EF4-FFF2-40B4-BE49-F238E27FC236}">
                  <a16:creationId xmlns:a16="http://schemas.microsoft.com/office/drawing/2014/main" id="{49CC0B52-FA3D-4DC7-B6D0-B437578610EB}"/>
                </a:ext>
              </a:extLst>
            </p:cNvPr>
            <p:cNvSpPr/>
            <p:nvPr/>
          </p:nvSpPr>
          <p:spPr bwMode="auto">
            <a:xfrm>
              <a:off x="7902215" y="3036541"/>
              <a:ext cx="329028" cy="2088466"/>
            </a:xfrm>
            <a:prstGeom prst="rightBrace">
              <a:avLst/>
            </a:prstGeom>
            <a:solidFill>
              <a:schemeClr val="bg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ZA" sz="2400" b="0" i="0" u="none" strike="noStrike" cap="none" normalizeH="0" baseline="0">
                <a:ln>
                  <a:noFill/>
                </a:ln>
                <a:solidFill>
                  <a:schemeClr val="tx1"/>
                </a:solidFill>
                <a:effectLst/>
                <a:latin typeface="Times New Roman" pitchFamily="18" charset="0"/>
              </a:endParaRPr>
            </a:p>
          </p:txBody>
        </p:sp>
        <p:sp>
          <p:nvSpPr>
            <p:cNvPr id="167" name="Right Brace 166">
              <a:extLst>
                <a:ext uri="{FF2B5EF4-FFF2-40B4-BE49-F238E27FC236}">
                  <a16:creationId xmlns:a16="http://schemas.microsoft.com/office/drawing/2014/main" id="{EA48B0CC-02ED-4F69-B2D1-BA3EDD190B35}"/>
                </a:ext>
              </a:extLst>
            </p:cNvPr>
            <p:cNvSpPr/>
            <p:nvPr/>
          </p:nvSpPr>
          <p:spPr bwMode="auto">
            <a:xfrm>
              <a:off x="7902215" y="2656127"/>
              <a:ext cx="329028" cy="354037"/>
            </a:xfrm>
            <a:prstGeom prst="rightBrace">
              <a:avLst/>
            </a:prstGeom>
            <a:solidFill>
              <a:schemeClr val="bg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ZA" sz="2400" b="0" i="0" u="none" strike="noStrike" cap="none" normalizeH="0" baseline="0">
                <a:ln>
                  <a:noFill/>
                </a:ln>
                <a:solidFill>
                  <a:schemeClr val="tx1"/>
                </a:solidFill>
                <a:effectLst/>
                <a:latin typeface="Times New Roman" pitchFamily="18" charset="0"/>
              </a:endParaRPr>
            </a:p>
          </p:txBody>
        </p:sp>
        <p:sp>
          <p:nvSpPr>
            <p:cNvPr id="168" name="TextBox 167">
              <a:extLst>
                <a:ext uri="{FF2B5EF4-FFF2-40B4-BE49-F238E27FC236}">
                  <a16:creationId xmlns:a16="http://schemas.microsoft.com/office/drawing/2014/main" id="{04B77B7D-9EB0-4E79-A0E9-99C10A3E3BCD}"/>
                </a:ext>
              </a:extLst>
            </p:cNvPr>
            <p:cNvSpPr txBox="1"/>
            <p:nvPr/>
          </p:nvSpPr>
          <p:spPr>
            <a:xfrm>
              <a:off x="8385987" y="2656127"/>
              <a:ext cx="1997613" cy="920902"/>
            </a:xfrm>
            <a:prstGeom prst="rect">
              <a:avLst/>
            </a:prstGeom>
            <a:noFill/>
          </p:spPr>
          <p:txBody>
            <a:bodyPr wrap="square" rtlCol="0">
              <a:spAutoFit/>
            </a:bodyPr>
            <a:lstStyle/>
            <a:p>
              <a:r>
                <a:rPr lang="en-ZA" sz="1600" dirty="0">
                  <a:latin typeface="Arial" panose="020B0604020202020204" pitchFamily="34" charset="0"/>
                  <a:cs typeface="Arial" panose="020B0604020202020204" pitchFamily="34" charset="0"/>
                </a:rPr>
                <a:t>Probably 20002262</a:t>
              </a:r>
            </a:p>
          </p:txBody>
        </p:sp>
        <p:sp>
          <p:nvSpPr>
            <p:cNvPr id="169" name="TextBox 168">
              <a:extLst>
                <a:ext uri="{FF2B5EF4-FFF2-40B4-BE49-F238E27FC236}">
                  <a16:creationId xmlns:a16="http://schemas.microsoft.com/office/drawing/2014/main" id="{523CC849-2C65-45E4-B532-0285FE566761}"/>
                </a:ext>
              </a:extLst>
            </p:cNvPr>
            <p:cNvSpPr txBox="1"/>
            <p:nvPr/>
          </p:nvSpPr>
          <p:spPr>
            <a:xfrm>
              <a:off x="8385987" y="3849941"/>
              <a:ext cx="1997613" cy="533154"/>
            </a:xfrm>
            <a:prstGeom prst="rect">
              <a:avLst/>
            </a:prstGeom>
            <a:noFill/>
          </p:spPr>
          <p:txBody>
            <a:bodyPr wrap="square" rtlCol="0">
              <a:spAutoFit/>
            </a:bodyPr>
            <a:lstStyle/>
            <a:p>
              <a:r>
                <a:rPr lang="en-ZA" sz="1600" dirty="0">
                  <a:latin typeface="Arial" panose="020B0604020202020204" pitchFamily="34" charset="0"/>
                  <a:cs typeface="Arial" panose="020B0604020202020204" pitchFamily="34" charset="0"/>
                </a:rPr>
                <a:t>Don’t know</a:t>
              </a:r>
            </a:p>
          </p:txBody>
        </p:sp>
        <p:sp>
          <p:nvSpPr>
            <p:cNvPr id="170" name="Right Brace 169">
              <a:extLst>
                <a:ext uri="{FF2B5EF4-FFF2-40B4-BE49-F238E27FC236}">
                  <a16:creationId xmlns:a16="http://schemas.microsoft.com/office/drawing/2014/main" id="{BFE713DE-7BD8-4424-9D29-C0AFA5BA579E}"/>
                </a:ext>
              </a:extLst>
            </p:cNvPr>
            <p:cNvSpPr/>
            <p:nvPr/>
          </p:nvSpPr>
          <p:spPr bwMode="auto">
            <a:xfrm>
              <a:off x="10020102" y="2763755"/>
              <a:ext cx="174285" cy="1547851"/>
            </a:xfrm>
            <a:prstGeom prst="rightBrace">
              <a:avLst/>
            </a:prstGeom>
            <a:solidFill>
              <a:schemeClr val="bg1"/>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ZA" sz="2400" b="0" i="0" u="none" strike="noStrike" cap="none" normalizeH="0" baseline="0">
                <a:ln>
                  <a:noFill/>
                </a:ln>
                <a:solidFill>
                  <a:schemeClr val="tx1"/>
                </a:solidFill>
                <a:effectLst/>
                <a:latin typeface="Times New Roman" pitchFamily="18" charset="0"/>
              </a:endParaRPr>
            </a:p>
          </p:txBody>
        </p:sp>
        <p:sp>
          <p:nvSpPr>
            <p:cNvPr id="171" name="TextBox 170">
              <a:extLst>
                <a:ext uri="{FF2B5EF4-FFF2-40B4-BE49-F238E27FC236}">
                  <a16:creationId xmlns:a16="http://schemas.microsoft.com/office/drawing/2014/main" id="{212388C0-0FCA-42E3-B05C-A06F66DBB867}"/>
                </a:ext>
              </a:extLst>
            </p:cNvPr>
            <p:cNvSpPr txBox="1"/>
            <p:nvPr/>
          </p:nvSpPr>
          <p:spPr>
            <a:xfrm>
              <a:off x="10194387" y="3122180"/>
              <a:ext cx="1997613" cy="920902"/>
            </a:xfrm>
            <a:prstGeom prst="rect">
              <a:avLst/>
            </a:prstGeom>
            <a:noFill/>
          </p:spPr>
          <p:txBody>
            <a:bodyPr wrap="square" rtlCol="0">
              <a:spAutoFit/>
            </a:bodyPr>
            <a:lstStyle/>
            <a:p>
              <a:r>
                <a:rPr lang="en-ZA" sz="1600" dirty="0">
                  <a:latin typeface="Arial" panose="020B0604020202020204" pitchFamily="34" charset="0"/>
                  <a:cs typeface="Arial" panose="020B0604020202020204" pitchFamily="34" charset="0"/>
                </a:rPr>
                <a:t>Final guess: 20002262</a:t>
              </a:r>
            </a:p>
          </p:txBody>
        </p:sp>
        <p:pic>
          <p:nvPicPr>
            <p:cNvPr id="172" name="Picture 171">
              <a:extLst>
                <a:ext uri="{FF2B5EF4-FFF2-40B4-BE49-F238E27FC236}">
                  <a16:creationId xmlns:a16="http://schemas.microsoft.com/office/drawing/2014/main" id="{9A40E462-8ACE-4813-84D8-1FD55D03C4C2}"/>
                </a:ext>
              </a:extLst>
            </p:cNvPr>
            <p:cNvPicPr>
              <a:picLocks noChangeAspect="1"/>
            </p:cNvPicPr>
            <p:nvPr/>
          </p:nvPicPr>
          <p:blipFill rotWithShape="1">
            <a:blip r:embed="rId26" cstate="print">
              <a:extLst>
                <a:ext uri="{28A0092B-C50C-407E-A947-70E740481C1C}">
                  <a14:useLocalDpi xmlns:a14="http://schemas.microsoft.com/office/drawing/2010/main" val="0"/>
                </a:ext>
              </a:extLst>
            </a:blip>
            <a:srcRect l="57731" t="8670" r="9400" b="65142"/>
            <a:stretch/>
          </p:blipFill>
          <p:spPr>
            <a:xfrm>
              <a:off x="5455177" y="2730431"/>
              <a:ext cx="2230864" cy="2518632"/>
            </a:xfrm>
            <a:prstGeom prst="rect">
              <a:avLst/>
            </a:prstGeom>
          </p:spPr>
        </p:pic>
      </p:grpSp>
      <p:sp>
        <p:nvSpPr>
          <p:cNvPr id="191" name="TextBox 190">
            <a:extLst>
              <a:ext uri="{FF2B5EF4-FFF2-40B4-BE49-F238E27FC236}">
                <a16:creationId xmlns:a16="http://schemas.microsoft.com/office/drawing/2014/main" id="{43B9F22E-C13A-45A3-A39C-8D3FE8110764}"/>
              </a:ext>
            </a:extLst>
          </p:cNvPr>
          <p:cNvSpPr txBox="1"/>
          <p:nvPr/>
        </p:nvSpPr>
        <p:spPr>
          <a:xfrm>
            <a:off x="21436476" y="7544640"/>
            <a:ext cx="2812432" cy="338554"/>
          </a:xfrm>
          <a:prstGeom prst="rect">
            <a:avLst/>
          </a:prstGeom>
          <a:noFill/>
        </p:spPr>
        <p:txBody>
          <a:bodyPr wrap="square" rtlCol="0">
            <a:spAutoFit/>
          </a:bodyPr>
          <a:lstStyle/>
          <a:p>
            <a:pPr algn="ctr"/>
            <a:r>
              <a:rPr lang="en-ZA" sz="1600" dirty="0">
                <a:latin typeface="Arial" panose="020B0604020202020204" pitchFamily="34" charset="0"/>
                <a:cs typeface="Arial" panose="020B0604020202020204" pitchFamily="34" charset="0"/>
              </a:rPr>
              <a:t>Digit PGM prediction</a:t>
            </a:r>
          </a:p>
        </p:txBody>
      </p:sp>
      <p:sp>
        <p:nvSpPr>
          <p:cNvPr id="193" name="TextBox 192">
            <a:extLst>
              <a:ext uri="{FF2B5EF4-FFF2-40B4-BE49-F238E27FC236}">
                <a16:creationId xmlns:a16="http://schemas.microsoft.com/office/drawing/2014/main" id="{5F05F538-A923-4B27-AA1C-70EAC44252C1}"/>
              </a:ext>
            </a:extLst>
          </p:cNvPr>
          <p:cNvSpPr txBox="1"/>
          <p:nvPr/>
        </p:nvSpPr>
        <p:spPr>
          <a:xfrm>
            <a:off x="25147776" y="7509288"/>
            <a:ext cx="3603459" cy="338554"/>
          </a:xfrm>
          <a:prstGeom prst="rect">
            <a:avLst/>
          </a:prstGeom>
          <a:noFill/>
        </p:spPr>
        <p:txBody>
          <a:bodyPr wrap="square" rtlCol="0">
            <a:spAutoFit/>
          </a:bodyPr>
          <a:lstStyle/>
          <a:p>
            <a:pPr algn="ctr"/>
            <a:r>
              <a:rPr lang="en-ZA" sz="1600" dirty="0">
                <a:latin typeface="Arial" panose="020B0604020202020204" pitchFamily="34" charset="0"/>
                <a:cs typeface="Arial" panose="020B0604020202020204" pitchFamily="34" charset="0"/>
              </a:rPr>
              <a:t>Student number PGM prediction</a:t>
            </a:r>
          </a:p>
        </p:txBody>
      </p:sp>
    </p:spTree>
    <p:extLst>
      <p:ext uri="{BB962C8B-B14F-4D97-AF65-F5344CB8AC3E}">
        <p14:creationId xmlns:p14="http://schemas.microsoft.com/office/powerpoint/2010/main" val="389437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305</TotalTime>
  <Words>720</Words>
  <Application>Microsoft Office PowerPoint</Application>
  <PresentationFormat>Custom</PresentationFormat>
  <Paragraphs>66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 AP, Mnr &lt;18183085@sun.ac.za&gt;</dc:creator>
  <cp:lastModifiedBy>Smit, AP, Mnr &lt;18183085@sun.ac.za&gt;</cp:lastModifiedBy>
  <cp:revision>85</cp:revision>
  <dcterms:created xsi:type="dcterms:W3CDTF">2017-11-10T17:24:14Z</dcterms:created>
  <dcterms:modified xsi:type="dcterms:W3CDTF">2017-11-12T01:40:05Z</dcterms:modified>
</cp:coreProperties>
</file>