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55" r:id="rId2"/>
    <p:sldId id="607" r:id="rId3"/>
    <p:sldId id="682" r:id="rId4"/>
    <p:sldId id="683" r:id="rId5"/>
    <p:sldId id="693" r:id="rId6"/>
    <p:sldId id="694" r:id="rId7"/>
    <p:sldId id="684" r:id="rId8"/>
    <p:sldId id="691" r:id="rId9"/>
    <p:sldId id="689" r:id="rId10"/>
    <p:sldId id="608" r:id="rId11"/>
    <p:sldId id="685" r:id="rId12"/>
    <p:sldId id="686" r:id="rId13"/>
    <p:sldId id="687" r:id="rId14"/>
    <p:sldId id="692" r:id="rId15"/>
    <p:sldId id="690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8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 due to class size</a:t>
            </a:r>
          </a:p>
          <a:p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are difficult to use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552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435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indef.gov.sg/content/imindef/publications/pointer/journals/2008/v34n1/tech_edge/_jcr_content/imindefPars/0012/image.img.png">
            <a:extLst>
              <a:ext uri="{FF2B5EF4-FFF2-40B4-BE49-F238E27FC236}">
                <a16:creationId xmlns:a16="http://schemas.microsoft.com/office/drawing/2014/main" id="{CD278694-F2BF-487F-A406-3695C77F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53" y="2881836"/>
            <a:ext cx="3219555" cy="23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ZA" kern="1200" dirty="0">
                <a:latin typeface="Times New Roman" pitchFamily="18" charset="0"/>
              </a:rPr>
              <a:t>)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10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8" y="2263348"/>
            <a:ext cx="2534565" cy="3984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0" y="1203751"/>
            <a:ext cx="9907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effectLst/>
              </a:rPr>
              <a:t>2) Process bubbles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97" y="323151"/>
            <a:ext cx="8940800" cy="654050"/>
          </a:xfrm>
        </p:spPr>
        <p:txBody>
          <a:bodyPr/>
          <a:lstStyle/>
          <a:p>
            <a:r>
              <a:rPr lang="en-ZA" dirty="0"/>
              <a:t>Character recognition: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181"/>
            <a:ext cx="5272296" cy="1060116"/>
          </a:xfrm>
        </p:spPr>
        <p:txBody>
          <a:bodyPr/>
          <a:lstStyle/>
          <a:p>
            <a:r>
              <a:rPr lang="en-ZA" kern="1200" dirty="0">
                <a:latin typeface="Times New Roman" pitchFamily="18" charset="0"/>
              </a:rPr>
              <a:t>Custom segmentation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DC6D6-0B78-4932-9295-C260FC3E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843397"/>
            <a:ext cx="5130799" cy="1966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F0A31B-004D-46BF-B8E9-285590AA74ED}"/>
              </a:ext>
            </a:extLst>
          </p:cNvPr>
          <p:cNvSpPr txBox="1">
            <a:spLocks/>
          </p:cNvSpPr>
          <p:nvPr/>
        </p:nvSpPr>
        <p:spPr bwMode="auto">
          <a:xfrm>
            <a:off x="529166" y="5085282"/>
            <a:ext cx="5240867" cy="93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Convolutional neural network in </a:t>
            </a:r>
            <a:r>
              <a:rPr lang="en-ZA" kern="1200" dirty="0" err="1">
                <a:effectLst/>
                <a:latin typeface="Times New Roman" pitchFamily="18" charset="0"/>
              </a:rPr>
              <a:t>TensorFlow</a:t>
            </a:r>
            <a:endParaRPr lang="en-ZA" kern="1200" dirty="0">
              <a:effectLst/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E6EF7D-2893-46B6-A12A-873587810F6B}"/>
              </a:ext>
            </a:extLst>
          </p:cNvPr>
          <p:cNvGrpSpPr/>
          <p:nvPr/>
        </p:nvGrpSpPr>
        <p:grpSpPr>
          <a:xfrm>
            <a:off x="6481932" y="1387196"/>
            <a:ext cx="4990401" cy="1108354"/>
            <a:chOff x="6391274" y="1603194"/>
            <a:chExt cx="4990401" cy="1108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A43A1-CF21-402F-8A40-33BE964F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53" y="1603194"/>
              <a:ext cx="1099393" cy="1108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39D729-1F34-4A20-B973-33EE0F4A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00" y="1603194"/>
              <a:ext cx="1104250" cy="11083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52D9D-F1A5-40B3-AE68-2B7B79D95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66" t="10452" r="1471" b="5413"/>
            <a:stretch/>
          </p:blipFill>
          <p:spPr>
            <a:xfrm>
              <a:off x="6391274" y="1603194"/>
              <a:ext cx="1041523" cy="11083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2551D8-B846-4A42-8A84-3D1C1E02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749" y="1603194"/>
              <a:ext cx="1138926" cy="110835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5F58A-0E9E-43C0-BFE7-FA8D18BDE74A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 bwMode="auto">
            <a:xfrm>
              <a:off x="7432797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220300-6944-4E08-BAA3-192082D9CE7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 bwMode="auto">
            <a:xfrm>
              <a:off x="8739150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1B6DE-F176-46F2-8640-A558616DE75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 bwMode="auto">
            <a:xfrm>
              <a:off x="10040646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B52CDC-7136-47AD-91C5-715809842572}"/>
              </a:ext>
            </a:extLst>
          </p:cNvPr>
          <p:cNvSpPr txBox="1">
            <a:spLocks/>
          </p:cNvSpPr>
          <p:nvPr/>
        </p:nvSpPr>
        <p:spPr bwMode="auto">
          <a:xfrm>
            <a:off x="609600" y="2892342"/>
            <a:ext cx="4637649" cy="65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28 by 28 input vector is created</a:t>
            </a:r>
          </a:p>
        </p:txBody>
      </p:sp>
      <p:pic>
        <p:nvPicPr>
          <p:cNvPr id="2050" name="Picture 2" descr="http://parse.ele.tue.nl/cluster/2/CNNArchitecture.jpg">
            <a:extLst>
              <a:ext uri="{FF2B5EF4-FFF2-40B4-BE49-F238E27FC236}">
                <a16:creationId xmlns:a16="http://schemas.microsoft.com/office/drawing/2014/main" id="{FA317DAC-A916-46F6-BB7B-7A26883C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/>
          <a:stretch/>
        </p:blipFill>
        <p:spPr bwMode="auto">
          <a:xfrm>
            <a:off x="6529011" y="4953407"/>
            <a:ext cx="5005800" cy="1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4E4821-9AF7-47E8-9E22-27A416093DBE}"/>
              </a:ext>
            </a:extLst>
          </p:cNvPr>
          <p:cNvSpPr/>
          <p:nvPr/>
        </p:nvSpPr>
        <p:spPr bwMode="auto">
          <a:xfrm>
            <a:off x="2966332" y="3984086"/>
            <a:ext cx="2368059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AB9DB8-24DF-458C-B2AA-6EDF073970A9}"/>
              </a:ext>
            </a:extLst>
          </p:cNvPr>
          <p:cNvSpPr/>
          <p:nvPr/>
        </p:nvSpPr>
        <p:spPr bwMode="auto">
          <a:xfrm>
            <a:off x="7264009" y="3984086"/>
            <a:ext cx="2254283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priors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A91DCE-E2DD-4837-93FF-9A9057293D60}"/>
              </a:ext>
            </a:extLst>
          </p:cNvPr>
          <p:cNvSpPr/>
          <p:nvPr/>
        </p:nvSpPr>
        <p:spPr bwMode="auto">
          <a:xfrm>
            <a:off x="5334391" y="2243529"/>
            <a:ext cx="1929618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True Answer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27AC8-684F-4AEA-9EC8-C0B6D2BAB9E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 bwMode="auto">
          <a:xfrm flipH="1">
            <a:off x="4150362" y="3326741"/>
            <a:ext cx="2148838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D7EDE1-7E8D-403E-AEE8-DBAAB3084583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 bwMode="auto">
          <a:xfrm>
            <a:off x="6299200" y="3326741"/>
            <a:ext cx="2091951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292-FCD6-4404-B7F8-E67201E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4512-2B16-4650-BDAA-340B29450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D820EF-7BCA-4950-BFBA-D112FAB4700E}"/>
              </a:ext>
            </a:extLst>
          </p:cNvPr>
          <p:cNvGrpSpPr/>
          <p:nvPr/>
        </p:nvGrpSpPr>
        <p:grpSpPr>
          <a:xfrm>
            <a:off x="1087460" y="2603335"/>
            <a:ext cx="3946884" cy="2493211"/>
            <a:chOff x="912213" y="2629981"/>
            <a:chExt cx="3946884" cy="2493211"/>
          </a:xfrm>
        </p:grpSpPr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FB96CE26-1622-4D76-B8AE-8E43B779C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78"/>
            <a:stretch/>
          </p:blipFill>
          <p:spPr bwMode="auto">
            <a:xfrm>
              <a:off x="912213" y="2629981"/>
              <a:ext cx="178620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059CC2C-3C83-4048-8404-C13DAD38143F}"/>
                </a:ext>
              </a:extLst>
            </p:cNvPr>
            <p:cNvSpPr/>
            <p:nvPr/>
          </p:nvSpPr>
          <p:spPr bwMode="auto">
            <a:xfrm>
              <a:off x="1497429" y="3010395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A977A1D-0F19-47EF-856E-17EE3EA2ABB6}"/>
                </a:ext>
              </a:extLst>
            </p:cNvPr>
            <p:cNvSpPr/>
            <p:nvPr/>
          </p:nvSpPr>
          <p:spPr bwMode="auto">
            <a:xfrm>
              <a:off x="1497429" y="2629981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5D292E-E20C-4B8F-8E83-4B3936AD2B63}"/>
                </a:ext>
              </a:extLst>
            </p:cNvPr>
            <p:cNvSpPr txBox="1"/>
            <p:nvPr/>
          </p:nvSpPr>
          <p:spPr>
            <a:xfrm>
              <a:off x="1981200" y="26299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E4B30-C308-4AAE-A7FA-F64CCA1D8209}"/>
                </a:ext>
              </a:extLst>
            </p:cNvPr>
            <p:cNvSpPr txBox="1"/>
            <p:nvPr/>
          </p:nvSpPr>
          <p:spPr>
            <a:xfrm>
              <a:off x="1981200" y="3823795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3 or 6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111452D-61D6-480D-8066-6BAFF6E2BDC8}"/>
                </a:ext>
              </a:extLst>
            </p:cNvPr>
            <p:cNvSpPr/>
            <p:nvPr/>
          </p:nvSpPr>
          <p:spPr bwMode="auto">
            <a:xfrm>
              <a:off x="3368391" y="2737607"/>
              <a:ext cx="126652" cy="1762945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EE3A6-7DEE-4648-84AF-764358E2B7FE}"/>
                </a:ext>
              </a:extLst>
            </p:cNvPr>
            <p:cNvSpPr txBox="1"/>
            <p:nvPr/>
          </p:nvSpPr>
          <p:spPr>
            <a:xfrm>
              <a:off x="3582300" y="3247432"/>
              <a:ext cx="1276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</a:t>
              </a:r>
            </a:p>
            <a:p>
              <a:r>
                <a:rPr lang="en-ZA" dirty="0"/>
                <a:t>guess: 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26EC47-9D24-46DB-B9AB-6ED50D771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6" t="72796" r="71051" b="7361"/>
            <a:stretch/>
          </p:blipFill>
          <p:spPr>
            <a:xfrm>
              <a:off x="1154332" y="3007283"/>
              <a:ext cx="218833" cy="2115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1300C48-742F-4C47-B454-A45E4A1C7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2" t="67379" r="71113" b="30365"/>
            <a:stretch/>
          </p:blipFill>
          <p:spPr>
            <a:xfrm>
              <a:off x="1121313" y="2674389"/>
              <a:ext cx="247650" cy="2405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FD11E-29CA-4752-9E9B-B89322EC5901}"/>
              </a:ext>
            </a:extLst>
          </p:cNvPr>
          <p:cNvGrpSpPr/>
          <p:nvPr/>
        </p:nvGrpSpPr>
        <p:grpSpPr>
          <a:xfrm>
            <a:off x="5541251" y="2647743"/>
            <a:ext cx="6736823" cy="2592936"/>
            <a:chOff x="5455177" y="2656127"/>
            <a:chExt cx="6736823" cy="2592936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5738787F-D792-4EAE-B366-327337E6D36A}"/>
                </a:ext>
              </a:extLst>
            </p:cNvPr>
            <p:cNvSpPr/>
            <p:nvPr/>
          </p:nvSpPr>
          <p:spPr bwMode="auto">
            <a:xfrm>
              <a:off x="7902215" y="3036541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13940BC7-14C7-4757-9E01-EC1A37567B99}"/>
                </a:ext>
              </a:extLst>
            </p:cNvPr>
            <p:cNvSpPr/>
            <p:nvPr/>
          </p:nvSpPr>
          <p:spPr bwMode="auto">
            <a:xfrm>
              <a:off x="7902215" y="2656127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35AC6B-C1C9-4374-8A8A-1F1CF9B59E60}"/>
                </a:ext>
              </a:extLst>
            </p:cNvPr>
            <p:cNvSpPr txBox="1"/>
            <p:nvPr/>
          </p:nvSpPr>
          <p:spPr>
            <a:xfrm>
              <a:off x="8385986" y="2656127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 20002262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3651AE-3A3B-44D0-8B24-BAF079362736}"/>
                </a:ext>
              </a:extLst>
            </p:cNvPr>
            <p:cNvSpPr txBox="1"/>
            <p:nvPr/>
          </p:nvSpPr>
          <p:spPr>
            <a:xfrm>
              <a:off x="8385986" y="3849941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Don’t know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592E490-694A-4143-B05E-08A1FEBD6840}"/>
                </a:ext>
              </a:extLst>
            </p:cNvPr>
            <p:cNvSpPr/>
            <p:nvPr/>
          </p:nvSpPr>
          <p:spPr bwMode="auto">
            <a:xfrm>
              <a:off x="10020102" y="2763755"/>
              <a:ext cx="174285" cy="1547851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BC5D37-39DA-47EF-9D86-2BCD5704C5D4}"/>
                </a:ext>
              </a:extLst>
            </p:cNvPr>
            <p:cNvSpPr txBox="1"/>
            <p:nvPr/>
          </p:nvSpPr>
          <p:spPr>
            <a:xfrm>
              <a:off x="10194387" y="31221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guess: 20002262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E7DDC8-BA5B-4EA6-9293-E002C376E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1" t="8670" r="9400" b="65142"/>
            <a:stretch/>
          </p:blipFill>
          <p:spPr>
            <a:xfrm>
              <a:off x="5455177" y="2730430"/>
              <a:ext cx="2230865" cy="2518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D70-9300-4D99-BBFC-A1A740D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5669-9934-41E7-BCCE-3D8002D4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11 tutorials and 12 300 tests graded</a:t>
            </a:r>
          </a:p>
          <a:p>
            <a:r>
              <a:rPr lang="en-ZA" dirty="0"/>
              <a:t>Grades 900 test in 30 minutes</a:t>
            </a:r>
          </a:p>
          <a:p>
            <a:r>
              <a:rPr lang="en-ZA" dirty="0"/>
              <a:t>New automatic grading accuracy 97.1%</a:t>
            </a:r>
          </a:p>
          <a:p>
            <a:r>
              <a:rPr lang="en-ZA" dirty="0"/>
              <a:t>Sends 2.8% of tests for manual grading</a:t>
            </a:r>
          </a:p>
          <a:p>
            <a:r>
              <a:rPr lang="en-ZA" dirty="0"/>
              <a:t>Only 0.1% or 1 test per tutorial graded incorrectly</a:t>
            </a:r>
          </a:p>
          <a:p>
            <a:r>
              <a:rPr lang="en-ZA" dirty="0"/>
              <a:t>System extended to 2 new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09DA-FCE8-4DF1-8772-C8AC4AA4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</a:rPr>
              <a:t>Introduction</a:t>
            </a:r>
          </a:p>
          <a:p>
            <a:r>
              <a:rPr lang="en-US" kern="1200" dirty="0">
                <a:latin typeface="Times New Roman" pitchFamily="18" charset="0"/>
              </a:rPr>
              <a:t>Solution</a:t>
            </a:r>
          </a:p>
          <a:p>
            <a:r>
              <a:rPr lang="en-US" kern="1200" dirty="0">
                <a:latin typeface="Times New Roman" pitchFamily="18" charset="0"/>
              </a:rPr>
              <a:t>System overview</a:t>
            </a:r>
          </a:p>
          <a:p>
            <a:r>
              <a:rPr lang="en-US" kern="1200" dirty="0">
                <a:latin typeface="Times New Roman" pitchFamily="18" charset="0"/>
              </a:rPr>
              <a:t>Image processing</a:t>
            </a:r>
          </a:p>
          <a:p>
            <a:r>
              <a:rPr lang="en-ZA" kern="1200" dirty="0">
                <a:latin typeface="Times New Roman" pitchFamily="18" charset="0"/>
              </a:rPr>
              <a:t>Machine learning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Character recognition using Neural Networks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Final decision making using Probabilistic Graphical Models</a:t>
            </a:r>
          </a:p>
          <a:p>
            <a:r>
              <a:rPr lang="en-ZA" kern="1200" dirty="0">
                <a:latin typeface="Times New Roman" pitchFamily="18" charset="0"/>
              </a:rPr>
              <a:t>Results and conclusions</a:t>
            </a:r>
            <a:endParaRPr lang="en-GB" kern="12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5" y="2482991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r>
              <a:rPr lang="en-ZA" dirty="0">
                <a:effectLst/>
              </a:rPr>
              <a:t>Current Optical Marker Recognition</a:t>
            </a:r>
          </a:p>
          <a:p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5217869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19" y="4378200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AF55DE-8BAE-4A54-991E-FEBD38AD0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Template allows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handles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Character recognition to increase reliability</a:t>
            </a:r>
          </a:p>
          <a:p>
            <a:endParaRPr lang="en-Z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5" y="1280050"/>
            <a:ext cx="3672530" cy="5196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2" t="9483" r="11231" b="66366"/>
          <a:stretch/>
        </p:blipFill>
        <p:spPr>
          <a:xfrm>
            <a:off x="6652795" y="2377860"/>
            <a:ext cx="3085383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1383581" y="1158316"/>
            <a:ext cx="3832022" cy="545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821638" y="4414520"/>
            <a:ext cx="1669855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2" y="4490720"/>
            <a:ext cx="1620226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1A090DB-1BA1-4445-A291-0392C30C5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132-E163-41B0-AC0E-287E8E9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5DBC-7912-436D-BC84-E5A0CE67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1CB31-91D2-4FFE-B37C-878024F3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3" t="8181" r="9746" b="67790"/>
          <a:stretch/>
        </p:blipFill>
        <p:spPr>
          <a:xfrm>
            <a:off x="1631847" y="2166425"/>
            <a:ext cx="3742012" cy="374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2AC0-9152-420B-831D-0A659B47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33436" r="48842" b="36718"/>
          <a:stretch/>
        </p:blipFill>
        <p:spPr>
          <a:xfrm>
            <a:off x="6907238" y="2130922"/>
            <a:ext cx="3665415" cy="37775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764D35-264E-4647-9F4B-F1FEB33D4792}"/>
              </a:ext>
            </a:extLst>
          </p:cNvPr>
          <p:cNvSpPr/>
          <p:nvPr/>
        </p:nvSpPr>
        <p:spPr>
          <a:xfrm>
            <a:off x="1448496" y="1640236"/>
            <a:ext cx="4248919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8253D-78F8-46D2-98D6-22694A8CDA71}"/>
              </a:ext>
            </a:extLst>
          </p:cNvPr>
          <p:cNvSpPr/>
          <p:nvPr/>
        </p:nvSpPr>
        <p:spPr>
          <a:xfrm>
            <a:off x="8739945" y="1924521"/>
            <a:ext cx="1519311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9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766534"/>
            <a:ext cx="1978564" cy="12836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effectLst/>
              </a:rPr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8380"/>
            <a:ext cx="2237846" cy="4483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8380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627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2549</TotalTime>
  <Words>258</Words>
  <Application>Microsoft Office PowerPoint</Application>
  <PresentationFormat>Widescreen</PresentationFormat>
  <Paragraphs>107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Solution</vt:lpstr>
      <vt:lpstr>Solution</vt:lpstr>
      <vt:lpstr>Solution</vt:lpstr>
      <vt:lpstr>System overview</vt:lpstr>
      <vt:lpstr>Image Processing</vt:lpstr>
      <vt:lpstr>Basic Image Processing</vt:lpstr>
      <vt:lpstr>Character recognition: Neural Networks</vt:lpstr>
      <vt:lpstr>Probabilistic Graphical Models</vt:lpstr>
      <vt:lpstr>Probabilistic Graphical Models</vt:lpstr>
      <vt:lpstr>Results and conclusion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206</cp:revision>
  <cp:lastPrinted>2016-09-12T15:32:41Z</cp:lastPrinted>
  <dcterms:created xsi:type="dcterms:W3CDTF">2016-09-05T09:19:08Z</dcterms:created>
  <dcterms:modified xsi:type="dcterms:W3CDTF">2017-11-08T22:31:00Z</dcterms:modified>
</cp:coreProperties>
</file>