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38" autoAdjust="0"/>
  </p:normalViewPr>
  <p:slideViewPr>
    <p:cSldViewPr snapToGrid="0">
      <p:cViewPr>
        <p:scale>
          <a:sx n="33" d="100"/>
          <a:sy n="33" d="100"/>
        </p:scale>
        <p:origin x="234"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BC033-6438-4B0A-82FC-802490CCF637}" type="datetimeFigureOut">
              <a:rPr lang="en-ZA" smtClean="0"/>
              <a:t>2017-11-11</a:t>
            </a:fld>
            <a:endParaRPr lang="en-ZA"/>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2E3CB1-EC44-4B0B-BC2F-DA81DD1DB672}" type="slidenum">
              <a:rPr lang="en-ZA" smtClean="0"/>
              <a:t>‹#›</a:t>
            </a:fld>
            <a:endParaRPr lang="en-ZA"/>
          </a:p>
        </p:txBody>
      </p:sp>
    </p:spTree>
    <p:extLst>
      <p:ext uri="{BB962C8B-B14F-4D97-AF65-F5344CB8AC3E}">
        <p14:creationId xmlns:p14="http://schemas.microsoft.com/office/powerpoint/2010/main" val="789419009"/>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62E3CB1-EC44-4B0B-BC2F-DA81DD1DB672}" type="slidenum">
              <a:rPr lang="en-ZA" smtClean="0"/>
              <a:t>1</a:t>
            </a:fld>
            <a:endParaRPr lang="en-ZA"/>
          </a:p>
        </p:txBody>
      </p:sp>
    </p:spTree>
    <p:extLst>
      <p:ext uri="{BB962C8B-B14F-4D97-AF65-F5344CB8AC3E}">
        <p14:creationId xmlns:p14="http://schemas.microsoft.com/office/powerpoint/2010/main" val="238872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33263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54487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389271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77112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832D96-9D06-475B-8F7A-8034629CEECD}" type="datetimeFigureOut">
              <a:rPr lang="en-ZA" smtClean="0"/>
              <a:t>2017-11-11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99442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832D96-9D06-475B-8F7A-8034629CEECD}" type="datetimeFigureOut">
              <a:rPr lang="en-ZA" smtClean="0"/>
              <a:t>2017-11-11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20977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832D96-9D06-475B-8F7A-8034629CEECD}" type="datetimeFigureOut">
              <a:rPr lang="en-ZA" smtClean="0"/>
              <a:t>2017-11-11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71563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832D96-9D06-475B-8F7A-8034629CEECD}" type="datetimeFigureOut">
              <a:rPr lang="en-ZA" smtClean="0"/>
              <a:t>2017-11-11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50533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32D96-9D06-475B-8F7A-8034629CEECD}" type="datetimeFigureOut">
              <a:rPr lang="en-ZA" smtClean="0"/>
              <a:t>2017-11-11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275929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51832D96-9D06-475B-8F7A-8034629CEECD}" type="datetimeFigureOut">
              <a:rPr lang="en-ZA" smtClean="0"/>
              <a:t>2017-11-11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91469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51832D96-9D06-475B-8F7A-8034629CEECD}" type="datetimeFigureOut">
              <a:rPr lang="en-ZA" smtClean="0"/>
              <a:t>2017-11-11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86147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51832D96-9D06-475B-8F7A-8034629CEECD}" type="datetimeFigureOut">
              <a:rPr lang="en-ZA" smtClean="0"/>
              <a:t>2017-11-11</a:t>
            </a:fld>
            <a:endParaRPr lang="en-ZA"/>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0DE7AD7C-8B59-4A5A-9BAF-24561213FC4D}" type="slidenum">
              <a:rPr lang="en-ZA" smtClean="0"/>
              <a:t>‹#›</a:t>
            </a:fld>
            <a:endParaRPr lang="en-ZA"/>
          </a:p>
        </p:txBody>
      </p:sp>
    </p:spTree>
    <p:extLst>
      <p:ext uri="{BB962C8B-B14F-4D97-AF65-F5344CB8AC3E}">
        <p14:creationId xmlns:p14="http://schemas.microsoft.com/office/powerpoint/2010/main" val="9145845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jp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e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jpeg"/><Relationship Id="rId24" Type="http://schemas.openxmlformats.org/officeDocument/2006/relationships/image" Target="../media/image22.jpeg"/><Relationship Id="rId5" Type="http://schemas.openxmlformats.org/officeDocument/2006/relationships/image" Target="../media/image3.jpe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jp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Rounded Corners 140">
            <a:extLst>
              <a:ext uri="{FF2B5EF4-FFF2-40B4-BE49-F238E27FC236}">
                <a16:creationId xmlns:a16="http://schemas.microsoft.com/office/drawing/2014/main" id="{168464C4-C20A-4751-AAA8-C8AFB3806AD3}"/>
              </a:ext>
            </a:extLst>
          </p:cNvPr>
          <p:cNvSpPr/>
          <p:nvPr/>
        </p:nvSpPr>
        <p:spPr>
          <a:xfrm>
            <a:off x="683618" y="7251101"/>
            <a:ext cx="8688982" cy="437367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40" name="Rectangle: Rounded Corners 139">
            <a:extLst>
              <a:ext uri="{FF2B5EF4-FFF2-40B4-BE49-F238E27FC236}">
                <a16:creationId xmlns:a16="http://schemas.microsoft.com/office/drawing/2014/main" id="{96613D73-458D-4AD1-AE63-9B652D571694}"/>
              </a:ext>
            </a:extLst>
          </p:cNvPr>
          <p:cNvSpPr/>
          <p:nvPr/>
        </p:nvSpPr>
        <p:spPr>
          <a:xfrm>
            <a:off x="541543" y="11921039"/>
            <a:ext cx="8802764" cy="692555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9" name="Rectangle: Rounded Corners 138">
            <a:extLst>
              <a:ext uri="{FF2B5EF4-FFF2-40B4-BE49-F238E27FC236}">
                <a16:creationId xmlns:a16="http://schemas.microsoft.com/office/drawing/2014/main" id="{140AC787-BF31-467C-B1A5-A76E78A9B84F}"/>
              </a:ext>
            </a:extLst>
          </p:cNvPr>
          <p:cNvSpPr/>
          <p:nvPr/>
        </p:nvSpPr>
        <p:spPr>
          <a:xfrm>
            <a:off x="10455637" y="11915557"/>
            <a:ext cx="9021230" cy="692209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8" name="Rectangle: Rounded Corners 137">
            <a:extLst>
              <a:ext uri="{FF2B5EF4-FFF2-40B4-BE49-F238E27FC236}">
                <a16:creationId xmlns:a16="http://schemas.microsoft.com/office/drawing/2014/main" id="{0F3AC4D4-6617-4B8C-AE41-74820568FA41}"/>
              </a:ext>
            </a:extLst>
          </p:cNvPr>
          <p:cNvSpPr/>
          <p:nvPr/>
        </p:nvSpPr>
        <p:spPr>
          <a:xfrm>
            <a:off x="20906771" y="11757101"/>
            <a:ext cx="8688982" cy="705532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7" name="Rectangle: Rounded Corners 136">
            <a:extLst>
              <a:ext uri="{FF2B5EF4-FFF2-40B4-BE49-F238E27FC236}">
                <a16:creationId xmlns:a16="http://schemas.microsoft.com/office/drawing/2014/main" id="{662BC93C-79B1-4155-A4FE-EBE38EF2C8F5}"/>
              </a:ext>
            </a:extLst>
          </p:cNvPr>
          <p:cNvSpPr/>
          <p:nvPr/>
        </p:nvSpPr>
        <p:spPr>
          <a:xfrm>
            <a:off x="20906771" y="7333510"/>
            <a:ext cx="8688982" cy="426254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6" name="Rectangle: Rounded Corners 135">
            <a:extLst>
              <a:ext uri="{FF2B5EF4-FFF2-40B4-BE49-F238E27FC236}">
                <a16:creationId xmlns:a16="http://schemas.microsoft.com/office/drawing/2014/main" id="{B30FDD84-0AA0-4CB2-88F3-2B62E3FEF5F8}"/>
              </a:ext>
            </a:extLst>
          </p:cNvPr>
          <p:cNvSpPr/>
          <p:nvPr/>
        </p:nvSpPr>
        <p:spPr>
          <a:xfrm>
            <a:off x="20872409" y="2709759"/>
            <a:ext cx="8688982" cy="426254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3" name="Rectangle: Rounded Corners 132">
            <a:extLst>
              <a:ext uri="{FF2B5EF4-FFF2-40B4-BE49-F238E27FC236}">
                <a16:creationId xmlns:a16="http://schemas.microsoft.com/office/drawing/2014/main" id="{EBCC7284-CD40-42F6-8769-99ADCA31C5B9}"/>
              </a:ext>
            </a:extLst>
          </p:cNvPr>
          <p:cNvSpPr/>
          <p:nvPr/>
        </p:nvSpPr>
        <p:spPr>
          <a:xfrm>
            <a:off x="10675624" y="2795188"/>
            <a:ext cx="9021230" cy="880472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82" name="Rectangle 1252">
            <a:extLst>
              <a:ext uri="{FF2B5EF4-FFF2-40B4-BE49-F238E27FC236}">
                <a16:creationId xmlns:a16="http://schemas.microsoft.com/office/drawing/2014/main" id="{6B767C4F-373C-4762-A861-258A712383AB}"/>
              </a:ext>
            </a:extLst>
          </p:cNvPr>
          <p:cNvSpPr>
            <a:spLocks noChangeArrowheads="1"/>
          </p:cNvSpPr>
          <p:nvPr/>
        </p:nvSpPr>
        <p:spPr bwMode="auto">
          <a:xfrm>
            <a:off x="-1" y="19313954"/>
            <a:ext cx="30275213" cy="2152799"/>
          </a:xfrm>
          <a:prstGeom prst="rect">
            <a:avLst/>
          </a:prstGeom>
          <a:gradFill rotWithShape="1">
            <a:gsLst>
              <a:gs pos="0">
                <a:srgbClr val="9AB1C0"/>
              </a:gs>
              <a:gs pos="50000">
                <a:schemeClr val="bg1"/>
              </a:gs>
              <a:gs pos="100000">
                <a:srgbClr val="9AB1C0"/>
              </a:gs>
            </a:gsLst>
            <a:lin ang="5400000" scaled="1"/>
          </a:gradFill>
          <a:ln w="38100" algn="ctr">
            <a:noFill/>
            <a:miter lim="800000"/>
            <a:headEnd/>
            <a:tailEnd/>
          </a:ln>
          <a:effectLst/>
        </p:spPr>
        <p:txBody>
          <a:bodyPr wrap="square" lIns="89182" tIns="44593" rIns="89182" bIns="44593" anchor="ctr">
            <a:spAutoFit/>
          </a:bodyPr>
          <a:lstStyle/>
          <a:p>
            <a:pPr eaLnBrk="0" hangingPunct="0">
              <a:lnSpc>
                <a:spcPct val="75000"/>
              </a:lnSpc>
              <a:spcBef>
                <a:spcPct val="25000"/>
              </a:spcBef>
              <a:spcAft>
                <a:spcPct val="25000"/>
              </a:spcAft>
              <a:defRPr/>
            </a:pPr>
            <a:endParaRPr lang="en-US" dirty="0">
              <a:cs typeface="+mn-cs"/>
            </a:endParaRPr>
          </a:p>
        </p:txBody>
      </p:sp>
      <p:sp>
        <p:nvSpPr>
          <p:cNvPr id="28" name="Rectangle: Rounded Corners 27">
            <a:extLst>
              <a:ext uri="{FF2B5EF4-FFF2-40B4-BE49-F238E27FC236}">
                <a16:creationId xmlns:a16="http://schemas.microsoft.com/office/drawing/2014/main" id="{557B439A-3576-4163-9180-8FB7577C1229}"/>
              </a:ext>
            </a:extLst>
          </p:cNvPr>
          <p:cNvSpPr/>
          <p:nvPr/>
        </p:nvSpPr>
        <p:spPr>
          <a:xfrm>
            <a:off x="607193" y="2709760"/>
            <a:ext cx="8688982" cy="426531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grpSp>
        <p:nvGrpSpPr>
          <p:cNvPr id="26" name="Group 25">
            <a:extLst>
              <a:ext uri="{FF2B5EF4-FFF2-40B4-BE49-F238E27FC236}">
                <a16:creationId xmlns:a16="http://schemas.microsoft.com/office/drawing/2014/main" id="{0AA858E1-AFDF-4419-BF02-8A7A970AF165}"/>
              </a:ext>
            </a:extLst>
          </p:cNvPr>
          <p:cNvGrpSpPr/>
          <p:nvPr/>
        </p:nvGrpSpPr>
        <p:grpSpPr>
          <a:xfrm>
            <a:off x="1836062" y="15728817"/>
            <a:ext cx="6384094" cy="2809501"/>
            <a:chOff x="15555487" y="3261832"/>
            <a:chExt cx="11365968" cy="4529251"/>
          </a:xfrm>
        </p:grpSpPr>
        <p:cxnSp>
          <p:nvCxnSpPr>
            <p:cNvPr id="4" name="Straight Arrow Connector 3">
              <a:extLst>
                <a:ext uri="{FF2B5EF4-FFF2-40B4-BE49-F238E27FC236}">
                  <a16:creationId xmlns:a16="http://schemas.microsoft.com/office/drawing/2014/main" id="{24CFB866-6D10-4C6C-A799-CCDDE33B1007}"/>
                </a:ext>
              </a:extLst>
            </p:cNvPr>
            <p:cNvCxnSpPr>
              <a:cxnSpLocks/>
              <a:stCxn id="6" idx="3"/>
              <a:endCxn id="7" idx="1"/>
            </p:cNvCxnSpPr>
            <p:nvPr/>
          </p:nvCxnSpPr>
          <p:spPr bwMode="auto">
            <a:xfrm>
              <a:off x="19190040" y="5667234"/>
              <a:ext cx="289797" cy="1018287"/>
            </a:xfrm>
            <a:prstGeom prst="straightConnector1">
              <a:avLst/>
            </a:prstGeom>
            <a:solidFill>
              <a:schemeClr val="accent1"/>
            </a:solidFill>
            <a:ln w="12700" cap="sq" cmpd="sng" algn="ctr">
              <a:solidFill>
                <a:schemeClr val="tx1"/>
              </a:solidFill>
              <a:prstDash val="solid"/>
              <a:round/>
              <a:headEnd type="none" w="sm" len="sm"/>
              <a:tailEnd type="triangle"/>
            </a:ln>
            <a:effectLst/>
          </p:spPr>
        </p:cxnSp>
        <p:pic>
          <p:nvPicPr>
            <p:cNvPr id="5" name="Content Placeholder 4">
              <a:extLst>
                <a:ext uri="{FF2B5EF4-FFF2-40B4-BE49-F238E27FC236}">
                  <a16:creationId xmlns:a16="http://schemas.microsoft.com/office/drawing/2014/main" id="{BAEC1693-4550-4D15-9334-F5E162ECAEA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03" t="2281" b="-991"/>
            <a:stretch/>
          </p:blipFill>
          <p:spPr>
            <a:xfrm>
              <a:off x="15555487" y="4383228"/>
              <a:ext cx="1808880" cy="2568011"/>
            </a:xfrm>
            <a:prstGeom prst="rect">
              <a:avLst/>
            </a:prstGeom>
          </p:spPr>
        </p:pic>
        <p:sp>
          <p:nvSpPr>
            <p:cNvPr id="6" name="Rectangle: Rounded Corners 5">
              <a:extLst>
                <a:ext uri="{FF2B5EF4-FFF2-40B4-BE49-F238E27FC236}">
                  <a16:creationId xmlns:a16="http://schemas.microsoft.com/office/drawing/2014/main" id="{272B8B96-02EF-4FAF-9D70-4FB7C3E74E91}"/>
                </a:ext>
              </a:extLst>
            </p:cNvPr>
            <p:cNvSpPr/>
            <p:nvPr/>
          </p:nvSpPr>
          <p:spPr bwMode="auto">
            <a:xfrm>
              <a:off x="17558188" y="5200949"/>
              <a:ext cx="1631852" cy="932570"/>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200" b="0" i="0" u="none" strike="noStrike" cap="none" normalizeH="0" baseline="0" dirty="0">
                  <a:ln>
                    <a:noFill/>
                  </a:ln>
                  <a:solidFill>
                    <a:schemeClr val="tx1"/>
                  </a:solidFill>
                  <a:effectLst/>
                  <a:latin typeface="Times New Roman" pitchFamily="18" charset="0"/>
                </a:rPr>
                <a:t>Image Processing</a:t>
              </a:r>
            </a:p>
          </p:txBody>
        </p:sp>
        <p:sp>
          <p:nvSpPr>
            <p:cNvPr id="7" name="Rectangle: Rounded Corners 6">
              <a:extLst>
                <a:ext uri="{FF2B5EF4-FFF2-40B4-BE49-F238E27FC236}">
                  <a16:creationId xmlns:a16="http://schemas.microsoft.com/office/drawing/2014/main" id="{787B022F-6660-44CA-B179-C2C4798B2470}"/>
                </a:ext>
              </a:extLst>
            </p:cNvPr>
            <p:cNvSpPr/>
            <p:nvPr/>
          </p:nvSpPr>
          <p:spPr bwMode="auto">
            <a:xfrm>
              <a:off x="19479837" y="6219236"/>
              <a:ext cx="1631852" cy="932570"/>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200" b="0" i="0" u="none" strike="noStrike" cap="none" normalizeH="0" baseline="0" dirty="0">
                  <a:ln>
                    <a:noFill/>
                  </a:ln>
                  <a:solidFill>
                    <a:schemeClr val="tx1"/>
                  </a:solidFill>
                  <a:effectLst/>
                  <a:latin typeface="Times New Roman" pitchFamily="18" charset="0"/>
                </a:rPr>
                <a:t>Bubble evidence</a:t>
              </a:r>
            </a:p>
          </p:txBody>
        </p:sp>
        <p:sp>
          <p:nvSpPr>
            <p:cNvPr id="8" name="Rectangle: Rounded Corners 7">
              <a:extLst>
                <a:ext uri="{FF2B5EF4-FFF2-40B4-BE49-F238E27FC236}">
                  <a16:creationId xmlns:a16="http://schemas.microsoft.com/office/drawing/2014/main" id="{31D280C4-5B69-409F-9E8F-459D204CBD7C}"/>
                </a:ext>
              </a:extLst>
            </p:cNvPr>
            <p:cNvSpPr/>
            <p:nvPr/>
          </p:nvSpPr>
          <p:spPr bwMode="auto">
            <a:xfrm>
              <a:off x="19479838" y="5134621"/>
              <a:ext cx="1631852" cy="932570"/>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200" b="0" i="0" u="none" strike="noStrike" cap="none" normalizeH="0" baseline="0" dirty="0">
                  <a:ln>
                    <a:noFill/>
                  </a:ln>
                  <a:solidFill>
                    <a:schemeClr val="tx1"/>
                  </a:solidFill>
                  <a:effectLst/>
                  <a:latin typeface="Times New Roman" pitchFamily="18" charset="0"/>
                </a:rPr>
                <a:t>Character evidence</a:t>
              </a:r>
            </a:p>
          </p:txBody>
        </p:sp>
        <p:sp>
          <p:nvSpPr>
            <p:cNvPr id="9" name="Rectangle: Rounded Corners 8">
              <a:extLst>
                <a:ext uri="{FF2B5EF4-FFF2-40B4-BE49-F238E27FC236}">
                  <a16:creationId xmlns:a16="http://schemas.microsoft.com/office/drawing/2014/main" id="{A6A08AB5-87B6-45B3-9214-0C30DC6CE4B3}"/>
                </a:ext>
              </a:extLst>
            </p:cNvPr>
            <p:cNvSpPr/>
            <p:nvPr/>
          </p:nvSpPr>
          <p:spPr bwMode="auto">
            <a:xfrm>
              <a:off x="21305511" y="5134621"/>
              <a:ext cx="1631852" cy="932570"/>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200" b="0" i="0" u="none" strike="noStrike" cap="none" normalizeH="0" baseline="0" dirty="0">
                  <a:ln>
                    <a:noFill/>
                  </a:ln>
                  <a:solidFill>
                    <a:schemeClr val="tx1"/>
                  </a:solidFill>
                  <a:effectLst/>
                  <a:latin typeface="Times New Roman" pitchFamily="18" charset="0"/>
                </a:rPr>
                <a:t>Neural Network</a:t>
              </a:r>
            </a:p>
          </p:txBody>
        </p:sp>
        <p:sp>
          <p:nvSpPr>
            <p:cNvPr id="10" name="Rectangle: Rounded Corners 9">
              <a:extLst>
                <a:ext uri="{FF2B5EF4-FFF2-40B4-BE49-F238E27FC236}">
                  <a16:creationId xmlns:a16="http://schemas.microsoft.com/office/drawing/2014/main" id="{54C14FB9-9CCA-4F68-A305-CED4978048FC}"/>
                </a:ext>
              </a:extLst>
            </p:cNvPr>
            <p:cNvSpPr/>
            <p:nvPr/>
          </p:nvSpPr>
          <p:spPr bwMode="auto">
            <a:xfrm>
              <a:off x="23349535" y="5595334"/>
              <a:ext cx="1978564" cy="1283691"/>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200" b="0" i="0" u="none" strike="noStrike" cap="none" normalizeH="0" baseline="0" dirty="0">
                  <a:ln>
                    <a:noFill/>
                  </a:ln>
                  <a:solidFill>
                    <a:schemeClr val="tx1"/>
                  </a:solidFill>
                  <a:effectLst/>
                  <a:latin typeface="Times New Roman" pitchFamily="18" charset="0"/>
                </a:rPr>
                <a:t>Probabilistic graphical models</a:t>
              </a:r>
            </a:p>
          </p:txBody>
        </p:sp>
        <p:sp>
          <p:nvSpPr>
            <p:cNvPr id="11" name="TextBox 10">
              <a:extLst>
                <a:ext uri="{FF2B5EF4-FFF2-40B4-BE49-F238E27FC236}">
                  <a16:creationId xmlns:a16="http://schemas.microsoft.com/office/drawing/2014/main" id="{BEAA5F2E-E925-48FE-BFE6-FAA3F10B6E0D}"/>
                </a:ext>
              </a:extLst>
            </p:cNvPr>
            <p:cNvSpPr txBox="1"/>
            <p:nvPr/>
          </p:nvSpPr>
          <p:spPr>
            <a:xfrm>
              <a:off x="25521920" y="6006347"/>
              <a:ext cx="1399535" cy="446226"/>
            </a:xfrm>
            <a:prstGeom prst="rect">
              <a:avLst/>
            </a:prstGeom>
            <a:noFill/>
          </p:spPr>
          <p:txBody>
            <a:bodyPr wrap="square" rtlCol="0">
              <a:spAutoFit/>
            </a:bodyPr>
            <a:lstStyle/>
            <a:p>
              <a:r>
                <a:rPr lang="en-ZA" sz="1200" dirty="0">
                  <a:effectLst/>
                </a:rPr>
                <a:t>Answers</a:t>
              </a:r>
            </a:p>
          </p:txBody>
        </p:sp>
        <p:cxnSp>
          <p:nvCxnSpPr>
            <p:cNvPr id="12" name="Straight Arrow Connector 11">
              <a:extLst>
                <a:ext uri="{FF2B5EF4-FFF2-40B4-BE49-F238E27FC236}">
                  <a16:creationId xmlns:a16="http://schemas.microsoft.com/office/drawing/2014/main" id="{8C887E96-4536-46E4-BF9F-CDFF6BB91785}"/>
                </a:ext>
              </a:extLst>
            </p:cNvPr>
            <p:cNvCxnSpPr>
              <a:stCxn id="5" idx="3"/>
              <a:endCxn id="6" idx="1"/>
            </p:cNvCxnSpPr>
            <p:nvPr/>
          </p:nvCxnSpPr>
          <p:spPr bwMode="auto">
            <a:xfrm>
              <a:off x="17364367" y="5667234"/>
              <a:ext cx="193821"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3" name="Straight Arrow Connector 12">
              <a:extLst>
                <a:ext uri="{FF2B5EF4-FFF2-40B4-BE49-F238E27FC236}">
                  <a16:creationId xmlns:a16="http://schemas.microsoft.com/office/drawing/2014/main" id="{3EA3E260-71E0-4691-B459-639B6696D3C0}"/>
                </a:ext>
              </a:extLst>
            </p:cNvPr>
            <p:cNvCxnSpPr>
              <a:cxnSpLocks/>
              <a:stCxn id="8" idx="3"/>
              <a:endCxn id="9" idx="1"/>
            </p:cNvCxnSpPr>
            <p:nvPr/>
          </p:nvCxnSpPr>
          <p:spPr bwMode="auto">
            <a:xfrm>
              <a:off x="21111690" y="5600906"/>
              <a:ext cx="193821"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4" name="Straight Arrow Connector 13">
              <a:extLst>
                <a:ext uri="{FF2B5EF4-FFF2-40B4-BE49-F238E27FC236}">
                  <a16:creationId xmlns:a16="http://schemas.microsoft.com/office/drawing/2014/main" id="{8AEFBA21-D8EB-48EB-9921-F1FA895D6E43}"/>
                </a:ext>
              </a:extLst>
            </p:cNvPr>
            <p:cNvCxnSpPr>
              <a:cxnSpLocks/>
              <a:stCxn id="7" idx="3"/>
              <a:endCxn id="10" idx="1"/>
            </p:cNvCxnSpPr>
            <p:nvPr/>
          </p:nvCxnSpPr>
          <p:spPr bwMode="auto">
            <a:xfrm flipV="1">
              <a:off x="21111689" y="6237180"/>
              <a:ext cx="2237846" cy="448341"/>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5" name="Straight Arrow Connector 14">
              <a:extLst>
                <a:ext uri="{FF2B5EF4-FFF2-40B4-BE49-F238E27FC236}">
                  <a16:creationId xmlns:a16="http://schemas.microsoft.com/office/drawing/2014/main" id="{7D646BB9-BA8C-4C5C-9CE0-85A4F5E0175A}"/>
                </a:ext>
              </a:extLst>
            </p:cNvPr>
            <p:cNvCxnSpPr>
              <a:cxnSpLocks/>
              <a:stCxn id="10" idx="3"/>
              <a:endCxn id="11" idx="1"/>
            </p:cNvCxnSpPr>
            <p:nvPr/>
          </p:nvCxnSpPr>
          <p:spPr bwMode="auto">
            <a:xfrm flipV="1">
              <a:off x="25328099" y="6229461"/>
              <a:ext cx="193820" cy="772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6" name="Straight Arrow Connector 15">
              <a:extLst>
                <a:ext uri="{FF2B5EF4-FFF2-40B4-BE49-F238E27FC236}">
                  <a16:creationId xmlns:a16="http://schemas.microsoft.com/office/drawing/2014/main" id="{FCA5A571-9871-415E-8FE4-E91A5AEE2F85}"/>
                </a:ext>
              </a:extLst>
            </p:cNvPr>
            <p:cNvCxnSpPr>
              <a:cxnSpLocks/>
              <a:stCxn id="9" idx="3"/>
              <a:endCxn id="10" idx="1"/>
            </p:cNvCxnSpPr>
            <p:nvPr/>
          </p:nvCxnSpPr>
          <p:spPr bwMode="auto">
            <a:xfrm>
              <a:off x="22937363" y="5600906"/>
              <a:ext cx="412172" cy="636274"/>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7" name="Straight Arrow Connector 16">
              <a:extLst>
                <a:ext uri="{FF2B5EF4-FFF2-40B4-BE49-F238E27FC236}">
                  <a16:creationId xmlns:a16="http://schemas.microsoft.com/office/drawing/2014/main" id="{88F2597F-233D-4F29-BB0C-E72F12C4CA58}"/>
                </a:ext>
              </a:extLst>
            </p:cNvPr>
            <p:cNvCxnSpPr>
              <a:cxnSpLocks/>
              <a:stCxn id="6" idx="3"/>
              <a:endCxn id="8" idx="1"/>
            </p:cNvCxnSpPr>
            <p:nvPr/>
          </p:nvCxnSpPr>
          <p:spPr bwMode="auto">
            <a:xfrm flipV="1">
              <a:off x="19190040" y="5600906"/>
              <a:ext cx="289798" cy="6632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pic>
          <p:nvPicPr>
            <p:cNvPr id="18" name="Picture 17">
              <a:extLst>
                <a:ext uri="{FF2B5EF4-FFF2-40B4-BE49-F238E27FC236}">
                  <a16:creationId xmlns:a16="http://schemas.microsoft.com/office/drawing/2014/main" id="{64600303-1102-4A93-817F-C5A3B27E429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1468"/>
            <a:stretch/>
          </p:blipFill>
          <p:spPr>
            <a:xfrm>
              <a:off x="19688105" y="3769531"/>
              <a:ext cx="1228795" cy="1227394"/>
            </a:xfrm>
            <a:prstGeom prst="rect">
              <a:avLst/>
            </a:prstGeom>
          </p:spPr>
        </p:pic>
        <p:pic>
          <p:nvPicPr>
            <p:cNvPr id="19" name="Picture 18">
              <a:extLst>
                <a:ext uri="{FF2B5EF4-FFF2-40B4-BE49-F238E27FC236}">
                  <a16:creationId xmlns:a16="http://schemas.microsoft.com/office/drawing/2014/main" id="{D16B680D-E9DE-46D8-BEA4-5819551021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326914" y="3848381"/>
              <a:ext cx="1816535" cy="1069693"/>
            </a:xfrm>
            <a:prstGeom prst="rect">
              <a:avLst/>
            </a:prstGeom>
          </p:spPr>
        </p:pic>
        <p:pic>
          <p:nvPicPr>
            <p:cNvPr id="20" name="Picture 19">
              <a:extLst>
                <a:ext uri="{FF2B5EF4-FFF2-40B4-BE49-F238E27FC236}">
                  <a16:creationId xmlns:a16="http://schemas.microsoft.com/office/drawing/2014/main" id="{C8240761-0FF7-470F-9691-E8B55BDC4D8D}"/>
                </a:ext>
              </a:extLst>
            </p:cNvPr>
            <p:cNvPicPr/>
            <p:nvPr/>
          </p:nvPicPr>
          <p:blipFill rotWithShape="1">
            <a:blip r:embed="rId6"/>
            <a:srcRect l="32494" t="46249" r="65162" b="50357"/>
            <a:stretch/>
          </p:blipFill>
          <p:spPr bwMode="auto">
            <a:xfrm>
              <a:off x="20725043" y="7349262"/>
              <a:ext cx="386646" cy="335750"/>
            </a:xfrm>
            <a:prstGeom prst="rect">
              <a:avLst/>
            </a:prstGeom>
          </p:spPr>
        </p:pic>
        <p:pic>
          <p:nvPicPr>
            <p:cNvPr id="21" name="Picture 20">
              <a:extLst>
                <a:ext uri="{FF2B5EF4-FFF2-40B4-BE49-F238E27FC236}">
                  <a16:creationId xmlns:a16="http://schemas.microsoft.com/office/drawing/2014/main" id="{1100AA1E-9B89-4320-91A4-3374E4B57542}"/>
                </a:ext>
              </a:extLst>
            </p:cNvPr>
            <p:cNvPicPr>
              <a:picLocks noChangeAspect="1"/>
            </p:cNvPicPr>
            <p:nvPr/>
          </p:nvPicPr>
          <p:blipFill rotWithShape="1">
            <a:blip r:embed="rId7">
              <a:extLst>
                <a:ext uri="{28A0092B-C50C-407E-A947-70E740481C1C}">
                  <a14:useLocalDpi xmlns:a14="http://schemas.microsoft.com/office/drawing/2010/main" val="0"/>
                </a:ext>
              </a:extLst>
            </a:blip>
            <a:srcRect l="27943" t="80954" r="69615" b="17556"/>
            <a:stretch/>
          </p:blipFill>
          <p:spPr>
            <a:xfrm>
              <a:off x="20225914" y="7380291"/>
              <a:ext cx="393915" cy="362147"/>
            </a:xfrm>
            <a:prstGeom prst="rect">
              <a:avLst/>
            </a:prstGeom>
          </p:spPr>
        </p:pic>
        <p:pic>
          <p:nvPicPr>
            <p:cNvPr id="22" name="Picture 21">
              <a:extLst>
                <a:ext uri="{FF2B5EF4-FFF2-40B4-BE49-F238E27FC236}">
                  <a16:creationId xmlns:a16="http://schemas.microsoft.com/office/drawing/2014/main" id="{888DB042-E396-4534-8F2B-66D5373D3FF8}"/>
                </a:ext>
              </a:extLst>
            </p:cNvPr>
            <p:cNvPicPr/>
            <p:nvPr/>
          </p:nvPicPr>
          <p:blipFill rotWithShape="1">
            <a:blip r:embed="rId6"/>
            <a:srcRect l="29391" t="46088" r="68218" b="50143"/>
            <a:stretch/>
          </p:blipFill>
          <p:spPr bwMode="auto">
            <a:xfrm>
              <a:off x="19310062" y="7349262"/>
              <a:ext cx="394271" cy="360507"/>
            </a:xfrm>
            <a:prstGeom prst="rect">
              <a:avLst/>
            </a:prstGeom>
          </p:spPr>
        </p:pic>
        <p:pic>
          <p:nvPicPr>
            <p:cNvPr id="23" name="Picture 22">
              <a:extLst>
                <a:ext uri="{FF2B5EF4-FFF2-40B4-BE49-F238E27FC236}">
                  <a16:creationId xmlns:a16="http://schemas.microsoft.com/office/drawing/2014/main" id="{43AEB91B-54B2-47AC-A1E8-ED4F2CCCCD58}"/>
                </a:ext>
              </a:extLst>
            </p:cNvPr>
            <p:cNvPicPr/>
            <p:nvPr/>
          </p:nvPicPr>
          <p:blipFill rotWithShape="1">
            <a:blip r:embed="rId6"/>
            <a:srcRect l="35064" t="46088" r="61747" b="49155"/>
            <a:stretch/>
          </p:blipFill>
          <p:spPr bwMode="auto">
            <a:xfrm>
              <a:off x="19745440" y="7336088"/>
              <a:ext cx="525959" cy="454995"/>
            </a:xfrm>
            <a:prstGeom prst="rect">
              <a:avLst/>
            </a:prstGeom>
          </p:spPr>
        </p:pic>
        <p:pic>
          <p:nvPicPr>
            <p:cNvPr id="24" name="Picture 23">
              <a:extLst>
                <a:ext uri="{FF2B5EF4-FFF2-40B4-BE49-F238E27FC236}">
                  <a16:creationId xmlns:a16="http://schemas.microsoft.com/office/drawing/2014/main" id="{4A2B4003-193B-482E-8D2D-4475FF0E0806}"/>
                </a:ext>
              </a:extLst>
            </p:cNvPr>
            <p:cNvPicPr>
              <a:picLocks noChangeAspect="1"/>
            </p:cNvPicPr>
            <p:nvPr/>
          </p:nvPicPr>
          <p:blipFill rotWithShape="1">
            <a:blip r:embed="rId8">
              <a:extLst>
                <a:ext uri="{28A0092B-C50C-407E-A947-70E740481C1C}">
                  <a14:useLocalDpi xmlns:a14="http://schemas.microsoft.com/office/drawing/2010/main" val="0"/>
                </a:ext>
              </a:extLst>
            </a:blip>
            <a:srcRect l="59260" t="3129" r="3423" b="69401"/>
            <a:stretch/>
          </p:blipFill>
          <p:spPr>
            <a:xfrm>
              <a:off x="17678158" y="3261832"/>
              <a:ext cx="1499219" cy="1735093"/>
            </a:xfrm>
            <a:prstGeom prst="rect">
              <a:avLst/>
            </a:prstGeom>
          </p:spPr>
        </p:pic>
        <p:pic>
          <p:nvPicPr>
            <p:cNvPr id="25" name="Picture 2" descr="https://qph.ec.quoracdn.net/main-qimg-f5b43e499fe2ae72249bbb9469d4661e">
              <a:extLst>
                <a:ext uri="{FF2B5EF4-FFF2-40B4-BE49-F238E27FC236}">
                  <a16:creationId xmlns:a16="http://schemas.microsoft.com/office/drawing/2014/main" id="{D6F14942-34BB-4D2B-B679-644A8DE2BD9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4526"/>
            <a:stretch/>
          </p:blipFill>
          <p:spPr bwMode="auto">
            <a:xfrm>
              <a:off x="23143449" y="3603379"/>
              <a:ext cx="2547628" cy="1462791"/>
            </a:xfrm>
            <a:prstGeom prst="rect">
              <a:avLst/>
            </a:prstGeom>
            <a:noFill/>
            <a:extLst>
              <a:ext uri="{909E8E84-426E-40DD-AFC4-6F175D3DCCD1}">
                <a14:hiddenFill xmlns:a14="http://schemas.microsoft.com/office/drawing/2010/main">
                  <a:solidFill>
                    <a:srgbClr val="FFFFFF"/>
                  </a:solidFill>
                </a14:hiddenFill>
              </a:ext>
            </a:extLst>
          </p:spPr>
        </p:pic>
      </p:grpSp>
      <p:pic>
        <p:nvPicPr>
          <p:cNvPr id="83" name="Picture 82">
            <a:extLst>
              <a:ext uri="{FF2B5EF4-FFF2-40B4-BE49-F238E27FC236}">
                <a16:creationId xmlns:a16="http://schemas.microsoft.com/office/drawing/2014/main" id="{22BFAEC2-6767-462C-B913-9ECA5DA3D0E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799964" y="19951441"/>
            <a:ext cx="630936" cy="877824"/>
          </a:xfrm>
          <a:prstGeom prst="rect">
            <a:avLst/>
          </a:prstGeom>
        </p:spPr>
      </p:pic>
      <p:sp>
        <p:nvSpPr>
          <p:cNvPr id="81" name="Rectangle 1252">
            <a:extLst>
              <a:ext uri="{FF2B5EF4-FFF2-40B4-BE49-F238E27FC236}">
                <a16:creationId xmlns:a16="http://schemas.microsoft.com/office/drawing/2014/main" id="{FBADC031-15BD-405D-B033-F744E802508B}"/>
              </a:ext>
            </a:extLst>
          </p:cNvPr>
          <p:cNvSpPr>
            <a:spLocks noChangeArrowheads="1"/>
          </p:cNvSpPr>
          <p:nvPr/>
        </p:nvSpPr>
        <p:spPr bwMode="auto">
          <a:xfrm>
            <a:off x="1" y="1"/>
            <a:ext cx="30275212" cy="2433734"/>
          </a:xfrm>
          <a:prstGeom prst="rect">
            <a:avLst/>
          </a:prstGeom>
          <a:gradFill rotWithShape="1">
            <a:gsLst>
              <a:gs pos="0">
                <a:srgbClr val="9AB1C0"/>
              </a:gs>
              <a:gs pos="50000">
                <a:schemeClr val="bg1"/>
              </a:gs>
              <a:gs pos="100000">
                <a:srgbClr val="9AB1C0"/>
              </a:gs>
            </a:gsLst>
            <a:lin ang="5400000" scaled="1"/>
          </a:gradFill>
          <a:ln w="38100" algn="ctr">
            <a:noFill/>
            <a:miter lim="800000"/>
            <a:headEnd/>
            <a:tailEnd/>
          </a:ln>
          <a:effectLst/>
        </p:spPr>
        <p:txBody>
          <a:bodyPr wrap="square" lIns="89182" tIns="44593" rIns="89182" bIns="44593" anchor="ctr">
            <a:spAutoFit/>
          </a:bodyPr>
          <a:lstStyle/>
          <a:p>
            <a:pPr eaLnBrk="0" hangingPunct="0">
              <a:lnSpc>
                <a:spcPct val="75000"/>
              </a:lnSpc>
              <a:spcBef>
                <a:spcPct val="25000"/>
              </a:spcBef>
              <a:spcAft>
                <a:spcPct val="25000"/>
              </a:spcAft>
              <a:defRPr/>
            </a:pPr>
            <a:endParaRPr lang="en-US" dirty="0">
              <a:cs typeface="+mn-cs"/>
            </a:endParaRPr>
          </a:p>
        </p:txBody>
      </p:sp>
      <p:sp>
        <p:nvSpPr>
          <p:cNvPr id="84" name="Text Box 2103">
            <a:extLst>
              <a:ext uri="{FF2B5EF4-FFF2-40B4-BE49-F238E27FC236}">
                <a16:creationId xmlns:a16="http://schemas.microsoft.com/office/drawing/2014/main" id="{03A58755-6745-4335-A16A-44682A33BC06}"/>
              </a:ext>
            </a:extLst>
          </p:cNvPr>
          <p:cNvSpPr txBox="1">
            <a:spLocks noChangeArrowheads="1"/>
          </p:cNvSpPr>
          <p:nvPr/>
        </p:nvSpPr>
        <p:spPr bwMode="auto">
          <a:xfrm>
            <a:off x="5158315" y="361454"/>
            <a:ext cx="19507200" cy="147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89182" tIns="44593" rIns="89182" bIns="44593">
            <a:spAutoFit/>
          </a:bodyPr>
          <a:lstStyle>
            <a:lvl1pPr eaLnBrk="0" hangingPunct="0">
              <a:defRPr sz="900" i="1">
                <a:solidFill>
                  <a:schemeClr val="tx1"/>
                </a:solidFill>
                <a:latin typeface="Arial" charset="0"/>
                <a:cs typeface="Arial" charset="0"/>
              </a:defRPr>
            </a:lvl1pPr>
            <a:lvl2pPr marL="742950" indent="-285750" eaLnBrk="0" hangingPunct="0">
              <a:defRPr sz="900" i="1">
                <a:solidFill>
                  <a:schemeClr val="tx1"/>
                </a:solidFill>
                <a:latin typeface="Arial" charset="0"/>
                <a:cs typeface="Arial" charset="0"/>
              </a:defRPr>
            </a:lvl2pPr>
            <a:lvl3pPr marL="1143000" indent="-228600" eaLnBrk="0" hangingPunct="0">
              <a:defRPr sz="900" i="1">
                <a:solidFill>
                  <a:schemeClr val="tx1"/>
                </a:solidFill>
                <a:latin typeface="Arial" charset="0"/>
                <a:cs typeface="Arial" charset="0"/>
              </a:defRPr>
            </a:lvl3pPr>
            <a:lvl4pPr marL="1600200" indent="-228600" eaLnBrk="0" hangingPunct="0">
              <a:defRPr sz="900" i="1">
                <a:solidFill>
                  <a:schemeClr val="tx1"/>
                </a:solidFill>
                <a:latin typeface="Arial" charset="0"/>
                <a:cs typeface="Arial" charset="0"/>
              </a:defRPr>
            </a:lvl4pPr>
            <a:lvl5pPr marL="2057400" indent="-228600" eaLnBrk="0" hangingPunct="0">
              <a:defRPr sz="900" i="1">
                <a:solidFill>
                  <a:schemeClr val="tx1"/>
                </a:solidFill>
                <a:latin typeface="Arial" charset="0"/>
                <a:cs typeface="Arial" charset="0"/>
              </a:defRPr>
            </a:lvl5pPr>
            <a:lvl6pPr marL="2514600" indent="-228600" eaLnBrk="0" fontAlgn="base" hangingPunct="0">
              <a:spcBef>
                <a:spcPct val="0"/>
              </a:spcBef>
              <a:spcAft>
                <a:spcPct val="0"/>
              </a:spcAft>
              <a:defRPr sz="900" i="1">
                <a:solidFill>
                  <a:schemeClr val="tx1"/>
                </a:solidFill>
                <a:latin typeface="Arial" charset="0"/>
                <a:cs typeface="Arial" charset="0"/>
              </a:defRPr>
            </a:lvl6pPr>
            <a:lvl7pPr marL="2971800" indent="-228600" eaLnBrk="0" fontAlgn="base" hangingPunct="0">
              <a:spcBef>
                <a:spcPct val="0"/>
              </a:spcBef>
              <a:spcAft>
                <a:spcPct val="0"/>
              </a:spcAft>
              <a:defRPr sz="900" i="1">
                <a:solidFill>
                  <a:schemeClr val="tx1"/>
                </a:solidFill>
                <a:latin typeface="Arial" charset="0"/>
                <a:cs typeface="Arial" charset="0"/>
              </a:defRPr>
            </a:lvl7pPr>
            <a:lvl8pPr marL="3429000" indent="-228600" eaLnBrk="0" fontAlgn="base" hangingPunct="0">
              <a:spcBef>
                <a:spcPct val="0"/>
              </a:spcBef>
              <a:spcAft>
                <a:spcPct val="0"/>
              </a:spcAft>
              <a:defRPr sz="900" i="1">
                <a:solidFill>
                  <a:schemeClr val="tx1"/>
                </a:solidFill>
                <a:latin typeface="Arial" charset="0"/>
                <a:cs typeface="Arial" charset="0"/>
              </a:defRPr>
            </a:lvl8pPr>
            <a:lvl9pPr marL="3886200" indent="-228600" eaLnBrk="0" fontAlgn="base" hangingPunct="0">
              <a:spcBef>
                <a:spcPct val="0"/>
              </a:spcBef>
              <a:spcAft>
                <a:spcPct val="0"/>
              </a:spcAft>
              <a:defRPr sz="900" i="1">
                <a:solidFill>
                  <a:schemeClr val="tx1"/>
                </a:solidFill>
                <a:latin typeface="Arial" charset="0"/>
                <a:cs typeface="Arial" charset="0"/>
              </a:defRPr>
            </a:lvl9pPr>
          </a:lstStyle>
          <a:p>
            <a:pPr algn="ctr">
              <a:lnSpc>
                <a:spcPct val="75000"/>
              </a:lnSpc>
              <a:spcBef>
                <a:spcPct val="25000"/>
              </a:spcBef>
            </a:pPr>
            <a:r>
              <a:rPr lang="en-ZA" sz="6000" b="1" i="0" dirty="0"/>
              <a:t>Automatic Test Grading Using Image Processing and Machine Learning Techniques</a:t>
            </a:r>
          </a:p>
        </p:txBody>
      </p:sp>
      <p:pic>
        <p:nvPicPr>
          <p:cNvPr id="87" name="Picture 2048" descr="USlogo">
            <a:extLst>
              <a:ext uri="{FF2B5EF4-FFF2-40B4-BE49-F238E27FC236}">
                <a16:creationId xmlns:a16="http://schemas.microsoft.com/office/drawing/2014/main" id="{4C9BEB60-D9AA-4184-883B-18A3710FF1C5}"/>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r="68386" b="978"/>
          <a:stretch/>
        </p:blipFill>
        <p:spPr bwMode="auto">
          <a:xfrm>
            <a:off x="683618" y="274194"/>
            <a:ext cx="1734478" cy="1692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E5649686-DA24-4216-9FDB-B6D0892E05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953874" y="352129"/>
            <a:ext cx="1692181" cy="1692181"/>
          </a:xfrm>
          <a:prstGeom prst="rect">
            <a:avLst/>
          </a:prstGeom>
        </p:spPr>
      </p:pic>
      <p:sp>
        <p:nvSpPr>
          <p:cNvPr id="32" name="TextBox 31">
            <a:extLst>
              <a:ext uri="{FF2B5EF4-FFF2-40B4-BE49-F238E27FC236}">
                <a16:creationId xmlns:a16="http://schemas.microsoft.com/office/drawing/2014/main" id="{DCA8B5CA-CB14-4F1D-9828-C6A5DB181AC2}"/>
              </a:ext>
            </a:extLst>
          </p:cNvPr>
          <p:cNvSpPr txBox="1"/>
          <p:nvPr/>
        </p:nvSpPr>
        <p:spPr>
          <a:xfrm>
            <a:off x="1023526" y="4610416"/>
            <a:ext cx="7960061" cy="2031325"/>
          </a:xfrm>
          <a:prstGeom prst="rect">
            <a:avLst/>
          </a:prstGeom>
          <a:noFill/>
        </p:spPr>
        <p:txBody>
          <a:bodyPr wrap="square" rtlCol="0">
            <a:spAutoFit/>
          </a:bodyPr>
          <a:lstStyle/>
          <a:p>
            <a:r>
              <a:rPr lang="en-ZA" dirty="0"/>
              <a:t>In recent years the Applied Mathematics department of Stellenbosch notice a drop in teaching assistant’s accuracy in grading students’ tutorial tests. The department has decided to automate this process of grading tests. The department wants Optical Marker Recognition software to graded tests written on a special template automatically. This reduces the time to mark tutorial tests, while still allowing for a high accuracy in grading tests.</a:t>
            </a:r>
          </a:p>
          <a:p>
            <a:endParaRPr lang="en-ZA" dirty="0"/>
          </a:p>
        </p:txBody>
      </p:sp>
      <p:grpSp>
        <p:nvGrpSpPr>
          <p:cNvPr id="95" name="Group 1455">
            <a:extLst>
              <a:ext uri="{FF2B5EF4-FFF2-40B4-BE49-F238E27FC236}">
                <a16:creationId xmlns:a16="http://schemas.microsoft.com/office/drawing/2014/main" id="{F875F81F-CCF3-4FC3-A3DD-838E3870114E}"/>
              </a:ext>
            </a:extLst>
          </p:cNvPr>
          <p:cNvGrpSpPr>
            <a:grpSpLocks/>
          </p:cNvGrpSpPr>
          <p:nvPr/>
        </p:nvGrpSpPr>
        <p:grpSpPr bwMode="auto">
          <a:xfrm>
            <a:off x="1019773" y="12580848"/>
            <a:ext cx="7963814" cy="1001571"/>
            <a:chOff x="1651" y="20930"/>
            <a:chExt cx="8128" cy="524"/>
          </a:xfrm>
        </p:grpSpPr>
        <p:sp>
          <p:nvSpPr>
            <p:cNvPr id="96" name="Rectangle 1456">
              <a:extLst>
                <a:ext uri="{FF2B5EF4-FFF2-40B4-BE49-F238E27FC236}">
                  <a16:creationId xmlns:a16="http://schemas.microsoft.com/office/drawing/2014/main" id="{C47E6B8E-6B07-43C7-9071-0D960B38DC93}"/>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97" name="Rectangle 1457">
              <a:extLst>
                <a:ext uri="{FF2B5EF4-FFF2-40B4-BE49-F238E27FC236}">
                  <a16:creationId xmlns:a16="http://schemas.microsoft.com/office/drawing/2014/main" id="{D0D5BEB6-773E-4751-8786-F37377C39CE5}"/>
                </a:ext>
              </a:extLst>
            </p:cNvPr>
            <p:cNvSpPr>
              <a:spLocks noChangeArrowheads="1"/>
            </p:cNvSpPr>
            <p:nvPr/>
          </p:nvSpPr>
          <p:spPr bwMode="auto">
            <a:xfrm>
              <a:off x="1739" y="21062"/>
              <a:ext cx="7550" cy="275"/>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Times New Roman" pitchFamily="18" charset="0"/>
                </a:rPr>
                <a:t>3</a:t>
              </a:r>
              <a:r>
                <a:rPr lang="en-ZA" sz="3000" b="1" i="0" dirty="0">
                  <a:latin typeface="Times New Roman" pitchFamily="18" charset="0"/>
                </a:rPr>
                <a:t>. </a:t>
              </a:r>
              <a:r>
                <a:rPr lang="en-ZA" sz="3000" b="1" dirty="0">
                  <a:latin typeface="Arial" panose="020B0604020202020204" pitchFamily="34" charset="0"/>
                  <a:cs typeface="Arial" panose="020B0604020202020204" pitchFamily="34" charset="0"/>
                </a:rPr>
                <a:t>System Overview</a:t>
              </a:r>
              <a:endParaRPr lang="en-US" sz="3000" b="1" i="0" dirty="0">
                <a:latin typeface="Arial" panose="020B0604020202020204" pitchFamily="34" charset="0"/>
                <a:cs typeface="Arial" panose="020B0604020202020204" pitchFamily="34" charset="0"/>
              </a:endParaRPr>
            </a:p>
          </p:txBody>
        </p:sp>
      </p:grpSp>
      <p:sp>
        <p:nvSpPr>
          <p:cNvPr id="98" name="TextBox 97">
            <a:extLst>
              <a:ext uri="{FF2B5EF4-FFF2-40B4-BE49-F238E27FC236}">
                <a16:creationId xmlns:a16="http://schemas.microsoft.com/office/drawing/2014/main" id="{67B6A399-DA22-4588-918F-263FA6123DDE}"/>
              </a:ext>
            </a:extLst>
          </p:cNvPr>
          <p:cNvSpPr txBox="1"/>
          <p:nvPr/>
        </p:nvSpPr>
        <p:spPr>
          <a:xfrm>
            <a:off x="989686" y="8991181"/>
            <a:ext cx="4772115" cy="2031325"/>
          </a:xfrm>
          <a:prstGeom prst="rect">
            <a:avLst/>
          </a:prstGeom>
          <a:noFill/>
        </p:spPr>
        <p:txBody>
          <a:bodyPr wrap="square" rtlCol="0">
            <a:spAutoFit/>
          </a:bodyPr>
          <a:lstStyle/>
          <a:p>
            <a:r>
              <a:rPr lang="en-ZA" dirty="0"/>
              <a:t>The template allows for decimal valued answers. An improvement over current Optical Marker Recognition systems allows for a student to cross out bubbles instead of needing to completely erase it. Further the system also allows for handwritten digits to answer questions.</a:t>
            </a:r>
          </a:p>
          <a:p>
            <a:pPr marL="285750" indent="-285750">
              <a:buFont typeface="Arial" panose="020B0604020202020204" pitchFamily="34" charset="0"/>
              <a:buChar char="•"/>
            </a:pPr>
            <a:endParaRPr lang="en-ZA" dirty="0"/>
          </a:p>
        </p:txBody>
      </p:sp>
      <p:sp>
        <p:nvSpPr>
          <p:cNvPr id="99" name="TextBox 98">
            <a:extLst>
              <a:ext uri="{FF2B5EF4-FFF2-40B4-BE49-F238E27FC236}">
                <a16:creationId xmlns:a16="http://schemas.microsoft.com/office/drawing/2014/main" id="{497373CF-777C-43B2-8D49-29DCA6A9957E}"/>
              </a:ext>
            </a:extLst>
          </p:cNvPr>
          <p:cNvSpPr txBox="1"/>
          <p:nvPr/>
        </p:nvSpPr>
        <p:spPr>
          <a:xfrm>
            <a:off x="1057140" y="13830695"/>
            <a:ext cx="7926447" cy="2031325"/>
          </a:xfrm>
          <a:prstGeom prst="rect">
            <a:avLst/>
          </a:prstGeom>
          <a:noFill/>
        </p:spPr>
        <p:txBody>
          <a:bodyPr wrap="square" rtlCol="0">
            <a:spAutoFit/>
          </a:bodyPr>
          <a:lstStyle/>
          <a:p>
            <a:r>
              <a:rPr lang="en-ZA" dirty="0"/>
              <a:t>Initially, image processing is done on the image and produces character and bubble evidence, as is shown in the image. The bubble evidence contains a classification for each bubble on the template. The bubble can be open, crossed-out, partially filled-in or completely filled-in. The character evidence, in the form of a 28 by 28 array is then process by a Convolutional Neural Network(CNN) to classify the digit in the image. Lastly two probabilistically graphical models are used to estimate the most likely answers written on the page.  </a:t>
            </a:r>
          </a:p>
        </p:txBody>
      </p:sp>
      <p:grpSp>
        <p:nvGrpSpPr>
          <p:cNvPr id="109" name="Group 1455">
            <a:extLst>
              <a:ext uri="{FF2B5EF4-FFF2-40B4-BE49-F238E27FC236}">
                <a16:creationId xmlns:a16="http://schemas.microsoft.com/office/drawing/2014/main" id="{EDBEDFB8-5EB2-411A-B98C-E1C76A6AA47C}"/>
              </a:ext>
            </a:extLst>
          </p:cNvPr>
          <p:cNvGrpSpPr>
            <a:grpSpLocks/>
          </p:cNvGrpSpPr>
          <p:nvPr/>
        </p:nvGrpSpPr>
        <p:grpSpPr bwMode="auto">
          <a:xfrm>
            <a:off x="1019773" y="3349846"/>
            <a:ext cx="7963814" cy="1001571"/>
            <a:chOff x="1651" y="20930"/>
            <a:chExt cx="8128" cy="524"/>
          </a:xfrm>
        </p:grpSpPr>
        <p:sp>
          <p:nvSpPr>
            <p:cNvPr id="110" name="Rectangle 1456">
              <a:extLst>
                <a:ext uri="{FF2B5EF4-FFF2-40B4-BE49-F238E27FC236}">
                  <a16:creationId xmlns:a16="http://schemas.microsoft.com/office/drawing/2014/main" id="{933F5E9C-2E43-4F6D-973A-47B52AE13354}"/>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11" name="Rectangle 1457">
              <a:extLst>
                <a:ext uri="{FF2B5EF4-FFF2-40B4-BE49-F238E27FC236}">
                  <a16:creationId xmlns:a16="http://schemas.microsoft.com/office/drawing/2014/main" id="{2D5EDD63-FDD5-4A94-8DFA-B581AD313F76}"/>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Times New Roman" pitchFamily="18" charset="0"/>
                </a:rPr>
                <a:t>1.</a:t>
              </a:r>
              <a:r>
                <a:rPr lang="en-ZA" sz="3000" b="1" i="0" dirty="0">
                  <a:latin typeface="Times New Roman" pitchFamily="18" charset="0"/>
                </a:rPr>
                <a:t> </a:t>
              </a:r>
              <a:r>
                <a:rPr lang="en-ZA" sz="3000" b="1" i="0" dirty="0">
                  <a:latin typeface="Arial" panose="020B0604020202020204" pitchFamily="34" charset="0"/>
                  <a:cs typeface="Arial" panose="020B0604020202020204" pitchFamily="34" charset="0"/>
                </a:rPr>
                <a:t>Introduction</a:t>
              </a:r>
              <a:endParaRPr lang="en-US" sz="3000" b="1" i="0" dirty="0">
                <a:latin typeface="Arial" panose="020B0604020202020204" pitchFamily="34" charset="0"/>
                <a:cs typeface="Arial" panose="020B0604020202020204" pitchFamily="34" charset="0"/>
              </a:endParaRPr>
            </a:p>
          </p:txBody>
        </p:sp>
      </p:grpSp>
      <p:grpSp>
        <p:nvGrpSpPr>
          <p:cNvPr id="112" name="Group 1455">
            <a:extLst>
              <a:ext uri="{FF2B5EF4-FFF2-40B4-BE49-F238E27FC236}">
                <a16:creationId xmlns:a16="http://schemas.microsoft.com/office/drawing/2014/main" id="{80B9B110-7B1C-49A5-A34C-EC7036680299}"/>
              </a:ext>
            </a:extLst>
          </p:cNvPr>
          <p:cNvGrpSpPr>
            <a:grpSpLocks/>
          </p:cNvGrpSpPr>
          <p:nvPr/>
        </p:nvGrpSpPr>
        <p:grpSpPr bwMode="auto">
          <a:xfrm>
            <a:off x="1019773" y="7772875"/>
            <a:ext cx="7963814" cy="1001571"/>
            <a:chOff x="1651" y="20930"/>
            <a:chExt cx="8128" cy="524"/>
          </a:xfrm>
        </p:grpSpPr>
        <p:sp>
          <p:nvSpPr>
            <p:cNvPr id="113" name="Rectangle 1456">
              <a:extLst>
                <a:ext uri="{FF2B5EF4-FFF2-40B4-BE49-F238E27FC236}">
                  <a16:creationId xmlns:a16="http://schemas.microsoft.com/office/drawing/2014/main" id="{C9134E72-62A9-40B7-810C-84BD839136E0}"/>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14" name="Rectangle 1457">
              <a:extLst>
                <a:ext uri="{FF2B5EF4-FFF2-40B4-BE49-F238E27FC236}">
                  <a16:creationId xmlns:a16="http://schemas.microsoft.com/office/drawing/2014/main" id="{67CB4B34-0FB4-4E35-BB02-EB16E3B2D481}"/>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i="0" dirty="0">
                  <a:latin typeface="Times New Roman" pitchFamily="18" charset="0"/>
                </a:rPr>
                <a:t>2. </a:t>
              </a:r>
              <a:r>
                <a:rPr lang="en-ZA" sz="3000" b="1" dirty="0">
                  <a:latin typeface="Arial" panose="020B0604020202020204" pitchFamily="34" charset="0"/>
                  <a:cs typeface="Arial" panose="020B0604020202020204" pitchFamily="34" charset="0"/>
                </a:rPr>
                <a:t>Solution</a:t>
              </a:r>
              <a:endParaRPr lang="en-US" sz="3000" b="1" i="0" dirty="0">
                <a:latin typeface="Arial" panose="020B0604020202020204" pitchFamily="34" charset="0"/>
                <a:cs typeface="Arial" panose="020B0604020202020204" pitchFamily="34" charset="0"/>
              </a:endParaRPr>
            </a:p>
          </p:txBody>
        </p:sp>
      </p:grpSp>
      <p:grpSp>
        <p:nvGrpSpPr>
          <p:cNvPr id="115" name="Group 1455">
            <a:extLst>
              <a:ext uri="{FF2B5EF4-FFF2-40B4-BE49-F238E27FC236}">
                <a16:creationId xmlns:a16="http://schemas.microsoft.com/office/drawing/2014/main" id="{C43AF8D8-3FE1-483A-82ED-CB80124C0C01}"/>
              </a:ext>
            </a:extLst>
          </p:cNvPr>
          <p:cNvGrpSpPr>
            <a:grpSpLocks/>
          </p:cNvGrpSpPr>
          <p:nvPr/>
        </p:nvGrpSpPr>
        <p:grpSpPr bwMode="auto">
          <a:xfrm>
            <a:off x="11150978" y="3265180"/>
            <a:ext cx="7963814" cy="1001571"/>
            <a:chOff x="1651" y="20930"/>
            <a:chExt cx="8128" cy="524"/>
          </a:xfrm>
        </p:grpSpPr>
        <p:sp>
          <p:nvSpPr>
            <p:cNvPr id="116" name="Rectangle 1456">
              <a:extLst>
                <a:ext uri="{FF2B5EF4-FFF2-40B4-BE49-F238E27FC236}">
                  <a16:creationId xmlns:a16="http://schemas.microsoft.com/office/drawing/2014/main" id="{BD265579-3936-407E-9553-0493BB0C58A9}"/>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dirty="0"/>
            </a:p>
          </p:txBody>
        </p:sp>
        <p:sp>
          <p:nvSpPr>
            <p:cNvPr id="117" name="Rectangle 1457">
              <a:extLst>
                <a:ext uri="{FF2B5EF4-FFF2-40B4-BE49-F238E27FC236}">
                  <a16:creationId xmlns:a16="http://schemas.microsoft.com/office/drawing/2014/main" id="{003B6A93-12F1-4494-97EA-BBC8E8EF1F83}"/>
                </a:ext>
              </a:extLst>
            </p:cNvPr>
            <p:cNvSpPr>
              <a:spLocks noChangeArrowheads="1"/>
            </p:cNvSpPr>
            <p:nvPr/>
          </p:nvSpPr>
          <p:spPr bwMode="auto">
            <a:xfrm>
              <a:off x="1739" y="21085"/>
              <a:ext cx="7550" cy="230"/>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Times New Roman" pitchFamily="18" charset="0"/>
                </a:rPr>
                <a:t>4. Image Processing</a:t>
              </a:r>
              <a:endParaRPr lang="en-US" sz="3000" b="1" i="0" dirty="0">
                <a:latin typeface="Arial" panose="020B0604020202020204" pitchFamily="34" charset="0"/>
                <a:cs typeface="Arial" panose="020B0604020202020204" pitchFamily="34" charset="0"/>
              </a:endParaRPr>
            </a:p>
          </p:txBody>
        </p:sp>
      </p:grpSp>
      <p:grpSp>
        <p:nvGrpSpPr>
          <p:cNvPr id="121" name="Group 1455">
            <a:extLst>
              <a:ext uri="{FF2B5EF4-FFF2-40B4-BE49-F238E27FC236}">
                <a16:creationId xmlns:a16="http://schemas.microsoft.com/office/drawing/2014/main" id="{0F6D557F-4622-450D-8B76-4048AD180289}"/>
              </a:ext>
            </a:extLst>
          </p:cNvPr>
          <p:cNvGrpSpPr>
            <a:grpSpLocks/>
          </p:cNvGrpSpPr>
          <p:nvPr/>
        </p:nvGrpSpPr>
        <p:grpSpPr bwMode="auto">
          <a:xfrm>
            <a:off x="21282183" y="3399077"/>
            <a:ext cx="7963814" cy="1001571"/>
            <a:chOff x="1651" y="20930"/>
            <a:chExt cx="8128" cy="524"/>
          </a:xfrm>
        </p:grpSpPr>
        <p:sp>
          <p:nvSpPr>
            <p:cNvPr id="122" name="Rectangle 1456">
              <a:extLst>
                <a:ext uri="{FF2B5EF4-FFF2-40B4-BE49-F238E27FC236}">
                  <a16:creationId xmlns:a16="http://schemas.microsoft.com/office/drawing/2014/main" id="{95B841BC-0906-4678-88A5-969CD0FC2D20}"/>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23" name="Rectangle 1457">
              <a:extLst>
                <a:ext uri="{FF2B5EF4-FFF2-40B4-BE49-F238E27FC236}">
                  <a16:creationId xmlns:a16="http://schemas.microsoft.com/office/drawing/2014/main" id="{9951FC1F-FE8E-47D1-83CC-CFB1BBF06702}"/>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Times New Roman" pitchFamily="18" charset="0"/>
                </a:rPr>
                <a:t>6</a:t>
              </a:r>
              <a:r>
                <a:rPr lang="en-ZA" sz="3000" b="1" i="0" dirty="0">
                  <a:latin typeface="Times New Roman" pitchFamily="18" charset="0"/>
                </a:rPr>
                <a:t>. </a:t>
              </a:r>
              <a:r>
                <a:rPr lang="en-ZA" sz="3000" b="1" i="0" dirty="0">
                  <a:latin typeface="Arial" panose="020B0604020202020204" pitchFamily="34" charset="0"/>
                  <a:cs typeface="Arial" panose="020B0604020202020204" pitchFamily="34" charset="0"/>
                </a:rPr>
                <a:t>Probabilistic </a:t>
              </a:r>
              <a:r>
                <a:rPr lang="en-ZA" sz="3000" b="1" dirty="0">
                  <a:latin typeface="Arial" panose="020B0604020202020204" pitchFamily="34" charset="0"/>
                  <a:cs typeface="Arial" panose="020B0604020202020204" pitchFamily="34" charset="0"/>
                </a:rPr>
                <a:t>Graphical Models</a:t>
              </a:r>
              <a:endParaRPr lang="en-US" sz="3000" b="1" i="0" dirty="0">
                <a:latin typeface="Arial" panose="020B0604020202020204" pitchFamily="34" charset="0"/>
                <a:cs typeface="Arial" panose="020B0604020202020204" pitchFamily="34" charset="0"/>
              </a:endParaRPr>
            </a:p>
          </p:txBody>
        </p:sp>
      </p:grpSp>
      <p:grpSp>
        <p:nvGrpSpPr>
          <p:cNvPr id="124" name="Group 1455">
            <a:extLst>
              <a:ext uri="{FF2B5EF4-FFF2-40B4-BE49-F238E27FC236}">
                <a16:creationId xmlns:a16="http://schemas.microsoft.com/office/drawing/2014/main" id="{76624A49-28E9-4780-B738-5318E74C6AB7}"/>
              </a:ext>
            </a:extLst>
          </p:cNvPr>
          <p:cNvGrpSpPr>
            <a:grpSpLocks/>
          </p:cNvGrpSpPr>
          <p:nvPr/>
        </p:nvGrpSpPr>
        <p:grpSpPr bwMode="auto">
          <a:xfrm>
            <a:off x="21279533" y="7772875"/>
            <a:ext cx="7963814" cy="1001571"/>
            <a:chOff x="1651" y="20930"/>
            <a:chExt cx="8128" cy="524"/>
          </a:xfrm>
        </p:grpSpPr>
        <p:sp>
          <p:nvSpPr>
            <p:cNvPr id="125" name="Rectangle 1456">
              <a:extLst>
                <a:ext uri="{FF2B5EF4-FFF2-40B4-BE49-F238E27FC236}">
                  <a16:creationId xmlns:a16="http://schemas.microsoft.com/office/drawing/2014/main" id="{8DEF23C1-32B3-41E3-825F-5CC695242225}"/>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26" name="Rectangle 1457">
              <a:extLst>
                <a:ext uri="{FF2B5EF4-FFF2-40B4-BE49-F238E27FC236}">
                  <a16:creationId xmlns:a16="http://schemas.microsoft.com/office/drawing/2014/main" id="{0C5CA194-0124-4A0A-9D00-DCA71FA44563}"/>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i="0" dirty="0">
                  <a:latin typeface="Times New Roman" pitchFamily="18" charset="0"/>
                </a:rPr>
                <a:t>7. </a:t>
              </a:r>
              <a:r>
                <a:rPr lang="en-ZA" sz="3000" b="1" i="0" dirty="0">
                  <a:latin typeface="Arial" panose="020B0604020202020204" pitchFamily="34" charset="0"/>
                  <a:cs typeface="Arial" panose="020B0604020202020204" pitchFamily="34" charset="0"/>
                </a:rPr>
                <a:t>Results</a:t>
              </a:r>
              <a:endParaRPr lang="en-US" sz="3000" b="1" i="0" dirty="0">
                <a:latin typeface="Arial" panose="020B0604020202020204" pitchFamily="34" charset="0"/>
                <a:cs typeface="Arial" panose="020B0604020202020204" pitchFamily="34" charset="0"/>
              </a:endParaRPr>
            </a:p>
          </p:txBody>
        </p:sp>
      </p:grpSp>
      <p:grpSp>
        <p:nvGrpSpPr>
          <p:cNvPr id="127" name="Group 1455">
            <a:extLst>
              <a:ext uri="{FF2B5EF4-FFF2-40B4-BE49-F238E27FC236}">
                <a16:creationId xmlns:a16="http://schemas.microsoft.com/office/drawing/2014/main" id="{1E76E00B-6C36-4F4E-8EC2-BB7E47F86637}"/>
              </a:ext>
            </a:extLst>
          </p:cNvPr>
          <p:cNvGrpSpPr>
            <a:grpSpLocks/>
          </p:cNvGrpSpPr>
          <p:nvPr/>
        </p:nvGrpSpPr>
        <p:grpSpPr bwMode="auto">
          <a:xfrm>
            <a:off x="21234993" y="12458628"/>
            <a:ext cx="7963814" cy="1001571"/>
            <a:chOff x="1651" y="20930"/>
            <a:chExt cx="8128" cy="524"/>
          </a:xfrm>
        </p:grpSpPr>
        <p:sp>
          <p:nvSpPr>
            <p:cNvPr id="128" name="Rectangle 1456">
              <a:extLst>
                <a:ext uri="{FF2B5EF4-FFF2-40B4-BE49-F238E27FC236}">
                  <a16:creationId xmlns:a16="http://schemas.microsoft.com/office/drawing/2014/main" id="{0E46F1B5-9072-44A2-AF77-B57E808193E7}"/>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29" name="Rectangle 1457">
              <a:extLst>
                <a:ext uri="{FF2B5EF4-FFF2-40B4-BE49-F238E27FC236}">
                  <a16:creationId xmlns:a16="http://schemas.microsoft.com/office/drawing/2014/main" id="{E4F82D1E-2234-4CB3-B48F-9DE3D4F74A77}"/>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Times New Roman" pitchFamily="18" charset="0"/>
                </a:rPr>
                <a:t>8</a:t>
              </a:r>
              <a:r>
                <a:rPr lang="en-ZA" sz="3000" b="1" i="0" dirty="0">
                  <a:latin typeface="Times New Roman" pitchFamily="18" charset="0"/>
                </a:rPr>
                <a:t>. </a:t>
              </a:r>
              <a:r>
                <a:rPr lang="en-ZA" sz="3000" b="1" i="0" dirty="0">
                  <a:latin typeface="Arial" panose="020B0604020202020204" pitchFamily="34" charset="0"/>
                  <a:cs typeface="Arial" panose="020B0604020202020204" pitchFamily="34" charset="0"/>
                </a:rPr>
                <a:t>Conclusion</a:t>
              </a:r>
              <a:endParaRPr lang="en-US" sz="3000" b="1" i="0" dirty="0">
                <a:latin typeface="Arial" panose="020B0604020202020204" pitchFamily="34" charset="0"/>
                <a:cs typeface="Arial" panose="020B0604020202020204" pitchFamily="34" charset="0"/>
              </a:endParaRPr>
            </a:p>
          </p:txBody>
        </p:sp>
      </p:grpSp>
      <p:grpSp>
        <p:nvGrpSpPr>
          <p:cNvPr id="130" name="Group 1455">
            <a:extLst>
              <a:ext uri="{FF2B5EF4-FFF2-40B4-BE49-F238E27FC236}">
                <a16:creationId xmlns:a16="http://schemas.microsoft.com/office/drawing/2014/main" id="{F0C5F89B-F6E9-4493-AD89-AD2A7999FA81}"/>
              </a:ext>
            </a:extLst>
          </p:cNvPr>
          <p:cNvGrpSpPr>
            <a:grpSpLocks/>
          </p:cNvGrpSpPr>
          <p:nvPr/>
        </p:nvGrpSpPr>
        <p:grpSpPr bwMode="auto">
          <a:xfrm>
            <a:off x="11150978" y="12475209"/>
            <a:ext cx="7963814" cy="1001571"/>
            <a:chOff x="1651" y="20930"/>
            <a:chExt cx="8128" cy="524"/>
          </a:xfrm>
        </p:grpSpPr>
        <p:sp>
          <p:nvSpPr>
            <p:cNvPr id="131" name="Rectangle 1456">
              <a:extLst>
                <a:ext uri="{FF2B5EF4-FFF2-40B4-BE49-F238E27FC236}">
                  <a16:creationId xmlns:a16="http://schemas.microsoft.com/office/drawing/2014/main" id="{534C21EA-860D-4859-84FD-E14540DC36C2}"/>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32" name="Rectangle 1457">
              <a:extLst>
                <a:ext uri="{FF2B5EF4-FFF2-40B4-BE49-F238E27FC236}">
                  <a16:creationId xmlns:a16="http://schemas.microsoft.com/office/drawing/2014/main" id="{F0A1A1B2-3105-45EF-83F2-ADD644C841D4}"/>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i="0" dirty="0">
                  <a:latin typeface="Times New Roman" pitchFamily="18" charset="0"/>
                </a:rPr>
                <a:t>5. Character Recognition</a:t>
              </a:r>
              <a:endParaRPr lang="en-US" sz="3000" b="1" i="0" dirty="0">
                <a:latin typeface="Arial" panose="020B0604020202020204" pitchFamily="34" charset="0"/>
                <a:cs typeface="Arial" panose="020B0604020202020204" pitchFamily="34" charset="0"/>
              </a:endParaRPr>
            </a:p>
          </p:txBody>
        </p:sp>
      </p:grpSp>
      <p:sp>
        <p:nvSpPr>
          <p:cNvPr id="135" name="TextBox 134">
            <a:extLst>
              <a:ext uri="{FF2B5EF4-FFF2-40B4-BE49-F238E27FC236}">
                <a16:creationId xmlns:a16="http://schemas.microsoft.com/office/drawing/2014/main" id="{2460F3CB-73E1-4DCA-82A1-1B48474A3892}"/>
              </a:ext>
            </a:extLst>
          </p:cNvPr>
          <p:cNvSpPr txBox="1"/>
          <p:nvPr/>
        </p:nvSpPr>
        <p:spPr>
          <a:xfrm>
            <a:off x="11154732" y="4610416"/>
            <a:ext cx="5302820" cy="5632311"/>
          </a:xfrm>
          <a:prstGeom prst="rect">
            <a:avLst/>
          </a:prstGeom>
          <a:noFill/>
        </p:spPr>
        <p:txBody>
          <a:bodyPr wrap="square" rtlCol="0">
            <a:spAutoFit/>
          </a:bodyPr>
          <a:lstStyle/>
          <a:p>
            <a:r>
              <a:rPr lang="en-ZA" dirty="0"/>
              <a:t>To find the template inside the image the system first utilizes a Radon Transform to locate the two longest horizontal lines, as well as the two vertical lines of the comment box. These lines are then used to calculate four reference points on the page, indication where the template is. </a:t>
            </a:r>
          </a:p>
          <a:p>
            <a:endParaRPr lang="en-ZA" dirty="0"/>
          </a:p>
          <a:p>
            <a:endParaRPr lang="en-ZA" dirty="0"/>
          </a:p>
          <a:p>
            <a:endParaRPr lang="en-ZA" dirty="0"/>
          </a:p>
          <a:p>
            <a:endParaRPr lang="en-ZA" dirty="0"/>
          </a:p>
          <a:p>
            <a:endParaRPr lang="en-ZA" dirty="0"/>
          </a:p>
          <a:p>
            <a:endParaRPr lang="en-ZA" dirty="0"/>
          </a:p>
          <a:p>
            <a:r>
              <a:rPr lang="en-ZA" dirty="0"/>
              <a:t>Once the template is found contour analysis is done on the page. The reference template found in the image can then be used to estimate the locations of each bubble in the template. Bubble then is assigned a contour that has a centre closest to that estimated locations. In the figure below the red dots are the estimate bubble locations and the green dots the centres of the contours found.</a:t>
            </a:r>
          </a:p>
          <a:p>
            <a:endParaRPr lang="en-ZA" dirty="0"/>
          </a:p>
        </p:txBody>
      </p:sp>
      <p:sp>
        <p:nvSpPr>
          <p:cNvPr id="142" name="TextBox 141">
            <a:extLst>
              <a:ext uri="{FF2B5EF4-FFF2-40B4-BE49-F238E27FC236}">
                <a16:creationId xmlns:a16="http://schemas.microsoft.com/office/drawing/2014/main" id="{CE6B1C82-E2CB-4A6F-AAC0-A2BA52C57AC7}"/>
              </a:ext>
            </a:extLst>
          </p:cNvPr>
          <p:cNvSpPr txBox="1"/>
          <p:nvPr/>
        </p:nvSpPr>
        <p:spPr>
          <a:xfrm>
            <a:off x="21283286" y="4610416"/>
            <a:ext cx="7960061" cy="369332"/>
          </a:xfrm>
          <a:prstGeom prst="rect">
            <a:avLst/>
          </a:prstGeom>
          <a:noFill/>
        </p:spPr>
        <p:txBody>
          <a:bodyPr wrap="square" rtlCol="0">
            <a:spAutoFit/>
          </a:bodyPr>
          <a:lstStyle/>
          <a:p>
            <a:r>
              <a:rPr lang="en-ZA" dirty="0" err="1"/>
              <a:t>aadasdasdasd</a:t>
            </a:r>
            <a:endParaRPr lang="en-ZA" dirty="0"/>
          </a:p>
        </p:txBody>
      </p:sp>
      <p:sp>
        <p:nvSpPr>
          <p:cNvPr id="143" name="TextBox 142">
            <a:extLst>
              <a:ext uri="{FF2B5EF4-FFF2-40B4-BE49-F238E27FC236}">
                <a16:creationId xmlns:a16="http://schemas.microsoft.com/office/drawing/2014/main" id="{F1C9CDA6-8EFD-49E9-836C-69AC7784F01C}"/>
              </a:ext>
            </a:extLst>
          </p:cNvPr>
          <p:cNvSpPr txBox="1"/>
          <p:nvPr/>
        </p:nvSpPr>
        <p:spPr>
          <a:xfrm>
            <a:off x="21321215" y="8972300"/>
            <a:ext cx="7960061" cy="369332"/>
          </a:xfrm>
          <a:prstGeom prst="rect">
            <a:avLst/>
          </a:prstGeom>
          <a:noFill/>
        </p:spPr>
        <p:txBody>
          <a:bodyPr wrap="square" rtlCol="0">
            <a:spAutoFit/>
          </a:bodyPr>
          <a:lstStyle/>
          <a:p>
            <a:r>
              <a:rPr lang="en-ZA" dirty="0" err="1"/>
              <a:t>aadasdasdasd</a:t>
            </a:r>
            <a:endParaRPr lang="en-ZA" dirty="0"/>
          </a:p>
        </p:txBody>
      </p:sp>
      <p:sp>
        <p:nvSpPr>
          <p:cNvPr id="144" name="TextBox 143">
            <a:extLst>
              <a:ext uri="{FF2B5EF4-FFF2-40B4-BE49-F238E27FC236}">
                <a16:creationId xmlns:a16="http://schemas.microsoft.com/office/drawing/2014/main" id="{B10AB543-0BF7-4F2D-A5EB-7A78279FE6A1}"/>
              </a:ext>
            </a:extLst>
          </p:cNvPr>
          <p:cNvSpPr txBox="1"/>
          <p:nvPr/>
        </p:nvSpPr>
        <p:spPr>
          <a:xfrm>
            <a:off x="21234993" y="13692222"/>
            <a:ext cx="7960061" cy="369332"/>
          </a:xfrm>
          <a:prstGeom prst="rect">
            <a:avLst/>
          </a:prstGeom>
          <a:noFill/>
        </p:spPr>
        <p:txBody>
          <a:bodyPr wrap="square" rtlCol="0">
            <a:spAutoFit/>
          </a:bodyPr>
          <a:lstStyle/>
          <a:p>
            <a:r>
              <a:rPr lang="en-ZA" dirty="0" err="1"/>
              <a:t>aadasdasdasd</a:t>
            </a:r>
            <a:endParaRPr lang="en-ZA" dirty="0"/>
          </a:p>
        </p:txBody>
      </p:sp>
      <p:pic>
        <p:nvPicPr>
          <p:cNvPr id="34" name="Picture 33">
            <a:extLst>
              <a:ext uri="{FF2B5EF4-FFF2-40B4-BE49-F238E27FC236}">
                <a16:creationId xmlns:a16="http://schemas.microsoft.com/office/drawing/2014/main" id="{B423BA03-350E-434C-95F5-57D5A86C5BC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72922" y="8829699"/>
            <a:ext cx="1737523" cy="2457754"/>
          </a:xfrm>
          <a:prstGeom prst="rect">
            <a:avLst/>
          </a:prstGeom>
        </p:spPr>
      </p:pic>
      <p:pic>
        <p:nvPicPr>
          <p:cNvPr id="36" name="Picture 35">
            <a:extLst>
              <a:ext uri="{FF2B5EF4-FFF2-40B4-BE49-F238E27FC236}">
                <a16:creationId xmlns:a16="http://schemas.microsoft.com/office/drawing/2014/main" id="{06308249-5383-4DAC-94AC-E687963647D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52536" y="8836809"/>
            <a:ext cx="1710514" cy="2419550"/>
          </a:xfrm>
          <a:prstGeom prst="rect">
            <a:avLst/>
          </a:prstGeom>
        </p:spPr>
      </p:pic>
      <p:pic>
        <p:nvPicPr>
          <p:cNvPr id="72" name="Picture 71">
            <a:extLst>
              <a:ext uri="{FF2B5EF4-FFF2-40B4-BE49-F238E27FC236}">
                <a16:creationId xmlns:a16="http://schemas.microsoft.com/office/drawing/2014/main" id="{FAD8165D-210F-403B-85F3-D2F7D0AB2F92}"/>
              </a:ext>
            </a:extLst>
          </p:cNvPr>
          <p:cNvPicPr>
            <a:picLocks noChangeAspect="1"/>
          </p:cNvPicPr>
          <p:nvPr/>
        </p:nvPicPr>
        <p:blipFill rotWithShape="1">
          <a:blip r:embed="rId15">
            <a:extLst>
              <a:ext uri="{28A0092B-C50C-407E-A947-70E740481C1C}">
                <a14:useLocalDpi xmlns:a14="http://schemas.microsoft.com/office/drawing/2010/main" val="0"/>
              </a:ext>
            </a:extLst>
          </a:blip>
          <a:srcRect l="5516" t="3740" r="5341" b="1698"/>
          <a:stretch/>
        </p:blipFill>
        <p:spPr>
          <a:xfrm>
            <a:off x="16457552" y="4601885"/>
            <a:ext cx="1760967" cy="2389211"/>
          </a:xfrm>
          <a:prstGeom prst="rect">
            <a:avLst/>
          </a:prstGeom>
        </p:spPr>
      </p:pic>
      <p:pic>
        <p:nvPicPr>
          <p:cNvPr id="74" name="Picture 4" descr="https://www.mindef.gov.sg/content/imindef/publications/pointer/journals/2008/v34n1/tech_edge/_jcr_content/imindefPars/0012/image.img.png">
            <a:extLst>
              <a:ext uri="{FF2B5EF4-FFF2-40B4-BE49-F238E27FC236}">
                <a16:creationId xmlns:a16="http://schemas.microsoft.com/office/drawing/2014/main" id="{1CC53C45-6C58-4B0A-AE45-93C2676C0D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33063" y="6083548"/>
            <a:ext cx="1982533" cy="143208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extLst>
              <a:ext uri="{FF2B5EF4-FFF2-40B4-BE49-F238E27FC236}">
                <a16:creationId xmlns:a16="http://schemas.microsoft.com/office/drawing/2014/main" id="{6D393A46-ACD6-41A9-A8FF-4E2BA14DD0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543774" y="7955931"/>
            <a:ext cx="1760967" cy="2402069"/>
          </a:xfrm>
          <a:prstGeom prst="rect">
            <a:avLst/>
          </a:prstGeom>
        </p:spPr>
      </p:pic>
      <p:pic>
        <p:nvPicPr>
          <p:cNvPr id="80" name="Picture 79">
            <a:extLst>
              <a:ext uri="{FF2B5EF4-FFF2-40B4-BE49-F238E27FC236}">
                <a16:creationId xmlns:a16="http://schemas.microsoft.com/office/drawing/2014/main" id="{E8EB972F-C578-4C39-8B14-8E51E517C2E4}"/>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l="12396" t="13102" r="8591" b="10603"/>
          <a:stretch/>
        </p:blipFill>
        <p:spPr>
          <a:xfrm rot="5400000" flipH="1">
            <a:off x="17557693" y="5522518"/>
            <a:ext cx="2139060" cy="752871"/>
          </a:xfrm>
          <a:prstGeom prst="rect">
            <a:avLst/>
          </a:prstGeom>
        </p:spPr>
      </p:pic>
      <p:pic>
        <p:nvPicPr>
          <p:cNvPr id="86" name="Content Placeholder 4">
            <a:extLst>
              <a:ext uri="{FF2B5EF4-FFF2-40B4-BE49-F238E27FC236}">
                <a16:creationId xmlns:a16="http://schemas.microsoft.com/office/drawing/2014/main" id="{61928B2C-98B1-417A-9706-D9C365720335}"/>
              </a:ext>
            </a:extLst>
          </p:cNvPr>
          <p:cNvPicPr>
            <a:picLocks noChangeAspect="1"/>
          </p:cNvPicPr>
          <p:nvPr/>
        </p:nvPicPr>
        <p:blipFill rotWithShape="1">
          <a:blip r:embed="rId18">
            <a:extLst>
              <a:ext uri="{28A0092B-C50C-407E-A947-70E740481C1C}">
                <a14:useLocalDpi xmlns:a14="http://schemas.microsoft.com/office/drawing/2010/main" val="0"/>
              </a:ext>
            </a:extLst>
          </a:blip>
          <a:srcRect l="79282" t="7597" r="4243" b="66960"/>
          <a:stretch/>
        </p:blipFill>
        <p:spPr bwMode="auto">
          <a:xfrm>
            <a:off x="14100702" y="9869372"/>
            <a:ext cx="1411613" cy="143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87">
            <a:extLst>
              <a:ext uri="{FF2B5EF4-FFF2-40B4-BE49-F238E27FC236}">
                <a16:creationId xmlns:a16="http://schemas.microsoft.com/office/drawing/2014/main" id="{09492004-7B6B-4072-888F-14E448866746}"/>
              </a:ext>
            </a:extLst>
          </p:cNvPr>
          <p:cNvSpPr txBox="1"/>
          <p:nvPr/>
        </p:nvSpPr>
        <p:spPr>
          <a:xfrm>
            <a:off x="6772095" y="11151801"/>
            <a:ext cx="1563784" cy="369332"/>
          </a:xfrm>
          <a:prstGeom prst="rect">
            <a:avLst/>
          </a:prstGeom>
          <a:noFill/>
        </p:spPr>
        <p:txBody>
          <a:bodyPr wrap="square" rtlCol="0">
            <a:spAutoFit/>
          </a:bodyPr>
          <a:lstStyle/>
          <a:p>
            <a:r>
              <a:rPr lang="en-ZA" dirty="0"/>
              <a:t>Example tests</a:t>
            </a:r>
          </a:p>
        </p:txBody>
      </p:sp>
      <p:sp>
        <p:nvSpPr>
          <p:cNvPr id="89" name="TextBox 88">
            <a:extLst>
              <a:ext uri="{FF2B5EF4-FFF2-40B4-BE49-F238E27FC236}">
                <a16:creationId xmlns:a16="http://schemas.microsoft.com/office/drawing/2014/main" id="{A7C35CE1-EE8C-4FFB-B7FA-5ECBC57B09B0}"/>
              </a:ext>
            </a:extLst>
          </p:cNvPr>
          <p:cNvSpPr txBox="1"/>
          <p:nvPr/>
        </p:nvSpPr>
        <p:spPr>
          <a:xfrm>
            <a:off x="3944951" y="18509191"/>
            <a:ext cx="1993698" cy="369332"/>
          </a:xfrm>
          <a:prstGeom prst="rect">
            <a:avLst/>
          </a:prstGeom>
          <a:noFill/>
        </p:spPr>
        <p:txBody>
          <a:bodyPr wrap="square" rtlCol="0">
            <a:spAutoFit/>
          </a:bodyPr>
          <a:lstStyle/>
          <a:p>
            <a:r>
              <a:rPr lang="en-ZA" dirty="0"/>
              <a:t>Graphical overview</a:t>
            </a:r>
          </a:p>
        </p:txBody>
      </p:sp>
      <p:sp>
        <p:nvSpPr>
          <p:cNvPr id="90" name="TextBox 89">
            <a:extLst>
              <a:ext uri="{FF2B5EF4-FFF2-40B4-BE49-F238E27FC236}">
                <a16:creationId xmlns:a16="http://schemas.microsoft.com/office/drawing/2014/main" id="{B86896FC-8A1D-490C-A230-05EDCDFFB66F}"/>
              </a:ext>
            </a:extLst>
          </p:cNvPr>
          <p:cNvSpPr txBox="1"/>
          <p:nvPr/>
        </p:nvSpPr>
        <p:spPr>
          <a:xfrm>
            <a:off x="16487944" y="6961749"/>
            <a:ext cx="2812432" cy="646331"/>
          </a:xfrm>
          <a:prstGeom prst="rect">
            <a:avLst/>
          </a:prstGeom>
          <a:noFill/>
        </p:spPr>
        <p:txBody>
          <a:bodyPr wrap="square" rtlCol="0">
            <a:spAutoFit/>
          </a:bodyPr>
          <a:lstStyle/>
          <a:p>
            <a:r>
              <a:rPr lang="en-ZA" dirty="0"/>
              <a:t>Reference points with Radon transform applied</a:t>
            </a:r>
          </a:p>
        </p:txBody>
      </p:sp>
      <p:sp>
        <p:nvSpPr>
          <p:cNvPr id="91" name="TextBox 90">
            <a:extLst>
              <a:ext uri="{FF2B5EF4-FFF2-40B4-BE49-F238E27FC236}">
                <a16:creationId xmlns:a16="http://schemas.microsoft.com/office/drawing/2014/main" id="{527F3B1D-350C-4CF0-827A-C2A4F21EBAEE}"/>
              </a:ext>
            </a:extLst>
          </p:cNvPr>
          <p:cNvSpPr txBox="1"/>
          <p:nvPr/>
        </p:nvSpPr>
        <p:spPr>
          <a:xfrm>
            <a:off x="13894431" y="7330970"/>
            <a:ext cx="1769328" cy="369332"/>
          </a:xfrm>
          <a:prstGeom prst="rect">
            <a:avLst/>
          </a:prstGeom>
          <a:noFill/>
        </p:spPr>
        <p:txBody>
          <a:bodyPr wrap="square" rtlCol="0">
            <a:spAutoFit/>
          </a:bodyPr>
          <a:lstStyle/>
          <a:p>
            <a:r>
              <a:rPr lang="en-ZA" dirty="0"/>
              <a:t>Radon transform</a:t>
            </a:r>
          </a:p>
        </p:txBody>
      </p:sp>
      <p:sp>
        <p:nvSpPr>
          <p:cNvPr id="92" name="TextBox 91">
            <a:extLst>
              <a:ext uri="{FF2B5EF4-FFF2-40B4-BE49-F238E27FC236}">
                <a16:creationId xmlns:a16="http://schemas.microsoft.com/office/drawing/2014/main" id="{D57A464F-7B12-4859-A5FD-FCE6C22F07E4}"/>
              </a:ext>
            </a:extLst>
          </p:cNvPr>
          <p:cNvSpPr txBox="1"/>
          <p:nvPr/>
        </p:nvSpPr>
        <p:spPr>
          <a:xfrm>
            <a:off x="16543773" y="10383814"/>
            <a:ext cx="2459885" cy="646331"/>
          </a:xfrm>
          <a:prstGeom prst="rect">
            <a:avLst/>
          </a:prstGeom>
          <a:noFill/>
        </p:spPr>
        <p:txBody>
          <a:bodyPr wrap="square" rtlCol="0">
            <a:spAutoFit/>
          </a:bodyPr>
          <a:lstStyle/>
          <a:p>
            <a:r>
              <a:rPr lang="en-ZA" dirty="0"/>
              <a:t>Contours found using contour analysis</a:t>
            </a:r>
          </a:p>
        </p:txBody>
      </p:sp>
      <p:sp>
        <p:nvSpPr>
          <p:cNvPr id="93" name="TextBox 92">
            <a:extLst>
              <a:ext uri="{FF2B5EF4-FFF2-40B4-BE49-F238E27FC236}">
                <a16:creationId xmlns:a16="http://schemas.microsoft.com/office/drawing/2014/main" id="{FFA0B7E0-2DD3-4541-8772-8910066929CE}"/>
              </a:ext>
            </a:extLst>
          </p:cNvPr>
          <p:cNvSpPr txBox="1"/>
          <p:nvPr/>
        </p:nvSpPr>
        <p:spPr>
          <a:xfrm>
            <a:off x="12227031" y="11215089"/>
            <a:ext cx="5181600" cy="369332"/>
          </a:xfrm>
          <a:prstGeom prst="rect">
            <a:avLst/>
          </a:prstGeom>
          <a:noFill/>
        </p:spPr>
        <p:txBody>
          <a:bodyPr wrap="square" rtlCol="0">
            <a:spAutoFit/>
          </a:bodyPr>
          <a:lstStyle/>
          <a:p>
            <a:r>
              <a:rPr lang="en-ZA" dirty="0"/>
              <a:t>Green: Bubble reference points. Red: Contour centres</a:t>
            </a:r>
          </a:p>
        </p:txBody>
      </p:sp>
      <p:grpSp>
        <p:nvGrpSpPr>
          <p:cNvPr id="100" name="Group 99">
            <a:extLst>
              <a:ext uri="{FF2B5EF4-FFF2-40B4-BE49-F238E27FC236}">
                <a16:creationId xmlns:a16="http://schemas.microsoft.com/office/drawing/2014/main" id="{866EFC9F-6BEE-4CD7-9FF9-4ACE949BEB8B}"/>
              </a:ext>
            </a:extLst>
          </p:cNvPr>
          <p:cNvGrpSpPr/>
          <p:nvPr/>
        </p:nvGrpSpPr>
        <p:grpSpPr>
          <a:xfrm>
            <a:off x="11852374" y="14649315"/>
            <a:ext cx="3664599" cy="768062"/>
            <a:chOff x="6391274" y="1603194"/>
            <a:chExt cx="4990401" cy="1108354"/>
          </a:xfrm>
        </p:grpSpPr>
        <p:pic>
          <p:nvPicPr>
            <p:cNvPr id="101" name="Picture 100">
              <a:extLst>
                <a:ext uri="{FF2B5EF4-FFF2-40B4-BE49-F238E27FC236}">
                  <a16:creationId xmlns:a16="http://schemas.microsoft.com/office/drawing/2014/main" id="{719D44F7-B17F-4C40-AF17-09418D0F8732}"/>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941253" y="1603194"/>
              <a:ext cx="1099393" cy="1108354"/>
            </a:xfrm>
            <a:prstGeom prst="rect">
              <a:avLst/>
            </a:prstGeom>
          </p:spPr>
        </p:pic>
        <p:pic>
          <p:nvPicPr>
            <p:cNvPr id="102" name="Picture 101">
              <a:extLst>
                <a:ext uri="{FF2B5EF4-FFF2-40B4-BE49-F238E27FC236}">
                  <a16:creationId xmlns:a16="http://schemas.microsoft.com/office/drawing/2014/main" id="{91E17DE5-DC0D-40EA-9CC3-1DC94F4B2D3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634900" y="1603194"/>
              <a:ext cx="1104250" cy="1108354"/>
            </a:xfrm>
            <a:prstGeom prst="rect">
              <a:avLst/>
            </a:prstGeom>
          </p:spPr>
        </p:pic>
        <p:pic>
          <p:nvPicPr>
            <p:cNvPr id="103" name="Picture 102">
              <a:extLst>
                <a:ext uri="{FF2B5EF4-FFF2-40B4-BE49-F238E27FC236}">
                  <a16:creationId xmlns:a16="http://schemas.microsoft.com/office/drawing/2014/main" id="{9EEC8D0E-7B74-40E2-A1E8-013CFB3F0003}"/>
                </a:ext>
              </a:extLst>
            </p:cNvPr>
            <p:cNvPicPr>
              <a:picLocks noChangeAspect="1"/>
            </p:cNvPicPr>
            <p:nvPr/>
          </p:nvPicPr>
          <p:blipFill rotWithShape="1">
            <a:blip r:embed="rId21">
              <a:extLst>
                <a:ext uri="{28A0092B-C50C-407E-A947-70E740481C1C}">
                  <a14:useLocalDpi xmlns:a14="http://schemas.microsoft.com/office/drawing/2010/main" val="0"/>
                </a:ext>
              </a:extLst>
            </a:blip>
            <a:srcRect l="66266" t="10452" r="1471" b="5413"/>
            <a:stretch/>
          </p:blipFill>
          <p:spPr>
            <a:xfrm>
              <a:off x="6391274" y="1603194"/>
              <a:ext cx="1041523" cy="1108354"/>
            </a:xfrm>
            <a:prstGeom prst="rect">
              <a:avLst/>
            </a:prstGeom>
          </p:spPr>
        </p:pic>
        <p:pic>
          <p:nvPicPr>
            <p:cNvPr id="104" name="Picture 103">
              <a:extLst>
                <a:ext uri="{FF2B5EF4-FFF2-40B4-BE49-F238E27FC236}">
                  <a16:creationId xmlns:a16="http://schemas.microsoft.com/office/drawing/2014/main" id="{8BD7B740-CD1D-47A3-9687-84C7CD3640D1}"/>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242749" y="1603194"/>
              <a:ext cx="1138926" cy="1108354"/>
            </a:xfrm>
            <a:prstGeom prst="rect">
              <a:avLst/>
            </a:prstGeom>
          </p:spPr>
        </p:pic>
        <p:cxnSp>
          <p:nvCxnSpPr>
            <p:cNvPr id="105" name="Straight Arrow Connector 104">
              <a:extLst>
                <a:ext uri="{FF2B5EF4-FFF2-40B4-BE49-F238E27FC236}">
                  <a16:creationId xmlns:a16="http://schemas.microsoft.com/office/drawing/2014/main" id="{D98B34C2-A8A6-47FC-8986-94077C2FD8ED}"/>
                </a:ext>
              </a:extLst>
            </p:cNvPr>
            <p:cNvCxnSpPr>
              <a:cxnSpLocks/>
              <a:stCxn id="103" idx="3"/>
              <a:endCxn id="102" idx="1"/>
            </p:cNvCxnSpPr>
            <p:nvPr/>
          </p:nvCxnSpPr>
          <p:spPr bwMode="auto">
            <a:xfrm>
              <a:off x="7432797" y="2157371"/>
              <a:ext cx="202103"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06" name="Straight Arrow Connector 105">
              <a:extLst>
                <a:ext uri="{FF2B5EF4-FFF2-40B4-BE49-F238E27FC236}">
                  <a16:creationId xmlns:a16="http://schemas.microsoft.com/office/drawing/2014/main" id="{264B9B17-38A8-4951-9D48-528566893CF3}"/>
                </a:ext>
              </a:extLst>
            </p:cNvPr>
            <p:cNvCxnSpPr>
              <a:cxnSpLocks/>
              <a:stCxn id="102" idx="3"/>
              <a:endCxn id="101" idx="1"/>
            </p:cNvCxnSpPr>
            <p:nvPr/>
          </p:nvCxnSpPr>
          <p:spPr bwMode="auto">
            <a:xfrm>
              <a:off x="8739150" y="2157371"/>
              <a:ext cx="202103"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07" name="Straight Arrow Connector 106">
              <a:extLst>
                <a:ext uri="{FF2B5EF4-FFF2-40B4-BE49-F238E27FC236}">
                  <a16:creationId xmlns:a16="http://schemas.microsoft.com/office/drawing/2014/main" id="{EF2911C4-971F-4929-B586-F58F0BE15814}"/>
                </a:ext>
              </a:extLst>
            </p:cNvPr>
            <p:cNvCxnSpPr>
              <a:cxnSpLocks/>
              <a:stCxn id="101" idx="3"/>
              <a:endCxn id="104" idx="1"/>
            </p:cNvCxnSpPr>
            <p:nvPr/>
          </p:nvCxnSpPr>
          <p:spPr bwMode="auto">
            <a:xfrm>
              <a:off x="10040646" y="2157371"/>
              <a:ext cx="202103"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grpSp>
      <p:sp>
        <p:nvSpPr>
          <p:cNvPr id="118" name="TextBox 117">
            <a:extLst>
              <a:ext uri="{FF2B5EF4-FFF2-40B4-BE49-F238E27FC236}">
                <a16:creationId xmlns:a16="http://schemas.microsoft.com/office/drawing/2014/main" id="{C43BF9E5-8BE4-40D9-8129-F4426D40232D}"/>
              </a:ext>
            </a:extLst>
          </p:cNvPr>
          <p:cNvSpPr txBox="1"/>
          <p:nvPr/>
        </p:nvSpPr>
        <p:spPr>
          <a:xfrm>
            <a:off x="11842088" y="15441758"/>
            <a:ext cx="3616939" cy="369332"/>
          </a:xfrm>
          <a:prstGeom prst="rect">
            <a:avLst/>
          </a:prstGeom>
          <a:noFill/>
        </p:spPr>
        <p:txBody>
          <a:bodyPr wrap="square" rtlCol="0">
            <a:spAutoFit/>
          </a:bodyPr>
          <a:lstStyle/>
          <a:p>
            <a:r>
              <a:rPr lang="en-ZA" dirty="0"/>
              <a:t>Normalization and cantering of digit</a:t>
            </a:r>
          </a:p>
        </p:txBody>
      </p:sp>
      <p:sp>
        <p:nvSpPr>
          <p:cNvPr id="119" name="TextBox 118">
            <a:extLst>
              <a:ext uri="{FF2B5EF4-FFF2-40B4-BE49-F238E27FC236}">
                <a16:creationId xmlns:a16="http://schemas.microsoft.com/office/drawing/2014/main" id="{DB769A84-F432-4FC1-851D-7DDA8A6E4803}"/>
              </a:ext>
            </a:extLst>
          </p:cNvPr>
          <p:cNvSpPr txBox="1"/>
          <p:nvPr/>
        </p:nvSpPr>
        <p:spPr>
          <a:xfrm>
            <a:off x="16317643" y="18358078"/>
            <a:ext cx="2313897" cy="369332"/>
          </a:xfrm>
          <a:prstGeom prst="rect">
            <a:avLst/>
          </a:prstGeom>
          <a:noFill/>
        </p:spPr>
        <p:txBody>
          <a:bodyPr wrap="square" rtlCol="0">
            <a:spAutoFit/>
          </a:bodyPr>
          <a:lstStyle/>
          <a:p>
            <a:r>
              <a:rPr lang="en-ZA" dirty="0"/>
              <a:t>CNN </a:t>
            </a:r>
            <a:r>
              <a:rPr lang="en-ZA" dirty="0" err="1"/>
              <a:t>TensorFlow</a:t>
            </a:r>
            <a:r>
              <a:rPr lang="en-ZA" dirty="0"/>
              <a:t> setup</a:t>
            </a:r>
          </a:p>
        </p:txBody>
      </p:sp>
      <p:pic>
        <p:nvPicPr>
          <p:cNvPr id="27" name="Picture 26">
            <a:extLst>
              <a:ext uri="{FF2B5EF4-FFF2-40B4-BE49-F238E27FC236}">
                <a16:creationId xmlns:a16="http://schemas.microsoft.com/office/drawing/2014/main" id="{1C60C12E-097E-44F8-97DF-221C1C23705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6543773" y="13558945"/>
            <a:ext cx="2133923" cy="4836569"/>
          </a:xfrm>
          <a:prstGeom prst="rect">
            <a:avLst/>
          </a:prstGeom>
        </p:spPr>
      </p:pic>
      <p:sp>
        <p:nvSpPr>
          <p:cNvPr id="134" name="TextBox 133">
            <a:extLst>
              <a:ext uri="{FF2B5EF4-FFF2-40B4-BE49-F238E27FC236}">
                <a16:creationId xmlns:a16="http://schemas.microsoft.com/office/drawing/2014/main" id="{932C80AB-3FC1-4144-B0E3-88BE4318DD55}"/>
              </a:ext>
            </a:extLst>
          </p:cNvPr>
          <p:cNvSpPr txBox="1"/>
          <p:nvPr/>
        </p:nvSpPr>
        <p:spPr>
          <a:xfrm>
            <a:off x="11150978" y="13695265"/>
            <a:ext cx="5302820" cy="923330"/>
          </a:xfrm>
          <a:prstGeom prst="rect">
            <a:avLst/>
          </a:prstGeom>
          <a:noFill/>
        </p:spPr>
        <p:txBody>
          <a:bodyPr wrap="square" rtlCol="0">
            <a:spAutoFit/>
          </a:bodyPr>
          <a:lstStyle/>
          <a:p>
            <a:r>
              <a:rPr lang="en-ZA" dirty="0"/>
              <a:t>To allow for a neural network to classify the digit a custom segmentation algorithm is first used to normalize and centre the digit.</a:t>
            </a:r>
          </a:p>
        </p:txBody>
      </p:sp>
      <p:pic>
        <p:nvPicPr>
          <p:cNvPr id="145" name="Picture 2" descr="http://parse.ele.tue.nl/cluster/2/CNNArchitecture.jpg">
            <a:extLst>
              <a:ext uri="{FF2B5EF4-FFF2-40B4-BE49-F238E27FC236}">
                <a16:creationId xmlns:a16="http://schemas.microsoft.com/office/drawing/2014/main" id="{D5ECA42D-920A-4F1E-8A44-FE1F6F0B74B9}"/>
              </a:ext>
            </a:extLst>
          </p:cNvPr>
          <p:cNvPicPr>
            <a:picLocks noChangeAspect="1" noChangeArrowheads="1"/>
          </p:cNvPicPr>
          <p:nvPr/>
        </p:nvPicPr>
        <p:blipFill rotWithShape="1">
          <a:blip r:embed="rId24">
            <a:extLst>
              <a:ext uri="{28A0092B-C50C-407E-A947-70E740481C1C}">
                <a14:useLocalDpi xmlns:a14="http://schemas.microsoft.com/office/drawing/2010/main" val="0"/>
              </a:ext>
            </a:extLst>
          </a:blip>
          <a:srcRect t="25243"/>
          <a:stretch/>
        </p:blipFill>
        <p:spPr bwMode="auto">
          <a:xfrm>
            <a:off x="11725976" y="17279493"/>
            <a:ext cx="3760687" cy="1087846"/>
          </a:xfrm>
          <a:prstGeom prst="rect">
            <a:avLst/>
          </a:prstGeom>
          <a:noFill/>
          <a:extLst>
            <a:ext uri="{909E8E84-426E-40DD-AFC4-6F175D3DCCD1}">
              <a14:hiddenFill xmlns:a14="http://schemas.microsoft.com/office/drawing/2010/main">
                <a:solidFill>
                  <a:srgbClr val="FFFFFF"/>
                </a:solidFill>
              </a14:hiddenFill>
            </a:ext>
          </a:extLst>
        </p:spPr>
      </p:pic>
      <p:sp>
        <p:nvSpPr>
          <p:cNvPr id="146" name="TextBox 145">
            <a:extLst>
              <a:ext uri="{FF2B5EF4-FFF2-40B4-BE49-F238E27FC236}">
                <a16:creationId xmlns:a16="http://schemas.microsoft.com/office/drawing/2014/main" id="{80B03DF9-95D0-49B5-AF0D-591EA8268EB6}"/>
              </a:ext>
            </a:extLst>
          </p:cNvPr>
          <p:cNvSpPr txBox="1"/>
          <p:nvPr/>
        </p:nvSpPr>
        <p:spPr>
          <a:xfrm>
            <a:off x="11014823" y="16210463"/>
            <a:ext cx="5302820" cy="923330"/>
          </a:xfrm>
          <a:prstGeom prst="rect">
            <a:avLst/>
          </a:prstGeom>
          <a:noFill/>
        </p:spPr>
        <p:txBody>
          <a:bodyPr wrap="square" rtlCol="0">
            <a:spAutoFit/>
          </a:bodyPr>
          <a:lstStyle/>
          <a:p>
            <a:r>
              <a:rPr lang="en-ZA" dirty="0"/>
              <a:t>A Convolution Neural Network(CNN) is then used to process this clean input to estimate the probability of each digit being present in the image.</a:t>
            </a:r>
          </a:p>
        </p:txBody>
      </p:sp>
      <p:sp>
        <p:nvSpPr>
          <p:cNvPr id="147" name="TextBox 146">
            <a:extLst>
              <a:ext uri="{FF2B5EF4-FFF2-40B4-BE49-F238E27FC236}">
                <a16:creationId xmlns:a16="http://schemas.microsoft.com/office/drawing/2014/main" id="{EF0C8D08-E678-4929-8D93-F83ECA939623}"/>
              </a:ext>
            </a:extLst>
          </p:cNvPr>
          <p:cNvSpPr txBox="1"/>
          <p:nvPr/>
        </p:nvSpPr>
        <p:spPr>
          <a:xfrm>
            <a:off x="12697732" y="18313655"/>
            <a:ext cx="1840816" cy="369332"/>
          </a:xfrm>
          <a:prstGeom prst="rect">
            <a:avLst/>
          </a:prstGeom>
          <a:noFill/>
        </p:spPr>
        <p:txBody>
          <a:bodyPr wrap="square" rtlCol="0">
            <a:spAutoFit/>
          </a:bodyPr>
          <a:lstStyle/>
          <a:p>
            <a:r>
              <a:rPr lang="en-ZA" dirty="0"/>
              <a:t>CNN visual setup</a:t>
            </a:r>
          </a:p>
        </p:txBody>
      </p:sp>
    </p:spTree>
    <p:extLst>
      <p:ext uri="{BB962C8B-B14F-4D97-AF65-F5344CB8AC3E}">
        <p14:creationId xmlns:p14="http://schemas.microsoft.com/office/powerpoint/2010/main" val="389437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TotalTime>
  <Words>489</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AP, Mnr &lt;18183085@sun.ac.za&gt;</dc:creator>
  <cp:lastModifiedBy>Smit, AP, Mnr &lt;18183085@sun.ac.za&gt;</cp:lastModifiedBy>
  <cp:revision>37</cp:revision>
  <dcterms:created xsi:type="dcterms:W3CDTF">2017-11-10T17:24:14Z</dcterms:created>
  <dcterms:modified xsi:type="dcterms:W3CDTF">2017-11-11T23:56:40Z</dcterms:modified>
</cp:coreProperties>
</file>