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638" autoAdjust="0"/>
  </p:normalViewPr>
  <p:slideViewPr>
    <p:cSldViewPr snapToGrid="0">
      <p:cViewPr>
        <p:scale>
          <a:sx n="33" d="100"/>
          <a:sy n="33" d="100"/>
        </p:scale>
        <p:origin x="234"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BC033-6438-4B0A-82FC-802490CCF637}" type="datetimeFigureOut">
              <a:rPr lang="en-ZA" smtClean="0"/>
              <a:t>2017-11-11</a:t>
            </a:fld>
            <a:endParaRPr lang="en-ZA"/>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E3CB1-EC44-4B0B-BC2F-DA81DD1DB672}" type="slidenum">
              <a:rPr lang="en-ZA" smtClean="0"/>
              <a:t>‹#›</a:t>
            </a:fld>
            <a:endParaRPr lang="en-ZA"/>
          </a:p>
        </p:txBody>
      </p:sp>
    </p:spTree>
    <p:extLst>
      <p:ext uri="{BB962C8B-B14F-4D97-AF65-F5344CB8AC3E}">
        <p14:creationId xmlns:p14="http://schemas.microsoft.com/office/powerpoint/2010/main" val="789419009"/>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62E3CB1-EC44-4B0B-BC2F-DA81DD1DB672}" type="slidenum">
              <a:rPr lang="en-ZA" smtClean="0"/>
              <a:t>1</a:t>
            </a:fld>
            <a:endParaRPr lang="en-ZA"/>
          </a:p>
        </p:txBody>
      </p:sp>
    </p:spTree>
    <p:extLst>
      <p:ext uri="{BB962C8B-B14F-4D97-AF65-F5344CB8AC3E}">
        <p14:creationId xmlns:p14="http://schemas.microsoft.com/office/powerpoint/2010/main" val="238872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33263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54487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3892715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77112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32D96-9D06-475B-8F7A-8034629CEECD}" type="datetimeFigureOut">
              <a:rPr lang="en-ZA" smtClean="0"/>
              <a:t>2017-11-11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9442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20977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32D96-9D06-475B-8F7A-8034629CEECD}" type="datetimeFigureOut">
              <a:rPr lang="en-ZA" smtClean="0"/>
              <a:t>2017-11-11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715634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32D96-9D06-475B-8F7A-8034629CEECD}" type="datetimeFigureOut">
              <a:rPr lang="en-ZA" smtClean="0"/>
              <a:t>2017-11-11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50533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32D96-9D06-475B-8F7A-8034629CEECD}" type="datetimeFigureOut">
              <a:rPr lang="en-ZA" smtClean="0"/>
              <a:t>2017-11-11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275929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1914695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51832D96-9D06-475B-8F7A-8034629CEECD}" type="datetimeFigureOut">
              <a:rPr lang="en-ZA" smtClean="0"/>
              <a:t>2017-11-11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0DE7AD7C-8B59-4A5A-9BAF-24561213FC4D}" type="slidenum">
              <a:rPr lang="en-ZA" smtClean="0"/>
              <a:t>‹#›</a:t>
            </a:fld>
            <a:endParaRPr lang="en-ZA"/>
          </a:p>
        </p:txBody>
      </p:sp>
    </p:spTree>
    <p:extLst>
      <p:ext uri="{BB962C8B-B14F-4D97-AF65-F5344CB8AC3E}">
        <p14:creationId xmlns:p14="http://schemas.microsoft.com/office/powerpoint/2010/main" val="86147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1832D96-9D06-475B-8F7A-8034629CEECD}" type="datetimeFigureOut">
              <a:rPr lang="en-ZA" smtClean="0"/>
              <a:t>2017-11-11</a:t>
            </a:fld>
            <a:endParaRPr lang="en-ZA"/>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0DE7AD7C-8B59-4A5A-9BAF-24561213FC4D}" type="slidenum">
              <a:rPr lang="en-ZA" smtClean="0"/>
              <a:t>‹#›</a:t>
            </a:fld>
            <a:endParaRPr lang="en-ZA"/>
          </a:p>
        </p:txBody>
      </p:sp>
    </p:spTree>
    <p:extLst>
      <p:ext uri="{BB962C8B-B14F-4D97-AF65-F5344CB8AC3E}">
        <p14:creationId xmlns:p14="http://schemas.microsoft.com/office/powerpoint/2010/main" val="914584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jpe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Rounded Corners 140">
            <a:extLst>
              <a:ext uri="{FF2B5EF4-FFF2-40B4-BE49-F238E27FC236}">
                <a16:creationId xmlns:a16="http://schemas.microsoft.com/office/drawing/2014/main" id="{168464C4-C20A-4751-AAA8-C8AFB3806AD3}"/>
              </a:ext>
            </a:extLst>
          </p:cNvPr>
          <p:cNvSpPr/>
          <p:nvPr/>
        </p:nvSpPr>
        <p:spPr>
          <a:xfrm>
            <a:off x="683618" y="7251101"/>
            <a:ext cx="8688982" cy="437367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40" name="Rectangle: Rounded Corners 139">
            <a:extLst>
              <a:ext uri="{FF2B5EF4-FFF2-40B4-BE49-F238E27FC236}">
                <a16:creationId xmlns:a16="http://schemas.microsoft.com/office/drawing/2014/main" id="{96613D73-458D-4AD1-AE63-9B652D571694}"/>
              </a:ext>
            </a:extLst>
          </p:cNvPr>
          <p:cNvSpPr/>
          <p:nvPr/>
        </p:nvSpPr>
        <p:spPr>
          <a:xfrm>
            <a:off x="541543" y="11921039"/>
            <a:ext cx="8802764" cy="6925554"/>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9" name="Rectangle: Rounded Corners 138">
            <a:extLst>
              <a:ext uri="{FF2B5EF4-FFF2-40B4-BE49-F238E27FC236}">
                <a16:creationId xmlns:a16="http://schemas.microsoft.com/office/drawing/2014/main" id="{140AC787-BF31-467C-B1A5-A76E78A9B84F}"/>
              </a:ext>
            </a:extLst>
          </p:cNvPr>
          <p:cNvSpPr/>
          <p:nvPr/>
        </p:nvSpPr>
        <p:spPr>
          <a:xfrm>
            <a:off x="10518808" y="11924497"/>
            <a:ext cx="9021230" cy="692209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8" name="Rectangle: Rounded Corners 137">
            <a:extLst>
              <a:ext uri="{FF2B5EF4-FFF2-40B4-BE49-F238E27FC236}">
                <a16:creationId xmlns:a16="http://schemas.microsoft.com/office/drawing/2014/main" id="{0F3AC4D4-6617-4B8C-AE41-74820568FA41}"/>
              </a:ext>
            </a:extLst>
          </p:cNvPr>
          <p:cNvSpPr/>
          <p:nvPr/>
        </p:nvSpPr>
        <p:spPr>
          <a:xfrm>
            <a:off x="20906771" y="11757101"/>
            <a:ext cx="8688982" cy="705532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7" name="Rectangle: Rounded Corners 136">
            <a:extLst>
              <a:ext uri="{FF2B5EF4-FFF2-40B4-BE49-F238E27FC236}">
                <a16:creationId xmlns:a16="http://schemas.microsoft.com/office/drawing/2014/main" id="{662BC93C-79B1-4155-A4FE-EBE38EF2C8F5}"/>
              </a:ext>
            </a:extLst>
          </p:cNvPr>
          <p:cNvSpPr/>
          <p:nvPr/>
        </p:nvSpPr>
        <p:spPr>
          <a:xfrm>
            <a:off x="20906771" y="7333510"/>
            <a:ext cx="8688982" cy="426254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6" name="Rectangle: Rounded Corners 135">
            <a:extLst>
              <a:ext uri="{FF2B5EF4-FFF2-40B4-BE49-F238E27FC236}">
                <a16:creationId xmlns:a16="http://schemas.microsoft.com/office/drawing/2014/main" id="{B30FDD84-0AA0-4CB2-88F3-2B62E3FEF5F8}"/>
              </a:ext>
            </a:extLst>
          </p:cNvPr>
          <p:cNvSpPr/>
          <p:nvPr/>
        </p:nvSpPr>
        <p:spPr>
          <a:xfrm>
            <a:off x="20872409" y="2709759"/>
            <a:ext cx="8688982" cy="426254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133" name="Rectangle: Rounded Corners 132">
            <a:extLst>
              <a:ext uri="{FF2B5EF4-FFF2-40B4-BE49-F238E27FC236}">
                <a16:creationId xmlns:a16="http://schemas.microsoft.com/office/drawing/2014/main" id="{EBCC7284-CD40-42F6-8769-99ADCA31C5B9}"/>
              </a:ext>
            </a:extLst>
          </p:cNvPr>
          <p:cNvSpPr/>
          <p:nvPr/>
        </p:nvSpPr>
        <p:spPr>
          <a:xfrm>
            <a:off x="10590858" y="2745199"/>
            <a:ext cx="9021230" cy="880472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sp>
        <p:nvSpPr>
          <p:cNvPr id="82" name="Rectangle 1252">
            <a:extLst>
              <a:ext uri="{FF2B5EF4-FFF2-40B4-BE49-F238E27FC236}">
                <a16:creationId xmlns:a16="http://schemas.microsoft.com/office/drawing/2014/main" id="{6B767C4F-373C-4762-A861-258A712383AB}"/>
              </a:ext>
            </a:extLst>
          </p:cNvPr>
          <p:cNvSpPr>
            <a:spLocks noChangeArrowheads="1"/>
          </p:cNvSpPr>
          <p:nvPr/>
        </p:nvSpPr>
        <p:spPr bwMode="auto">
          <a:xfrm>
            <a:off x="-1" y="19313954"/>
            <a:ext cx="30275213" cy="2152799"/>
          </a:xfrm>
          <a:prstGeom prst="rect">
            <a:avLst/>
          </a:prstGeom>
          <a:gradFill rotWithShape="1">
            <a:gsLst>
              <a:gs pos="0">
                <a:srgbClr val="9AB1C0"/>
              </a:gs>
              <a:gs pos="50000">
                <a:schemeClr val="bg1"/>
              </a:gs>
              <a:gs pos="100000">
                <a:srgbClr val="9AB1C0"/>
              </a:gs>
            </a:gsLst>
            <a:lin ang="5400000" scaled="1"/>
          </a:gradFill>
          <a:ln w="38100" algn="ctr">
            <a:noFill/>
            <a:miter lim="800000"/>
            <a:headEnd/>
            <a:tailEnd/>
          </a:ln>
          <a:effectLst/>
        </p:spPr>
        <p:txBody>
          <a:bodyPr wrap="square" lIns="89182" tIns="44593" rIns="89182" bIns="44593" anchor="ctr">
            <a:spAutoFit/>
          </a:bodyPr>
          <a:lstStyle/>
          <a:p>
            <a:pPr eaLnBrk="0" hangingPunct="0">
              <a:lnSpc>
                <a:spcPct val="75000"/>
              </a:lnSpc>
              <a:spcBef>
                <a:spcPct val="25000"/>
              </a:spcBef>
              <a:spcAft>
                <a:spcPct val="25000"/>
              </a:spcAft>
              <a:defRPr/>
            </a:pPr>
            <a:endParaRPr lang="en-US" dirty="0">
              <a:cs typeface="+mn-cs"/>
            </a:endParaRPr>
          </a:p>
        </p:txBody>
      </p:sp>
      <p:sp>
        <p:nvSpPr>
          <p:cNvPr id="28" name="Rectangle: Rounded Corners 27">
            <a:extLst>
              <a:ext uri="{FF2B5EF4-FFF2-40B4-BE49-F238E27FC236}">
                <a16:creationId xmlns:a16="http://schemas.microsoft.com/office/drawing/2014/main" id="{557B439A-3576-4163-9180-8FB7577C1229}"/>
              </a:ext>
            </a:extLst>
          </p:cNvPr>
          <p:cNvSpPr/>
          <p:nvPr/>
        </p:nvSpPr>
        <p:spPr>
          <a:xfrm>
            <a:off x="607193" y="2709760"/>
            <a:ext cx="8688982" cy="426531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ZA" dirty="0"/>
          </a:p>
        </p:txBody>
      </p:sp>
      <p:grpSp>
        <p:nvGrpSpPr>
          <p:cNvPr id="26" name="Group 25">
            <a:extLst>
              <a:ext uri="{FF2B5EF4-FFF2-40B4-BE49-F238E27FC236}">
                <a16:creationId xmlns:a16="http://schemas.microsoft.com/office/drawing/2014/main" id="{0AA858E1-AFDF-4419-BF02-8A7A970AF165}"/>
              </a:ext>
            </a:extLst>
          </p:cNvPr>
          <p:cNvGrpSpPr/>
          <p:nvPr/>
        </p:nvGrpSpPr>
        <p:grpSpPr>
          <a:xfrm>
            <a:off x="1600200" y="15848452"/>
            <a:ext cx="6407670" cy="2811573"/>
            <a:chOff x="15555487" y="3261832"/>
            <a:chExt cx="11365968" cy="4529251"/>
          </a:xfrm>
        </p:grpSpPr>
        <p:cxnSp>
          <p:nvCxnSpPr>
            <p:cNvPr id="4" name="Straight Arrow Connector 3">
              <a:extLst>
                <a:ext uri="{FF2B5EF4-FFF2-40B4-BE49-F238E27FC236}">
                  <a16:creationId xmlns:a16="http://schemas.microsoft.com/office/drawing/2014/main" id="{24CFB866-6D10-4C6C-A799-CCDDE33B1007}"/>
                </a:ext>
              </a:extLst>
            </p:cNvPr>
            <p:cNvCxnSpPr>
              <a:cxnSpLocks/>
              <a:stCxn id="6" idx="3"/>
              <a:endCxn id="7" idx="1"/>
            </p:cNvCxnSpPr>
            <p:nvPr/>
          </p:nvCxnSpPr>
          <p:spPr bwMode="auto">
            <a:xfrm>
              <a:off x="19190040" y="5667234"/>
              <a:ext cx="289797" cy="1018287"/>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5" name="Content Placeholder 4">
              <a:extLst>
                <a:ext uri="{FF2B5EF4-FFF2-40B4-BE49-F238E27FC236}">
                  <a16:creationId xmlns:a16="http://schemas.microsoft.com/office/drawing/2014/main" id="{BAEC1693-4550-4D15-9334-F5E162ECAE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03" t="2281" b="-991"/>
            <a:stretch/>
          </p:blipFill>
          <p:spPr>
            <a:xfrm>
              <a:off x="15555487" y="4383228"/>
              <a:ext cx="1808880" cy="2568011"/>
            </a:xfrm>
            <a:prstGeom prst="rect">
              <a:avLst/>
            </a:prstGeom>
          </p:spPr>
        </p:pic>
        <p:sp>
          <p:nvSpPr>
            <p:cNvPr id="6" name="Rectangle: Rounded Corners 5">
              <a:extLst>
                <a:ext uri="{FF2B5EF4-FFF2-40B4-BE49-F238E27FC236}">
                  <a16:creationId xmlns:a16="http://schemas.microsoft.com/office/drawing/2014/main" id="{272B8B96-02EF-4FAF-9D70-4FB7C3E74E91}"/>
                </a:ext>
              </a:extLst>
            </p:cNvPr>
            <p:cNvSpPr/>
            <p:nvPr/>
          </p:nvSpPr>
          <p:spPr bwMode="auto">
            <a:xfrm>
              <a:off x="17558188" y="5200949"/>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Image Processing</a:t>
              </a:r>
            </a:p>
          </p:txBody>
        </p:sp>
        <p:sp>
          <p:nvSpPr>
            <p:cNvPr id="7" name="Rectangle: Rounded Corners 6">
              <a:extLst>
                <a:ext uri="{FF2B5EF4-FFF2-40B4-BE49-F238E27FC236}">
                  <a16:creationId xmlns:a16="http://schemas.microsoft.com/office/drawing/2014/main" id="{787B022F-6660-44CA-B179-C2C4798B2470}"/>
                </a:ext>
              </a:extLst>
            </p:cNvPr>
            <p:cNvSpPr/>
            <p:nvPr/>
          </p:nvSpPr>
          <p:spPr bwMode="auto">
            <a:xfrm>
              <a:off x="19479837" y="6219236"/>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Bubble evidence</a:t>
              </a:r>
            </a:p>
          </p:txBody>
        </p:sp>
        <p:sp>
          <p:nvSpPr>
            <p:cNvPr id="8" name="Rectangle: Rounded Corners 7">
              <a:extLst>
                <a:ext uri="{FF2B5EF4-FFF2-40B4-BE49-F238E27FC236}">
                  <a16:creationId xmlns:a16="http://schemas.microsoft.com/office/drawing/2014/main" id="{31D280C4-5B69-409F-9E8F-459D204CBD7C}"/>
                </a:ext>
              </a:extLst>
            </p:cNvPr>
            <p:cNvSpPr/>
            <p:nvPr/>
          </p:nvSpPr>
          <p:spPr bwMode="auto">
            <a:xfrm>
              <a:off x="19479838" y="5134621"/>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Character evidence</a:t>
              </a:r>
            </a:p>
          </p:txBody>
        </p:sp>
        <p:sp>
          <p:nvSpPr>
            <p:cNvPr id="9" name="Rectangle: Rounded Corners 8">
              <a:extLst>
                <a:ext uri="{FF2B5EF4-FFF2-40B4-BE49-F238E27FC236}">
                  <a16:creationId xmlns:a16="http://schemas.microsoft.com/office/drawing/2014/main" id="{A6A08AB5-87B6-45B3-9214-0C30DC6CE4B3}"/>
                </a:ext>
              </a:extLst>
            </p:cNvPr>
            <p:cNvSpPr/>
            <p:nvPr/>
          </p:nvSpPr>
          <p:spPr bwMode="auto">
            <a:xfrm>
              <a:off x="21305511" y="5134621"/>
              <a:ext cx="1631852" cy="932570"/>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Neural Network</a:t>
              </a:r>
            </a:p>
          </p:txBody>
        </p:sp>
        <p:sp>
          <p:nvSpPr>
            <p:cNvPr id="10" name="Rectangle: Rounded Corners 9">
              <a:extLst>
                <a:ext uri="{FF2B5EF4-FFF2-40B4-BE49-F238E27FC236}">
                  <a16:creationId xmlns:a16="http://schemas.microsoft.com/office/drawing/2014/main" id="{54C14FB9-9CCA-4F68-A305-CED4978048FC}"/>
                </a:ext>
              </a:extLst>
            </p:cNvPr>
            <p:cNvSpPr/>
            <p:nvPr/>
          </p:nvSpPr>
          <p:spPr bwMode="auto">
            <a:xfrm>
              <a:off x="23349535" y="5595334"/>
              <a:ext cx="1978564" cy="1283691"/>
            </a:xfrm>
            <a:prstGeom prst="round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ZA" sz="1200" b="0" i="0" u="none" strike="noStrike" cap="none" normalizeH="0" baseline="0" dirty="0">
                  <a:ln>
                    <a:noFill/>
                  </a:ln>
                  <a:solidFill>
                    <a:schemeClr val="tx1"/>
                  </a:solidFill>
                  <a:effectLst/>
                  <a:latin typeface="Times New Roman" pitchFamily="18" charset="0"/>
                </a:rPr>
                <a:t>Probabilistic graphical models</a:t>
              </a:r>
            </a:p>
          </p:txBody>
        </p:sp>
        <p:sp>
          <p:nvSpPr>
            <p:cNvPr id="11" name="TextBox 10">
              <a:extLst>
                <a:ext uri="{FF2B5EF4-FFF2-40B4-BE49-F238E27FC236}">
                  <a16:creationId xmlns:a16="http://schemas.microsoft.com/office/drawing/2014/main" id="{BEAA5F2E-E925-48FE-BFE6-FAA3F10B6E0D}"/>
                </a:ext>
              </a:extLst>
            </p:cNvPr>
            <p:cNvSpPr txBox="1"/>
            <p:nvPr/>
          </p:nvSpPr>
          <p:spPr>
            <a:xfrm>
              <a:off x="25521920" y="6006347"/>
              <a:ext cx="1399535" cy="446226"/>
            </a:xfrm>
            <a:prstGeom prst="rect">
              <a:avLst/>
            </a:prstGeom>
            <a:noFill/>
          </p:spPr>
          <p:txBody>
            <a:bodyPr wrap="square" rtlCol="0">
              <a:spAutoFit/>
            </a:bodyPr>
            <a:lstStyle/>
            <a:p>
              <a:r>
                <a:rPr lang="en-ZA" sz="1200" dirty="0">
                  <a:effectLst/>
                </a:rPr>
                <a:t>Answers</a:t>
              </a:r>
            </a:p>
          </p:txBody>
        </p:sp>
        <p:cxnSp>
          <p:nvCxnSpPr>
            <p:cNvPr id="12" name="Straight Arrow Connector 11">
              <a:extLst>
                <a:ext uri="{FF2B5EF4-FFF2-40B4-BE49-F238E27FC236}">
                  <a16:creationId xmlns:a16="http://schemas.microsoft.com/office/drawing/2014/main" id="{8C887E96-4536-46E4-BF9F-CDFF6BB91785}"/>
                </a:ext>
              </a:extLst>
            </p:cNvPr>
            <p:cNvCxnSpPr>
              <a:stCxn id="5" idx="3"/>
              <a:endCxn id="6" idx="1"/>
            </p:cNvCxnSpPr>
            <p:nvPr/>
          </p:nvCxnSpPr>
          <p:spPr bwMode="auto">
            <a:xfrm>
              <a:off x="17364367" y="5667234"/>
              <a:ext cx="193821"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3" name="Straight Arrow Connector 12">
              <a:extLst>
                <a:ext uri="{FF2B5EF4-FFF2-40B4-BE49-F238E27FC236}">
                  <a16:creationId xmlns:a16="http://schemas.microsoft.com/office/drawing/2014/main" id="{3EA3E260-71E0-4691-B459-639B6696D3C0}"/>
                </a:ext>
              </a:extLst>
            </p:cNvPr>
            <p:cNvCxnSpPr>
              <a:cxnSpLocks/>
              <a:stCxn id="8" idx="3"/>
              <a:endCxn id="9" idx="1"/>
            </p:cNvCxnSpPr>
            <p:nvPr/>
          </p:nvCxnSpPr>
          <p:spPr bwMode="auto">
            <a:xfrm>
              <a:off x="21111690" y="5600906"/>
              <a:ext cx="193821"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8AEFBA21-D8EB-48EB-9921-F1FA895D6E43}"/>
                </a:ext>
              </a:extLst>
            </p:cNvPr>
            <p:cNvCxnSpPr>
              <a:cxnSpLocks/>
              <a:stCxn id="7" idx="3"/>
              <a:endCxn id="10" idx="1"/>
            </p:cNvCxnSpPr>
            <p:nvPr/>
          </p:nvCxnSpPr>
          <p:spPr bwMode="auto">
            <a:xfrm flipV="1">
              <a:off x="21111689" y="6237180"/>
              <a:ext cx="2237846" cy="448341"/>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5" name="Straight Arrow Connector 14">
              <a:extLst>
                <a:ext uri="{FF2B5EF4-FFF2-40B4-BE49-F238E27FC236}">
                  <a16:creationId xmlns:a16="http://schemas.microsoft.com/office/drawing/2014/main" id="{7D646BB9-BA8C-4C5C-9CE0-85A4F5E0175A}"/>
                </a:ext>
              </a:extLst>
            </p:cNvPr>
            <p:cNvCxnSpPr>
              <a:cxnSpLocks/>
              <a:stCxn id="10" idx="3"/>
              <a:endCxn id="11" idx="1"/>
            </p:cNvCxnSpPr>
            <p:nvPr/>
          </p:nvCxnSpPr>
          <p:spPr bwMode="auto">
            <a:xfrm flipV="1">
              <a:off x="25328099" y="6229461"/>
              <a:ext cx="193820" cy="772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FCA5A571-9871-415E-8FE4-E91A5AEE2F85}"/>
                </a:ext>
              </a:extLst>
            </p:cNvPr>
            <p:cNvCxnSpPr>
              <a:cxnSpLocks/>
              <a:stCxn id="9" idx="3"/>
              <a:endCxn id="10" idx="1"/>
            </p:cNvCxnSpPr>
            <p:nvPr/>
          </p:nvCxnSpPr>
          <p:spPr bwMode="auto">
            <a:xfrm>
              <a:off x="22937363" y="5600906"/>
              <a:ext cx="412172" cy="636274"/>
            </a:xfrm>
            <a:prstGeom prst="straightConnector1">
              <a:avLst/>
            </a:prstGeom>
            <a:solidFill>
              <a:schemeClr val="accent1"/>
            </a:solidFill>
            <a:ln w="12700" cap="sq"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88F2597F-233D-4F29-BB0C-E72F12C4CA58}"/>
                </a:ext>
              </a:extLst>
            </p:cNvPr>
            <p:cNvCxnSpPr>
              <a:cxnSpLocks/>
              <a:stCxn id="6" idx="3"/>
              <a:endCxn id="8" idx="1"/>
            </p:cNvCxnSpPr>
            <p:nvPr/>
          </p:nvCxnSpPr>
          <p:spPr bwMode="auto">
            <a:xfrm flipV="1">
              <a:off x="19190040" y="5600906"/>
              <a:ext cx="289798" cy="66328"/>
            </a:xfrm>
            <a:prstGeom prst="straightConnector1">
              <a:avLst/>
            </a:prstGeom>
            <a:solidFill>
              <a:schemeClr val="accent1"/>
            </a:solidFill>
            <a:ln w="12700" cap="sq" cmpd="sng" algn="ctr">
              <a:solidFill>
                <a:schemeClr val="tx1"/>
              </a:solidFill>
              <a:prstDash val="solid"/>
              <a:round/>
              <a:headEnd type="none" w="sm" len="sm"/>
              <a:tailEnd type="triangle"/>
            </a:ln>
            <a:effectLst/>
          </p:spPr>
        </p:cxnSp>
        <p:pic>
          <p:nvPicPr>
            <p:cNvPr id="18" name="Picture 17">
              <a:extLst>
                <a:ext uri="{FF2B5EF4-FFF2-40B4-BE49-F238E27FC236}">
                  <a16:creationId xmlns:a16="http://schemas.microsoft.com/office/drawing/2014/main" id="{64600303-1102-4A93-817F-C5A3B27E429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1468"/>
            <a:stretch/>
          </p:blipFill>
          <p:spPr>
            <a:xfrm>
              <a:off x="19688105" y="3769531"/>
              <a:ext cx="1228795" cy="1227394"/>
            </a:xfrm>
            <a:prstGeom prst="rect">
              <a:avLst/>
            </a:prstGeom>
          </p:spPr>
        </p:pic>
        <p:pic>
          <p:nvPicPr>
            <p:cNvPr id="19" name="Picture 18">
              <a:extLst>
                <a:ext uri="{FF2B5EF4-FFF2-40B4-BE49-F238E27FC236}">
                  <a16:creationId xmlns:a16="http://schemas.microsoft.com/office/drawing/2014/main" id="{D16B680D-E9DE-46D8-BEA4-5819551021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326914" y="3848381"/>
              <a:ext cx="1816535" cy="1069693"/>
            </a:xfrm>
            <a:prstGeom prst="rect">
              <a:avLst/>
            </a:prstGeom>
          </p:spPr>
        </p:pic>
        <p:pic>
          <p:nvPicPr>
            <p:cNvPr id="20" name="Picture 19">
              <a:extLst>
                <a:ext uri="{FF2B5EF4-FFF2-40B4-BE49-F238E27FC236}">
                  <a16:creationId xmlns:a16="http://schemas.microsoft.com/office/drawing/2014/main" id="{C8240761-0FF7-470F-9691-E8B55BDC4D8D}"/>
                </a:ext>
              </a:extLst>
            </p:cNvPr>
            <p:cNvPicPr/>
            <p:nvPr/>
          </p:nvPicPr>
          <p:blipFill rotWithShape="1">
            <a:blip r:embed="rId6"/>
            <a:srcRect l="32494" t="46249" r="65162" b="50357"/>
            <a:stretch/>
          </p:blipFill>
          <p:spPr bwMode="auto">
            <a:xfrm>
              <a:off x="20725043" y="7349262"/>
              <a:ext cx="386646" cy="335750"/>
            </a:xfrm>
            <a:prstGeom prst="rect">
              <a:avLst/>
            </a:prstGeom>
          </p:spPr>
        </p:pic>
        <p:pic>
          <p:nvPicPr>
            <p:cNvPr id="21" name="Picture 20">
              <a:extLst>
                <a:ext uri="{FF2B5EF4-FFF2-40B4-BE49-F238E27FC236}">
                  <a16:creationId xmlns:a16="http://schemas.microsoft.com/office/drawing/2014/main" id="{1100AA1E-9B89-4320-91A4-3374E4B57542}"/>
                </a:ext>
              </a:extLst>
            </p:cNvPr>
            <p:cNvPicPr>
              <a:picLocks noChangeAspect="1"/>
            </p:cNvPicPr>
            <p:nvPr/>
          </p:nvPicPr>
          <p:blipFill rotWithShape="1">
            <a:blip r:embed="rId7">
              <a:extLst>
                <a:ext uri="{28A0092B-C50C-407E-A947-70E740481C1C}">
                  <a14:useLocalDpi xmlns:a14="http://schemas.microsoft.com/office/drawing/2010/main" val="0"/>
                </a:ext>
              </a:extLst>
            </a:blip>
            <a:srcRect l="27943" t="80954" r="69615" b="17556"/>
            <a:stretch/>
          </p:blipFill>
          <p:spPr>
            <a:xfrm>
              <a:off x="20225914" y="7380291"/>
              <a:ext cx="393915" cy="362147"/>
            </a:xfrm>
            <a:prstGeom prst="rect">
              <a:avLst/>
            </a:prstGeom>
          </p:spPr>
        </p:pic>
        <p:pic>
          <p:nvPicPr>
            <p:cNvPr id="22" name="Picture 21">
              <a:extLst>
                <a:ext uri="{FF2B5EF4-FFF2-40B4-BE49-F238E27FC236}">
                  <a16:creationId xmlns:a16="http://schemas.microsoft.com/office/drawing/2014/main" id="{888DB042-E396-4534-8F2B-66D5373D3FF8}"/>
                </a:ext>
              </a:extLst>
            </p:cNvPr>
            <p:cNvPicPr/>
            <p:nvPr/>
          </p:nvPicPr>
          <p:blipFill rotWithShape="1">
            <a:blip r:embed="rId6"/>
            <a:srcRect l="29391" t="46088" r="68218" b="50143"/>
            <a:stretch/>
          </p:blipFill>
          <p:spPr bwMode="auto">
            <a:xfrm>
              <a:off x="19310062" y="7349262"/>
              <a:ext cx="394271" cy="360507"/>
            </a:xfrm>
            <a:prstGeom prst="rect">
              <a:avLst/>
            </a:prstGeom>
          </p:spPr>
        </p:pic>
        <p:pic>
          <p:nvPicPr>
            <p:cNvPr id="23" name="Picture 22">
              <a:extLst>
                <a:ext uri="{FF2B5EF4-FFF2-40B4-BE49-F238E27FC236}">
                  <a16:creationId xmlns:a16="http://schemas.microsoft.com/office/drawing/2014/main" id="{43AEB91B-54B2-47AC-A1E8-ED4F2CCCCD58}"/>
                </a:ext>
              </a:extLst>
            </p:cNvPr>
            <p:cNvPicPr/>
            <p:nvPr/>
          </p:nvPicPr>
          <p:blipFill rotWithShape="1">
            <a:blip r:embed="rId6"/>
            <a:srcRect l="35064" t="46088" r="61747" b="49155"/>
            <a:stretch/>
          </p:blipFill>
          <p:spPr bwMode="auto">
            <a:xfrm>
              <a:off x="19745440" y="7336088"/>
              <a:ext cx="525959" cy="454995"/>
            </a:xfrm>
            <a:prstGeom prst="rect">
              <a:avLst/>
            </a:prstGeom>
          </p:spPr>
        </p:pic>
        <p:pic>
          <p:nvPicPr>
            <p:cNvPr id="24" name="Picture 23">
              <a:extLst>
                <a:ext uri="{FF2B5EF4-FFF2-40B4-BE49-F238E27FC236}">
                  <a16:creationId xmlns:a16="http://schemas.microsoft.com/office/drawing/2014/main" id="{4A2B4003-193B-482E-8D2D-4475FF0E0806}"/>
                </a:ext>
              </a:extLst>
            </p:cNvPr>
            <p:cNvPicPr>
              <a:picLocks noChangeAspect="1"/>
            </p:cNvPicPr>
            <p:nvPr/>
          </p:nvPicPr>
          <p:blipFill rotWithShape="1">
            <a:blip r:embed="rId8">
              <a:extLst>
                <a:ext uri="{28A0092B-C50C-407E-A947-70E740481C1C}">
                  <a14:useLocalDpi xmlns:a14="http://schemas.microsoft.com/office/drawing/2010/main" val="0"/>
                </a:ext>
              </a:extLst>
            </a:blip>
            <a:srcRect l="59260" t="3129" r="3423" b="69401"/>
            <a:stretch/>
          </p:blipFill>
          <p:spPr>
            <a:xfrm>
              <a:off x="17678158" y="3261832"/>
              <a:ext cx="1499219" cy="1735093"/>
            </a:xfrm>
            <a:prstGeom prst="rect">
              <a:avLst/>
            </a:prstGeom>
          </p:spPr>
        </p:pic>
        <p:pic>
          <p:nvPicPr>
            <p:cNvPr id="25" name="Picture 2" descr="https://qph.ec.quoracdn.net/main-qimg-f5b43e499fe2ae72249bbb9469d4661e">
              <a:extLst>
                <a:ext uri="{FF2B5EF4-FFF2-40B4-BE49-F238E27FC236}">
                  <a16:creationId xmlns:a16="http://schemas.microsoft.com/office/drawing/2014/main" id="{D6F14942-34BB-4D2B-B679-644A8DE2BD9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4526"/>
            <a:stretch/>
          </p:blipFill>
          <p:spPr bwMode="auto">
            <a:xfrm>
              <a:off x="23143449" y="3603379"/>
              <a:ext cx="2547628" cy="1462791"/>
            </a:xfrm>
            <a:prstGeom prst="rect">
              <a:avLst/>
            </a:prstGeom>
            <a:noFill/>
            <a:extLst>
              <a:ext uri="{909E8E84-426E-40DD-AFC4-6F175D3DCCD1}">
                <a14:hiddenFill xmlns:a14="http://schemas.microsoft.com/office/drawing/2010/main">
                  <a:solidFill>
                    <a:srgbClr val="FFFFFF"/>
                  </a:solidFill>
                </a14:hiddenFill>
              </a:ext>
            </a:extLst>
          </p:spPr>
        </p:pic>
      </p:grpSp>
      <p:pic>
        <p:nvPicPr>
          <p:cNvPr id="83" name="Picture 82">
            <a:extLst>
              <a:ext uri="{FF2B5EF4-FFF2-40B4-BE49-F238E27FC236}">
                <a16:creationId xmlns:a16="http://schemas.microsoft.com/office/drawing/2014/main" id="{22BFAEC2-6767-462C-B913-9ECA5DA3D0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799964" y="19951441"/>
            <a:ext cx="630936" cy="877824"/>
          </a:xfrm>
          <a:prstGeom prst="rect">
            <a:avLst/>
          </a:prstGeom>
        </p:spPr>
      </p:pic>
      <p:sp>
        <p:nvSpPr>
          <p:cNvPr id="81" name="Rectangle 1252">
            <a:extLst>
              <a:ext uri="{FF2B5EF4-FFF2-40B4-BE49-F238E27FC236}">
                <a16:creationId xmlns:a16="http://schemas.microsoft.com/office/drawing/2014/main" id="{FBADC031-15BD-405D-B033-F744E802508B}"/>
              </a:ext>
            </a:extLst>
          </p:cNvPr>
          <p:cNvSpPr>
            <a:spLocks noChangeArrowheads="1"/>
          </p:cNvSpPr>
          <p:nvPr/>
        </p:nvSpPr>
        <p:spPr bwMode="auto">
          <a:xfrm>
            <a:off x="1" y="1"/>
            <a:ext cx="30275212" cy="2433734"/>
          </a:xfrm>
          <a:prstGeom prst="rect">
            <a:avLst/>
          </a:prstGeom>
          <a:gradFill rotWithShape="1">
            <a:gsLst>
              <a:gs pos="0">
                <a:srgbClr val="9AB1C0"/>
              </a:gs>
              <a:gs pos="50000">
                <a:schemeClr val="bg1"/>
              </a:gs>
              <a:gs pos="100000">
                <a:srgbClr val="9AB1C0"/>
              </a:gs>
            </a:gsLst>
            <a:lin ang="5400000" scaled="1"/>
          </a:gradFill>
          <a:ln w="38100" algn="ctr">
            <a:noFill/>
            <a:miter lim="800000"/>
            <a:headEnd/>
            <a:tailEnd/>
          </a:ln>
          <a:effectLst/>
        </p:spPr>
        <p:txBody>
          <a:bodyPr wrap="square" lIns="89182" tIns="44593" rIns="89182" bIns="44593" anchor="ctr">
            <a:spAutoFit/>
          </a:bodyPr>
          <a:lstStyle/>
          <a:p>
            <a:pPr eaLnBrk="0" hangingPunct="0">
              <a:lnSpc>
                <a:spcPct val="75000"/>
              </a:lnSpc>
              <a:spcBef>
                <a:spcPct val="25000"/>
              </a:spcBef>
              <a:spcAft>
                <a:spcPct val="25000"/>
              </a:spcAft>
              <a:defRPr/>
            </a:pPr>
            <a:endParaRPr lang="en-US" dirty="0">
              <a:cs typeface="+mn-cs"/>
            </a:endParaRPr>
          </a:p>
        </p:txBody>
      </p:sp>
      <p:sp>
        <p:nvSpPr>
          <p:cNvPr id="84" name="Text Box 2103">
            <a:extLst>
              <a:ext uri="{FF2B5EF4-FFF2-40B4-BE49-F238E27FC236}">
                <a16:creationId xmlns:a16="http://schemas.microsoft.com/office/drawing/2014/main" id="{03A58755-6745-4335-A16A-44682A33BC06}"/>
              </a:ext>
            </a:extLst>
          </p:cNvPr>
          <p:cNvSpPr txBox="1">
            <a:spLocks noChangeArrowheads="1"/>
          </p:cNvSpPr>
          <p:nvPr/>
        </p:nvSpPr>
        <p:spPr bwMode="auto">
          <a:xfrm>
            <a:off x="5158315" y="361454"/>
            <a:ext cx="19507200" cy="147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89182" tIns="44593" rIns="89182" bIns="44593">
            <a:spAutoFit/>
          </a:bodyPr>
          <a:lstStyle>
            <a:lvl1pPr eaLnBrk="0" hangingPunct="0">
              <a:defRPr sz="900" i="1">
                <a:solidFill>
                  <a:schemeClr val="tx1"/>
                </a:solidFill>
                <a:latin typeface="Arial" charset="0"/>
                <a:cs typeface="Arial" charset="0"/>
              </a:defRPr>
            </a:lvl1pPr>
            <a:lvl2pPr marL="742950" indent="-285750" eaLnBrk="0" hangingPunct="0">
              <a:defRPr sz="900" i="1">
                <a:solidFill>
                  <a:schemeClr val="tx1"/>
                </a:solidFill>
                <a:latin typeface="Arial" charset="0"/>
                <a:cs typeface="Arial" charset="0"/>
              </a:defRPr>
            </a:lvl2pPr>
            <a:lvl3pPr marL="1143000" indent="-228600" eaLnBrk="0" hangingPunct="0">
              <a:defRPr sz="900" i="1">
                <a:solidFill>
                  <a:schemeClr val="tx1"/>
                </a:solidFill>
                <a:latin typeface="Arial" charset="0"/>
                <a:cs typeface="Arial" charset="0"/>
              </a:defRPr>
            </a:lvl3pPr>
            <a:lvl4pPr marL="1600200" indent="-228600" eaLnBrk="0" hangingPunct="0">
              <a:defRPr sz="900" i="1">
                <a:solidFill>
                  <a:schemeClr val="tx1"/>
                </a:solidFill>
                <a:latin typeface="Arial" charset="0"/>
                <a:cs typeface="Arial" charset="0"/>
              </a:defRPr>
            </a:lvl4pPr>
            <a:lvl5pPr marL="2057400" indent="-228600" eaLnBrk="0" hangingPunct="0">
              <a:defRPr sz="900" i="1">
                <a:solidFill>
                  <a:schemeClr val="tx1"/>
                </a:solidFill>
                <a:latin typeface="Arial" charset="0"/>
                <a:cs typeface="Arial" charset="0"/>
              </a:defRPr>
            </a:lvl5pPr>
            <a:lvl6pPr marL="2514600" indent="-228600" eaLnBrk="0" fontAlgn="base" hangingPunct="0">
              <a:spcBef>
                <a:spcPct val="0"/>
              </a:spcBef>
              <a:spcAft>
                <a:spcPct val="0"/>
              </a:spcAft>
              <a:defRPr sz="900" i="1">
                <a:solidFill>
                  <a:schemeClr val="tx1"/>
                </a:solidFill>
                <a:latin typeface="Arial" charset="0"/>
                <a:cs typeface="Arial" charset="0"/>
              </a:defRPr>
            </a:lvl6pPr>
            <a:lvl7pPr marL="2971800" indent="-228600" eaLnBrk="0" fontAlgn="base" hangingPunct="0">
              <a:spcBef>
                <a:spcPct val="0"/>
              </a:spcBef>
              <a:spcAft>
                <a:spcPct val="0"/>
              </a:spcAft>
              <a:defRPr sz="900" i="1">
                <a:solidFill>
                  <a:schemeClr val="tx1"/>
                </a:solidFill>
                <a:latin typeface="Arial" charset="0"/>
                <a:cs typeface="Arial" charset="0"/>
              </a:defRPr>
            </a:lvl7pPr>
            <a:lvl8pPr marL="3429000" indent="-228600" eaLnBrk="0" fontAlgn="base" hangingPunct="0">
              <a:spcBef>
                <a:spcPct val="0"/>
              </a:spcBef>
              <a:spcAft>
                <a:spcPct val="0"/>
              </a:spcAft>
              <a:defRPr sz="900" i="1">
                <a:solidFill>
                  <a:schemeClr val="tx1"/>
                </a:solidFill>
                <a:latin typeface="Arial" charset="0"/>
                <a:cs typeface="Arial" charset="0"/>
              </a:defRPr>
            </a:lvl8pPr>
            <a:lvl9pPr marL="3886200" indent="-228600" eaLnBrk="0" fontAlgn="base" hangingPunct="0">
              <a:spcBef>
                <a:spcPct val="0"/>
              </a:spcBef>
              <a:spcAft>
                <a:spcPct val="0"/>
              </a:spcAft>
              <a:defRPr sz="900" i="1">
                <a:solidFill>
                  <a:schemeClr val="tx1"/>
                </a:solidFill>
                <a:latin typeface="Arial" charset="0"/>
                <a:cs typeface="Arial" charset="0"/>
              </a:defRPr>
            </a:lvl9pPr>
          </a:lstStyle>
          <a:p>
            <a:pPr algn="ctr">
              <a:lnSpc>
                <a:spcPct val="75000"/>
              </a:lnSpc>
              <a:spcBef>
                <a:spcPct val="25000"/>
              </a:spcBef>
            </a:pPr>
            <a:r>
              <a:rPr lang="en-ZA" sz="6000" b="1" i="0" dirty="0"/>
              <a:t>Automatic Test Grading Using Image Processing and Machine Learning Techniques</a:t>
            </a:r>
          </a:p>
        </p:txBody>
      </p:sp>
      <p:pic>
        <p:nvPicPr>
          <p:cNvPr id="87" name="Picture 2048" descr="USlogo">
            <a:extLst>
              <a:ext uri="{FF2B5EF4-FFF2-40B4-BE49-F238E27FC236}">
                <a16:creationId xmlns:a16="http://schemas.microsoft.com/office/drawing/2014/main" id="{4C9BEB60-D9AA-4184-883B-18A3710FF1C5}"/>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r="68386" b="978"/>
          <a:stretch/>
        </p:blipFill>
        <p:spPr bwMode="auto">
          <a:xfrm>
            <a:off x="683618" y="274194"/>
            <a:ext cx="1734478" cy="1692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E5649686-DA24-4216-9FDB-B6D0892E05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953874" y="352129"/>
            <a:ext cx="1692181" cy="1692181"/>
          </a:xfrm>
          <a:prstGeom prst="rect">
            <a:avLst/>
          </a:prstGeom>
        </p:spPr>
      </p:pic>
      <p:sp>
        <p:nvSpPr>
          <p:cNvPr id="32" name="TextBox 31">
            <a:extLst>
              <a:ext uri="{FF2B5EF4-FFF2-40B4-BE49-F238E27FC236}">
                <a16:creationId xmlns:a16="http://schemas.microsoft.com/office/drawing/2014/main" id="{DCA8B5CA-CB14-4F1D-9828-C6A5DB181AC2}"/>
              </a:ext>
            </a:extLst>
          </p:cNvPr>
          <p:cNvSpPr txBox="1"/>
          <p:nvPr/>
        </p:nvSpPr>
        <p:spPr>
          <a:xfrm>
            <a:off x="1023526" y="4610416"/>
            <a:ext cx="7960061" cy="2031325"/>
          </a:xfrm>
          <a:prstGeom prst="rect">
            <a:avLst/>
          </a:prstGeom>
          <a:noFill/>
        </p:spPr>
        <p:txBody>
          <a:bodyPr wrap="square" rtlCol="0">
            <a:spAutoFit/>
          </a:bodyPr>
          <a:lstStyle/>
          <a:p>
            <a:r>
              <a:rPr lang="en-ZA" dirty="0"/>
              <a:t>In recent years the Applied Mathematics department of Stellenbosch notice a drop in teaching assistant’s accuracy in grading students’ tutorial tests. The department has decided to automate this process of grading tests. The department wants Optical Marker Recognition software to graded tests written on a special template automatically. This reduces the time to mark tutorial tests, while still allowing for a high accuracy in grading tests.</a:t>
            </a:r>
          </a:p>
          <a:p>
            <a:endParaRPr lang="en-ZA" dirty="0"/>
          </a:p>
        </p:txBody>
      </p:sp>
      <p:grpSp>
        <p:nvGrpSpPr>
          <p:cNvPr id="95" name="Group 1455">
            <a:extLst>
              <a:ext uri="{FF2B5EF4-FFF2-40B4-BE49-F238E27FC236}">
                <a16:creationId xmlns:a16="http://schemas.microsoft.com/office/drawing/2014/main" id="{F875F81F-CCF3-4FC3-A3DD-838E3870114E}"/>
              </a:ext>
            </a:extLst>
          </p:cNvPr>
          <p:cNvGrpSpPr>
            <a:grpSpLocks/>
          </p:cNvGrpSpPr>
          <p:nvPr/>
        </p:nvGrpSpPr>
        <p:grpSpPr bwMode="auto">
          <a:xfrm>
            <a:off x="1019773" y="12580848"/>
            <a:ext cx="7963814" cy="1001571"/>
            <a:chOff x="1651" y="20930"/>
            <a:chExt cx="8128" cy="524"/>
          </a:xfrm>
        </p:grpSpPr>
        <p:sp>
          <p:nvSpPr>
            <p:cNvPr id="96" name="Rectangle 1456">
              <a:extLst>
                <a:ext uri="{FF2B5EF4-FFF2-40B4-BE49-F238E27FC236}">
                  <a16:creationId xmlns:a16="http://schemas.microsoft.com/office/drawing/2014/main" id="{C47E6B8E-6B07-43C7-9071-0D960B38DC93}"/>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97" name="Rectangle 1457">
              <a:extLst>
                <a:ext uri="{FF2B5EF4-FFF2-40B4-BE49-F238E27FC236}">
                  <a16:creationId xmlns:a16="http://schemas.microsoft.com/office/drawing/2014/main" id="{D0D5BEB6-773E-4751-8786-F37377C39CE5}"/>
                </a:ext>
              </a:extLst>
            </p:cNvPr>
            <p:cNvSpPr>
              <a:spLocks noChangeArrowheads="1"/>
            </p:cNvSpPr>
            <p:nvPr/>
          </p:nvSpPr>
          <p:spPr bwMode="auto">
            <a:xfrm>
              <a:off x="1739" y="21062"/>
              <a:ext cx="7550" cy="275"/>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3</a:t>
              </a:r>
              <a:r>
                <a:rPr lang="en-ZA" sz="3000" b="1" i="0" dirty="0">
                  <a:latin typeface="Times New Roman" pitchFamily="18" charset="0"/>
                </a:rPr>
                <a:t>. </a:t>
              </a:r>
              <a:r>
                <a:rPr lang="en-ZA" sz="3000" b="1" dirty="0">
                  <a:latin typeface="Arial" panose="020B0604020202020204" pitchFamily="34" charset="0"/>
                  <a:cs typeface="Arial" panose="020B0604020202020204" pitchFamily="34" charset="0"/>
                </a:rPr>
                <a:t>System Overview</a:t>
              </a:r>
              <a:endParaRPr lang="en-US" sz="3000" b="1" i="0" dirty="0">
                <a:latin typeface="Arial" panose="020B0604020202020204" pitchFamily="34" charset="0"/>
                <a:cs typeface="Arial" panose="020B0604020202020204" pitchFamily="34" charset="0"/>
              </a:endParaRPr>
            </a:p>
          </p:txBody>
        </p:sp>
      </p:grpSp>
      <p:sp>
        <p:nvSpPr>
          <p:cNvPr id="98" name="TextBox 97">
            <a:extLst>
              <a:ext uri="{FF2B5EF4-FFF2-40B4-BE49-F238E27FC236}">
                <a16:creationId xmlns:a16="http://schemas.microsoft.com/office/drawing/2014/main" id="{67B6A399-DA22-4588-918F-263FA6123DDE}"/>
              </a:ext>
            </a:extLst>
          </p:cNvPr>
          <p:cNvSpPr txBox="1"/>
          <p:nvPr/>
        </p:nvSpPr>
        <p:spPr>
          <a:xfrm>
            <a:off x="989686" y="8991181"/>
            <a:ext cx="4772115" cy="2031325"/>
          </a:xfrm>
          <a:prstGeom prst="rect">
            <a:avLst/>
          </a:prstGeom>
          <a:noFill/>
        </p:spPr>
        <p:txBody>
          <a:bodyPr wrap="square" rtlCol="0">
            <a:spAutoFit/>
          </a:bodyPr>
          <a:lstStyle/>
          <a:p>
            <a:r>
              <a:rPr lang="en-ZA" dirty="0"/>
              <a:t>The template allows for decimal valued answers. An improvement over current Optical Marker Recognition systems allows for a student to cross out bubbles instead of needing to completely erase it. Further the system also allows for handwritten digits to answer questions.</a:t>
            </a:r>
          </a:p>
          <a:p>
            <a:pPr marL="285750" indent="-285750">
              <a:buFont typeface="Arial" panose="020B0604020202020204" pitchFamily="34" charset="0"/>
              <a:buChar char="•"/>
            </a:pPr>
            <a:endParaRPr lang="en-ZA" dirty="0"/>
          </a:p>
        </p:txBody>
      </p:sp>
      <p:sp>
        <p:nvSpPr>
          <p:cNvPr id="99" name="TextBox 98">
            <a:extLst>
              <a:ext uri="{FF2B5EF4-FFF2-40B4-BE49-F238E27FC236}">
                <a16:creationId xmlns:a16="http://schemas.microsoft.com/office/drawing/2014/main" id="{497373CF-777C-43B2-8D49-29DCA6A9957E}"/>
              </a:ext>
            </a:extLst>
          </p:cNvPr>
          <p:cNvSpPr txBox="1"/>
          <p:nvPr/>
        </p:nvSpPr>
        <p:spPr>
          <a:xfrm>
            <a:off x="1057140" y="13830695"/>
            <a:ext cx="7926447" cy="369332"/>
          </a:xfrm>
          <a:prstGeom prst="rect">
            <a:avLst/>
          </a:prstGeom>
          <a:noFill/>
        </p:spPr>
        <p:txBody>
          <a:bodyPr wrap="square" rtlCol="0">
            <a:spAutoFit/>
          </a:bodyPr>
          <a:lstStyle/>
          <a:p>
            <a:r>
              <a:rPr lang="en-ZA" dirty="0" err="1"/>
              <a:t>aadasdasdasd</a:t>
            </a:r>
            <a:endParaRPr lang="en-ZA" dirty="0"/>
          </a:p>
        </p:txBody>
      </p:sp>
      <p:grpSp>
        <p:nvGrpSpPr>
          <p:cNvPr id="109" name="Group 1455">
            <a:extLst>
              <a:ext uri="{FF2B5EF4-FFF2-40B4-BE49-F238E27FC236}">
                <a16:creationId xmlns:a16="http://schemas.microsoft.com/office/drawing/2014/main" id="{EDBEDFB8-5EB2-411A-B98C-E1C76A6AA47C}"/>
              </a:ext>
            </a:extLst>
          </p:cNvPr>
          <p:cNvGrpSpPr>
            <a:grpSpLocks/>
          </p:cNvGrpSpPr>
          <p:nvPr/>
        </p:nvGrpSpPr>
        <p:grpSpPr bwMode="auto">
          <a:xfrm>
            <a:off x="1019773" y="3349846"/>
            <a:ext cx="7963814" cy="1001571"/>
            <a:chOff x="1651" y="20930"/>
            <a:chExt cx="8128" cy="524"/>
          </a:xfrm>
        </p:grpSpPr>
        <p:sp>
          <p:nvSpPr>
            <p:cNvPr id="110" name="Rectangle 1456">
              <a:extLst>
                <a:ext uri="{FF2B5EF4-FFF2-40B4-BE49-F238E27FC236}">
                  <a16:creationId xmlns:a16="http://schemas.microsoft.com/office/drawing/2014/main" id="{933F5E9C-2E43-4F6D-973A-47B52AE13354}"/>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1" name="Rectangle 1457">
              <a:extLst>
                <a:ext uri="{FF2B5EF4-FFF2-40B4-BE49-F238E27FC236}">
                  <a16:creationId xmlns:a16="http://schemas.microsoft.com/office/drawing/2014/main" id="{2D5EDD63-FDD5-4A94-8DFA-B581AD313F76}"/>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1.</a:t>
              </a:r>
              <a:r>
                <a:rPr lang="en-ZA" sz="3000" b="1" i="0" dirty="0">
                  <a:latin typeface="Times New Roman" pitchFamily="18" charset="0"/>
                </a:rPr>
                <a:t> </a:t>
              </a:r>
              <a:r>
                <a:rPr lang="en-ZA" sz="3000" b="1" i="0" dirty="0">
                  <a:latin typeface="Arial" panose="020B0604020202020204" pitchFamily="34" charset="0"/>
                  <a:cs typeface="Arial" panose="020B0604020202020204" pitchFamily="34" charset="0"/>
                </a:rPr>
                <a:t>Introduction</a:t>
              </a:r>
              <a:endParaRPr lang="en-US" sz="3000" b="1" i="0" dirty="0">
                <a:latin typeface="Arial" panose="020B0604020202020204" pitchFamily="34" charset="0"/>
                <a:cs typeface="Arial" panose="020B0604020202020204" pitchFamily="34" charset="0"/>
              </a:endParaRPr>
            </a:p>
          </p:txBody>
        </p:sp>
      </p:grpSp>
      <p:grpSp>
        <p:nvGrpSpPr>
          <p:cNvPr id="112" name="Group 1455">
            <a:extLst>
              <a:ext uri="{FF2B5EF4-FFF2-40B4-BE49-F238E27FC236}">
                <a16:creationId xmlns:a16="http://schemas.microsoft.com/office/drawing/2014/main" id="{80B9B110-7B1C-49A5-A34C-EC7036680299}"/>
              </a:ext>
            </a:extLst>
          </p:cNvPr>
          <p:cNvGrpSpPr>
            <a:grpSpLocks/>
          </p:cNvGrpSpPr>
          <p:nvPr/>
        </p:nvGrpSpPr>
        <p:grpSpPr bwMode="auto">
          <a:xfrm>
            <a:off x="1019773" y="7772875"/>
            <a:ext cx="7963814" cy="1001571"/>
            <a:chOff x="1651" y="20930"/>
            <a:chExt cx="8128" cy="524"/>
          </a:xfrm>
        </p:grpSpPr>
        <p:sp>
          <p:nvSpPr>
            <p:cNvPr id="113" name="Rectangle 1456">
              <a:extLst>
                <a:ext uri="{FF2B5EF4-FFF2-40B4-BE49-F238E27FC236}">
                  <a16:creationId xmlns:a16="http://schemas.microsoft.com/office/drawing/2014/main" id="{C9134E72-62A9-40B7-810C-84BD839136E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14" name="Rectangle 1457">
              <a:extLst>
                <a:ext uri="{FF2B5EF4-FFF2-40B4-BE49-F238E27FC236}">
                  <a16:creationId xmlns:a16="http://schemas.microsoft.com/office/drawing/2014/main" id="{67CB4B34-0FB4-4E35-BB02-EB16E3B2D481}"/>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Times New Roman" pitchFamily="18" charset="0"/>
                </a:rPr>
                <a:t>2. </a:t>
              </a:r>
              <a:r>
                <a:rPr lang="en-ZA" sz="3000" b="1" dirty="0">
                  <a:latin typeface="Arial" panose="020B0604020202020204" pitchFamily="34" charset="0"/>
                  <a:cs typeface="Arial" panose="020B0604020202020204" pitchFamily="34" charset="0"/>
                </a:rPr>
                <a:t>Solution</a:t>
              </a:r>
              <a:endParaRPr lang="en-US" sz="3000" b="1" i="0" dirty="0">
                <a:latin typeface="Arial" panose="020B0604020202020204" pitchFamily="34" charset="0"/>
                <a:cs typeface="Arial" panose="020B0604020202020204" pitchFamily="34" charset="0"/>
              </a:endParaRPr>
            </a:p>
          </p:txBody>
        </p:sp>
      </p:grpSp>
      <p:grpSp>
        <p:nvGrpSpPr>
          <p:cNvPr id="115" name="Group 1455">
            <a:extLst>
              <a:ext uri="{FF2B5EF4-FFF2-40B4-BE49-F238E27FC236}">
                <a16:creationId xmlns:a16="http://schemas.microsoft.com/office/drawing/2014/main" id="{C43AF8D8-3FE1-483A-82ED-CB80124C0C01}"/>
              </a:ext>
            </a:extLst>
          </p:cNvPr>
          <p:cNvGrpSpPr>
            <a:grpSpLocks/>
          </p:cNvGrpSpPr>
          <p:nvPr/>
        </p:nvGrpSpPr>
        <p:grpSpPr bwMode="auto">
          <a:xfrm>
            <a:off x="11150978" y="3265180"/>
            <a:ext cx="7963814" cy="1001571"/>
            <a:chOff x="1651" y="20930"/>
            <a:chExt cx="8128" cy="524"/>
          </a:xfrm>
        </p:grpSpPr>
        <p:sp>
          <p:nvSpPr>
            <p:cNvPr id="116" name="Rectangle 1456">
              <a:extLst>
                <a:ext uri="{FF2B5EF4-FFF2-40B4-BE49-F238E27FC236}">
                  <a16:creationId xmlns:a16="http://schemas.microsoft.com/office/drawing/2014/main" id="{BD265579-3936-407E-9553-0493BB0C58A9}"/>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dirty="0"/>
            </a:p>
          </p:txBody>
        </p:sp>
        <p:sp>
          <p:nvSpPr>
            <p:cNvPr id="117" name="Rectangle 1457">
              <a:extLst>
                <a:ext uri="{FF2B5EF4-FFF2-40B4-BE49-F238E27FC236}">
                  <a16:creationId xmlns:a16="http://schemas.microsoft.com/office/drawing/2014/main" id="{003B6A93-12F1-4494-97EA-BBC8E8EF1F83}"/>
                </a:ext>
              </a:extLst>
            </p:cNvPr>
            <p:cNvSpPr>
              <a:spLocks noChangeArrowheads="1"/>
            </p:cNvSpPr>
            <p:nvPr/>
          </p:nvSpPr>
          <p:spPr bwMode="auto">
            <a:xfrm>
              <a:off x="1739" y="21085"/>
              <a:ext cx="7550" cy="230"/>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4. Image Processing</a:t>
              </a:r>
              <a:endParaRPr lang="en-US" sz="3000" b="1" i="0" dirty="0">
                <a:latin typeface="Arial" panose="020B0604020202020204" pitchFamily="34" charset="0"/>
                <a:cs typeface="Arial" panose="020B0604020202020204" pitchFamily="34" charset="0"/>
              </a:endParaRPr>
            </a:p>
          </p:txBody>
        </p:sp>
      </p:grpSp>
      <p:grpSp>
        <p:nvGrpSpPr>
          <p:cNvPr id="121" name="Group 1455">
            <a:extLst>
              <a:ext uri="{FF2B5EF4-FFF2-40B4-BE49-F238E27FC236}">
                <a16:creationId xmlns:a16="http://schemas.microsoft.com/office/drawing/2014/main" id="{0F6D557F-4622-450D-8B76-4048AD180289}"/>
              </a:ext>
            </a:extLst>
          </p:cNvPr>
          <p:cNvGrpSpPr>
            <a:grpSpLocks/>
          </p:cNvGrpSpPr>
          <p:nvPr/>
        </p:nvGrpSpPr>
        <p:grpSpPr bwMode="auto">
          <a:xfrm>
            <a:off x="21282183" y="3399077"/>
            <a:ext cx="7963814" cy="1001571"/>
            <a:chOff x="1651" y="20930"/>
            <a:chExt cx="8128" cy="524"/>
          </a:xfrm>
        </p:grpSpPr>
        <p:sp>
          <p:nvSpPr>
            <p:cNvPr id="122" name="Rectangle 1456">
              <a:extLst>
                <a:ext uri="{FF2B5EF4-FFF2-40B4-BE49-F238E27FC236}">
                  <a16:creationId xmlns:a16="http://schemas.microsoft.com/office/drawing/2014/main" id="{95B841BC-0906-4678-88A5-969CD0FC2D20}"/>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3" name="Rectangle 1457">
              <a:extLst>
                <a:ext uri="{FF2B5EF4-FFF2-40B4-BE49-F238E27FC236}">
                  <a16:creationId xmlns:a16="http://schemas.microsoft.com/office/drawing/2014/main" id="{9951FC1F-FE8E-47D1-83CC-CFB1BBF06702}"/>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6</a:t>
              </a:r>
              <a:r>
                <a:rPr lang="en-ZA" sz="3000" b="1" i="0" dirty="0">
                  <a:latin typeface="Times New Roman" pitchFamily="18" charset="0"/>
                </a:rPr>
                <a:t>. </a:t>
              </a:r>
              <a:r>
                <a:rPr lang="en-ZA" sz="3000" b="1" i="0" dirty="0">
                  <a:latin typeface="Arial" panose="020B0604020202020204" pitchFamily="34" charset="0"/>
                  <a:cs typeface="Arial" panose="020B0604020202020204" pitchFamily="34" charset="0"/>
                </a:rPr>
                <a:t>Probabilistic </a:t>
              </a:r>
              <a:r>
                <a:rPr lang="en-ZA" sz="3000" b="1" dirty="0">
                  <a:latin typeface="Arial" panose="020B0604020202020204" pitchFamily="34" charset="0"/>
                  <a:cs typeface="Arial" panose="020B0604020202020204" pitchFamily="34" charset="0"/>
                </a:rPr>
                <a:t>Graphical Models</a:t>
              </a:r>
              <a:endParaRPr lang="en-US" sz="3000" b="1" i="0" dirty="0">
                <a:latin typeface="Arial" panose="020B0604020202020204" pitchFamily="34" charset="0"/>
                <a:cs typeface="Arial" panose="020B0604020202020204" pitchFamily="34" charset="0"/>
              </a:endParaRPr>
            </a:p>
          </p:txBody>
        </p:sp>
      </p:grpSp>
      <p:grpSp>
        <p:nvGrpSpPr>
          <p:cNvPr id="124" name="Group 1455">
            <a:extLst>
              <a:ext uri="{FF2B5EF4-FFF2-40B4-BE49-F238E27FC236}">
                <a16:creationId xmlns:a16="http://schemas.microsoft.com/office/drawing/2014/main" id="{76624A49-28E9-4780-B738-5318E74C6AB7}"/>
              </a:ext>
            </a:extLst>
          </p:cNvPr>
          <p:cNvGrpSpPr>
            <a:grpSpLocks/>
          </p:cNvGrpSpPr>
          <p:nvPr/>
        </p:nvGrpSpPr>
        <p:grpSpPr bwMode="auto">
          <a:xfrm>
            <a:off x="21279533" y="7772875"/>
            <a:ext cx="7963814" cy="1001571"/>
            <a:chOff x="1651" y="20930"/>
            <a:chExt cx="8128" cy="524"/>
          </a:xfrm>
        </p:grpSpPr>
        <p:sp>
          <p:nvSpPr>
            <p:cNvPr id="125" name="Rectangle 1456">
              <a:extLst>
                <a:ext uri="{FF2B5EF4-FFF2-40B4-BE49-F238E27FC236}">
                  <a16:creationId xmlns:a16="http://schemas.microsoft.com/office/drawing/2014/main" id="{8DEF23C1-32B3-41E3-825F-5CC695242225}"/>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6" name="Rectangle 1457">
              <a:extLst>
                <a:ext uri="{FF2B5EF4-FFF2-40B4-BE49-F238E27FC236}">
                  <a16:creationId xmlns:a16="http://schemas.microsoft.com/office/drawing/2014/main" id="{0C5CA194-0124-4A0A-9D00-DCA71FA44563}"/>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Times New Roman" pitchFamily="18" charset="0"/>
                </a:rPr>
                <a:t>7. </a:t>
              </a:r>
              <a:r>
                <a:rPr lang="en-ZA" sz="3000" b="1" i="0" dirty="0">
                  <a:latin typeface="Arial" panose="020B0604020202020204" pitchFamily="34" charset="0"/>
                  <a:cs typeface="Arial" panose="020B0604020202020204" pitchFamily="34" charset="0"/>
                </a:rPr>
                <a:t>Results</a:t>
              </a:r>
              <a:endParaRPr lang="en-US" sz="3000" b="1" i="0" dirty="0">
                <a:latin typeface="Arial" panose="020B0604020202020204" pitchFamily="34" charset="0"/>
                <a:cs typeface="Arial" panose="020B0604020202020204" pitchFamily="34" charset="0"/>
              </a:endParaRPr>
            </a:p>
          </p:txBody>
        </p:sp>
      </p:grpSp>
      <p:grpSp>
        <p:nvGrpSpPr>
          <p:cNvPr id="127" name="Group 1455">
            <a:extLst>
              <a:ext uri="{FF2B5EF4-FFF2-40B4-BE49-F238E27FC236}">
                <a16:creationId xmlns:a16="http://schemas.microsoft.com/office/drawing/2014/main" id="{1E76E00B-6C36-4F4E-8EC2-BB7E47F86637}"/>
              </a:ext>
            </a:extLst>
          </p:cNvPr>
          <p:cNvGrpSpPr>
            <a:grpSpLocks/>
          </p:cNvGrpSpPr>
          <p:nvPr/>
        </p:nvGrpSpPr>
        <p:grpSpPr bwMode="auto">
          <a:xfrm>
            <a:off x="21234993" y="12458628"/>
            <a:ext cx="7963814" cy="1001571"/>
            <a:chOff x="1651" y="20930"/>
            <a:chExt cx="8128" cy="524"/>
          </a:xfrm>
        </p:grpSpPr>
        <p:sp>
          <p:nvSpPr>
            <p:cNvPr id="128" name="Rectangle 1456">
              <a:extLst>
                <a:ext uri="{FF2B5EF4-FFF2-40B4-BE49-F238E27FC236}">
                  <a16:creationId xmlns:a16="http://schemas.microsoft.com/office/drawing/2014/main" id="{0E46F1B5-9072-44A2-AF77-B57E808193E7}"/>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29" name="Rectangle 1457">
              <a:extLst>
                <a:ext uri="{FF2B5EF4-FFF2-40B4-BE49-F238E27FC236}">
                  <a16:creationId xmlns:a16="http://schemas.microsoft.com/office/drawing/2014/main" id="{E4F82D1E-2234-4CB3-B48F-9DE3D4F74A77}"/>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dirty="0">
                  <a:latin typeface="Times New Roman" pitchFamily="18" charset="0"/>
                </a:rPr>
                <a:t>8</a:t>
              </a:r>
              <a:r>
                <a:rPr lang="en-ZA" sz="3000" b="1" i="0" dirty="0">
                  <a:latin typeface="Times New Roman" pitchFamily="18" charset="0"/>
                </a:rPr>
                <a:t>. </a:t>
              </a:r>
              <a:r>
                <a:rPr lang="en-ZA" sz="3000" b="1" i="0" dirty="0">
                  <a:latin typeface="Arial" panose="020B0604020202020204" pitchFamily="34" charset="0"/>
                  <a:cs typeface="Arial" panose="020B0604020202020204" pitchFamily="34" charset="0"/>
                </a:rPr>
                <a:t>Conclusion</a:t>
              </a:r>
              <a:endParaRPr lang="en-US" sz="3000" b="1" i="0" dirty="0">
                <a:latin typeface="Arial" panose="020B0604020202020204" pitchFamily="34" charset="0"/>
                <a:cs typeface="Arial" panose="020B0604020202020204" pitchFamily="34" charset="0"/>
              </a:endParaRPr>
            </a:p>
          </p:txBody>
        </p:sp>
      </p:grpSp>
      <p:grpSp>
        <p:nvGrpSpPr>
          <p:cNvPr id="130" name="Group 1455">
            <a:extLst>
              <a:ext uri="{FF2B5EF4-FFF2-40B4-BE49-F238E27FC236}">
                <a16:creationId xmlns:a16="http://schemas.microsoft.com/office/drawing/2014/main" id="{F0C5F89B-F6E9-4493-AD89-AD2A7999FA81}"/>
              </a:ext>
            </a:extLst>
          </p:cNvPr>
          <p:cNvGrpSpPr>
            <a:grpSpLocks/>
          </p:cNvGrpSpPr>
          <p:nvPr/>
        </p:nvGrpSpPr>
        <p:grpSpPr bwMode="auto">
          <a:xfrm>
            <a:off x="11150978" y="12475209"/>
            <a:ext cx="7963814" cy="1001571"/>
            <a:chOff x="1651" y="20930"/>
            <a:chExt cx="8128" cy="524"/>
          </a:xfrm>
        </p:grpSpPr>
        <p:sp>
          <p:nvSpPr>
            <p:cNvPr id="131" name="Rectangle 1456">
              <a:extLst>
                <a:ext uri="{FF2B5EF4-FFF2-40B4-BE49-F238E27FC236}">
                  <a16:creationId xmlns:a16="http://schemas.microsoft.com/office/drawing/2014/main" id="{534C21EA-860D-4859-84FD-E14540DC36C2}"/>
                </a:ext>
              </a:extLst>
            </p:cNvPr>
            <p:cNvSpPr>
              <a:spLocks noChangeArrowheads="1"/>
            </p:cNvSpPr>
            <p:nvPr/>
          </p:nvSpPr>
          <p:spPr bwMode="auto">
            <a:xfrm>
              <a:off x="1651" y="20930"/>
              <a:ext cx="8128" cy="524"/>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eaLnBrk="0" hangingPunct="0">
                <a:lnSpc>
                  <a:spcPct val="75000"/>
                </a:lnSpc>
                <a:spcBef>
                  <a:spcPct val="25000"/>
                </a:spcBef>
                <a:spcAft>
                  <a:spcPct val="25000"/>
                </a:spcAft>
              </a:pPr>
              <a:endParaRPr lang="en-US"/>
            </a:p>
          </p:txBody>
        </p:sp>
        <p:sp>
          <p:nvSpPr>
            <p:cNvPr id="132" name="Rectangle 1457">
              <a:extLst>
                <a:ext uri="{FF2B5EF4-FFF2-40B4-BE49-F238E27FC236}">
                  <a16:creationId xmlns:a16="http://schemas.microsoft.com/office/drawing/2014/main" id="{F0A1A1B2-3105-45EF-83F2-ADD644C841D4}"/>
                </a:ext>
              </a:extLst>
            </p:cNvPr>
            <p:cNvSpPr>
              <a:spLocks noChangeArrowheads="1"/>
            </p:cNvSpPr>
            <p:nvPr/>
          </p:nvSpPr>
          <p:spPr bwMode="auto">
            <a:xfrm>
              <a:off x="1739" y="21085"/>
              <a:ext cx="7550" cy="228"/>
            </a:xfrm>
            <a:prstGeom prst="rect">
              <a:avLst/>
            </a:prstGeom>
            <a:solidFill>
              <a:srgbClr val="BECCD6"/>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9182" tIns="44593" rIns="89182" bIns="44593" anchor="ctr">
              <a:spAutoFit/>
            </a:bodyPr>
            <a:lstStyle/>
            <a:p>
              <a:pPr defTabSz="987425" eaLnBrk="0" hangingPunct="0">
                <a:lnSpc>
                  <a:spcPct val="75000"/>
                </a:lnSpc>
                <a:spcBef>
                  <a:spcPct val="25000"/>
                </a:spcBef>
                <a:spcAft>
                  <a:spcPct val="25000"/>
                </a:spcAft>
              </a:pPr>
              <a:r>
                <a:rPr lang="en-ZA" sz="3000" b="1" i="0" dirty="0">
                  <a:latin typeface="Times New Roman" pitchFamily="18" charset="0"/>
                </a:rPr>
                <a:t>5. Character Recognition</a:t>
              </a:r>
              <a:endParaRPr lang="en-US" sz="3000" b="1" i="0" dirty="0">
                <a:latin typeface="Arial" panose="020B0604020202020204" pitchFamily="34" charset="0"/>
                <a:cs typeface="Arial" panose="020B0604020202020204" pitchFamily="34" charset="0"/>
              </a:endParaRPr>
            </a:p>
          </p:txBody>
        </p:sp>
      </p:grpSp>
      <p:sp>
        <p:nvSpPr>
          <p:cNvPr id="135" name="TextBox 134">
            <a:extLst>
              <a:ext uri="{FF2B5EF4-FFF2-40B4-BE49-F238E27FC236}">
                <a16:creationId xmlns:a16="http://schemas.microsoft.com/office/drawing/2014/main" id="{2460F3CB-73E1-4DCA-82A1-1B48474A3892}"/>
              </a:ext>
            </a:extLst>
          </p:cNvPr>
          <p:cNvSpPr txBox="1"/>
          <p:nvPr/>
        </p:nvSpPr>
        <p:spPr>
          <a:xfrm>
            <a:off x="11154731" y="4610416"/>
            <a:ext cx="7960061" cy="369332"/>
          </a:xfrm>
          <a:prstGeom prst="rect">
            <a:avLst/>
          </a:prstGeom>
          <a:noFill/>
        </p:spPr>
        <p:txBody>
          <a:bodyPr wrap="square" rtlCol="0">
            <a:spAutoFit/>
          </a:bodyPr>
          <a:lstStyle/>
          <a:p>
            <a:r>
              <a:rPr lang="en-ZA" dirty="0" err="1"/>
              <a:t>aadasdasdasd</a:t>
            </a:r>
            <a:endParaRPr lang="en-ZA" dirty="0"/>
          </a:p>
        </p:txBody>
      </p:sp>
      <p:sp>
        <p:nvSpPr>
          <p:cNvPr id="142" name="TextBox 141">
            <a:extLst>
              <a:ext uri="{FF2B5EF4-FFF2-40B4-BE49-F238E27FC236}">
                <a16:creationId xmlns:a16="http://schemas.microsoft.com/office/drawing/2014/main" id="{CE6B1C82-E2CB-4A6F-AAC0-A2BA52C57AC7}"/>
              </a:ext>
            </a:extLst>
          </p:cNvPr>
          <p:cNvSpPr txBox="1"/>
          <p:nvPr/>
        </p:nvSpPr>
        <p:spPr>
          <a:xfrm>
            <a:off x="21283286" y="4610416"/>
            <a:ext cx="7960061" cy="369332"/>
          </a:xfrm>
          <a:prstGeom prst="rect">
            <a:avLst/>
          </a:prstGeom>
          <a:noFill/>
        </p:spPr>
        <p:txBody>
          <a:bodyPr wrap="square" rtlCol="0">
            <a:spAutoFit/>
          </a:bodyPr>
          <a:lstStyle/>
          <a:p>
            <a:r>
              <a:rPr lang="en-ZA" dirty="0" err="1"/>
              <a:t>aadasdasdasd</a:t>
            </a:r>
            <a:endParaRPr lang="en-ZA" dirty="0"/>
          </a:p>
        </p:txBody>
      </p:sp>
      <p:sp>
        <p:nvSpPr>
          <p:cNvPr id="143" name="TextBox 142">
            <a:extLst>
              <a:ext uri="{FF2B5EF4-FFF2-40B4-BE49-F238E27FC236}">
                <a16:creationId xmlns:a16="http://schemas.microsoft.com/office/drawing/2014/main" id="{F1C9CDA6-8EFD-49E9-836C-69AC7784F01C}"/>
              </a:ext>
            </a:extLst>
          </p:cNvPr>
          <p:cNvSpPr txBox="1"/>
          <p:nvPr/>
        </p:nvSpPr>
        <p:spPr>
          <a:xfrm>
            <a:off x="21321215" y="8972300"/>
            <a:ext cx="7960061" cy="369332"/>
          </a:xfrm>
          <a:prstGeom prst="rect">
            <a:avLst/>
          </a:prstGeom>
          <a:noFill/>
        </p:spPr>
        <p:txBody>
          <a:bodyPr wrap="square" rtlCol="0">
            <a:spAutoFit/>
          </a:bodyPr>
          <a:lstStyle/>
          <a:p>
            <a:r>
              <a:rPr lang="en-ZA" dirty="0" err="1"/>
              <a:t>aadasdasdasd</a:t>
            </a:r>
            <a:endParaRPr lang="en-ZA" dirty="0"/>
          </a:p>
        </p:txBody>
      </p:sp>
      <p:sp>
        <p:nvSpPr>
          <p:cNvPr id="144" name="TextBox 143">
            <a:extLst>
              <a:ext uri="{FF2B5EF4-FFF2-40B4-BE49-F238E27FC236}">
                <a16:creationId xmlns:a16="http://schemas.microsoft.com/office/drawing/2014/main" id="{B10AB543-0BF7-4F2D-A5EB-7A78279FE6A1}"/>
              </a:ext>
            </a:extLst>
          </p:cNvPr>
          <p:cNvSpPr txBox="1"/>
          <p:nvPr/>
        </p:nvSpPr>
        <p:spPr>
          <a:xfrm>
            <a:off x="21234993" y="13692222"/>
            <a:ext cx="7960061" cy="369332"/>
          </a:xfrm>
          <a:prstGeom prst="rect">
            <a:avLst/>
          </a:prstGeom>
          <a:noFill/>
        </p:spPr>
        <p:txBody>
          <a:bodyPr wrap="square" rtlCol="0">
            <a:spAutoFit/>
          </a:bodyPr>
          <a:lstStyle/>
          <a:p>
            <a:r>
              <a:rPr lang="en-ZA" dirty="0" err="1"/>
              <a:t>aadasdasdasd</a:t>
            </a:r>
            <a:endParaRPr lang="en-ZA" dirty="0"/>
          </a:p>
        </p:txBody>
      </p:sp>
      <p:pic>
        <p:nvPicPr>
          <p:cNvPr id="34" name="Picture 33">
            <a:extLst>
              <a:ext uri="{FF2B5EF4-FFF2-40B4-BE49-F238E27FC236}">
                <a16:creationId xmlns:a16="http://schemas.microsoft.com/office/drawing/2014/main" id="{B423BA03-350E-434C-95F5-57D5A86C5B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72922" y="8905899"/>
            <a:ext cx="1737523" cy="2457754"/>
          </a:xfrm>
          <a:prstGeom prst="rect">
            <a:avLst/>
          </a:prstGeom>
        </p:spPr>
      </p:pic>
      <p:pic>
        <p:nvPicPr>
          <p:cNvPr id="36" name="Picture 35">
            <a:extLst>
              <a:ext uri="{FF2B5EF4-FFF2-40B4-BE49-F238E27FC236}">
                <a16:creationId xmlns:a16="http://schemas.microsoft.com/office/drawing/2014/main" id="{06308249-5383-4DAC-94AC-E687963647D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52536" y="8913009"/>
            <a:ext cx="1710514" cy="2419550"/>
          </a:xfrm>
          <a:prstGeom prst="rect">
            <a:avLst/>
          </a:prstGeom>
        </p:spPr>
      </p:pic>
    </p:spTree>
    <p:extLst>
      <p:ext uri="{BB962C8B-B14F-4D97-AF65-F5344CB8AC3E}">
        <p14:creationId xmlns:p14="http://schemas.microsoft.com/office/powerpoint/2010/main" val="38943763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TotalTime>
  <Words>173</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 AP, Mnr &lt;18183085@sun.ac.za&gt;</dc:creator>
  <cp:lastModifiedBy>Smit, AP, Mnr &lt;18183085@sun.ac.za&gt;</cp:lastModifiedBy>
  <cp:revision>22</cp:revision>
  <dcterms:created xsi:type="dcterms:W3CDTF">2017-11-10T17:24:14Z</dcterms:created>
  <dcterms:modified xsi:type="dcterms:W3CDTF">2017-11-11T22:46:41Z</dcterms:modified>
</cp:coreProperties>
</file>