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7" r:id="rId2"/>
    <p:sldMasterId id="2147483689" r:id="rId3"/>
  </p:sldMasterIdLst>
  <p:notesMasterIdLst>
    <p:notesMasterId r:id="rId11"/>
  </p:notesMasterIdLst>
  <p:handoutMasterIdLst>
    <p:handoutMasterId r:id="rId12"/>
  </p:handoutMasterIdLst>
  <p:sldIdLst>
    <p:sldId id="256" r:id="rId4"/>
    <p:sldId id="257" r:id="rId5"/>
    <p:sldId id="260" r:id="rId6"/>
    <p:sldId id="263" r:id="rId7"/>
    <p:sldId id="261" r:id="rId8"/>
    <p:sldId id="262" r:id="rId9"/>
    <p:sldId id="264" r:id="rId10"/>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909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60702" autoAdjust="0"/>
  </p:normalViewPr>
  <p:slideViewPr>
    <p:cSldViewPr>
      <p:cViewPr varScale="1">
        <p:scale>
          <a:sx n="50" d="100"/>
          <a:sy n="50" d="100"/>
        </p:scale>
        <p:origin x="2573"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8" d="100"/>
          <a:sy n="58" d="100"/>
        </p:scale>
        <p:origin x="3326" y="77"/>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r>
              <a:rPr lang="fr-FR"/>
              <a:t>Fonctions standards et optionnelles</a:t>
            </a: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r>
              <a:rPr lang="fr-FR"/>
              <a:t>Cursus des formations et des certifications </a:t>
            </a: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7720DF6-638C-4C73-B57C-6706DE53A5EF}" type="slidenum">
              <a:rPr lang="fr-FR" smtClean="0"/>
              <a:pPr/>
              <a:t>‹N°›</a:t>
            </a:fld>
            <a:endParaRPr lang="fr-FR"/>
          </a:p>
        </p:txBody>
      </p:sp>
    </p:spTree>
    <p:extLst>
      <p:ext uri="{BB962C8B-B14F-4D97-AF65-F5344CB8AC3E}">
        <p14:creationId xmlns:p14="http://schemas.microsoft.com/office/powerpoint/2010/main" val="4165573286"/>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heme" Target="../theme/theme4.xml"/><Relationship Id="rId4" Type="http://schemas.openxmlformats.org/officeDocument/2006/relationships/image" Target="../media/image8.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Espace réservé de l'image des diapositives 9">
            <a:extLst>
              <a:ext uri="{FF2B5EF4-FFF2-40B4-BE49-F238E27FC236}">
                <a16:creationId xmlns:a16="http://schemas.microsoft.com/office/drawing/2014/main" id="{03C3B0A1-F5C6-467E-90AF-1D7ECA66CABF}"/>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12" name="Espace réservé des commentaires 4">
            <a:extLst>
              <a:ext uri="{FF2B5EF4-FFF2-40B4-BE49-F238E27FC236}">
                <a16:creationId xmlns:a16="http://schemas.microsoft.com/office/drawing/2014/main" id="{D6D13240-CB5E-4CD9-B078-73E113437750}"/>
              </a:ext>
            </a:extLst>
          </p:cNvPr>
          <p:cNvSpPr>
            <a:spLocks noGrp="1"/>
          </p:cNvSpPr>
          <p:nvPr>
            <p:ph type="body" sz="quarter" idx="3"/>
          </p:nvPr>
        </p:nvSpPr>
        <p:spPr>
          <a:xfrm>
            <a:off x="422839" y="4715153"/>
            <a:ext cx="6144350" cy="4466987"/>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 name="Espace réservé du numéro de diapositive 6">
            <a:extLst>
              <a:ext uri="{FF2B5EF4-FFF2-40B4-BE49-F238E27FC236}">
                <a16:creationId xmlns:a16="http://schemas.microsoft.com/office/drawing/2014/main" id="{BBEC6512-FC0E-4C13-AAAF-076E996B4FB0}"/>
              </a:ext>
            </a:extLst>
          </p:cNvPr>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7D7CD9F-98F4-427C-B340-0E473CDFB60B}" type="slidenum">
              <a:rPr lang="fr-FR" smtClean="0"/>
              <a:pPr/>
              <a:t>‹N°›</a:t>
            </a:fld>
            <a:endParaRPr lang="en-US"/>
          </a:p>
        </p:txBody>
      </p:sp>
      <p:sp>
        <p:nvSpPr>
          <p:cNvPr id="15" name="Espace réservé de la date 12">
            <a:extLst>
              <a:ext uri="{FF2B5EF4-FFF2-40B4-BE49-F238E27FC236}">
                <a16:creationId xmlns:a16="http://schemas.microsoft.com/office/drawing/2014/main" id="{A07013F3-9349-4C2E-95F2-BA8113F52CEC}"/>
              </a:ext>
            </a:extLst>
          </p:cNvPr>
          <p:cNvSpPr>
            <a:spLocks noGrp="1"/>
          </p:cNvSpPr>
          <p:nvPr>
            <p:ph type="dt" idx="1"/>
          </p:nvPr>
        </p:nvSpPr>
        <p:spPr>
          <a:xfrm>
            <a:off x="3326843" y="78043"/>
            <a:ext cx="3469259" cy="564796"/>
          </a:xfrm>
          <a:prstGeom prst="rect">
            <a:avLst/>
          </a:prstGeom>
        </p:spPr>
        <p:txBody>
          <a:bodyPr vert="horz" lIns="91440" tIns="45720" rIns="91440" bIns="36000" rtlCol="0" anchor="t" anchorCtr="0"/>
          <a:lstStyle>
            <a:lvl1pPr algn="r">
              <a:defRPr sz="1200" b="1">
                <a:solidFill>
                  <a:srgbClr val="0070C0"/>
                </a:solidFill>
                <a:latin typeface="Arial" panose="020B0604020202020204" pitchFamily="34" charset="0"/>
                <a:cs typeface="Arial" panose="020B0604020202020204" pitchFamily="34" charset="0"/>
              </a:defRPr>
            </a:lvl1pPr>
          </a:lstStyle>
          <a:p>
            <a:r>
              <a:rPr dirty="0"/>
              <a:t>Public Key Infrastructure</a:t>
            </a:r>
            <a:endParaRPr lang="en-US" dirty="0"/>
          </a:p>
        </p:txBody>
      </p:sp>
      <p:cxnSp>
        <p:nvCxnSpPr>
          <p:cNvPr id="16" name="Connecteur droit 15">
            <a:extLst>
              <a:ext uri="{FF2B5EF4-FFF2-40B4-BE49-F238E27FC236}">
                <a16:creationId xmlns:a16="http://schemas.microsoft.com/office/drawing/2014/main" id="{92E16E6B-E951-4E91-9C46-34AE3BEB291C}"/>
              </a:ext>
            </a:extLst>
          </p:cNvPr>
          <p:cNvCxnSpPr/>
          <p:nvPr/>
        </p:nvCxnSpPr>
        <p:spPr>
          <a:xfrm>
            <a:off x="422839" y="642839"/>
            <a:ext cx="637483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6" name="Image 25">
            <a:extLst>
              <a:ext uri="{FF2B5EF4-FFF2-40B4-BE49-F238E27FC236}">
                <a16:creationId xmlns:a16="http://schemas.microsoft.com/office/drawing/2014/main" id="{83E6747B-C0DD-4D8F-B097-A6B6691EA1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839" y="16723"/>
            <a:ext cx="1093880" cy="546940"/>
          </a:xfrm>
          <a:prstGeom prst="rect">
            <a:avLst/>
          </a:prstGeom>
        </p:spPr>
      </p:pic>
      <p:grpSp>
        <p:nvGrpSpPr>
          <p:cNvPr id="27" name="Groupe 26">
            <a:extLst>
              <a:ext uri="{FF2B5EF4-FFF2-40B4-BE49-F238E27FC236}">
                <a16:creationId xmlns:a16="http://schemas.microsoft.com/office/drawing/2014/main" id="{976C44DC-73E4-4910-B707-6B6F16F10B13}"/>
              </a:ext>
            </a:extLst>
          </p:cNvPr>
          <p:cNvGrpSpPr/>
          <p:nvPr/>
        </p:nvGrpSpPr>
        <p:grpSpPr>
          <a:xfrm>
            <a:off x="-2" y="9283793"/>
            <a:ext cx="1451110" cy="642846"/>
            <a:chOff x="-2" y="9283793"/>
            <a:chExt cx="1451110" cy="642846"/>
          </a:xfrm>
        </p:grpSpPr>
        <p:pic>
          <p:nvPicPr>
            <p:cNvPr id="28" name="Image 27">
              <a:extLst>
                <a:ext uri="{FF2B5EF4-FFF2-40B4-BE49-F238E27FC236}">
                  <a16:creationId xmlns:a16="http://schemas.microsoft.com/office/drawing/2014/main" id="{0DE3827B-73F9-44B0-8E60-CEAD3D5EB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33" y="9622262"/>
              <a:ext cx="1214375" cy="173049"/>
            </a:xfrm>
            <a:prstGeom prst="rect">
              <a:avLst/>
            </a:prstGeom>
          </p:spPr>
        </p:pic>
        <p:pic>
          <p:nvPicPr>
            <p:cNvPr id="29" name="Image 28">
              <a:extLst>
                <a:ext uri="{FF2B5EF4-FFF2-40B4-BE49-F238E27FC236}">
                  <a16:creationId xmlns:a16="http://schemas.microsoft.com/office/drawing/2014/main" id="{64C42C29-74E9-4883-8D16-FF486EFF78E5}"/>
                </a:ext>
              </a:extLst>
            </p:cNvPr>
            <p:cNvPicPr>
              <a:picLocks noChangeAspect="1"/>
            </p:cNvPicPr>
            <p:nvPr/>
          </p:nvPicPr>
          <p:blipFill rotWithShape="1">
            <a:blip r:embed="rId4">
              <a:extLst>
                <a:ext uri="{28A0092B-C50C-407E-A947-70E740481C1C}">
                  <a14:useLocalDpi xmlns:a14="http://schemas.microsoft.com/office/drawing/2010/main" val="0"/>
                </a:ext>
              </a:extLst>
            </a:blip>
            <a:srcRect l="446" t="56212" r="83161" b="32963"/>
            <a:stretch/>
          </p:blipFill>
          <p:spPr>
            <a:xfrm rot="5400000">
              <a:off x="100536" y="9183255"/>
              <a:ext cx="642846" cy="843922"/>
            </a:xfrm>
            <a:prstGeom prst="rect">
              <a:avLst/>
            </a:prstGeom>
          </p:spPr>
        </p:pic>
      </p:grpSp>
      <p:pic>
        <p:nvPicPr>
          <p:cNvPr id="30" name="Image 29">
            <a:extLst>
              <a:ext uri="{FF2B5EF4-FFF2-40B4-BE49-F238E27FC236}">
                <a16:creationId xmlns:a16="http://schemas.microsoft.com/office/drawing/2014/main" id="{3AB7B2FB-5494-4A17-B470-83D0DA6E768D}"/>
              </a:ext>
            </a:extLst>
          </p:cNvPr>
          <p:cNvPicPr>
            <a:picLocks noChangeAspect="1"/>
          </p:cNvPicPr>
          <p:nvPr/>
        </p:nvPicPr>
        <p:blipFill rotWithShape="1">
          <a:blip r:embed="rId4">
            <a:extLst>
              <a:ext uri="{28A0092B-C50C-407E-A947-70E740481C1C}">
                <a14:useLocalDpi xmlns:a14="http://schemas.microsoft.com/office/drawing/2010/main" val="0"/>
              </a:ext>
            </a:extLst>
          </a:blip>
          <a:srcRect t="24672" r="83874" b="27113"/>
          <a:stretch/>
        </p:blipFill>
        <p:spPr>
          <a:xfrm rot="16200000">
            <a:off x="1563250" y="-1563250"/>
            <a:ext cx="632380" cy="3758880"/>
          </a:xfrm>
          <a:prstGeom prst="rect">
            <a:avLst/>
          </a:prstGeom>
        </p:spPr>
      </p:pic>
    </p:spTree>
    <p:extLst>
      <p:ext uri="{BB962C8B-B14F-4D97-AF65-F5344CB8AC3E}">
        <p14:creationId xmlns:p14="http://schemas.microsoft.com/office/powerpoint/2010/main" val="4078139560"/>
      </p:ext>
    </p:extLst>
  </p:cSld>
  <p:clrMap bg1="lt1" tx1="dk1" bg2="lt2" tx2="dk2" accent1="accent1" accent2="accent2" accent3="accent3" accent4="accent4" accent5="accent5" accent6="accent6" hlink="hlink" folHlink="folHlink"/>
  <p:hf sldNum="0" hdr="0" ftr="0"/>
  <p:notesStyle>
    <a:lvl1pPr marL="0" algn="just" defTabSz="914400" rtl="0" eaLnBrk="1" latinLnBrk="0" hangingPunct="1">
      <a:defRPr sz="1200" kern="1200">
        <a:solidFill>
          <a:schemeClr val="tx1"/>
        </a:solidFill>
        <a:latin typeface="+mn-lt"/>
        <a:ea typeface="+mn-ea"/>
        <a:cs typeface="+mn-cs"/>
      </a:defRPr>
    </a:lvl1pPr>
    <a:lvl2pPr marL="457200" algn="just" defTabSz="914400" rtl="0" eaLnBrk="1" latinLnBrk="0" hangingPunct="1">
      <a:defRPr sz="1200" kern="1200">
        <a:solidFill>
          <a:schemeClr val="tx1"/>
        </a:solidFill>
        <a:latin typeface="+mn-lt"/>
        <a:ea typeface="+mn-ea"/>
        <a:cs typeface="+mn-cs"/>
      </a:defRPr>
    </a:lvl2pPr>
    <a:lvl3pPr marL="914400" algn="just" defTabSz="914400" rtl="0" eaLnBrk="1" latinLnBrk="0" hangingPunct="1">
      <a:defRPr sz="1200" kern="1200">
        <a:solidFill>
          <a:schemeClr val="tx1"/>
        </a:solidFill>
        <a:latin typeface="+mn-lt"/>
        <a:ea typeface="+mn-ea"/>
        <a:cs typeface="+mn-cs"/>
      </a:defRPr>
    </a:lvl3pPr>
    <a:lvl4pPr marL="1371600" algn="just" defTabSz="914400" rtl="0" eaLnBrk="1" latinLnBrk="0" hangingPunct="1">
      <a:defRPr sz="1200" kern="1200">
        <a:solidFill>
          <a:schemeClr val="tx1"/>
        </a:solidFill>
        <a:latin typeface="+mn-lt"/>
        <a:ea typeface="+mn-ea"/>
        <a:cs typeface="+mn-cs"/>
      </a:defRPr>
    </a:lvl4pPr>
    <a:lvl5pPr marL="1828800" algn="just"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nstitute.stormshield.e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17575" y="744538"/>
            <a:ext cx="4962525" cy="3722687"/>
          </a:xfrm>
          <a:prstGeom prst="rect">
            <a:avLst/>
          </a:prstGeom>
        </p:spPr>
      </p:sp>
      <p:sp>
        <p:nvSpPr>
          <p:cNvPr id="3" name="Espace réservé des commentaires 2"/>
          <p:cNvSpPr>
            <a:spLocks noGrp="1"/>
          </p:cNvSpPr>
          <p:nvPr>
            <p:ph type="body" idx="1"/>
          </p:nvPr>
        </p:nvSpPr>
        <p:spPr>
          <a:xfrm>
            <a:off x="679768" y="4715153"/>
            <a:ext cx="5438140" cy="4466987"/>
          </a:xfrm>
          <a:prstGeom prst="rect">
            <a:avLst/>
          </a:prstGeom>
        </p:spPr>
        <p:txBody>
          <a:bodyPr>
            <a:normAutofit/>
          </a:bodyPr>
          <a:lstStyle/>
          <a:p>
            <a:pPr lvl="0" algn="l">
              <a:defRPr/>
            </a:pPr>
            <a:r>
              <a:rPr lang="fr-FR" b="1" dirty="0">
                <a:solidFill>
                  <a:srgbClr val="58595B"/>
                </a:solidFill>
                <a:latin typeface="Arial" pitchFamily="34" charset="0"/>
                <a:cs typeface="Arial" pitchFamily="34" charset="0"/>
              </a:rPr>
              <a:t>Programme de la formation</a:t>
            </a:r>
          </a:p>
          <a:p>
            <a:endParaRPr lang="fr-FR" dirty="0"/>
          </a:p>
          <a:p>
            <a:pPr>
              <a:tabLst>
                <a:tab pos="273050" algn="l"/>
              </a:tabLst>
            </a:pPr>
            <a:r>
              <a:rPr lang="fr-FR" dirty="0">
                <a:solidFill>
                  <a:schemeClr val="tx2">
                    <a:lumMod val="60000"/>
                    <a:lumOff val="40000"/>
                  </a:schemeClr>
                </a:solidFill>
                <a:sym typeface="Wingdings" panose="05000000000000000000" pitchFamily="2" charset="2"/>
              </a:rPr>
              <a:t></a:t>
            </a:r>
            <a:r>
              <a:rPr lang="fr-FR" dirty="0">
                <a:solidFill>
                  <a:srgbClr val="00B050"/>
                </a:solidFill>
              </a:rPr>
              <a:t> </a:t>
            </a:r>
            <a:r>
              <a:rPr lang="fr-FR" dirty="0"/>
              <a:t>	Cursus des formations et certification</a:t>
            </a:r>
          </a:p>
          <a:p>
            <a:pPr>
              <a:tabLst>
                <a:tab pos="273050" algn="l"/>
              </a:tabLst>
            </a:pPr>
            <a:r>
              <a:rPr lang="fr-FR" dirty="0">
                <a:solidFill>
                  <a:srgbClr val="00B050"/>
                </a:solidFill>
              </a:rPr>
              <a:t> </a:t>
            </a:r>
            <a:r>
              <a:rPr lang="fr-FR" dirty="0"/>
              <a:t>	Présentation de l’entreprise et des produits</a:t>
            </a:r>
          </a:p>
          <a:p>
            <a:pPr>
              <a:tabLst>
                <a:tab pos="273050" algn="l"/>
              </a:tabLst>
            </a:pPr>
            <a:r>
              <a:rPr lang="fr-FR" dirty="0">
                <a:solidFill>
                  <a:schemeClr val="tx2">
                    <a:lumMod val="60000"/>
                    <a:lumOff val="40000"/>
                  </a:schemeClr>
                </a:solidFill>
                <a:sym typeface="Wingdings" panose="05000000000000000000" pitchFamily="2" charset="2"/>
              </a:rPr>
              <a:t> </a:t>
            </a:r>
            <a:r>
              <a:rPr lang="fr-FR" dirty="0"/>
              <a:t>	Prise en main du firewall</a:t>
            </a:r>
          </a:p>
          <a:p>
            <a:pPr>
              <a:tabLst>
                <a:tab pos="273050" algn="l"/>
              </a:tabLst>
            </a:pPr>
            <a:r>
              <a:rPr lang="fr-FR" dirty="0">
                <a:solidFill>
                  <a:schemeClr val="tx2">
                    <a:lumMod val="60000"/>
                    <a:lumOff val="40000"/>
                  </a:schemeClr>
                </a:solidFill>
                <a:sym typeface="Wingdings" panose="05000000000000000000" pitchFamily="2" charset="2"/>
              </a:rPr>
              <a:t> </a:t>
            </a:r>
            <a:r>
              <a:rPr lang="fr-FR" dirty="0"/>
              <a:t>	Traces et supervision</a:t>
            </a:r>
          </a:p>
          <a:p>
            <a:pPr>
              <a:tabLst>
                <a:tab pos="273050" algn="l"/>
              </a:tabLst>
            </a:pPr>
            <a:r>
              <a:rPr lang="fr-FR" dirty="0"/>
              <a:t>	Les objets</a:t>
            </a:r>
          </a:p>
          <a:p>
            <a:pPr>
              <a:tabLst>
                <a:tab pos="273050" algn="l"/>
              </a:tabLst>
            </a:pPr>
            <a:r>
              <a:rPr lang="fr-FR" dirty="0"/>
              <a:t>	Configuration réseau</a:t>
            </a:r>
          </a:p>
          <a:p>
            <a:pPr>
              <a:tabLst>
                <a:tab pos="273050" algn="l"/>
              </a:tabLst>
            </a:pPr>
            <a:r>
              <a:rPr lang="fr-FR" dirty="0"/>
              <a:t>	Translation d'adresses</a:t>
            </a:r>
          </a:p>
          <a:p>
            <a:pPr>
              <a:tabLst>
                <a:tab pos="273050" algn="l"/>
              </a:tabLst>
            </a:pPr>
            <a:r>
              <a:rPr lang="fr-FR" dirty="0"/>
              <a:t>	Filtrage</a:t>
            </a:r>
          </a:p>
          <a:p>
            <a:pPr>
              <a:tabLst>
                <a:tab pos="273050" algn="l"/>
              </a:tabLst>
            </a:pPr>
            <a:r>
              <a:rPr lang="fr-FR" dirty="0"/>
              <a:t>	Protection applicative</a:t>
            </a:r>
          </a:p>
          <a:p>
            <a:pPr>
              <a:tabLst>
                <a:tab pos="273050" algn="l"/>
              </a:tabLst>
            </a:pPr>
            <a:r>
              <a:rPr lang="fr-FR" dirty="0"/>
              <a:t>	Utilisateurs &amp; authentification</a:t>
            </a:r>
          </a:p>
          <a:p>
            <a:pPr>
              <a:tabLst>
                <a:tab pos="273050" algn="l"/>
              </a:tabLst>
            </a:pPr>
            <a:r>
              <a:rPr lang="fr-FR" dirty="0"/>
              <a:t>	VPN</a:t>
            </a:r>
          </a:p>
          <a:p>
            <a:pPr>
              <a:tabLst>
                <a:tab pos="273050" algn="l"/>
              </a:tabLst>
            </a:pPr>
            <a:r>
              <a:rPr lang="fr-FR" dirty="0"/>
              <a:t>	VPN SSL</a:t>
            </a:r>
          </a:p>
          <a:p>
            <a:pPr>
              <a:tabLst>
                <a:tab pos="273050" algn="l"/>
              </a:tabLst>
            </a:pPr>
            <a:endParaRPr lang="fr-FR" dirty="0"/>
          </a:p>
          <a:p>
            <a:r>
              <a:rPr lang="fr-FR" dirty="0"/>
              <a:t>Le contenu de ce module n’est pas évalué dans les examens de certification Stormshield.</a:t>
            </a:r>
          </a:p>
        </p:txBody>
      </p:sp>
    </p:spTree>
    <p:extLst>
      <p:ext uri="{BB962C8B-B14F-4D97-AF65-F5344CB8AC3E}">
        <p14:creationId xmlns:p14="http://schemas.microsoft.com/office/powerpoint/2010/main" val="31034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17575" y="744538"/>
            <a:ext cx="4962525" cy="3722687"/>
          </a:xfrm>
          <a:prstGeom prst="rect">
            <a:avLst/>
          </a:prstGeom>
        </p:spPr>
      </p:sp>
      <p:sp>
        <p:nvSpPr>
          <p:cNvPr id="4" name="Espace réservé de la date 3"/>
          <p:cNvSpPr>
            <a:spLocks noGrp="1"/>
          </p:cNvSpPr>
          <p:nvPr>
            <p:ph type="dt" idx="10"/>
          </p:nvPr>
        </p:nvSpPr>
        <p:spPr>
          <a:xfrm>
            <a:off x="2966789" y="0"/>
            <a:ext cx="3829299" cy="496888"/>
          </a:xfrm>
          <a:prstGeom prst="rect">
            <a:avLst/>
          </a:prstGeom>
        </p:spPr>
        <p:txBody>
          <a:bodyPr/>
          <a:lstStyle/>
          <a:p>
            <a:r>
              <a:rPr lang="fr-FR" dirty="0"/>
              <a:t>Cursus des formations et certification</a:t>
            </a:r>
          </a:p>
          <a:p>
            <a:r>
              <a:rPr lang="fr-FR" dirty="0"/>
              <a:t> </a:t>
            </a:r>
          </a:p>
        </p:txBody>
      </p:sp>
      <p:sp>
        <p:nvSpPr>
          <p:cNvPr id="8" name="Espace réservé des commentaires 2">
            <a:extLst>
              <a:ext uri="{FF2B5EF4-FFF2-40B4-BE49-F238E27FC236}">
                <a16:creationId xmlns:a16="http://schemas.microsoft.com/office/drawing/2014/main" id="{E9D7908C-9925-4E03-9691-744E06587292}"/>
              </a:ext>
            </a:extLst>
          </p:cNvPr>
          <p:cNvSpPr>
            <a:spLocks noGrp="1"/>
          </p:cNvSpPr>
          <p:nvPr>
            <p:ph type="body" sz="quarter" idx="3"/>
          </p:nvPr>
        </p:nvSpPr>
        <p:spPr>
          <a:xfrm>
            <a:off x="422275" y="4714875"/>
            <a:ext cx="6145213" cy="4467225"/>
          </a:xfrm>
          <a:prstGeom prst="rect">
            <a:avLst/>
          </a:prstGeom>
        </p:spPr>
        <p:txBody>
          <a:bodyPr>
            <a:normAutofit/>
          </a:bodyPr>
          <a:lstStyle/>
          <a:p>
            <a:r>
              <a:rPr lang="fr-FR" dirty="0"/>
              <a:t>Les formations SNS comprennent 5 cursus certifiants </a:t>
            </a:r>
            <a:r>
              <a:rPr lang="fr-FR" baseline="0" dirty="0"/>
              <a:t>:</a:t>
            </a:r>
          </a:p>
          <a:p>
            <a:pPr marL="628650" lvl="1" indent="-171450" algn="just">
              <a:buFont typeface="Arial" pitchFamily="34" charset="0"/>
              <a:buChar char="•"/>
            </a:pPr>
            <a:r>
              <a:rPr lang="fr-FR" b="1" dirty="0"/>
              <a:t>CSNA</a:t>
            </a:r>
            <a:r>
              <a:rPr lang="fr-FR" b="1" baseline="0" dirty="0"/>
              <a:t> (</a:t>
            </a:r>
            <a:r>
              <a:rPr lang="fr-FR" b="1" baseline="0" dirty="0" err="1"/>
              <a:t>Certified</a:t>
            </a:r>
            <a:r>
              <a:rPr lang="fr-FR" b="1" baseline="0" dirty="0"/>
              <a:t> Stormshield Network </a:t>
            </a:r>
            <a:r>
              <a:rPr lang="fr-FR" b="1" baseline="0" dirty="0" err="1"/>
              <a:t>Administrator</a:t>
            </a:r>
            <a:r>
              <a:rPr lang="fr-FR" b="1" baseline="0" dirty="0"/>
              <a:t>) :</a:t>
            </a:r>
            <a:r>
              <a:rPr lang="fr-FR" baseline="0" dirty="0"/>
              <a:t> L’objectif de cette formation est la présentation des gammes de produits Stormshield Network et leurs fonctionnalités principales configurables depuis l’interface d’administration Web. Elle se déroule en 3 jours.</a:t>
            </a:r>
          </a:p>
          <a:p>
            <a:pPr marL="628650" lvl="1" indent="-171450" algn="just">
              <a:buFont typeface="Arial" pitchFamily="34" charset="0"/>
              <a:buChar char="•"/>
            </a:pPr>
            <a:r>
              <a:rPr lang="fr-FR" b="1" baseline="0" dirty="0"/>
              <a:t>CSNE (</a:t>
            </a:r>
            <a:r>
              <a:rPr lang="fr-FR" b="1" baseline="0" dirty="0" err="1"/>
              <a:t>Certified</a:t>
            </a:r>
            <a:r>
              <a:rPr lang="fr-FR" b="1" baseline="0" dirty="0"/>
              <a:t> Stormshield Network Expert) :</a:t>
            </a:r>
            <a:r>
              <a:rPr lang="fr-FR" baseline="0" dirty="0"/>
              <a:t> </a:t>
            </a:r>
            <a:r>
              <a:rPr lang="fr-FR" dirty="0"/>
              <a:t>Cette formation</a:t>
            </a:r>
            <a:r>
              <a:rPr lang="fr-FR" baseline="0" dirty="0"/>
              <a:t> présente les fonctionnalités avancées des firewalls Stormshield Network configurables </a:t>
            </a:r>
            <a:r>
              <a:rPr lang="fr-FR" dirty="0"/>
              <a:t>également depuis </a:t>
            </a:r>
            <a:r>
              <a:rPr lang="fr-FR" baseline="0" dirty="0"/>
              <a:t>l’interface d’administration Web. Tout comme la CSNA, sa durée est de 3 jours.</a:t>
            </a:r>
          </a:p>
          <a:p>
            <a:pPr marL="628650" lvl="1" indent="-171450" algn="just">
              <a:buFont typeface="Arial" pitchFamily="34" charset="0"/>
              <a:buChar char="•"/>
            </a:pPr>
            <a:r>
              <a:rPr lang="fr-FR" b="1" baseline="0" dirty="0"/>
              <a:t>CSNTS (</a:t>
            </a:r>
            <a:r>
              <a:rPr lang="en-US" b="1" baseline="0" dirty="0"/>
              <a:t>Certified </a:t>
            </a:r>
            <a:r>
              <a:rPr lang="en-US" b="1" baseline="0" dirty="0" err="1"/>
              <a:t>Stormshield</a:t>
            </a:r>
            <a:r>
              <a:rPr lang="en-US" b="1" baseline="0" dirty="0"/>
              <a:t> Network Troubleshooting &amp; Support</a:t>
            </a:r>
            <a:r>
              <a:rPr lang="fr-FR" b="1" baseline="0" dirty="0"/>
              <a:t>) :</a:t>
            </a:r>
            <a:r>
              <a:rPr lang="fr-FR" baseline="0" dirty="0"/>
              <a:t> La</a:t>
            </a:r>
            <a:r>
              <a:rPr lang="fr-FR" dirty="0"/>
              <a:t> configuration et le monitoring en mode console seront privilégiés durant cette formation de 4 jours. Cela permet aux participants </a:t>
            </a:r>
            <a:r>
              <a:rPr lang="fr-FR" baseline="0" dirty="0"/>
              <a:t>d’avoir une maîtrise totale du produit afin d’assurer le débogage des configurations et des fonctionnalités.</a:t>
            </a:r>
          </a:p>
          <a:p>
            <a:pPr marL="628650" lvl="1" indent="-171450">
              <a:buFont typeface="Arial" pitchFamily="34" charset="0"/>
              <a:buChar char="•"/>
            </a:pPr>
            <a:r>
              <a:rPr lang="fr-FR" b="1" baseline="0" dirty="0"/>
              <a:t>CSMCE (</a:t>
            </a:r>
            <a:r>
              <a:rPr lang="fr-FR" b="1" baseline="0" dirty="0" err="1"/>
              <a:t>Certified</a:t>
            </a:r>
            <a:r>
              <a:rPr lang="fr-FR" b="1" baseline="0" dirty="0"/>
              <a:t> Stormshield Management Center Expert) :</a:t>
            </a:r>
            <a:r>
              <a:rPr lang="fr-FR" baseline="0" dirty="0"/>
              <a:t> Cette formation permet d’exploiter toutes les fonctionnalités de l’outil SMC dédié à l’administration centralisée Stormshield Network. Sa durée est de 2 jours.</a:t>
            </a:r>
          </a:p>
          <a:p>
            <a:pPr marL="628650" lvl="1" indent="-171450">
              <a:buFont typeface="Arial" pitchFamily="34" charset="0"/>
              <a:buChar char="•"/>
            </a:pPr>
            <a:r>
              <a:rPr lang="fr-FR" b="1" dirty="0"/>
              <a:t>CSNOT (</a:t>
            </a:r>
            <a:r>
              <a:rPr lang="fr-FR" b="1" dirty="0" err="1"/>
              <a:t>Certified</a:t>
            </a:r>
            <a:r>
              <a:rPr lang="fr-FR" b="1" dirty="0"/>
              <a:t> Stormshield Network </a:t>
            </a:r>
            <a:r>
              <a:rPr lang="fr-FR" b="1" dirty="0" err="1"/>
              <a:t>Operational</a:t>
            </a:r>
            <a:r>
              <a:rPr lang="fr-FR" b="1" dirty="0"/>
              <a:t> </a:t>
            </a:r>
            <a:r>
              <a:rPr lang="fr-FR" b="1" dirty="0" err="1"/>
              <a:t>Technology</a:t>
            </a:r>
            <a:r>
              <a:rPr lang="fr-FR" b="1" dirty="0"/>
              <a:t>) : </a:t>
            </a:r>
            <a:r>
              <a:rPr lang="fr-FR" dirty="0"/>
              <a:t>Cette journée de formation permet d’approfondir par la pratique le filtrage des protocoles </a:t>
            </a:r>
            <a:r>
              <a:rPr lang="fr-FR"/>
              <a:t>industriels.</a:t>
            </a:r>
          </a:p>
          <a:p>
            <a:pPr marL="628650" lvl="1" indent="-171450">
              <a:buFont typeface="Arial" pitchFamily="34" charset="0"/>
              <a:buChar char="•"/>
            </a:pPr>
            <a:endParaRPr lang="fr-FR" dirty="0"/>
          </a:p>
          <a:p>
            <a:pPr marL="0" indent="0" algn="just">
              <a:buFont typeface="Arial" pitchFamily="34" charset="0"/>
              <a:buNone/>
            </a:pPr>
            <a:r>
              <a:rPr lang="fr-FR" baseline="0" dirty="0"/>
              <a:t>Toutes les formations sont constituées d’une partie théorique (cours) présentant le fonctionnement et la manière de configurer</a:t>
            </a:r>
            <a:r>
              <a:rPr lang="fr-FR" dirty="0"/>
              <a:t> les</a:t>
            </a:r>
            <a:r>
              <a:rPr lang="fr-FR" baseline="0" dirty="0"/>
              <a:t> fonctionnalités et d’une partie pratique (Labs), pour les mettre en œuvre en situation réelle.</a:t>
            </a:r>
          </a:p>
        </p:txBody>
      </p:sp>
    </p:spTree>
    <p:extLst>
      <p:ext uri="{BB962C8B-B14F-4D97-AF65-F5344CB8AC3E}">
        <p14:creationId xmlns:p14="http://schemas.microsoft.com/office/powerpoint/2010/main" val="258896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stagiaire a droit à deux passages d’examen disponibles sur son compte </a:t>
            </a:r>
            <a:r>
              <a:rPr lang="fr-FR" dirty="0">
                <a:hlinkClick r:id="rId3"/>
              </a:rPr>
              <a:t>https://institute.stormshield.eu/</a:t>
            </a:r>
            <a:r>
              <a:rPr lang="fr-FR" dirty="0"/>
              <a:t>. L’examen est ouvert automatiquement le jour suivant la fin de la formation pour une durée de trois semaines. En cas d’échec ou d’impossibilité de passer l’examen dans ce créneau, un deuxième et dernier passage d’examen est ouvert automatiquement dans la foulée pour une durée d’une semaine supplémentaire. </a:t>
            </a:r>
          </a:p>
          <a:p>
            <a:endParaRPr lang="fr-FR" dirty="0"/>
          </a:p>
          <a:p>
            <a:r>
              <a:rPr lang="fr-FR" dirty="0"/>
              <a:t>Le candidat devra obtenir 70% de réponses correctes pour être certifié.</a:t>
            </a:r>
          </a:p>
          <a:p>
            <a:endParaRPr lang="fr-F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Un examen de </a:t>
            </a:r>
            <a:r>
              <a:rPr lang="fr-FR" dirty="0" err="1"/>
              <a:t>Demo</a:t>
            </a:r>
            <a:r>
              <a:rPr lang="fr-FR" dirty="0"/>
              <a:t> ‘</a:t>
            </a:r>
            <a:r>
              <a:rPr lang="fr-FR" dirty="0" err="1"/>
              <a:t>Demo</a:t>
            </a:r>
            <a:r>
              <a:rPr lang="fr-FR" dirty="0"/>
              <a:t> Exam’ est accessible en permanence sur </a:t>
            </a:r>
            <a:r>
              <a:rPr lang="fr-FR" dirty="0">
                <a:hlinkClick r:id="rId3"/>
              </a:rPr>
              <a:t>https://institute.stormshield.eu</a:t>
            </a:r>
            <a:r>
              <a:rPr lang="fr-FR" dirty="0"/>
              <a:t> pour découvrir l’interface graphique utilisée pour le passage d’examen.</a:t>
            </a:r>
          </a:p>
          <a:p>
            <a:endParaRPr lang="fr-FR" dirty="0"/>
          </a:p>
          <a:p>
            <a:r>
              <a:rPr lang="fr-FR" dirty="0"/>
              <a:t>Les certifications Stormshield sont valables 3 ans. Durant cette période, il est possible de suivre une des formations Stormshield suivantes: CSNE, CSNOT, CSMCE. L’obtention de la certification Expert CSNE renouvelle automatiquement la certification CSNA.</a:t>
            </a:r>
          </a:p>
          <a:p>
            <a:endParaRPr lang="fr-FR" dirty="0"/>
          </a:p>
          <a:p>
            <a:r>
              <a:rPr lang="fr-FR" dirty="0"/>
              <a:t>Au bout de 3 ans, il est également possible de renouveler son dernier niveau de certification à distance en passant commande d’un Kit de </a:t>
            </a:r>
            <a:r>
              <a:rPr lang="fr-FR" dirty="0" err="1"/>
              <a:t>recertification</a:t>
            </a:r>
            <a:r>
              <a:rPr lang="fr-FR" dirty="0"/>
              <a:t> à étudier en autonomie.</a:t>
            </a:r>
          </a:p>
          <a:p>
            <a:endParaRPr lang="fr-FR" dirty="0"/>
          </a:p>
          <a:p>
            <a:endParaRPr lang="fr-FR" dirty="0"/>
          </a:p>
        </p:txBody>
      </p:sp>
      <p:sp>
        <p:nvSpPr>
          <p:cNvPr id="5" name="Espace réservé de la date 3">
            <a:extLst>
              <a:ext uri="{FF2B5EF4-FFF2-40B4-BE49-F238E27FC236}">
                <a16:creationId xmlns:a16="http://schemas.microsoft.com/office/drawing/2014/main" id="{1CE119C7-FB10-4DE0-ADBF-12F4B614F351}"/>
              </a:ext>
            </a:extLst>
          </p:cNvPr>
          <p:cNvSpPr txBox="1">
            <a:spLocks/>
          </p:cNvSpPr>
          <p:nvPr/>
        </p:nvSpPr>
        <p:spPr>
          <a:xfrm>
            <a:off x="2966789" y="0"/>
            <a:ext cx="3829299" cy="496888"/>
          </a:xfrm>
          <a:prstGeom prst="rect">
            <a:avLst/>
          </a:prstGeom>
        </p:spPr>
        <p:txBody>
          <a:bodyPr vert="horz" lIns="91440" tIns="45720" rIns="91440" bIns="36000" rtlCol="0" anchor="t" anchorCtr="0"/>
          <a:lstStyle>
            <a:defPPr>
              <a:defRPr lang="fr-FR"/>
            </a:defPPr>
            <a:lvl1pPr marL="0" algn="r" defTabSz="914400" rtl="0" eaLnBrk="1" latinLnBrk="0" hangingPunct="1">
              <a:defRPr sz="1200" b="1" kern="1200">
                <a:solidFill>
                  <a:srgbClr val="0070C0"/>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Cursus des formations et certification</a:t>
            </a:r>
          </a:p>
          <a:p>
            <a:r>
              <a:rPr lang="fr-FR"/>
              <a:t> </a:t>
            </a:r>
            <a:endParaRPr lang="fr-FR" dirty="0"/>
          </a:p>
        </p:txBody>
      </p:sp>
    </p:spTree>
    <p:extLst>
      <p:ext uri="{BB962C8B-B14F-4D97-AF65-F5344CB8AC3E}">
        <p14:creationId xmlns:p14="http://schemas.microsoft.com/office/powerpoint/2010/main" val="131039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r>
              <a:rPr lang="fr-FR"/>
              <a:t>Public Key Infrastructure</a:t>
            </a:r>
            <a:endParaRPr lang="fr-FR" dirty="0"/>
          </a:p>
        </p:txBody>
      </p:sp>
    </p:spTree>
    <p:extLst>
      <p:ext uri="{BB962C8B-B14F-4D97-AF65-F5344CB8AC3E}">
        <p14:creationId xmlns:p14="http://schemas.microsoft.com/office/powerpoint/2010/main" val="259564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51520" y="1412776"/>
            <a:ext cx="7772400" cy="2520279"/>
          </a:xfrm>
          <a:prstGeom prst="rect">
            <a:avLst/>
          </a:prstGeom>
        </p:spPr>
        <p:txBody>
          <a:bodyPr anchor="b" anchorCtr="0">
            <a:noAutofit/>
          </a:bodyPr>
          <a:lstStyle>
            <a:lvl1pPr algn="l">
              <a:defRPr sz="4800" cap="all" baseline="0">
                <a:solidFill>
                  <a:schemeClr val="tx1">
                    <a:lumMod val="75000"/>
                    <a:lumOff val="25000"/>
                  </a:schemeClr>
                </a:solidFill>
                <a:latin typeface="Arial" panose="020B0604020202020204" pitchFamily="34" charset="0"/>
                <a:cs typeface="Arial" panose="020B0604020202020204" pitchFamily="34" charset="0"/>
              </a:defRPr>
            </a:lvl1pPr>
          </a:lstStyle>
          <a:p>
            <a:r>
              <a:rPr lang="fr-FR" dirty="0"/>
              <a:t>MODIFIEZ LE TITRE</a:t>
            </a:r>
          </a:p>
        </p:txBody>
      </p:sp>
      <p:sp>
        <p:nvSpPr>
          <p:cNvPr id="10" name="Espace réservé du texte 9"/>
          <p:cNvSpPr>
            <a:spLocks noGrp="1"/>
          </p:cNvSpPr>
          <p:nvPr>
            <p:ph type="body" sz="quarter" idx="10" hasCustomPrompt="1"/>
          </p:nvPr>
        </p:nvSpPr>
        <p:spPr>
          <a:xfrm>
            <a:off x="250825" y="4221336"/>
            <a:ext cx="7773095" cy="431800"/>
          </a:xfrm>
          <a:prstGeom prst="rect">
            <a:avLst/>
          </a:prstGeom>
          <a:ln>
            <a:noFill/>
          </a:ln>
        </p:spPr>
        <p:txBody>
          <a:bodyPr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fr-FR" sz="1800" b="0" kern="1200" cap="all" baseline="0" dirty="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z="2800" b="1" dirty="0"/>
              <a:t>Modifiez LE SOUS-TITRE</a:t>
            </a:r>
          </a:p>
        </p:txBody>
      </p:sp>
    </p:spTree>
    <p:extLst>
      <p:ext uri="{BB962C8B-B14F-4D97-AF65-F5344CB8AC3E}">
        <p14:creationId xmlns:p14="http://schemas.microsoft.com/office/powerpoint/2010/main" val="203088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71438" y="404664"/>
            <a:ext cx="7772400" cy="3573335"/>
          </a:xfrm>
          <a:prstGeom prst="rect">
            <a:avLst/>
          </a:prstGeom>
        </p:spPr>
        <p:txBody>
          <a:bodyPr anchor="b" anchorCtr="0">
            <a:noAutofit/>
          </a:bodyPr>
          <a:lstStyle>
            <a:lvl1pPr algn="l">
              <a:defRPr sz="4800" cap="all" baseline="0">
                <a:solidFill>
                  <a:schemeClr val="bg1"/>
                </a:solidFill>
                <a:latin typeface="Arial" panose="020B0604020202020204" pitchFamily="34" charset="0"/>
                <a:cs typeface="Arial" panose="020B0604020202020204" pitchFamily="34" charset="0"/>
              </a:defRPr>
            </a:lvl1pPr>
          </a:lstStyle>
          <a:p>
            <a:r>
              <a:rPr lang="fr-FR" dirty="0"/>
              <a:t>MODIFIEZ LE TITRE</a:t>
            </a:r>
          </a:p>
        </p:txBody>
      </p:sp>
      <p:sp>
        <p:nvSpPr>
          <p:cNvPr id="10" name="Espace réservé du texte 9"/>
          <p:cNvSpPr>
            <a:spLocks noGrp="1"/>
          </p:cNvSpPr>
          <p:nvPr>
            <p:ph type="body" sz="quarter" idx="10" hasCustomPrompt="1"/>
          </p:nvPr>
        </p:nvSpPr>
        <p:spPr>
          <a:xfrm>
            <a:off x="250825" y="4221336"/>
            <a:ext cx="7773095" cy="431800"/>
          </a:xfrm>
          <a:prstGeom prst="rect">
            <a:avLst/>
          </a:prstGeom>
        </p:spPr>
        <p:txBody>
          <a:bodyPr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fr-FR" sz="2800" b="1" kern="1200" cap="all" baseline="0" dirty="0" smtClean="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z="2800" b="1" dirty="0"/>
              <a:t>Modifiez LE SOUS-TITRE</a:t>
            </a:r>
          </a:p>
        </p:txBody>
      </p:sp>
      <p:sp>
        <p:nvSpPr>
          <p:cNvPr id="12" name="Espace réservé du pied de page 11"/>
          <p:cNvSpPr>
            <a:spLocks noGrp="1"/>
          </p:cNvSpPr>
          <p:nvPr>
            <p:ph type="ftr" sz="quarter" idx="12"/>
          </p:nvPr>
        </p:nvSpPr>
        <p:spPr>
          <a:xfrm>
            <a:off x="5796136" y="6165305"/>
            <a:ext cx="2895600" cy="288032"/>
          </a:xfrm>
          <a:prstGeom prst="rect">
            <a:avLst/>
          </a:prstGeom>
        </p:spPr>
        <p:txBody>
          <a:bodyPr/>
          <a:lstStyle>
            <a:lvl1pPr algn="r">
              <a:defRPr sz="1000">
                <a:latin typeface="Arial" panose="020B0604020202020204" pitchFamily="34" charset="0"/>
                <a:cs typeface="Arial" panose="020B0604020202020204" pitchFamily="34" charset="0"/>
              </a:defRPr>
            </a:lvl1pPr>
          </a:lstStyle>
          <a:p>
            <a:endParaRPr lang="fr-FR" dirty="0">
              <a:solidFill>
                <a:prstClr val="black"/>
              </a:solidFill>
            </a:endParaRPr>
          </a:p>
        </p:txBody>
      </p:sp>
    </p:spTree>
    <p:extLst>
      <p:ext uri="{BB962C8B-B14F-4D97-AF65-F5344CB8AC3E}">
        <p14:creationId xmlns:p14="http://schemas.microsoft.com/office/powerpoint/2010/main" val="325794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ic_slide">
    <p:spTree>
      <p:nvGrpSpPr>
        <p:cNvPr id="1" name=""/>
        <p:cNvGrpSpPr/>
        <p:nvPr/>
      </p:nvGrpSpPr>
      <p:grpSpPr>
        <a:xfrm>
          <a:off x="0" y="0"/>
          <a:ext cx="0" cy="0"/>
          <a:chOff x="0" y="0"/>
          <a:chExt cx="0" cy="0"/>
        </a:xfrm>
      </p:grpSpPr>
      <p:sp>
        <p:nvSpPr>
          <p:cNvPr id="8" name="Espace réservé du texte 2"/>
          <p:cNvSpPr>
            <a:spLocks noGrp="1"/>
          </p:cNvSpPr>
          <p:nvPr>
            <p:ph idx="1"/>
          </p:nvPr>
        </p:nvSpPr>
        <p:spPr>
          <a:xfrm>
            <a:off x="457200" y="980728"/>
            <a:ext cx="8229600" cy="4968552"/>
          </a:xfrm>
          <a:prstGeom prst="rect">
            <a:avLst/>
          </a:prstGeom>
        </p:spPr>
        <p:txBody>
          <a:bodyPr vert="horz" lIns="91440" tIns="45720" rIns="91440" bIns="45720" rtlCol="0">
            <a:normAutofit/>
          </a:bodyPr>
          <a:lstStyle>
            <a:lvl2pPr>
              <a:defRPr b="0"/>
            </a:lvl2pPr>
            <a:lvl3pPr>
              <a:defRPr b="0"/>
            </a:lvl3pPr>
            <a:lvl4pPr>
              <a:defRPr b="0"/>
            </a:lvl4pPr>
            <a:lvl5pPr>
              <a:defRPr b="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2" name="Titre 1"/>
          <p:cNvSpPr>
            <a:spLocks noGrp="1"/>
          </p:cNvSpPr>
          <p:nvPr>
            <p:ph type="title"/>
          </p:nvPr>
        </p:nvSpPr>
        <p:spPr>
          <a:xfrm>
            <a:off x="457200" y="291790"/>
            <a:ext cx="8229600" cy="508918"/>
          </a:xfrm>
          <a:prstGeom prst="rect">
            <a:avLst/>
          </a:prstGeom>
        </p:spPr>
        <p:txBody>
          <a:bodyPr/>
          <a:lstStyle>
            <a:lvl1pPr>
              <a:defRPr>
                <a:solidFill>
                  <a:schemeClr val="tx1">
                    <a:lumMod val="65000"/>
                    <a:lumOff val="35000"/>
                  </a:schemeClr>
                </a:solidFill>
              </a:defRPr>
            </a:lvl1pPr>
          </a:lstStyle>
          <a:p>
            <a:r>
              <a:rPr lang="fr-FR"/>
              <a:t>Modifiez le style du titre</a:t>
            </a:r>
            <a:endParaRPr lang="fr-FR" dirty="0"/>
          </a:p>
        </p:txBody>
      </p:sp>
    </p:spTree>
    <p:extLst>
      <p:ext uri="{BB962C8B-B14F-4D97-AF65-F5344CB8AC3E}">
        <p14:creationId xmlns:p14="http://schemas.microsoft.com/office/powerpoint/2010/main" val="3337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p:cNvSpPr txBox="1">
            <a:spLocks/>
          </p:cNvSpPr>
          <p:nvPr/>
        </p:nvSpPr>
        <p:spPr>
          <a:xfrm>
            <a:off x="8244408" y="6381328"/>
            <a:ext cx="936104" cy="288032"/>
          </a:xfrm>
          <a:prstGeom prst="rect">
            <a:avLst/>
          </a:prstGeom>
          <a:noFill/>
          <a:ln>
            <a:noFill/>
          </a:ln>
        </p:spPr>
        <p:txBody>
          <a:bodyPr vert="horz" lIns="91440" tIns="45720" rIns="91440" bIns="45720" rtlCol="0" anchor="ctr"/>
          <a:lstStyle>
            <a:defPPr>
              <a:defRPr lang="fr-FR"/>
            </a:defPPr>
            <a:lvl1pPr marL="0" algn="r" defTabSz="914400" rtl="0" eaLnBrk="1" latinLnBrk="0" hangingPunct="1">
              <a:defRPr sz="105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8EE4B-134F-426E-96C2-D952009384ED}" type="slidenum">
              <a:rPr lang="fr-FR" smtClean="0">
                <a:solidFill>
                  <a:schemeClr val="tx1"/>
                </a:solidFill>
              </a:rPr>
              <a:pPr/>
              <a:t>‹N°›</a:t>
            </a:fld>
            <a:endParaRPr lang="fr-FR" dirty="0">
              <a:solidFill>
                <a:schemeClr val="tx1"/>
              </a:solidFill>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620688"/>
            <a:ext cx="1551298" cy="720080"/>
          </a:xfrm>
          <a:prstGeom prst="rect">
            <a:avLst/>
          </a:prstGeom>
        </p:spPr>
      </p:pic>
      <p:sp>
        <p:nvSpPr>
          <p:cNvPr id="6" name="Freeform 252"/>
          <p:cNvSpPr>
            <a:spLocks noEditPoints="1"/>
          </p:cNvSpPr>
          <p:nvPr/>
        </p:nvSpPr>
        <p:spPr bwMode="auto">
          <a:xfrm>
            <a:off x="7856568" y="-315416"/>
            <a:ext cx="4875818" cy="5778681"/>
          </a:xfrm>
          <a:custGeom>
            <a:avLst/>
            <a:gdLst>
              <a:gd name="T0" fmla="*/ 2116 w 2822"/>
              <a:gd name="T1" fmla="*/ 1741 h 3345"/>
              <a:gd name="T2" fmla="*/ 2299 w 2822"/>
              <a:gd name="T3" fmla="*/ 914 h 3345"/>
              <a:gd name="T4" fmla="*/ 2329 w 2822"/>
              <a:gd name="T5" fmla="*/ 230 h 3345"/>
              <a:gd name="T6" fmla="*/ 800 w 2822"/>
              <a:gd name="T7" fmla="*/ 106 h 3345"/>
              <a:gd name="T8" fmla="*/ 239 w 2822"/>
              <a:gd name="T9" fmla="*/ 1105 h 3345"/>
              <a:gd name="T10" fmla="*/ 120 w 2822"/>
              <a:gd name="T11" fmla="*/ 2524 h 3345"/>
              <a:gd name="T12" fmla="*/ 34 w 2822"/>
              <a:gd name="T13" fmla="*/ 3086 h 3345"/>
              <a:gd name="T14" fmla="*/ 1634 w 2822"/>
              <a:gd name="T15" fmla="*/ 3096 h 3345"/>
              <a:gd name="T16" fmla="*/ 2278 w 2822"/>
              <a:gd name="T17" fmla="*/ 2583 h 3345"/>
              <a:gd name="T18" fmla="*/ 1984 w 2822"/>
              <a:gd name="T19" fmla="*/ 2276 h 3345"/>
              <a:gd name="T20" fmla="*/ 704 w 2822"/>
              <a:gd name="T21" fmla="*/ 2491 h 3345"/>
              <a:gd name="T22" fmla="*/ 382 w 2822"/>
              <a:gd name="T23" fmla="*/ 1928 h 3345"/>
              <a:gd name="T24" fmla="*/ 632 w 2822"/>
              <a:gd name="T25" fmla="*/ 1015 h 3345"/>
              <a:gd name="T26" fmla="*/ 2199 w 2822"/>
              <a:gd name="T27" fmla="*/ 1465 h 3345"/>
              <a:gd name="T28" fmla="*/ 1976 w 2822"/>
              <a:gd name="T29" fmla="*/ 2269 h 3345"/>
              <a:gd name="T30" fmla="*/ 564 w 2822"/>
              <a:gd name="T31" fmla="*/ 1513 h 3345"/>
              <a:gd name="T32" fmla="*/ 1301 w 2822"/>
              <a:gd name="T33" fmla="*/ 302 h 3345"/>
              <a:gd name="T34" fmla="*/ 1956 w 2822"/>
              <a:gd name="T35" fmla="*/ 990 h 3345"/>
              <a:gd name="T36" fmla="*/ 1971 w 2822"/>
              <a:gd name="T37" fmla="*/ 1033 h 3345"/>
              <a:gd name="T38" fmla="*/ 1165 w 2822"/>
              <a:gd name="T39" fmla="*/ 408 h 3345"/>
              <a:gd name="T40" fmla="*/ 1692 w 2822"/>
              <a:gd name="T41" fmla="*/ 1150 h 3345"/>
              <a:gd name="T42" fmla="*/ 1013 w 2822"/>
              <a:gd name="T43" fmla="*/ 619 h 3345"/>
              <a:gd name="T44" fmla="*/ 1192 w 2822"/>
              <a:gd name="T45" fmla="*/ 846 h 3345"/>
              <a:gd name="T46" fmla="*/ 567 w 2822"/>
              <a:gd name="T47" fmla="*/ 1512 h 3345"/>
              <a:gd name="T48" fmla="*/ 1551 w 2822"/>
              <a:gd name="T49" fmla="*/ 574 h 3345"/>
              <a:gd name="T50" fmla="*/ 544 w 2822"/>
              <a:gd name="T51" fmla="*/ 637 h 3345"/>
              <a:gd name="T52" fmla="*/ 1365 w 2822"/>
              <a:gd name="T53" fmla="*/ 1213 h 3345"/>
              <a:gd name="T54" fmla="*/ 1197 w 2822"/>
              <a:gd name="T55" fmla="*/ 2017 h 3345"/>
              <a:gd name="T56" fmla="*/ 1724 w 2822"/>
              <a:gd name="T57" fmla="*/ 1171 h 3345"/>
              <a:gd name="T58" fmla="*/ 762 w 2822"/>
              <a:gd name="T59" fmla="*/ 376 h 3345"/>
              <a:gd name="T60" fmla="*/ 679 w 2822"/>
              <a:gd name="T61" fmla="*/ 1139 h 3345"/>
              <a:gd name="T62" fmla="*/ 1454 w 2822"/>
              <a:gd name="T63" fmla="*/ 1542 h 3345"/>
              <a:gd name="T64" fmla="*/ 2131 w 2822"/>
              <a:gd name="T65" fmla="*/ 1078 h 3345"/>
              <a:gd name="T66" fmla="*/ 2129 w 2822"/>
              <a:gd name="T67" fmla="*/ 626 h 3345"/>
              <a:gd name="T68" fmla="*/ 2147 w 2822"/>
              <a:gd name="T69" fmla="*/ 585 h 3345"/>
              <a:gd name="T70" fmla="*/ 1981 w 2822"/>
              <a:gd name="T71" fmla="*/ 342 h 3345"/>
              <a:gd name="T72" fmla="*/ 972 w 2822"/>
              <a:gd name="T73" fmla="*/ 601 h 3345"/>
              <a:gd name="T74" fmla="*/ 566 w 2822"/>
              <a:gd name="T75" fmla="*/ 2293 h 3345"/>
              <a:gd name="T76" fmla="*/ 2021 w 2822"/>
              <a:gd name="T77" fmla="*/ 2292 h 3345"/>
              <a:gd name="T78" fmla="*/ 2278 w 2822"/>
              <a:gd name="T79" fmla="*/ 2539 h 3345"/>
              <a:gd name="T80" fmla="*/ 2817 w 2822"/>
              <a:gd name="T81" fmla="*/ 1782 h 3345"/>
              <a:gd name="T82" fmla="*/ 2101 w 2822"/>
              <a:gd name="T83" fmla="*/ 1746 h 3345"/>
              <a:gd name="T84" fmla="*/ 2078 w 2822"/>
              <a:gd name="T85" fmla="*/ 1713 h 3345"/>
              <a:gd name="T86" fmla="*/ 2109 w 2822"/>
              <a:gd name="T87" fmla="*/ 1185 h 3345"/>
              <a:gd name="T88" fmla="*/ 2283 w 2822"/>
              <a:gd name="T89" fmla="*/ 871 h 3345"/>
              <a:gd name="T90" fmla="*/ 2459 w 2822"/>
              <a:gd name="T91" fmla="*/ 682 h 3345"/>
              <a:gd name="T92" fmla="*/ 2385 w 2822"/>
              <a:gd name="T93" fmla="*/ 647 h 3345"/>
              <a:gd name="T94" fmla="*/ 2562 w 2822"/>
              <a:gd name="T95" fmla="*/ 12 h 3345"/>
              <a:gd name="T96" fmla="*/ 1326 w 2822"/>
              <a:gd name="T97" fmla="*/ 277 h 3345"/>
              <a:gd name="T98" fmla="*/ 797 w 2822"/>
              <a:gd name="T99" fmla="*/ 120 h 3345"/>
              <a:gd name="T100" fmla="*/ 175 w 2822"/>
              <a:gd name="T101" fmla="*/ 712 h 3345"/>
              <a:gd name="T102" fmla="*/ 450 w 2822"/>
              <a:gd name="T103" fmla="*/ 1133 h 3345"/>
              <a:gd name="T104" fmla="*/ 450 w 2822"/>
              <a:gd name="T105" fmla="*/ 1133 h 3345"/>
              <a:gd name="T106" fmla="*/ 77 w 2822"/>
              <a:gd name="T107" fmla="*/ 2025 h 3345"/>
              <a:gd name="T108" fmla="*/ 302 w 2822"/>
              <a:gd name="T109" fmla="*/ 2423 h 3345"/>
              <a:gd name="T110" fmla="*/ 42 w 2822"/>
              <a:gd name="T111" fmla="*/ 2835 h 3345"/>
              <a:gd name="T112" fmla="*/ 500 w 2822"/>
              <a:gd name="T113" fmla="*/ 2668 h 3345"/>
              <a:gd name="T114" fmla="*/ 1336 w 2822"/>
              <a:gd name="T115" fmla="*/ 2796 h 3345"/>
              <a:gd name="T116" fmla="*/ 2010 w 2822"/>
              <a:gd name="T117" fmla="*/ 3027 h 3345"/>
              <a:gd name="T118" fmla="*/ 2774 w 2822"/>
              <a:gd name="T119" fmla="*/ 2940 h 3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2" h="3345">
                <a:moveTo>
                  <a:pt x="2290" y="2571"/>
                </a:moveTo>
                <a:cubicBezTo>
                  <a:pt x="2292" y="2568"/>
                  <a:pt x="2292" y="2565"/>
                  <a:pt x="2292" y="2561"/>
                </a:cubicBezTo>
                <a:cubicBezTo>
                  <a:pt x="2292" y="2559"/>
                  <a:pt x="2292" y="2557"/>
                  <a:pt x="2292" y="2556"/>
                </a:cubicBezTo>
                <a:cubicBezTo>
                  <a:pt x="2701" y="2323"/>
                  <a:pt x="2701" y="2323"/>
                  <a:pt x="2701" y="2323"/>
                </a:cubicBezTo>
                <a:cubicBezTo>
                  <a:pt x="2423" y="2041"/>
                  <a:pt x="2423" y="2041"/>
                  <a:pt x="2423" y="2041"/>
                </a:cubicBezTo>
                <a:cubicBezTo>
                  <a:pt x="2426" y="2037"/>
                  <a:pt x="2428" y="2031"/>
                  <a:pt x="2428" y="2026"/>
                </a:cubicBezTo>
                <a:cubicBezTo>
                  <a:pt x="2428" y="2020"/>
                  <a:pt x="2426" y="2015"/>
                  <a:pt x="2423" y="2011"/>
                </a:cubicBezTo>
                <a:cubicBezTo>
                  <a:pt x="2822" y="1783"/>
                  <a:pt x="2822" y="1783"/>
                  <a:pt x="2822" y="1783"/>
                </a:cubicBezTo>
                <a:cubicBezTo>
                  <a:pt x="2540" y="1496"/>
                  <a:pt x="2540" y="1496"/>
                  <a:pt x="2540" y="1496"/>
                </a:cubicBezTo>
                <a:cubicBezTo>
                  <a:pt x="2547" y="1492"/>
                  <a:pt x="2551" y="1484"/>
                  <a:pt x="2551" y="1475"/>
                </a:cubicBezTo>
                <a:cubicBezTo>
                  <a:pt x="2551" y="1462"/>
                  <a:pt x="2540" y="1451"/>
                  <a:pt x="2527" y="1451"/>
                </a:cubicBezTo>
                <a:cubicBezTo>
                  <a:pt x="2513" y="1451"/>
                  <a:pt x="2502" y="1462"/>
                  <a:pt x="2502" y="1475"/>
                </a:cubicBezTo>
                <a:cubicBezTo>
                  <a:pt x="2502" y="1485"/>
                  <a:pt x="2508" y="1494"/>
                  <a:pt x="2516" y="1498"/>
                </a:cubicBezTo>
                <a:cubicBezTo>
                  <a:pt x="2399" y="2002"/>
                  <a:pt x="2399" y="2002"/>
                  <a:pt x="2399" y="2002"/>
                </a:cubicBezTo>
                <a:cubicBezTo>
                  <a:pt x="2392" y="2003"/>
                  <a:pt x="2387" y="2007"/>
                  <a:pt x="2383" y="2012"/>
                </a:cubicBezTo>
                <a:cubicBezTo>
                  <a:pt x="2116" y="1741"/>
                  <a:pt x="2116" y="1741"/>
                  <a:pt x="2116" y="1741"/>
                </a:cubicBezTo>
                <a:cubicBezTo>
                  <a:pt x="2122" y="1737"/>
                  <a:pt x="2126" y="1730"/>
                  <a:pt x="2126" y="1722"/>
                </a:cubicBezTo>
                <a:cubicBezTo>
                  <a:pt x="2126" y="1710"/>
                  <a:pt x="2118" y="1700"/>
                  <a:pt x="2107" y="1698"/>
                </a:cubicBezTo>
                <a:cubicBezTo>
                  <a:pt x="2197" y="1637"/>
                  <a:pt x="2197" y="1637"/>
                  <a:pt x="2197" y="1637"/>
                </a:cubicBezTo>
                <a:cubicBezTo>
                  <a:pt x="2205" y="1648"/>
                  <a:pt x="2218" y="1655"/>
                  <a:pt x="2233" y="1655"/>
                </a:cubicBezTo>
                <a:cubicBezTo>
                  <a:pt x="2258" y="1655"/>
                  <a:pt x="2278" y="1636"/>
                  <a:pt x="2278" y="1611"/>
                </a:cubicBezTo>
                <a:cubicBezTo>
                  <a:pt x="2278" y="1586"/>
                  <a:pt x="2258" y="1567"/>
                  <a:pt x="2233" y="1567"/>
                </a:cubicBezTo>
                <a:cubicBezTo>
                  <a:pt x="2230" y="1567"/>
                  <a:pt x="2226" y="1567"/>
                  <a:pt x="2223" y="1568"/>
                </a:cubicBezTo>
                <a:cubicBezTo>
                  <a:pt x="2207" y="1513"/>
                  <a:pt x="2207" y="1513"/>
                  <a:pt x="2207" y="1513"/>
                </a:cubicBezTo>
                <a:cubicBezTo>
                  <a:pt x="2217" y="1510"/>
                  <a:pt x="2224" y="1501"/>
                  <a:pt x="2224" y="1490"/>
                </a:cubicBezTo>
                <a:cubicBezTo>
                  <a:pt x="2224" y="1483"/>
                  <a:pt x="2221" y="1478"/>
                  <a:pt x="2217" y="1473"/>
                </a:cubicBezTo>
                <a:cubicBezTo>
                  <a:pt x="2463" y="1180"/>
                  <a:pt x="2463" y="1180"/>
                  <a:pt x="2463" y="1180"/>
                </a:cubicBezTo>
                <a:cubicBezTo>
                  <a:pt x="2467" y="1183"/>
                  <a:pt x="2471" y="1184"/>
                  <a:pt x="2476" y="1184"/>
                </a:cubicBezTo>
                <a:cubicBezTo>
                  <a:pt x="2490" y="1184"/>
                  <a:pt x="2501" y="1173"/>
                  <a:pt x="2501" y="1159"/>
                </a:cubicBezTo>
                <a:cubicBezTo>
                  <a:pt x="2501" y="1146"/>
                  <a:pt x="2490" y="1135"/>
                  <a:pt x="2476" y="1135"/>
                </a:cubicBezTo>
                <a:cubicBezTo>
                  <a:pt x="2471" y="1135"/>
                  <a:pt x="2467" y="1136"/>
                  <a:pt x="2463" y="1139"/>
                </a:cubicBezTo>
                <a:cubicBezTo>
                  <a:pt x="2299" y="914"/>
                  <a:pt x="2299" y="914"/>
                  <a:pt x="2299" y="914"/>
                </a:cubicBezTo>
                <a:cubicBezTo>
                  <a:pt x="2304" y="910"/>
                  <a:pt x="2307" y="903"/>
                  <a:pt x="2307" y="896"/>
                </a:cubicBezTo>
                <a:cubicBezTo>
                  <a:pt x="2307" y="889"/>
                  <a:pt x="2305" y="884"/>
                  <a:pt x="2301" y="879"/>
                </a:cubicBezTo>
                <a:cubicBezTo>
                  <a:pt x="2467" y="690"/>
                  <a:pt x="2467" y="690"/>
                  <a:pt x="2467" y="690"/>
                </a:cubicBezTo>
                <a:cubicBezTo>
                  <a:pt x="2471" y="692"/>
                  <a:pt x="2475" y="694"/>
                  <a:pt x="2480" y="694"/>
                </a:cubicBezTo>
                <a:cubicBezTo>
                  <a:pt x="2494" y="694"/>
                  <a:pt x="2505" y="683"/>
                  <a:pt x="2505" y="669"/>
                </a:cubicBezTo>
                <a:cubicBezTo>
                  <a:pt x="2505" y="656"/>
                  <a:pt x="2494" y="645"/>
                  <a:pt x="2480" y="645"/>
                </a:cubicBezTo>
                <a:cubicBezTo>
                  <a:pt x="2470" y="645"/>
                  <a:pt x="2461" y="651"/>
                  <a:pt x="2457" y="660"/>
                </a:cubicBezTo>
                <a:cubicBezTo>
                  <a:pt x="2392" y="648"/>
                  <a:pt x="2392" y="648"/>
                  <a:pt x="2392" y="648"/>
                </a:cubicBezTo>
                <a:cubicBezTo>
                  <a:pt x="2470" y="490"/>
                  <a:pt x="2470" y="490"/>
                  <a:pt x="2470" y="490"/>
                </a:cubicBezTo>
                <a:cubicBezTo>
                  <a:pt x="2473" y="491"/>
                  <a:pt x="2477" y="492"/>
                  <a:pt x="2480" y="492"/>
                </a:cubicBezTo>
                <a:cubicBezTo>
                  <a:pt x="2494" y="492"/>
                  <a:pt x="2505" y="481"/>
                  <a:pt x="2505" y="467"/>
                </a:cubicBezTo>
                <a:cubicBezTo>
                  <a:pt x="2505" y="458"/>
                  <a:pt x="2500" y="451"/>
                  <a:pt x="2493" y="446"/>
                </a:cubicBezTo>
                <a:cubicBezTo>
                  <a:pt x="2567" y="0"/>
                  <a:pt x="2567" y="0"/>
                  <a:pt x="2567" y="0"/>
                </a:cubicBezTo>
                <a:cubicBezTo>
                  <a:pt x="2375" y="217"/>
                  <a:pt x="2375" y="217"/>
                  <a:pt x="2375" y="217"/>
                </a:cubicBezTo>
                <a:cubicBezTo>
                  <a:pt x="2371" y="210"/>
                  <a:pt x="2363" y="205"/>
                  <a:pt x="2354" y="205"/>
                </a:cubicBezTo>
                <a:cubicBezTo>
                  <a:pt x="2340" y="205"/>
                  <a:pt x="2329" y="216"/>
                  <a:pt x="2329" y="230"/>
                </a:cubicBezTo>
                <a:cubicBezTo>
                  <a:pt x="2329" y="233"/>
                  <a:pt x="2330" y="236"/>
                  <a:pt x="2331" y="239"/>
                </a:cubicBezTo>
                <a:cubicBezTo>
                  <a:pt x="2066" y="327"/>
                  <a:pt x="2066" y="327"/>
                  <a:pt x="2066" y="327"/>
                </a:cubicBezTo>
                <a:cubicBezTo>
                  <a:pt x="2062" y="316"/>
                  <a:pt x="2053" y="307"/>
                  <a:pt x="2043" y="303"/>
                </a:cubicBezTo>
                <a:cubicBezTo>
                  <a:pt x="2145" y="92"/>
                  <a:pt x="2145" y="92"/>
                  <a:pt x="2145" y="92"/>
                </a:cubicBezTo>
                <a:cubicBezTo>
                  <a:pt x="2147" y="92"/>
                  <a:pt x="2148" y="93"/>
                  <a:pt x="2150" y="93"/>
                </a:cubicBezTo>
                <a:cubicBezTo>
                  <a:pt x="2163" y="93"/>
                  <a:pt x="2174" y="82"/>
                  <a:pt x="2174" y="68"/>
                </a:cubicBezTo>
                <a:cubicBezTo>
                  <a:pt x="2174" y="54"/>
                  <a:pt x="2163" y="43"/>
                  <a:pt x="2150" y="43"/>
                </a:cubicBezTo>
                <a:cubicBezTo>
                  <a:pt x="2136" y="43"/>
                  <a:pt x="2125" y="54"/>
                  <a:pt x="2125" y="68"/>
                </a:cubicBezTo>
                <a:cubicBezTo>
                  <a:pt x="2125" y="71"/>
                  <a:pt x="2126" y="73"/>
                  <a:pt x="2126" y="75"/>
                </a:cubicBezTo>
                <a:cubicBezTo>
                  <a:pt x="1324" y="270"/>
                  <a:pt x="1324" y="270"/>
                  <a:pt x="1324" y="270"/>
                </a:cubicBezTo>
                <a:cubicBezTo>
                  <a:pt x="1321" y="260"/>
                  <a:pt x="1312" y="253"/>
                  <a:pt x="1301" y="253"/>
                </a:cubicBezTo>
                <a:cubicBezTo>
                  <a:pt x="1291" y="253"/>
                  <a:pt x="1282" y="259"/>
                  <a:pt x="1278" y="268"/>
                </a:cubicBezTo>
                <a:cubicBezTo>
                  <a:pt x="804" y="107"/>
                  <a:pt x="804" y="107"/>
                  <a:pt x="804" y="107"/>
                </a:cubicBezTo>
                <a:cubicBezTo>
                  <a:pt x="805" y="105"/>
                  <a:pt x="805" y="105"/>
                  <a:pt x="805" y="105"/>
                </a:cubicBezTo>
                <a:cubicBezTo>
                  <a:pt x="801" y="106"/>
                  <a:pt x="801" y="106"/>
                  <a:pt x="801" y="106"/>
                </a:cubicBezTo>
                <a:cubicBezTo>
                  <a:pt x="800" y="106"/>
                  <a:pt x="800" y="106"/>
                  <a:pt x="800" y="106"/>
                </a:cubicBezTo>
                <a:cubicBezTo>
                  <a:pt x="800" y="107"/>
                  <a:pt x="800" y="107"/>
                  <a:pt x="800" y="107"/>
                </a:cubicBezTo>
                <a:cubicBezTo>
                  <a:pt x="368" y="288"/>
                  <a:pt x="368" y="288"/>
                  <a:pt x="368" y="288"/>
                </a:cubicBezTo>
                <a:cubicBezTo>
                  <a:pt x="364" y="280"/>
                  <a:pt x="355" y="275"/>
                  <a:pt x="346" y="275"/>
                </a:cubicBezTo>
                <a:cubicBezTo>
                  <a:pt x="332" y="275"/>
                  <a:pt x="321" y="286"/>
                  <a:pt x="321" y="299"/>
                </a:cubicBezTo>
                <a:cubicBezTo>
                  <a:pt x="321" y="309"/>
                  <a:pt x="327" y="317"/>
                  <a:pt x="335" y="321"/>
                </a:cubicBezTo>
                <a:cubicBezTo>
                  <a:pt x="171" y="713"/>
                  <a:pt x="171" y="713"/>
                  <a:pt x="171" y="713"/>
                </a:cubicBezTo>
                <a:cubicBezTo>
                  <a:pt x="167" y="714"/>
                  <a:pt x="167" y="714"/>
                  <a:pt x="167" y="714"/>
                </a:cubicBezTo>
                <a:cubicBezTo>
                  <a:pt x="170" y="716"/>
                  <a:pt x="170" y="716"/>
                  <a:pt x="170" y="716"/>
                </a:cubicBezTo>
                <a:cubicBezTo>
                  <a:pt x="170" y="717"/>
                  <a:pt x="170" y="717"/>
                  <a:pt x="170" y="717"/>
                </a:cubicBezTo>
                <a:cubicBezTo>
                  <a:pt x="172" y="716"/>
                  <a:pt x="172" y="716"/>
                  <a:pt x="172" y="716"/>
                </a:cubicBezTo>
                <a:cubicBezTo>
                  <a:pt x="550" y="857"/>
                  <a:pt x="550" y="857"/>
                  <a:pt x="550" y="857"/>
                </a:cubicBezTo>
                <a:cubicBezTo>
                  <a:pt x="549" y="860"/>
                  <a:pt x="549" y="862"/>
                  <a:pt x="549" y="864"/>
                </a:cubicBezTo>
                <a:cubicBezTo>
                  <a:pt x="549" y="871"/>
                  <a:pt x="552" y="878"/>
                  <a:pt x="557" y="882"/>
                </a:cubicBezTo>
                <a:cubicBezTo>
                  <a:pt x="241" y="1104"/>
                  <a:pt x="241" y="1104"/>
                  <a:pt x="241" y="1104"/>
                </a:cubicBezTo>
                <a:cubicBezTo>
                  <a:pt x="238" y="1103"/>
                  <a:pt x="238" y="1103"/>
                  <a:pt x="238" y="1103"/>
                </a:cubicBezTo>
                <a:cubicBezTo>
                  <a:pt x="239" y="1105"/>
                  <a:pt x="239" y="1105"/>
                  <a:pt x="239" y="1105"/>
                </a:cubicBezTo>
                <a:cubicBezTo>
                  <a:pt x="237" y="1107"/>
                  <a:pt x="237" y="1107"/>
                  <a:pt x="237" y="1107"/>
                </a:cubicBezTo>
                <a:cubicBezTo>
                  <a:pt x="241" y="1107"/>
                  <a:pt x="241" y="1107"/>
                  <a:pt x="241" y="1107"/>
                </a:cubicBezTo>
                <a:cubicBezTo>
                  <a:pt x="330" y="1222"/>
                  <a:pt x="330" y="1222"/>
                  <a:pt x="330" y="1222"/>
                </a:cubicBezTo>
                <a:cubicBezTo>
                  <a:pt x="326" y="1226"/>
                  <a:pt x="324" y="1232"/>
                  <a:pt x="324" y="1239"/>
                </a:cubicBezTo>
                <a:cubicBezTo>
                  <a:pt x="324" y="1245"/>
                  <a:pt x="326" y="1252"/>
                  <a:pt x="331" y="1256"/>
                </a:cubicBezTo>
                <a:cubicBezTo>
                  <a:pt x="95" y="1581"/>
                  <a:pt x="95" y="1581"/>
                  <a:pt x="95" y="1581"/>
                </a:cubicBezTo>
                <a:cubicBezTo>
                  <a:pt x="93" y="1580"/>
                  <a:pt x="93" y="1580"/>
                  <a:pt x="93" y="1580"/>
                </a:cubicBezTo>
                <a:cubicBezTo>
                  <a:pt x="93" y="1583"/>
                  <a:pt x="93" y="1583"/>
                  <a:pt x="93" y="1583"/>
                </a:cubicBezTo>
                <a:cubicBezTo>
                  <a:pt x="93" y="1583"/>
                  <a:pt x="93" y="1583"/>
                  <a:pt x="93" y="1583"/>
                </a:cubicBezTo>
                <a:cubicBezTo>
                  <a:pt x="93" y="1584"/>
                  <a:pt x="93" y="1584"/>
                  <a:pt x="93" y="1584"/>
                </a:cubicBezTo>
                <a:cubicBezTo>
                  <a:pt x="73" y="2030"/>
                  <a:pt x="73" y="2030"/>
                  <a:pt x="73" y="2030"/>
                </a:cubicBezTo>
                <a:cubicBezTo>
                  <a:pt x="335" y="1937"/>
                  <a:pt x="335" y="1937"/>
                  <a:pt x="335" y="1937"/>
                </a:cubicBezTo>
                <a:cubicBezTo>
                  <a:pt x="337" y="1943"/>
                  <a:pt x="341" y="1947"/>
                  <a:pt x="346" y="1950"/>
                </a:cubicBezTo>
                <a:cubicBezTo>
                  <a:pt x="147" y="2500"/>
                  <a:pt x="147" y="2500"/>
                  <a:pt x="147" y="2500"/>
                </a:cubicBezTo>
                <a:cubicBezTo>
                  <a:pt x="146" y="2500"/>
                  <a:pt x="145" y="2500"/>
                  <a:pt x="144" y="2500"/>
                </a:cubicBezTo>
                <a:cubicBezTo>
                  <a:pt x="131" y="2500"/>
                  <a:pt x="120" y="2511"/>
                  <a:pt x="120" y="2524"/>
                </a:cubicBezTo>
                <a:cubicBezTo>
                  <a:pt x="120" y="2538"/>
                  <a:pt x="131" y="2549"/>
                  <a:pt x="144" y="2549"/>
                </a:cubicBezTo>
                <a:cubicBezTo>
                  <a:pt x="158" y="2549"/>
                  <a:pt x="169" y="2538"/>
                  <a:pt x="169" y="2524"/>
                </a:cubicBezTo>
                <a:cubicBezTo>
                  <a:pt x="169" y="2519"/>
                  <a:pt x="167" y="2513"/>
                  <a:pt x="164" y="2509"/>
                </a:cubicBezTo>
                <a:cubicBezTo>
                  <a:pt x="303" y="2426"/>
                  <a:pt x="303" y="2426"/>
                  <a:pt x="303" y="2426"/>
                </a:cubicBezTo>
                <a:cubicBezTo>
                  <a:pt x="306" y="2429"/>
                  <a:pt x="309" y="2432"/>
                  <a:pt x="312" y="2435"/>
                </a:cubicBezTo>
                <a:cubicBezTo>
                  <a:pt x="42" y="2834"/>
                  <a:pt x="42" y="2834"/>
                  <a:pt x="42" y="2834"/>
                </a:cubicBezTo>
                <a:cubicBezTo>
                  <a:pt x="37" y="2830"/>
                  <a:pt x="31" y="2827"/>
                  <a:pt x="24" y="2827"/>
                </a:cubicBezTo>
                <a:cubicBezTo>
                  <a:pt x="11" y="2827"/>
                  <a:pt x="0" y="2838"/>
                  <a:pt x="0" y="2852"/>
                </a:cubicBezTo>
                <a:cubicBezTo>
                  <a:pt x="0" y="2865"/>
                  <a:pt x="11" y="2876"/>
                  <a:pt x="24" y="2876"/>
                </a:cubicBezTo>
                <a:cubicBezTo>
                  <a:pt x="37" y="2876"/>
                  <a:pt x="47" y="2867"/>
                  <a:pt x="49" y="2855"/>
                </a:cubicBezTo>
                <a:cubicBezTo>
                  <a:pt x="458" y="2692"/>
                  <a:pt x="458" y="2692"/>
                  <a:pt x="458" y="2692"/>
                </a:cubicBezTo>
                <a:cubicBezTo>
                  <a:pt x="459" y="2694"/>
                  <a:pt x="460" y="2696"/>
                  <a:pt x="461" y="2698"/>
                </a:cubicBezTo>
                <a:cubicBezTo>
                  <a:pt x="53" y="3046"/>
                  <a:pt x="53" y="3046"/>
                  <a:pt x="53" y="3046"/>
                </a:cubicBezTo>
                <a:cubicBezTo>
                  <a:pt x="49" y="3041"/>
                  <a:pt x="42" y="3037"/>
                  <a:pt x="34" y="3037"/>
                </a:cubicBezTo>
                <a:cubicBezTo>
                  <a:pt x="21" y="3037"/>
                  <a:pt x="10" y="3048"/>
                  <a:pt x="10" y="3062"/>
                </a:cubicBezTo>
                <a:cubicBezTo>
                  <a:pt x="10" y="3075"/>
                  <a:pt x="21" y="3086"/>
                  <a:pt x="34" y="3086"/>
                </a:cubicBezTo>
                <a:cubicBezTo>
                  <a:pt x="45" y="3086"/>
                  <a:pt x="55" y="3079"/>
                  <a:pt x="58" y="3068"/>
                </a:cubicBezTo>
                <a:cubicBezTo>
                  <a:pt x="899" y="3098"/>
                  <a:pt x="899" y="3098"/>
                  <a:pt x="899" y="3098"/>
                </a:cubicBezTo>
                <a:cubicBezTo>
                  <a:pt x="899" y="3098"/>
                  <a:pt x="899" y="3098"/>
                  <a:pt x="899" y="3099"/>
                </a:cubicBezTo>
                <a:cubicBezTo>
                  <a:pt x="899" y="3112"/>
                  <a:pt x="910" y="3123"/>
                  <a:pt x="924" y="3123"/>
                </a:cubicBezTo>
                <a:cubicBezTo>
                  <a:pt x="938" y="3123"/>
                  <a:pt x="949" y="3112"/>
                  <a:pt x="949" y="3099"/>
                </a:cubicBezTo>
                <a:cubicBezTo>
                  <a:pt x="949" y="3085"/>
                  <a:pt x="938" y="3074"/>
                  <a:pt x="924" y="3074"/>
                </a:cubicBezTo>
                <a:cubicBezTo>
                  <a:pt x="921" y="3074"/>
                  <a:pt x="918" y="3075"/>
                  <a:pt x="915" y="3076"/>
                </a:cubicBezTo>
                <a:cubicBezTo>
                  <a:pt x="896" y="3030"/>
                  <a:pt x="850" y="2916"/>
                  <a:pt x="804" y="2801"/>
                </a:cubicBezTo>
                <a:cubicBezTo>
                  <a:pt x="814" y="2800"/>
                  <a:pt x="823" y="2792"/>
                  <a:pt x="824" y="2782"/>
                </a:cubicBezTo>
                <a:cubicBezTo>
                  <a:pt x="1288" y="2798"/>
                  <a:pt x="1288" y="2798"/>
                  <a:pt x="1288" y="2798"/>
                </a:cubicBezTo>
                <a:cubicBezTo>
                  <a:pt x="1288" y="2800"/>
                  <a:pt x="1288" y="2801"/>
                  <a:pt x="1288" y="2802"/>
                </a:cubicBezTo>
                <a:cubicBezTo>
                  <a:pt x="1288" y="2816"/>
                  <a:pt x="1298" y="2826"/>
                  <a:pt x="1311" y="2827"/>
                </a:cubicBezTo>
                <a:cubicBezTo>
                  <a:pt x="1191" y="3345"/>
                  <a:pt x="1191" y="3345"/>
                  <a:pt x="1191" y="3345"/>
                </a:cubicBezTo>
                <a:cubicBezTo>
                  <a:pt x="1594" y="3115"/>
                  <a:pt x="1594" y="3115"/>
                  <a:pt x="1594" y="3115"/>
                </a:cubicBezTo>
                <a:cubicBezTo>
                  <a:pt x="1598" y="3118"/>
                  <a:pt x="1603" y="3120"/>
                  <a:pt x="1609" y="3120"/>
                </a:cubicBezTo>
                <a:cubicBezTo>
                  <a:pt x="1623" y="3120"/>
                  <a:pt x="1634" y="3109"/>
                  <a:pt x="1634" y="3096"/>
                </a:cubicBezTo>
                <a:cubicBezTo>
                  <a:pt x="1634" y="3082"/>
                  <a:pt x="1623" y="3071"/>
                  <a:pt x="1609" y="3071"/>
                </a:cubicBezTo>
                <a:cubicBezTo>
                  <a:pt x="1604" y="3071"/>
                  <a:pt x="1599" y="3073"/>
                  <a:pt x="1595" y="3075"/>
                </a:cubicBezTo>
                <a:cubicBezTo>
                  <a:pt x="1335" y="2811"/>
                  <a:pt x="1335" y="2811"/>
                  <a:pt x="1335" y="2811"/>
                </a:cubicBezTo>
                <a:cubicBezTo>
                  <a:pt x="1337" y="2809"/>
                  <a:pt x="1337" y="2806"/>
                  <a:pt x="1337" y="2802"/>
                </a:cubicBezTo>
                <a:cubicBezTo>
                  <a:pt x="1337" y="2802"/>
                  <a:pt x="1337" y="2801"/>
                  <a:pt x="1337" y="2800"/>
                </a:cubicBezTo>
                <a:cubicBezTo>
                  <a:pt x="1654" y="2811"/>
                  <a:pt x="1654" y="2811"/>
                  <a:pt x="1654" y="2811"/>
                </a:cubicBezTo>
                <a:cubicBezTo>
                  <a:pt x="1657" y="2820"/>
                  <a:pt x="1666" y="2826"/>
                  <a:pt x="1676" y="2826"/>
                </a:cubicBezTo>
                <a:cubicBezTo>
                  <a:pt x="1684" y="2826"/>
                  <a:pt x="1691" y="2823"/>
                  <a:pt x="1695" y="2817"/>
                </a:cubicBezTo>
                <a:cubicBezTo>
                  <a:pt x="1979" y="3028"/>
                  <a:pt x="1979" y="3028"/>
                  <a:pt x="1979" y="3028"/>
                </a:cubicBezTo>
                <a:cubicBezTo>
                  <a:pt x="1974" y="3033"/>
                  <a:pt x="1971" y="3039"/>
                  <a:pt x="1971" y="3047"/>
                </a:cubicBezTo>
                <a:cubicBezTo>
                  <a:pt x="1971" y="3060"/>
                  <a:pt x="1982" y="3071"/>
                  <a:pt x="1995" y="3071"/>
                </a:cubicBezTo>
                <a:cubicBezTo>
                  <a:pt x="2009" y="3071"/>
                  <a:pt x="2020" y="3060"/>
                  <a:pt x="2020" y="3047"/>
                </a:cubicBezTo>
                <a:cubicBezTo>
                  <a:pt x="2020" y="3040"/>
                  <a:pt x="2017" y="3034"/>
                  <a:pt x="2013" y="3029"/>
                </a:cubicBezTo>
                <a:cubicBezTo>
                  <a:pt x="2263" y="2585"/>
                  <a:pt x="2263" y="2585"/>
                  <a:pt x="2263" y="2585"/>
                </a:cubicBezTo>
                <a:cubicBezTo>
                  <a:pt x="2264" y="2585"/>
                  <a:pt x="2266" y="2586"/>
                  <a:pt x="2268" y="2586"/>
                </a:cubicBezTo>
                <a:cubicBezTo>
                  <a:pt x="2272" y="2586"/>
                  <a:pt x="2275" y="2585"/>
                  <a:pt x="2278" y="2583"/>
                </a:cubicBezTo>
                <a:cubicBezTo>
                  <a:pt x="2381" y="3007"/>
                  <a:pt x="2381" y="3007"/>
                  <a:pt x="2381" y="3007"/>
                </a:cubicBezTo>
                <a:cubicBezTo>
                  <a:pt x="2380" y="3007"/>
                  <a:pt x="2380" y="3007"/>
                  <a:pt x="2379" y="3007"/>
                </a:cubicBezTo>
                <a:cubicBezTo>
                  <a:pt x="2365" y="3007"/>
                  <a:pt x="2354" y="3018"/>
                  <a:pt x="2354" y="3031"/>
                </a:cubicBezTo>
                <a:cubicBezTo>
                  <a:pt x="2354" y="3045"/>
                  <a:pt x="2365" y="3056"/>
                  <a:pt x="2379" y="3056"/>
                </a:cubicBezTo>
                <a:cubicBezTo>
                  <a:pt x="2393" y="3056"/>
                  <a:pt x="2404" y="3045"/>
                  <a:pt x="2404" y="3031"/>
                </a:cubicBezTo>
                <a:cubicBezTo>
                  <a:pt x="2404" y="3030"/>
                  <a:pt x="2403" y="3029"/>
                  <a:pt x="2403" y="3028"/>
                </a:cubicBezTo>
                <a:cubicBezTo>
                  <a:pt x="2781" y="2942"/>
                  <a:pt x="2781" y="2942"/>
                  <a:pt x="2781" y="2942"/>
                </a:cubicBezTo>
                <a:lnTo>
                  <a:pt x="2290" y="2571"/>
                </a:lnTo>
                <a:close/>
                <a:moveTo>
                  <a:pt x="1676" y="2777"/>
                </a:moveTo>
                <a:cubicBezTo>
                  <a:pt x="1675" y="2777"/>
                  <a:pt x="1674" y="2777"/>
                  <a:pt x="1672" y="2777"/>
                </a:cubicBezTo>
                <a:cubicBezTo>
                  <a:pt x="1653" y="2730"/>
                  <a:pt x="1616" y="2639"/>
                  <a:pt x="1578" y="2543"/>
                </a:cubicBezTo>
                <a:cubicBezTo>
                  <a:pt x="1579" y="2543"/>
                  <a:pt x="1581" y="2544"/>
                  <a:pt x="1583" y="2544"/>
                </a:cubicBezTo>
                <a:cubicBezTo>
                  <a:pt x="1596" y="2544"/>
                  <a:pt x="1607" y="2533"/>
                  <a:pt x="1607" y="2519"/>
                </a:cubicBezTo>
                <a:cubicBezTo>
                  <a:pt x="1607" y="2513"/>
                  <a:pt x="1605" y="2508"/>
                  <a:pt x="1602" y="2504"/>
                </a:cubicBezTo>
                <a:cubicBezTo>
                  <a:pt x="1983" y="2276"/>
                  <a:pt x="1983" y="2276"/>
                  <a:pt x="1983" y="2276"/>
                </a:cubicBezTo>
                <a:cubicBezTo>
                  <a:pt x="1984" y="2276"/>
                  <a:pt x="1984" y="2276"/>
                  <a:pt x="1984" y="2276"/>
                </a:cubicBezTo>
                <a:cubicBezTo>
                  <a:pt x="1982" y="2273"/>
                  <a:pt x="1982" y="2273"/>
                  <a:pt x="1982" y="2273"/>
                </a:cubicBezTo>
                <a:cubicBezTo>
                  <a:pt x="1996" y="2265"/>
                  <a:pt x="1996" y="2265"/>
                  <a:pt x="1996" y="2265"/>
                </a:cubicBezTo>
                <a:cubicBezTo>
                  <a:pt x="1996" y="2266"/>
                  <a:pt x="1995" y="2267"/>
                  <a:pt x="1995" y="2268"/>
                </a:cubicBezTo>
                <a:cubicBezTo>
                  <a:pt x="1995" y="2280"/>
                  <a:pt x="2005" y="2291"/>
                  <a:pt x="2018" y="2292"/>
                </a:cubicBezTo>
                <a:cubicBezTo>
                  <a:pt x="1868" y="2705"/>
                  <a:pt x="1868" y="2705"/>
                  <a:pt x="1868" y="2705"/>
                </a:cubicBezTo>
                <a:cubicBezTo>
                  <a:pt x="1866" y="2705"/>
                  <a:pt x="1864" y="2704"/>
                  <a:pt x="1861" y="2704"/>
                </a:cubicBezTo>
                <a:cubicBezTo>
                  <a:pt x="1847" y="2704"/>
                  <a:pt x="1836" y="2715"/>
                  <a:pt x="1836" y="2729"/>
                </a:cubicBezTo>
                <a:cubicBezTo>
                  <a:pt x="1836" y="2733"/>
                  <a:pt x="1837" y="2736"/>
                  <a:pt x="1839" y="2740"/>
                </a:cubicBezTo>
                <a:cubicBezTo>
                  <a:pt x="1701" y="2798"/>
                  <a:pt x="1701" y="2798"/>
                  <a:pt x="1701" y="2798"/>
                </a:cubicBezTo>
                <a:cubicBezTo>
                  <a:pt x="1699" y="2786"/>
                  <a:pt x="1689" y="2777"/>
                  <a:pt x="1676" y="2777"/>
                </a:cubicBezTo>
                <a:close/>
                <a:moveTo>
                  <a:pt x="817" y="2759"/>
                </a:moveTo>
                <a:cubicBezTo>
                  <a:pt x="812" y="2755"/>
                  <a:pt x="807" y="2753"/>
                  <a:pt x="800" y="2753"/>
                </a:cubicBezTo>
                <a:cubicBezTo>
                  <a:pt x="795" y="2753"/>
                  <a:pt x="790" y="2754"/>
                  <a:pt x="786" y="2757"/>
                </a:cubicBezTo>
                <a:cubicBezTo>
                  <a:pt x="748" y="2661"/>
                  <a:pt x="712" y="2571"/>
                  <a:pt x="696" y="2530"/>
                </a:cubicBezTo>
                <a:cubicBezTo>
                  <a:pt x="704" y="2526"/>
                  <a:pt x="710" y="2517"/>
                  <a:pt x="710" y="2507"/>
                </a:cubicBezTo>
                <a:cubicBezTo>
                  <a:pt x="710" y="2501"/>
                  <a:pt x="708" y="2495"/>
                  <a:pt x="704" y="2491"/>
                </a:cubicBezTo>
                <a:cubicBezTo>
                  <a:pt x="1124" y="2064"/>
                  <a:pt x="1124" y="2064"/>
                  <a:pt x="1124" y="2064"/>
                </a:cubicBezTo>
                <a:cubicBezTo>
                  <a:pt x="1132" y="2072"/>
                  <a:pt x="1143" y="2076"/>
                  <a:pt x="1155" y="2076"/>
                </a:cubicBezTo>
                <a:cubicBezTo>
                  <a:pt x="1172" y="2076"/>
                  <a:pt x="1186" y="2067"/>
                  <a:pt x="1194" y="2053"/>
                </a:cubicBezTo>
                <a:cubicBezTo>
                  <a:pt x="1423" y="2203"/>
                  <a:pt x="1423" y="2203"/>
                  <a:pt x="1423" y="2203"/>
                </a:cubicBezTo>
                <a:cubicBezTo>
                  <a:pt x="1420" y="2207"/>
                  <a:pt x="1418" y="2212"/>
                  <a:pt x="1418" y="2218"/>
                </a:cubicBezTo>
                <a:cubicBezTo>
                  <a:pt x="1418" y="2225"/>
                  <a:pt x="1422" y="2232"/>
                  <a:pt x="1427" y="2237"/>
                </a:cubicBezTo>
                <a:lnTo>
                  <a:pt x="817" y="2759"/>
                </a:lnTo>
                <a:close/>
                <a:moveTo>
                  <a:pt x="382" y="1928"/>
                </a:moveTo>
                <a:cubicBezTo>
                  <a:pt x="382" y="1925"/>
                  <a:pt x="381" y="1923"/>
                  <a:pt x="381" y="1921"/>
                </a:cubicBezTo>
                <a:cubicBezTo>
                  <a:pt x="425" y="1905"/>
                  <a:pt x="425" y="1905"/>
                  <a:pt x="425" y="1905"/>
                </a:cubicBezTo>
                <a:cubicBezTo>
                  <a:pt x="427" y="1912"/>
                  <a:pt x="433" y="1917"/>
                  <a:pt x="439" y="1919"/>
                </a:cubicBezTo>
                <a:cubicBezTo>
                  <a:pt x="420" y="2003"/>
                  <a:pt x="420" y="2003"/>
                  <a:pt x="420" y="2003"/>
                </a:cubicBezTo>
                <a:cubicBezTo>
                  <a:pt x="418" y="2003"/>
                  <a:pt x="417" y="2003"/>
                  <a:pt x="415" y="2003"/>
                </a:cubicBezTo>
                <a:cubicBezTo>
                  <a:pt x="410" y="2003"/>
                  <a:pt x="406" y="2004"/>
                  <a:pt x="403" y="2006"/>
                </a:cubicBezTo>
                <a:cubicBezTo>
                  <a:pt x="370" y="1949"/>
                  <a:pt x="370" y="1949"/>
                  <a:pt x="370" y="1949"/>
                </a:cubicBezTo>
                <a:cubicBezTo>
                  <a:pt x="377" y="1945"/>
                  <a:pt x="382" y="1937"/>
                  <a:pt x="382" y="1928"/>
                </a:cubicBezTo>
                <a:close/>
                <a:moveTo>
                  <a:pt x="360" y="1260"/>
                </a:moveTo>
                <a:cubicBezTo>
                  <a:pt x="507" y="1447"/>
                  <a:pt x="507" y="1447"/>
                  <a:pt x="507" y="1447"/>
                </a:cubicBezTo>
                <a:cubicBezTo>
                  <a:pt x="501" y="1455"/>
                  <a:pt x="497" y="1465"/>
                  <a:pt x="497" y="1475"/>
                </a:cubicBezTo>
                <a:cubicBezTo>
                  <a:pt x="497" y="1497"/>
                  <a:pt x="512" y="1515"/>
                  <a:pt x="532" y="1519"/>
                </a:cubicBezTo>
                <a:cubicBezTo>
                  <a:pt x="450" y="1872"/>
                  <a:pt x="450" y="1872"/>
                  <a:pt x="450" y="1872"/>
                </a:cubicBezTo>
                <a:cubicBezTo>
                  <a:pt x="449" y="1872"/>
                  <a:pt x="448" y="1871"/>
                  <a:pt x="447" y="1871"/>
                </a:cubicBezTo>
                <a:cubicBezTo>
                  <a:pt x="447" y="1871"/>
                  <a:pt x="446" y="1871"/>
                  <a:pt x="445" y="1872"/>
                </a:cubicBezTo>
                <a:cubicBezTo>
                  <a:pt x="351" y="1263"/>
                  <a:pt x="351" y="1263"/>
                  <a:pt x="351" y="1263"/>
                </a:cubicBezTo>
                <a:cubicBezTo>
                  <a:pt x="354" y="1263"/>
                  <a:pt x="358" y="1261"/>
                  <a:pt x="360" y="1260"/>
                </a:cubicBezTo>
                <a:close/>
                <a:moveTo>
                  <a:pt x="499" y="1136"/>
                </a:moveTo>
                <a:cubicBezTo>
                  <a:pt x="499" y="1136"/>
                  <a:pt x="499" y="1135"/>
                  <a:pt x="499" y="1135"/>
                </a:cubicBezTo>
                <a:cubicBezTo>
                  <a:pt x="499" y="1125"/>
                  <a:pt x="493" y="1116"/>
                  <a:pt x="485" y="1112"/>
                </a:cubicBezTo>
                <a:cubicBezTo>
                  <a:pt x="570" y="889"/>
                  <a:pt x="570" y="889"/>
                  <a:pt x="570" y="889"/>
                </a:cubicBezTo>
                <a:cubicBezTo>
                  <a:pt x="571" y="889"/>
                  <a:pt x="572" y="889"/>
                  <a:pt x="574" y="889"/>
                </a:cubicBezTo>
                <a:cubicBezTo>
                  <a:pt x="578" y="889"/>
                  <a:pt x="582" y="888"/>
                  <a:pt x="586" y="885"/>
                </a:cubicBezTo>
                <a:cubicBezTo>
                  <a:pt x="632" y="1015"/>
                  <a:pt x="632" y="1015"/>
                  <a:pt x="632" y="1015"/>
                </a:cubicBezTo>
                <a:cubicBezTo>
                  <a:pt x="676" y="1140"/>
                  <a:pt x="676" y="1140"/>
                  <a:pt x="676" y="1140"/>
                </a:cubicBezTo>
                <a:cubicBezTo>
                  <a:pt x="669" y="1143"/>
                  <a:pt x="664" y="1149"/>
                  <a:pt x="662" y="1157"/>
                </a:cubicBezTo>
                <a:cubicBezTo>
                  <a:pt x="575" y="1146"/>
                  <a:pt x="575" y="1146"/>
                  <a:pt x="575" y="1146"/>
                </a:cubicBezTo>
                <a:lnTo>
                  <a:pt x="499" y="1136"/>
                </a:lnTo>
                <a:close/>
                <a:moveTo>
                  <a:pt x="2354" y="254"/>
                </a:moveTo>
                <a:cubicBezTo>
                  <a:pt x="2357" y="254"/>
                  <a:pt x="2360" y="253"/>
                  <a:pt x="2363" y="252"/>
                </a:cubicBezTo>
                <a:cubicBezTo>
                  <a:pt x="2476" y="443"/>
                  <a:pt x="2476" y="443"/>
                  <a:pt x="2476" y="443"/>
                </a:cubicBezTo>
                <a:cubicBezTo>
                  <a:pt x="2464" y="445"/>
                  <a:pt x="2456" y="455"/>
                  <a:pt x="2456" y="467"/>
                </a:cubicBezTo>
                <a:cubicBezTo>
                  <a:pt x="2456" y="470"/>
                  <a:pt x="2456" y="472"/>
                  <a:pt x="2457" y="474"/>
                </a:cubicBezTo>
                <a:cubicBezTo>
                  <a:pt x="2290" y="499"/>
                  <a:pt x="2290" y="499"/>
                  <a:pt x="2290" y="499"/>
                </a:cubicBezTo>
                <a:cubicBezTo>
                  <a:pt x="2288" y="492"/>
                  <a:pt x="2283" y="485"/>
                  <a:pt x="2276" y="482"/>
                </a:cubicBezTo>
                <a:cubicBezTo>
                  <a:pt x="2352" y="254"/>
                  <a:pt x="2352" y="254"/>
                  <a:pt x="2352" y="254"/>
                </a:cubicBezTo>
                <a:cubicBezTo>
                  <a:pt x="2353" y="254"/>
                  <a:pt x="2353" y="254"/>
                  <a:pt x="2354" y="254"/>
                </a:cubicBezTo>
                <a:close/>
                <a:moveTo>
                  <a:pt x="2279" y="920"/>
                </a:moveTo>
                <a:cubicBezTo>
                  <a:pt x="2201" y="1465"/>
                  <a:pt x="2201" y="1465"/>
                  <a:pt x="2201" y="1465"/>
                </a:cubicBezTo>
                <a:cubicBezTo>
                  <a:pt x="2201" y="1465"/>
                  <a:pt x="2200" y="1465"/>
                  <a:pt x="2199" y="1465"/>
                </a:cubicBezTo>
                <a:cubicBezTo>
                  <a:pt x="2197" y="1465"/>
                  <a:pt x="2195" y="1465"/>
                  <a:pt x="2193" y="1466"/>
                </a:cubicBezTo>
                <a:cubicBezTo>
                  <a:pt x="2112" y="1184"/>
                  <a:pt x="2112" y="1184"/>
                  <a:pt x="2112" y="1184"/>
                </a:cubicBezTo>
                <a:cubicBezTo>
                  <a:pt x="2122" y="1181"/>
                  <a:pt x="2129" y="1172"/>
                  <a:pt x="2129" y="1161"/>
                </a:cubicBezTo>
                <a:cubicBezTo>
                  <a:pt x="2129" y="1151"/>
                  <a:pt x="2122" y="1142"/>
                  <a:pt x="2114" y="1139"/>
                </a:cubicBezTo>
                <a:cubicBezTo>
                  <a:pt x="2134" y="1079"/>
                  <a:pt x="2134" y="1079"/>
                  <a:pt x="2134" y="1079"/>
                </a:cubicBezTo>
                <a:cubicBezTo>
                  <a:pt x="2136" y="1079"/>
                  <a:pt x="2137" y="1079"/>
                  <a:pt x="2139" y="1079"/>
                </a:cubicBezTo>
                <a:cubicBezTo>
                  <a:pt x="2152" y="1079"/>
                  <a:pt x="2163" y="1068"/>
                  <a:pt x="2163" y="1055"/>
                </a:cubicBezTo>
                <a:cubicBezTo>
                  <a:pt x="2163" y="1050"/>
                  <a:pt x="2162" y="1045"/>
                  <a:pt x="2159" y="1041"/>
                </a:cubicBezTo>
                <a:cubicBezTo>
                  <a:pt x="2269" y="916"/>
                  <a:pt x="2269" y="916"/>
                  <a:pt x="2269" y="916"/>
                </a:cubicBezTo>
                <a:cubicBezTo>
                  <a:pt x="2272" y="918"/>
                  <a:pt x="2275" y="920"/>
                  <a:pt x="2279" y="920"/>
                </a:cubicBezTo>
                <a:close/>
                <a:moveTo>
                  <a:pt x="1974" y="2277"/>
                </a:moveTo>
                <a:cubicBezTo>
                  <a:pt x="1600" y="2501"/>
                  <a:pt x="1600" y="2501"/>
                  <a:pt x="1600" y="2501"/>
                </a:cubicBezTo>
                <a:cubicBezTo>
                  <a:pt x="1595" y="2497"/>
                  <a:pt x="1589" y="2495"/>
                  <a:pt x="1583" y="2495"/>
                </a:cubicBezTo>
                <a:cubicBezTo>
                  <a:pt x="1582" y="2495"/>
                  <a:pt x="1581" y="2495"/>
                  <a:pt x="1580" y="2495"/>
                </a:cubicBezTo>
                <a:cubicBezTo>
                  <a:pt x="1783" y="1933"/>
                  <a:pt x="1783" y="1933"/>
                  <a:pt x="1783" y="1933"/>
                </a:cubicBezTo>
                <a:cubicBezTo>
                  <a:pt x="1976" y="2269"/>
                  <a:pt x="1976" y="2269"/>
                  <a:pt x="1976" y="2269"/>
                </a:cubicBezTo>
                <a:lnTo>
                  <a:pt x="1974" y="2277"/>
                </a:lnTo>
                <a:close/>
                <a:moveTo>
                  <a:pt x="1443" y="2193"/>
                </a:moveTo>
                <a:cubicBezTo>
                  <a:pt x="1436" y="2193"/>
                  <a:pt x="1429" y="2196"/>
                  <a:pt x="1425" y="2201"/>
                </a:cubicBezTo>
                <a:cubicBezTo>
                  <a:pt x="1195" y="2050"/>
                  <a:pt x="1195" y="2050"/>
                  <a:pt x="1195" y="2050"/>
                </a:cubicBezTo>
                <a:cubicBezTo>
                  <a:pt x="1198" y="2045"/>
                  <a:pt x="1199" y="2038"/>
                  <a:pt x="1199" y="2032"/>
                </a:cubicBezTo>
                <a:cubicBezTo>
                  <a:pt x="1199" y="2028"/>
                  <a:pt x="1199" y="2024"/>
                  <a:pt x="1198" y="2020"/>
                </a:cubicBezTo>
                <a:cubicBezTo>
                  <a:pt x="1812" y="1885"/>
                  <a:pt x="1812" y="1885"/>
                  <a:pt x="1812" y="1885"/>
                </a:cubicBezTo>
                <a:cubicBezTo>
                  <a:pt x="1814" y="1887"/>
                  <a:pt x="1816" y="1889"/>
                  <a:pt x="1818" y="1891"/>
                </a:cubicBezTo>
                <a:cubicBezTo>
                  <a:pt x="1462" y="2203"/>
                  <a:pt x="1462" y="2203"/>
                  <a:pt x="1462" y="2203"/>
                </a:cubicBezTo>
                <a:cubicBezTo>
                  <a:pt x="1458" y="2197"/>
                  <a:pt x="1451" y="2193"/>
                  <a:pt x="1443" y="2193"/>
                </a:cubicBezTo>
                <a:close/>
                <a:moveTo>
                  <a:pt x="447" y="1921"/>
                </a:moveTo>
                <a:cubicBezTo>
                  <a:pt x="461" y="1921"/>
                  <a:pt x="472" y="1910"/>
                  <a:pt x="472" y="1896"/>
                </a:cubicBezTo>
                <a:cubicBezTo>
                  <a:pt x="472" y="1885"/>
                  <a:pt x="464" y="1875"/>
                  <a:pt x="454" y="1872"/>
                </a:cubicBezTo>
                <a:cubicBezTo>
                  <a:pt x="536" y="1520"/>
                  <a:pt x="536" y="1520"/>
                  <a:pt x="536" y="1520"/>
                </a:cubicBezTo>
                <a:cubicBezTo>
                  <a:pt x="538" y="1520"/>
                  <a:pt x="539" y="1520"/>
                  <a:pt x="541" y="1520"/>
                </a:cubicBezTo>
                <a:cubicBezTo>
                  <a:pt x="550" y="1520"/>
                  <a:pt x="558" y="1518"/>
                  <a:pt x="564" y="1513"/>
                </a:cubicBezTo>
                <a:cubicBezTo>
                  <a:pt x="821" y="1774"/>
                  <a:pt x="821" y="1774"/>
                  <a:pt x="821" y="1774"/>
                </a:cubicBezTo>
                <a:cubicBezTo>
                  <a:pt x="817" y="1778"/>
                  <a:pt x="814" y="1784"/>
                  <a:pt x="814" y="1790"/>
                </a:cubicBezTo>
                <a:cubicBezTo>
                  <a:pt x="814" y="1794"/>
                  <a:pt x="815" y="1797"/>
                  <a:pt x="817" y="1800"/>
                </a:cubicBezTo>
                <a:cubicBezTo>
                  <a:pt x="437" y="2017"/>
                  <a:pt x="437" y="2017"/>
                  <a:pt x="437" y="2017"/>
                </a:cubicBezTo>
                <a:cubicBezTo>
                  <a:pt x="434" y="2011"/>
                  <a:pt x="429" y="2006"/>
                  <a:pt x="423" y="2004"/>
                </a:cubicBezTo>
                <a:cubicBezTo>
                  <a:pt x="443" y="1920"/>
                  <a:pt x="443" y="1920"/>
                  <a:pt x="443" y="1920"/>
                </a:cubicBezTo>
                <a:cubicBezTo>
                  <a:pt x="444" y="1920"/>
                  <a:pt x="446" y="1921"/>
                  <a:pt x="447" y="1921"/>
                </a:cubicBezTo>
                <a:close/>
                <a:moveTo>
                  <a:pt x="1301" y="302"/>
                </a:moveTo>
                <a:cubicBezTo>
                  <a:pt x="1306" y="302"/>
                  <a:pt x="1311" y="300"/>
                  <a:pt x="1315" y="297"/>
                </a:cubicBezTo>
                <a:cubicBezTo>
                  <a:pt x="1515" y="541"/>
                  <a:pt x="1515" y="541"/>
                  <a:pt x="1515" y="541"/>
                </a:cubicBezTo>
                <a:cubicBezTo>
                  <a:pt x="1513" y="543"/>
                  <a:pt x="1511" y="545"/>
                  <a:pt x="1510" y="548"/>
                </a:cubicBezTo>
                <a:cubicBezTo>
                  <a:pt x="1167" y="405"/>
                  <a:pt x="1167" y="405"/>
                  <a:pt x="1167" y="405"/>
                </a:cubicBezTo>
                <a:cubicBezTo>
                  <a:pt x="1167" y="402"/>
                  <a:pt x="1168" y="400"/>
                  <a:pt x="1168" y="397"/>
                </a:cubicBezTo>
                <a:cubicBezTo>
                  <a:pt x="1168" y="392"/>
                  <a:pt x="1166" y="387"/>
                  <a:pt x="1164" y="384"/>
                </a:cubicBezTo>
                <a:cubicBezTo>
                  <a:pt x="1283" y="293"/>
                  <a:pt x="1283" y="293"/>
                  <a:pt x="1283" y="293"/>
                </a:cubicBezTo>
                <a:cubicBezTo>
                  <a:pt x="1287" y="298"/>
                  <a:pt x="1294" y="302"/>
                  <a:pt x="1301" y="302"/>
                </a:cubicBezTo>
                <a:close/>
                <a:moveTo>
                  <a:pt x="2008" y="385"/>
                </a:moveTo>
                <a:cubicBezTo>
                  <a:pt x="1976" y="497"/>
                  <a:pt x="1976" y="497"/>
                  <a:pt x="1976" y="497"/>
                </a:cubicBezTo>
                <a:cubicBezTo>
                  <a:pt x="1975" y="497"/>
                  <a:pt x="1974" y="497"/>
                  <a:pt x="1972" y="497"/>
                </a:cubicBezTo>
                <a:cubicBezTo>
                  <a:pt x="1959" y="497"/>
                  <a:pt x="1948" y="508"/>
                  <a:pt x="1948" y="521"/>
                </a:cubicBezTo>
                <a:cubicBezTo>
                  <a:pt x="1948" y="532"/>
                  <a:pt x="1954" y="540"/>
                  <a:pt x="1963" y="544"/>
                </a:cubicBezTo>
                <a:cubicBezTo>
                  <a:pt x="1912" y="726"/>
                  <a:pt x="1912" y="726"/>
                  <a:pt x="1912" y="726"/>
                </a:cubicBezTo>
                <a:cubicBezTo>
                  <a:pt x="1911" y="726"/>
                  <a:pt x="1909" y="726"/>
                  <a:pt x="1907" y="726"/>
                </a:cubicBezTo>
                <a:cubicBezTo>
                  <a:pt x="1898" y="726"/>
                  <a:pt x="1891" y="731"/>
                  <a:pt x="1886" y="738"/>
                </a:cubicBezTo>
                <a:cubicBezTo>
                  <a:pt x="1554" y="570"/>
                  <a:pt x="1554" y="570"/>
                  <a:pt x="1554" y="570"/>
                </a:cubicBezTo>
                <a:cubicBezTo>
                  <a:pt x="1555" y="567"/>
                  <a:pt x="1556" y="563"/>
                  <a:pt x="1556" y="559"/>
                </a:cubicBezTo>
                <a:cubicBezTo>
                  <a:pt x="1556" y="556"/>
                  <a:pt x="1556" y="554"/>
                  <a:pt x="1555" y="551"/>
                </a:cubicBezTo>
                <a:cubicBezTo>
                  <a:pt x="1984" y="362"/>
                  <a:pt x="1984" y="362"/>
                  <a:pt x="1984" y="362"/>
                </a:cubicBezTo>
                <a:cubicBezTo>
                  <a:pt x="1989" y="372"/>
                  <a:pt x="1997" y="380"/>
                  <a:pt x="2008" y="385"/>
                </a:cubicBezTo>
                <a:close/>
                <a:moveTo>
                  <a:pt x="2193" y="856"/>
                </a:moveTo>
                <a:cubicBezTo>
                  <a:pt x="1976" y="1001"/>
                  <a:pt x="1976" y="1001"/>
                  <a:pt x="1976" y="1001"/>
                </a:cubicBezTo>
                <a:cubicBezTo>
                  <a:pt x="1972" y="994"/>
                  <a:pt x="1964" y="990"/>
                  <a:pt x="1956" y="990"/>
                </a:cubicBezTo>
                <a:cubicBezTo>
                  <a:pt x="1949" y="990"/>
                  <a:pt x="1943" y="992"/>
                  <a:pt x="1938" y="997"/>
                </a:cubicBezTo>
                <a:cubicBezTo>
                  <a:pt x="1855" y="915"/>
                  <a:pt x="1855" y="915"/>
                  <a:pt x="1855" y="915"/>
                </a:cubicBezTo>
                <a:cubicBezTo>
                  <a:pt x="1858" y="911"/>
                  <a:pt x="1861" y="905"/>
                  <a:pt x="1861" y="899"/>
                </a:cubicBezTo>
                <a:cubicBezTo>
                  <a:pt x="1861" y="898"/>
                  <a:pt x="1860" y="898"/>
                  <a:pt x="1860" y="897"/>
                </a:cubicBezTo>
                <a:cubicBezTo>
                  <a:pt x="2190" y="849"/>
                  <a:pt x="2190" y="849"/>
                  <a:pt x="2190" y="849"/>
                </a:cubicBezTo>
                <a:cubicBezTo>
                  <a:pt x="2191" y="851"/>
                  <a:pt x="2191" y="853"/>
                  <a:pt x="2193" y="856"/>
                </a:cubicBezTo>
                <a:close/>
                <a:moveTo>
                  <a:pt x="1741" y="1147"/>
                </a:moveTo>
                <a:cubicBezTo>
                  <a:pt x="1741" y="1138"/>
                  <a:pt x="1736" y="1131"/>
                  <a:pt x="1729" y="1126"/>
                </a:cubicBezTo>
                <a:cubicBezTo>
                  <a:pt x="1820" y="935"/>
                  <a:pt x="1820" y="935"/>
                  <a:pt x="1820" y="935"/>
                </a:cubicBezTo>
                <a:cubicBezTo>
                  <a:pt x="1827" y="922"/>
                  <a:pt x="1827" y="922"/>
                  <a:pt x="1827" y="922"/>
                </a:cubicBezTo>
                <a:cubicBezTo>
                  <a:pt x="1830" y="923"/>
                  <a:pt x="1833" y="924"/>
                  <a:pt x="1836" y="924"/>
                </a:cubicBezTo>
                <a:cubicBezTo>
                  <a:pt x="1842" y="924"/>
                  <a:pt x="1848" y="921"/>
                  <a:pt x="1852" y="917"/>
                </a:cubicBezTo>
                <a:cubicBezTo>
                  <a:pt x="1936" y="999"/>
                  <a:pt x="1936" y="999"/>
                  <a:pt x="1936" y="999"/>
                </a:cubicBezTo>
                <a:cubicBezTo>
                  <a:pt x="1933" y="1004"/>
                  <a:pt x="1931" y="1009"/>
                  <a:pt x="1931" y="1014"/>
                </a:cubicBezTo>
                <a:cubicBezTo>
                  <a:pt x="1931" y="1028"/>
                  <a:pt x="1942" y="1039"/>
                  <a:pt x="1956" y="1039"/>
                </a:cubicBezTo>
                <a:cubicBezTo>
                  <a:pt x="1962" y="1039"/>
                  <a:pt x="1967" y="1037"/>
                  <a:pt x="1971" y="1033"/>
                </a:cubicBezTo>
                <a:cubicBezTo>
                  <a:pt x="2021" y="1083"/>
                  <a:pt x="2021" y="1083"/>
                  <a:pt x="2021" y="1083"/>
                </a:cubicBezTo>
                <a:cubicBezTo>
                  <a:pt x="2085" y="1145"/>
                  <a:pt x="2085" y="1145"/>
                  <a:pt x="2085" y="1145"/>
                </a:cubicBezTo>
                <a:cubicBezTo>
                  <a:pt x="2082" y="1149"/>
                  <a:pt x="2080" y="1154"/>
                  <a:pt x="2080" y="1159"/>
                </a:cubicBezTo>
                <a:lnTo>
                  <a:pt x="1741" y="1147"/>
                </a:lnTo>
                <a:close/>
                <a:moveTo>
                  <a:pt x="860" y="1803"/>
                </a:moveTo>
                <a:cubicBezTo>
                  <a:pt x="862" y="1799"/>
                  <a:pt x="864" y="1795"/>
                  <a:pt x="864" y="1790"/>
                </a:cubicBezTo>
                <a:cubicBezTo>
                  <a:pt x="864" y="1787"/>
                  <a:pt x="863" y="1784"/>
                  <a:pt x="862" y="1782"/>
                </a:cubicBezTo>
                <a:cubicBezTo>
                  <a:pt x="977" y="1734"/>
                  <a:pt x="977" y="1734"/>
                  <a:pt x="977" y="1734"/>
                </a:cubicBezTo>
                <a:cubicBezTo>
                  <a:pt x="1408" y="1554"/>
                  <a:pt x="1408" y="1554"/>
                  <a:pt x="1408" y="1554"/>
                </a:cubicBezTo>
                <a:cubicBezTo>
                  <a:pt x="1410" y="1558"/>
                  <a:pt x="1413" y="1561"/>
                  <a:pt x="1416" y="1564"/>
                </a:cubicBezTo>
                <a:cubicBezTo>
                  <a:pt x="1175" y="1993"/>
                  <a:pt x="1175" y="1993"/>
                  <a:pt x="1175" y="1993"/>
                </a:cubicBezTo>
                <a:cubicBezTo>
                  <a:pt x="1169" y="1989"/>
                  <a:pt x="1162" y="1987"/>
                  <a:pt x="1155" y="1987"/>
                </a:cubicBezTo>
                <a:cubicBezTo>
                  <a:pt x="1143" y="1987"/>
                  <a:pt x="1132" y="1992"/>
                  <a:pt x="1124" y="2000"/>
                </a:cubicBezTo>
                <a:lnTo>
                  <a:pt x="860" y="1803"/>
                </a:lnTo>
                <a:close/>
                <a:moveTo>
                  <a:pt x="1143" y="422"/>
                </a:moveTo>
                <a:cubicBezTo>
                  <a:pt x="1153" y="422"/>
                  <a:pt x="1161" y="416"/>
                  <a:pt x="1165" y="408"/>
                </a:cubicBezTo>
                <a:cubicBezTo>
                  <a:pt x="1509" y="551"/>
                  <a:pt x="1509" y="551"/>
                  <a:pt x="1509" y="551"/>
                </a:cubicBezTo>
                <a:cubicBezTo>
                  <a:pt x="1508" y="554"/>
                  <a:pt x="1507" y="556"/>
                  <a:pt x="1507" y="559"/>
                </a:cubicBezTo>
                <a:cubicBezTo>
                  <a:pt x="1507" y="560"/>
                  <a:pt x="1507" y="560"/>
                  <a:pt x="1507" y="561"/>
                </a:cubicBezTo>
                <a:cubicBezTo>
                  <a:pt x="1021" y="598"/>
                  <a:pt x="1021" y="598"/>
                  <a:pt x="1021" y="598"/>
                </a:cubicBezTo>
                <a:cubicBezTo>
                  <a:pt x="1020" y="592"/>
                  <a:pt x="1017" y="586"/>
                  <a:pt x="1012" y="582"/>
                </a:cubicBezTo>
                <a:cubicBezTo>
                  <a:pt x="1130" y="418"/>
                  <a:pt x="1130" y="418"/>
                  <a:pt x="1130" y="418"/>
                </a:cubicBezTo>
                <a:cubicBezTo>
                  <a:pt x="1134" y="420"/>
                  <a:pt x="1139" y="422"/>
                  <a:pt x="1143" y="422"/>
                </a:cubicBezTo>
                <a:close/>
                <a:moveTo>
                  <a:pt x="1450" y="1192"/>
                </a:moveTo>
                <a:cubicBezTo>
                  <a:pt x="1449" y="1172"/>
                  <a:pt x="1435" y="1156"/>
                  <a:pt x="1417" y="1151"/>
                </a:cubicBezTo>
                <a:cubicBezTo>
                  <a:pt x="1448" y="994"/>
                  <a:pt x="1448" y="994"/>
                  <a:pt x="1448" y="994"/>
                </a:cubicBezTo>
                <a:cubicBezTo>
                  <a:pt x="1473" y="868"/>
                  <a:pt x="1473" y="868"/>
                  <a:pt x="1473" y="868"/>
                </a:cubicBezTo>
                <a:cubicBezTo>
                  <a:pt x="1473" y="868"/>
                  <a:pt x="1474" y="868"/>
                  <a:pt x="1474" y="868"/>
                </a:cubicBezTo>
                <a:cubicBezTo>
                  <a:pt x="1480" y="868"/>
                  <a:pt x="1485" y="866"/>
                  <a:pt x="1489" y="863"/>
                </a:cubicBezTo>
                <a:cubicBezTo>
                  <a:pt x="1700" y="1130"/>
                  <a:pt x="1700" y="1130"/>
                  <a:pt x="1700" y="1130"/>
                </a:cubicBezTo>
                <a:cubicBezTo>
                  <a:pt x="1695" y="1134"/>
                  <a:pt x="1692" y="1141"/>
                  <a:pt x="1692" y="1148"/>
                </a:cubicBezTo>
                <a:cubicBezTo>
                  <a:pt x="1692" y="1149"/>
                  <a:pt x="1692" y="1150"/>
                  <a:pt x="1692" y="1150"/>
                </a:cubicBezTo>
                <a:cubicBezTo>
                  <a:pt x="1615" y="1164"/>
                  <a:pt x="1615" y="1164"/>
                  <a:pt x="1615" y="1164"/>
                </a:cubicBezTo>
                <a:lnTo>
                  <a:pt x="1450" y="1192"/>
                </a:lnTo>
                <a:close/>
                <a:moveTo>
                  <a:pt x="1703" y="1128"/>
                </a:moveTo>
                <a:cubicBezTo>
                  <a:pt x="1492" y="861"/>
                  <a:pt x="1492" y="861"/>
                  <a:pt x="1492" y="861"/>
                </a:cubicBezTo>
                <a:cubicBezTo>
                  <a:pt x="1496" y="856"/>
                  <a:pt x="1499" y="850"/>
                  <a:pt x="1499" y="843"/>
                </a:cubicBezTo>
                <a:cubicBezTo>
                  <a:pt x="1499" y="833"/>
                  <a:pt x="1492" y="823"/>
                  <a:pt x="1482" y="820"/>
                </a:cubicBezTo>
                <a:cubicBezTo>
                  <a:pt x="1529" y="584"/>
                  <a:pt x="1529" y="584"/>
                  <a:pt x="1529" y="584"/>
                </a:cubicBezTo>
                <a:cubicBezTo>
                  <a:pt x="1530" y="584"/>
                  <a:pt x="1531" y="584"/>
                  <a:pt x="1532" y="584"/>
                </a:cubicBezTo>
                <a:cubicBezTo>
                  <a:pt x="1534" y="584"/>
                  <a:pt x="1536" y="583"/>
                  <a:pt x="1538" y="583"/>
                </a:cubicBezTo>
                <a:cubicBezTo>
                  <a:pt x="1708" y="1125"/>
                  <a:pt x="1708" y="1125"/>
                  <a:pt x="1708" y="1125"/>
                </a:cubicBezTo>
                <a:cubicBezTo>
                  <a:pt x="1706" y="1126"/>
                  <a:pt x="1704" y="1127"/>
                  <a:pt x="1703" y="1128"/>
                </a:cubicBezTo>
                <a:close/>
                <a:moveTo>
                  <a:pt x="1511" y="573"/>
                </a:moveTo>
                <a:cubicBezTo>
                  <a:pt x="1199" y="811"/>
                  <a:pt x="1199" y="811"/>
                  <a:pt x="1199" y="811"/>
                </a:cubicBezTo>
                <a:cubicBezTo>
                  <a:pt x="1195" y="804"/>
                  <a:pt x="1187" y="800"/>
                  <a:pt x="1179" y="800"/>
                </a:cubicBezTo>
                <a:cubicBezTo>
                  <a:pt x="1173" y="800"/>
                  <a:pt x="1167" y="802"/>
                  <a:pt x="1163" y="806"/>
                </a:cubicBezTo>
                <a:cubicBezTo>
                  <a:pt x="1013" y="619"/>
                  <a:pt x="1013" y="619"/>
                  <a:pt x="1013" y="619"/>
                </a:cubicBezTo>
                <a:cubicBezTo>
                  <a:pt x="1018" y="615"/>
                  <a:pt x="1021" y="609"/>
                  <a:pt x="1021" y="601"/>
                </a:cubicBezTo>
                <a:cubicBezTo>
                  <a:pt x="1021" y="601"/>
                  <a:pt x="1021" y="601"/>
                  <a:pt x="1021" y="601"/>
                </a:cubicBezTo>
                <a:cubicBezTo>
                  <a:pt x="1508" y="564"/>
                  <a:pt x="1508" y="564"/>
                  <a:pt x="1508" y="564"/>
                </a:cubicBezTo>
                <a:cubicBezTo>
                  <a:pt x="1508" y="567"/>
                  <a:pt x="1510" y="570"/>
                  <a:pt x="1511" y="573"/>
                </a:cubicBezTo>
                <a:close/>
                <a:moveTo>
                  <a:pt x="1203" y="825"/>
                </a:moveTo>
                <a:cubicBezTo>
                  <a:pt x="1203" y="821"/>
                  <a:pt x="1202" y="817"/>
                  <a:pt x="1201" y="813"/>
                </a:cubicBezTo>
                <a:cubicBezTo>
                  <a:pt x="1514" y="576"/>
                  <a:pt x="1514" y="576"/>
                  <a:pt x="1514" y="576"/>
                </a:cubicBezTo>
                <a:cubicBezTo>
                  <a:pt x="1517" y="579"/>
                  <a:pt x="1521" y="582"/>
                  <a:pt x="1526" y="583"/>
                </a:cubicBezTo>
                <a:cubicBezTo>
                  <a:pt x="1479" y="819"/>
                  <a:pt x="1479" y="819"/>
                  <a:pt x="1479" y="819"/>
                </a:cubicBezTo>
                <a:cubicBezTo>
                  <a:pt x="1478" y="819"/>
                  <a:pt x="1476" y="819"/>
                  <a:pt x="1474" y="819"/>
                </a:cubicBezTo>
                <a:cubicBezTo>
                  <a:pt x="1461" y="819"/>
                  <a:pt x="1450" y="830"/>
                  <a:pt x="1450" y="843"/>
                </a:cubicBezTo>
                <a:cubicBezTo>
                  <a:pt x="1450" y="855"/>
                  <a:pt x="1458" y="865"/>
                  <a:pt x="1470" y="867"/>
                </a:cubicBezTo>
                <a:cubicBezTo>
                  <a:pt x="1414" y="1150"/>
                  <a:pt x="1414" y="1150"/>
                  <a:pt x="1414" y="1150"/>
                </a:cubicBezTo>
                <a:cubicBezTo>
                  <a:pt x="1411" y="1150"/>
                  <a:pt x="1408" y="1150"/>
                  <a:pt x="1405" y="1150"/>
                </a:cubicBezTo>
                <a:cubicBezTo>
                  <a:pt x="1396" y="1150"/>
                  <a:pt x="1388" y="1152"/>
                  <a:pt x="1381" y="1157"/>
                </a:cubicBezTo>
                <a:cubicBezTo>
                  <a:pt x="1192" y="846"/>
                  <a:pt x="1192" y="846"/>
                  <a:pt x="1192" y="846"/>
                </a:cubicBezTo>
                <a:cubicBezTo>
                  <a:pt x="1199" y="841"/>
                  <a:pt x="1203" y="834"/>
                  <a:pt x="1203" y="825"/>
                </a:cubicBezTo>
                <a:close/>
                <a:moveTo>
                  <a:pt x="919" y="1386"/>
                </a:moveTo>
                <a:cubicBezTo>
                  <a:pt x="929" y="1386"/>
                  <a:pt x="938" y="1380"/>
                  <a:pt x="942" y="1372"/>
                </a:cubicBezTo>
                <a:cubicBezTo>
                  <a:pt x="1406" y="1537"/>
                  <a:pt x="1406" y="1537"/>
                  <a:pt x="1406" y="1537"/>
                </a:cubicBezTo>
                <a:cubicBezTo>
                  <a:pt x="1406" y="1538"/>
                  <a:pt x="1406" y="1539"/>
                  <a:pt x="1406" y="1540"/>
                </a:cubicBezTo>
                <a:cubicBezTo>
                  <a:pt x="584" y="1489"/>
                  <a:pt x="584" y="1489"/>
                  <a:pt x="584" y="1489"/>
                </a:cubicBezTo>
                <a:cubicBezTo>
                  <a:pt x="585" y="1485"/>
                  <a:pt x="586" y="1480"/>
                  <a:pt x="586" y="1475"/>
                </a:cubicBezTo>
                <a:cubicBezTo>
                  <a:pt x="586" y="1475"/>
                  <a:pt x="586" y="1475"/>
                  <a:pt x="586" y="1475"/>
                </a:cubicBezTo>
                <a:cubicBezTo>
                  <a:pt x="897" y="1372"/>
                  <a:pt x="897" y="1372"/>
                  <a:pt x="897" y="1372"/>
                </a:cubicBezTo>
                <a:cubicBezTo>
                  <a:pt x="901" y="1380"/>
                  <a:pt x="909" y="1386"/>
                  <a:pt x="919" y="1386"/>
                </a:cubicBezTo>
                <a:close/>
                <a:moveTo>
                  <a:pt x="1405" y="1543"/>
                </a:moveTo>
                <a:cubicBezTo>
                  <a:pt x="1405" y="1546"/>
                  <a:pt x="1406" y="1549"/>
                  <a:pt x="1407" y="1551"/>
                </a:cubicBezTo>
                <a:cubicBezTo>
                  <a:pt x="861" y="1779"/>
                  <a:pt x="861" y="1779"/>
                  <a:pt x="861" y="1779"/>
                </a:cubicBezTo>
                <a:cubicBezTo>
                  <a:pt x="857" y="1771"/>
                  <a:pt x="849" y="1765"/>
                  <a:pt x="839" y="1765"/>
                </a:cubicBezTo>
                <a:cubicBezTo>
                  <a:pt x="833" y="1765"/>
                  <a:pt x="827" y="1767"/>
                  <a:pt x="823" y="1771"/>
                </a:cubicBezTo>
                <a:cubicBezTo>
                  <a:pt x="567" y="1512"/>
                  <a:pt x="567" y="1512"/>
                  <a:pt x="567" y="1512"/>
                </a:cubicBezTo>
                <a:cubicBezTo>
                  <a:pt x="574" y="1507"/>
                  <a:pt x="579" y="1500"/>
                  <a:pt x="583" y="1492"/>
                </a:cubicBezTo>
                <a:lnTo>
                  <a:pt x="1405" y="1543"/>
                </a:lnTo>
                <a:close/>
                <a:moveTo>
                  <a:pt x="1407" y="1533"/>
                </a:moveTo>
                <a:cubicBezTo>
                  <a:pt x="943" y="1369"/>
                  <a:pt x="943" y="1369"/>
                  <a:pt x="943" y="1369"/>
                </a:cubicBezTo>
                <a:cubicBezTo>
                  <a:pt x="944" y="1367"/>
                  <a:pt x="944" y="1364"/>
                  <a:pt x="944" y="1362"/>
                </a:cubicBezTo>
                <a:cubicBezTo>
                  <a:pt x="944" y="1360"/>
                  <a:pt x="944" y="1358"/>
                  <a:pt x="943" y="1356"/>
                </a:cubicBezTo>
                <a:cubicBezTo>
                  <a:pt x="1367" y="1216"/>
                  <a:pt x="1367" y="1216"/>
                  <a:pt x="1367" y="1216"/>
                </a:cubicBezTo>
                <a:cubicBezTo>
                  <a:pt x="1374" y="1229"/>
                  <a:pt x="1389" y="1239"/>
                  <a:pt x="1405" y="1239"/>
                </a:cubicBezTo>
                <a:cubicBezTo>
                  <a:pt x="1406" y="1239"/>
                  <a:pt x="1406" y="1239"/>
                  <a:pt x="1406" y="1239"/>
                </a:cubicBezTo>
                <a:cubicBezTo>
                  <a:pt x="1426" y="1519"/>
                  <a:pt x="1426" y="1519"/>
                  <a:pt x="1426" y="1519"/>
                </a:cubicBezTo>
                <a:cubicBezTo>
                  <a:pt x="1418" y="1520"/>
                  <a:pt x="1411" y="1526"/>
                  <a:pt x="1407" y="1533"/>
                </a:cubicBezTo>
                <a:close/>
                <a:moveTo>
                  <a:pt x="1726" y="1125"/>
                </a:moveTo>
                <a:cubicBezTo>
                  <a:pt x="1723" y="1124"/>
                  <a:pt x="1720" y="1123"/>
                  <a:pt x="1716" y="1123"/>
                </a:cubicBezTo>
                <a:cubicBezTo>
                  <a:pt x="1714" y="1123"/>
                  <a:pt x="1713" y="1124"/>
                  <a:pt x="1711" y="1124"/>
                </a:cubicBezTo>
                <a:cubicBezTo>
                  <a:pt x="1541" y="582"/>
                  <a:pt x="1541" y="582"/>
                  <a:pt x="1541" y="582"/>
                </a:cubicBezTo>
                <a:cubicBezTo>
                  <a:pt x="1545" y="580"/>
                  <a:pt x="1549" y="577"/>
                  <a:pt x="1551" y="574"/>
                </a:cubicBezTo>
                <a:cubicBezTo>
                  <a:pt x="1885" y="741"/>
                  <a:pt x="1885" y="741"/>
                  <a:pt x="1885" y="741"/>
                </a:cubicBezTo>
                <a:cubicBezTo>
                  <a:pt x="1884" y="744"/>
                  <a:pt x="1883" y="747"/>
                  <a:pt x="1883" y="750"/>
                </a:cubicBezTo>
                <a:cubicBezTo>
                  <a:pt x="1883" y="759"/>
                  <a:pt x="1888" y="767"/>
                  <a:pt x="1895" y="772"/>
                </a:cubicBezTo>
                <a:cubicBezTo>
                  <a:pt x="1845" y="876"/>
                  <a:pt x="1845" y="876"/>
                  <a:pt x="1845" y="876"/>
                </a:cubicBezTo>
                <a:cubicBezTo>
                  <a:pt x="1842" y="875"/>
                  <a:pt x="1839" y="874"/>
                  <a:pt x="1836" y="874"/>
                </a:cubicBezTo>
                <a:cubicBezTo>
                  <a:pt x="1822" y="874"/>
                  <a:pt x="1811" y="885"/>
                  <a:pt x="1811" y="899"/>
                </a:cubicBezTo>
                <a:cubicBezTo>
                  <a:pt x="1811" y="908"/>
                  <a:pt x="1816" y="916"/>
                  <a:pt x="1824" y="920"/>
                </a:cubicBezTo>
                <a:cubicBezTo>
                  <a:pt x="1770" y="1033"/>
                  <a:pt x="1770" y="1033"/>
                  <a:pt x="1770" y="1033"/>
                </a:cubicBezTo>
                <a:lnTo>
                  <a:pt x="1726" y="1125"/>
                </a:lnTo>
                <a:close/>
                <a:moveTo>
                  <a:pt x="997" y="626"/>
                </a:moveTo>
                <a:cubicBezTo>
                  <a:pt x="1002" y="626"/>
                  <a:pt x="1007" y="624"/>
                  <a:pt x="1011" y="622"/>
                </a:cubicBezTo>
                <a:cubicBezTo>
                  <a:pt x="1161" y="808"/>
                  <a:pt x="1161" y="808"/>
                  <a:pt x="1161" y="808"/>
                </a:cubicBezTo>
                <a:cubicBezTo>
                  <a:pt x="1158" y="811"/>
                  <a:pt x="1156" y="815"/>
                  <a:pt x="1155" y="819"/>
                </a:cubicBezTo>
                <a:cubicBezTo>
                  <a:pt x="896" y="747"/>
                  <a:pt x="896" y="747"/>
                  <a:pt x="896" y="747"/>
                </a:cubicBezTo>
                <a:cubicBezTo>
                  <a:pt x="542" y="647"/>
                  <a:pt x="542" y="647"/>
                  <a:pt x="542" y="647"/>
                </a:cubicBezTo>
                <a:cubicBezTo>
                  <a:pt x="543" y="644"/>
                  <a:pt x="544" y="641"/>
                  <a:pt x="544" y="637"/>
                </a:cubicBezTo>
                <a:cubicBezTo>
                  <a:pt x="544" y="636"/>
                  <a:pt x="544" y="636"/>
                  <a:pt x="544" y="635"/>
                </a:cubicBezTo>
                <a:cubicBezTo>
                  <a:pt x="972" y="605"/>
                  <a:pt x="972" y="605"/>
                  <a:pt x="972" y="605"/>
                </a:cubicBezTo>
                <a:cubicBezTo>
                  <a:pt x="974" y="617"/>
                  <a:pt x="984" y="626"/>
                  <a:pt x="997" y="626"/>
                </a:cubicBezTo>
                <a:close/>
                <a:moveTo>
                  <a:pt x="1179" y="849"/>
                </a:moveTo>
                <a:cubicBezTo>
                  <a:pt x="1182" y="849"/>
                  <a:pt x="1186" y="848"/>
                  <a:pt x="1189" y="847"/>
                </a:cubicBezTo>
                <a:cubicBezTo>
                  <a:pt x="1378" y="1159"/>
                  <a:pt x="1378" y="1159"/>
                  <a:pt x="1378" y="1159"/>
                </a:cubicBezTo>
                <a:cubicBezTo>
                  <a:pt x="1368" y="1167"/>
                  <a:pt x="1361" y="1180"/>
                  <a:pt x="1361" y="1194"/>
                </a:cubicBezTo>
                <a:cubicBezTo>
                  <a:pt x="1361" y="1195"/>
                  <a:pt x="1361" y="1196"/>
                  <a:pt x="1361" y="1197"/>
                </a:cubicBezTo>
                <a:cubicBezTo>
                  <a:pt x="710" y="1161"/>
                  <a:pt x="710" y="1161"/>
                  <a:pt x="710" y="1161"/>
                </a:cubicBezTo>
                <a:cubicBezTo>
                  <a:pt x="710" y="1157"/>
                  <a:pt x="709" y="1153"/>
                  <a:pt x="706" y="1149"/>
                </a:cubicBezTo>
                <a:cubicBezTo>
                  <a:pt x="1161" y="842"/>
                  <a:pt x="1161" y="842"/>
                  <a:pt x="1161" y="842"/>
                </a:cubicBezTo>
                <a:cubicBezTo>
                  <a:pt x="1166" y="846"/>
                  <a:pt x="1172" y="849"/>
                  <a:pt x="1179" y="849"/>
                </a:cubicBezTo>
                <a:close/>
                <a:moveTo>
                  <a:pt x="686" y="1187"/>
                </a:moveTo>
                <a:cubicBezTo>
                  <a:pt x="699" y="1187"/>
                  <a:pt x="709" y="1177"/>
                  <a:pt x="710" y="1164"/>
                </a:cubicBezTo>
                <a:cubicBezTo>
                  <a:pt x="1361" y="1200"/>
                  <a:pt x="1361" y="1200"/>
                  <a:pt x="1361" y="1200"/>
                </a:cubicBezTo>
                <a:cubicBezTo>
                  <a:pt x="1362" y="1205"/>
                  <a:pt x="1363" y="1209"/>
                  <a:pt x="1365" y="1213"/>
                </a:cubicBezTo>
                <a:cubicBezTo>
                  <a:pt x="942" y="1353"/>
                  <a:pt x="942" y="1353"/>
                  <a:pt x="942" y="1353"/>
                </a:cubicBezTo>
                <a:cubicBezTo>
                  <a:pt x="939" y="1344"/>
                  <a:pt x="930" y="1337"/>
                  <a:pt x="919" y="1337"/>
                </a:cubicBezTo>
                <a:cubicBezTo>
                  <a:pt x="906" y="1337"/>
                  <a:pt x="895" y="1348"/>
                  <a:pt x="895" y="1362"/>
                </a:cubicBezTo>
                <a:cubicBezTo>
                  <a:pt x="895" y="1364"/>
                  <a:pt x="895" y="1366"/>
                  <a:pt x="896" y="1368"/>
                </a:cubicBezTo>
                <a:cubicBezTo>
                  <a:pt x="586" y="1471"/>
                  <a:pt x="586" y="1471"/>
                  <a:pt x="586" y="1471"/>
                </a:cubicBezTo>
                <a:cubicBezTo>
                  <a:pt x="584" y="1457"/>
                  <a:pt x="576" y="1445"/>
                  <a:pt x="565" y="1438"/>
                </a:cubicBezTo>
                <a:cubicBezTo>
                  <a:pt x="677" y="1185"/>
                  <a:pt x="677" y="1185"/>
                  <a:pt x="677" y="1185"/>
                </a:cubicBezTo>
                <a:cubicBezTo>
                  <a:pt x="680" y="1186"/>
                  <a:pt x="683" y="1187"/>
                  <a:pt x="686" y="1187"/>
                </a:cubicBezTo>
                <a:close/>
                <a:moveTo>
                  <a:pt x="1178" y="1994"/>
                </a:moveTo>
                <a:cubicBezTo>
                  <a:pt x="1419" y="1565"/>
                  <a:pt x="1419" y="1565"/>
                  <a:pt x="1419" y="1565"/>
                </a:cubicBezTo>
                <a:cubicBezTo>
                  <a:pt x="1423" y="1567"/>
                  <a:pt x="1426" y="1568"/>
                  <a:pt x="1430" y="1568"/>
                </a:cubicBezTo>
                <a:cubicBezTo>
                  <a:pt x="1437" y="1568"/>
                  <a:pt x="1443" y="1565"/>
                  <a:pt x="1448" y="1560"/>
                </a:cubicBezTo>
                <a:cubicBezTo>
                  <a:pt x="1811" y="1860"/>
                  <a:pt x="1811" y="1860"/>
                  <a:pt x="1811" y="1860"/>
                </a:cubicBezTo>
                <a:cubicBezTo>
                  <a:pt x="1809" y="1863"/>
                  <a:pt x="1808" y="1867"/>
                  <a:pt x="1808" y="1871"/>
                </a:cubicBezTo>
                <a:cubicBezTo>
                  <a:pt x="1808" y="1875"/>
                  <a:pt x="1809" y="1878"/>
                  <a:pt x="1811" y="1881"/>
                </a:cubicBezTo>
                <a:cubicBezTo>
                  <a:pt x="1197" y="2017"/>
                  <a:pt x="1197" y="2017"/>
                  <a:pt x="1197" y="2017"/>
                </a:cubicBezTo>
                <a:cubicBezTo>
                  <a:pt x="1193" y="2008"/>
                  <a:pt x="1187" y="2000"/>
                  <a:pt x="1178" y="1994"/>
                </a:cubicBezTo>
                <a:close/>
                <a:moveTo>
                  <a:pt x="1430" y="1519"/>
                </a:moveTo>
                <a:cubicBezTo>
                  <a:pt x="1430" y="1519"/>
                  <a:pt x="1430" y="1519"/>
                  <a:pt x="1430" y="1519"/>
                </a:cubicBezTo>
                <a:cubicBezTo>
                  <a:pt x="1410" y="1238"/>
                  <a:pt x="1410" y="1238"/>
                  <a:pt x="1410" y="1238"/>
                </a:cubicBezTo>
                <a:cubicBezTo>
                  <a:pt x="1421" y="1237"/>
                  <a:pt x="1431" y="1232"/>
                  <a:pt x="1438" y="1224"/>
                </a:cubicBezTo>
                <a:cubicBezTo>
                  <a:pt x="1836" y="1476"/>
                  <a:pt x="1836" y="1476"/>
                  <a:pt x="1836" y="1476"/>
                </a:cubicBezTo>
                <a:cubicBezTo>
                  <a:pt x="1834" y="1479"/>
                  <a:pt x="1833" y="1483"/>
                  <a:pt x="1833" y="1488"/>
                </a:cubicBezTo>
                <a:cubicBezTo>
                  <a:pt x="1833" y="1488"/>
                  <a:pt x="1833" y="1489"/>
                  <a:pt x="1833" y="1489"/>
                </a:cubicBezTo>
                <a:cubicBezTo>
                  <a:pt x="1454" y="1538"/>
                  <a:pt x="1454" y="1538"/>
                  <a:pt x="1454" y="1538"/>
                </a:cubicBezTo>
                <a:cubicBezTo>
                  <a:pt x="1452" y="1527"/>
                  <a:pt x="1442" y="1519"/>
                  <a:pt x="1430" y="1519"/>
                </a:cubicBezTo>
                <a:close/>
                <a:moveTo>
                  <a:pt x="1838" y="1473"/>
                </a:moveTo>
                <a:cubicBezTo>
                  <a:pt x="1440" y="1221"/>
                  <a:pt x="1440" y="1221"/>
                  <a:pt x="1440" y="1221"/>
                </a:cubicBezTo>
                <a:cubicBezTo>
                  <a:pt x="1446" y="1214"/>
                  <a:pt x="1450" y="1205"/>
                  <a:pt x="1450" y="1195"/>
                </a:cubicBezTo>
                <a:cubicBezTo>
                  <a:pt x="1693" y="1154"/>
                  <a:pt x="1693" y="1154"/>
                  <a:pt x="1693" y="1154"/>
                </a:cubicBezTo>
                <a:cubicBezTo>
                  <a:pt x="1695" y="1164"/>
                  <a:pt x="1705" y="1172"/>
                  <a:pt x="1716" y="1172"/>
                </a:cubicBezTo>
                <a:cubicBezTo>
                  <a:pt x="1719" y="1172"/>
                  <a:pt x="1722" y="1172"/>
                  <a:pt x="1724" y="1171"/>
                </a:cubicBezTo>
                <a:cubicBezTo>
                  <a:pt x="1847" y="1466"/>
                  <a:pt x="1847" y="1466"/>
                  <a:pt x="1847" y="1466"/>
                </a:cubicBezTo>
                <a:cubicBezTo>
                  <a:pt x="1843" y="1467"/>
                  <a:pt x="1840" y="1470"/>
                  <a:pt x="1838" y="1473"/>
                </a:cubicBezTo>
                <a:close/>
                <a:moveTo>
                  <a:pt x="2190" y="845"/>
                </a:moveTo>
                <a:cubicBezTo>
                  <a:pt x="1860" y="894"/>
                  <a:pt x="1860" y="894"/>
                  <a:pt x="1860" y="894"/>
                </a:cubicBezTo>
                <a:cubicBezTo>
                  <a:pt x="1858" y="887"/>
                  <a:pt x="1854" y="881"/>
                  <a:pt x="1848" y="878"/>
                </a:cubicBezTo>
                <a:cubicBezTo>
                  <a:pt x="1898" y="773"/>
                  <a:pt x="1898" y="773"/>
                  <a:pt x="1898" y="773"/>
                </a:cubicBezTo>
                <a:cubicBezTo>
                  <a:pt x="1901" y="774"/>
                  <a:pt x="1904" y="775"/>
                  <a:pt x="1907" y="775"/>
                </a:cubicBezTo>
                <a:cubicBezTo>
                  <a:pt x="1918" y="775"/>
                  <a:pt x="1927" y="768"/>
                  <a:pt x="1930" y="759"/>
                </a:cubicBezTo>
                <a:cubicBezTo>
                  <a:pt x="2190" y="838"/>
                  <a:pt x="2190" y="838"/>
                  <a:pt x="2190" y="838"/>
                </a:cubicBezTo>
                <a:cubicBezTo>
                  <a:pt x="2190" y="840"/>
                  <a:pt x="2189" y="842"/>
                  <a:pt x="2189" y="843"/>
                </a:cubicBezTo>
                <a:cubicBezTo>
                  <a:pt x="2189" y="844"/>
                  <a:pt x="2190" y="845"/>
                  <a:pt x="2190" y="845"/>
                </a:cubicBezTo>
                <a:close/>
                <a:moveTo>
                  <a:pt x="1128" y="416"/>
                </a:moveTo>
                <a:cubicBezTo>
                  <a:pt x="1010" y="581"/>
                  <a:pt x="1010" y="581"/>
                  <a:pt x="1010" y="581"/>
                </a:cubicBezTo>
                <a:cubicBezTo>
                  <a:pt x="1006" y="578"/>
                  <a:pt x="1001" y="577"/>
                  <a:pt x="997" y="577"/>
                </a:cubicBezTo>
                <a:cubicBezTo>
                  <a:pt x="990" y="577"/>
                  <a:pt x="984" y="579"/>
                  <a:pt x="980" y="583"/>
                </a:cubicBezTo>
                <a:cubicBezTo>
                  <a:pt x="762" y="376"/>
                  <a:pt x="762" y="376"/>
                  <a:pt x="762" y="376"/>
                </a:cubicBezTo>
                <a:cubicBezTo>
                  <a:pt x="767" y="373"/>
                  <a:pt x="771" y="368"/>
                  <a:pt x="772" y="361"/>
                </a:cubicBezTo>
                <a:cubicBezTo>
                  <a:pt x="1119" y="396"/>
                  <a:pt x="1119" y="396"/>
                  <a:pt x="1119" y="396"/>
                </a:cubicBezTo>
                <a:cubicBezTo>
                  <a:pt x="1119" y="397"/>
                  <a:pt x="1119" y="397"/>
                  <a:pt x="1119" y="397"/>
                </a:cubicBezTo>
                <a:cubicBezTo>
                  <a:pt x="1119" y="405"/>
                  <a:pt x="1122" y="412"/>
                  <a:pt x="1128" y="416"/>
                </a:cubicBezTo>
                <a:close/>
                <a:moveTo>
                  <a:pt x="589" y="884"/>
                </a:moveTo>
                <a:cubicBezTo>
                  <a:pt x="594" y="879"/>
                  <a:pt x="598" y="872"/>
                  <a:pt x="598" y="864"/>
                </a:cubicBezTo>
                <a:cubicBezTo>
                  <a:pt x="598" y="851"/>
                  <a:pt x="587" y="840"/>
                  <a:pt x="574" y="840"/>
                </a:cubicBezTo>
                <a:cubicBezTo>
                  <a:pt x="573" y="840"/>
                  <a:pt x="573" y="840"/>
                  <a:pt x="573" y="840"/>
                </a:cubicBezTo>
                <a:cubicBezTo>
                  <a:pt x="516" y="678"/>
                  <a:pt x="516" y="678"/>
                  <a:pt x="516" y="678"/>
                </a:cubicBezTo>
                <a:cubicBezTo>
                  <a:pt x="528" y="673"/>
                  <a:pt x="537" y="663"/>
                  <a:pt x="541" y="651"/>
                </a:cubicBezTo>
                <a:cubicBezTo>
                  <a:pt x="1154" y="823"/>
                  <a:pt x="1154" y="823"/>
                  <a:pt x="1154" y="823"/>
                </a:cubicBezTo>
                <a:cubicBezTo>
                  <a:pt x="1154" y="823"/>
                  <a:pt x="1154" y="824"/>
                  <a:pt x="1154" y="825"/>
                </a:cubicBezTo>
                <a:cubicBezTo>
                  <a:pt x="1154" y="830"/>
                  <a:pt x="1156" y="835"/>
                  <a:pt x="1159" y="839"/>
                </a:cubicBezTo>
                <a:cubicBezTo>
                  <a:pt x="704" y="1147"/>
                  <a:pt x="704" y="1147"/>
                  <a:pt x="704" y="1147"/>
                </a:cubicBezTo>
                <a:cubicBezTo>
                  <a:pt x="700" y="1141"/>
                  <a:pt x="693" y="1138"/>
                  <a:pt x="686" y="1138"/>
                </a:cubicBezTo>
                <a:cubicBezTo>
                  <a:pt x="684" y="1138"/>
                  <a:pt x="681" y="1138"/>
                  <a:pt x="679" y="1139"/>
                </a:cubicBezTo>
                <a:cubicBezTo>
                  <a:pt x="642" y="1033"/>
                  <a:pt x="642" y="1033"/>
                  <a:pt x="642" y="1033"/>
                </a:cubicBezTo>
                <a:lnTo>
                  <a:pt x="589" y="884"/>
                </a:lnTo>
                <a:close/>
                <a:moveTo>
                  <a:pt x="438" y="2020"/>
                </a:moveTo>
                <a:cubicBezTo>
                  <a:pt x="819" y="1803"/>
                  <a:pt x="819" y="1803"/>
                  <a:pt x="819" y="1803"/>
                </a:cubicBezTo>
                <a:cubicBezTo>
                  <a:pt x="823" y="1810"/>
                  <a:pt x="830" y="1814"/>
                  <a:pt x="839" y="1814"/>
                </a:cubicBezTo>
                <a:cubicBezTo>
                  <a:pt x="846" y="1814"/>
                  <a:pt x="853" y="1811"/>
                  <a:pt x="858" y="1806"/>
                </a:cubicBezTo>
                <a:cubicBezTo>
                  <a:pt x="1121" y="2002"/>
                  <a:pt x="1121" y="2002"/>
                  <a:pt x="1121" y="2002"/>
                </a:cubicBezTo>
                <a:cubicBezTo>
                  <a:pt x="1116" y="2009"/>
                  <a:pt x="1112" y="2017"/>
                  <a:pt x="1111" y="2026"/>
                </a:cubicBezTo>
                <a:cubicBezTo>
                  <a:pt x="440" y="2030"/>
                  <a:pt x="440" y="2030"/>
                  <a:pt x="440" y="2030"/>
                </a:cubicBezTo>
                <a:cubicBezTo>
                  <a:pt x="440" y="2029"/>
                  <a:pt x="440" y="2028"/>
                  <a:pt x="440" y="2028"/>
                </a:cubicBezTo>
                <a:cubicBezTo>
                  <a:pt x="440" y="2025"/>
                  <a:pt x="439" y="2022"/>
                  <a:pt x="438" y="2020"/>
                </a:cubicBezTo>
                <a:close/>
                <a:moveTo>
                  <a:pt x="1833" y="1847"/>
                </a:moveTo>
                <a:cubicBezTo>
                  <a:pt x="1825" y="1847"/>
                  <a:pt x="1818" y="1851"/>
                  <a:pt x="1813" y="1857"/>
                </a:cubicBezTo>
                <a:cubicBezTo>
                  <a:pt x="1450" y="1558"/>
                  <a:pt x="1450" y="1558"/>
                  <a:pt x="1450" y="1558"/>
                </a:cubicBezTo>
                <a:cubicBezTo>
                  <a:pt x="1453" y="1553"/>
                  <a:pt x="1454" y="1549"/>
                  <a:pt x="1454" y="1543"/>
                </a:cubicBezTo>
                <a:cubicBezTo>
                  <a:pt x="1454" y="1543"/>
                  <a:pt x="1454" y="1542"/>
                  <a:pt x="1454" y="1542"/>
                </a:cubicBezTo>
                <a:cubicBezTo>
                  <a:pt x="1833" y="1493"/>
                  <a:pt x="1833" y="1493"/>
                  <a:pt x="1833" y="1493"/>
                </a:cubicBezTo>
                <a:cubicBezTo>
                  <a:pt x="1835" y="1503"/>
                  <a:pt x="1844" y="1511"/>
                  <a:pt x="1854" y="1512"/>
                </a:cubicBezTo>
                <a:cubicBezTo>
                  <a:pt x="1836" y="1847"/>
                  <a:pt x="1836" y="1847"/>
                  <a:pt x="1836" y="1847"/>
                </a:cubicBezTo>
                <a:cubicBezTo>
                  <a:pt x="1835" y="1847"/>
                  <a:pt x="1834" y="1847"/>
                  <a:pt x="1833" y="1847"/>
                </a:cubicBezTo>
                <a:close/>
                <a:moveTo>
                  <a:pt x="1857" y="1463"/>
                </a:moveTo>
                <a:cubicBezTo>
                  <a:pt x="1855" y="1463"/>
                  <a:pt x="1852" y="1464"/>
                  <a:pt x="1850" y="1464"/>
                </a:cubicBezTo>
                <a:cubicBezTo>
                  <a:pt x="1727" y="1170"/>
                  <a:pt x="1727" y="1170"/>
                  <a:pt x="1727" y="1170"/>
                </a:cubicBezTo>
                <a:cubicBezTo>
                  <a:pt x="1735" y="1166"/>
                  <a:pt x="1740" y="1159"/>
                  <a:pt x="1741" y="1150"/>
                </a:cubicBezTo>
                <a:cubicBezTo>
                  <a:pt x="2080" y="1162"/>
                  <a:pt x="2080" y="1162"/>
                  <a:pt x="2080" y="1162"/>
                </a:cubicBezTo>
                <a:cubicBezTo>
                  <a:pt x="2080" y="1169"/>
                  <a:pt x="2083" y="1175"/>
                  <a:pt x="2088" y="1180"/>
                </a:cubicBezTo>
                <a:cubicBezTo>
                  <a:pt x="1871" y="1467"/>
                  <a:pt x="1871" y="1467"/>
                  <a:pt x="1871" y="1467"/>
                </a:cubicBezTo>
                <a:cubicBezTo>
                  <a:pt x="1867" y="1465"/>
                  <a:pt x="1862" y="1463"/>
                  <a:pt x="1857" y="1463"/>
                </a:cubicBezTo>
                <a:close/>
                <a:moveTo>
                  <a:pt x="2147" y="1032"/>
                </a:moveTo>
                <a:cubicBezTo>
                  <a:pt x="2144" y="1031"/>
                  <a:pt x="2142" y="1030"/>
                  <a:pt x="2139" y="1030"/>
                </a:cubicBezTo>
                <a:cubicBezTo>
                  <a:pt x="2125" y="1030"/>
                  <a:pt x="2114" y="1041"/>
                  <a:pt x="2114" y="1055"/>
                </a:cubicBezTo>
                <a:cubicBezTo>
                  <a:pt x="2114" y="1066"/>
                  <a:pt x="2121" y="1075"/>
                  <a:pt x="2131" y="1078"/>
                </a:cubicBezTo>
                <a:cubicBezTo>
                  <a:pt x="2110" y="1137"/>
                  <a:pt x="2110" y="1137"/>
                  <a:pt x="2110" y="1137"/>
                </a:cubicBezTo>
                <a:cubicBezTo>
                  <a:pt x="2108" y="1137"/>
                  <a:pt x="2106" y="1137"/>
                  <a:pt x="2104" y="1137"/>
                </a:cubicBezTo>
                <a:cubicBezTo>
                  <a:pt x="2098" y="1137"/>
                  <a:pt x="2092" y="1139"/>
                  <a:pt x="2088" y="1143"/>
                </a:cubicBezTo>
                <a:cubicBezTo>
                  <a:pt x="1974" y="1031"/>
                  <a:pt x="1974" y="1031"/>
                  <a:pt x="1974" y="1031"/>
                </a:cubicBezTo>
                <a:cubicBezTo>
                  <a:pt x="1978" y="1027"/>
                  <a:pt x="1980" y="1021"/>
                  <a:pt x="1980" y="1014"/>
                </a:cubicBezTo>
                <a:cubicBezTo>
                  <a:pt x="1980" y="1010"/>
                  <a:pt x="1979" y="1007"/>
                  <a:pt x="1978" y="1003"/>
                </a:cubicBezTo>
                <a:cubicBezTo>
                  <a:pt x="2195" y="858"/>
                  <a:pt x="2195" y="858"/>
                  <a:pt x="2195" y="858"/>
                </a:cubicBezTo>
                <a:cubicBezTo>
                  <a:pt x="2197" y="862"/>
                  <a:pt x="2201" y="864"/>
                  <a:pt x="2204" y="866"/>
                </a:cubicBezTo>
                <a:cubicBezTo>
                  <a:pt x="2181" y="934"/>
                  <a:pt x="2181" y="934"/>
                  <a:pt x="2181" y="934"/>
                </a:cubicBezTo>
                <a:lnTo>
                  <a:pt x="2147" y="1032"/>
                </a:lnTo>
                <a:close/>
                <a:moveTo>
                  <a:pt x="2191" y="835"/>
                </a:moveTo>
                <a:cubicBezTo>
                  <a:pt x="1931" y="756"/>
                  <a:pt x="1931" y="756"/>
                  <a:pt x="1931" y="756"/>
                </a:cubicBezTo>
                <a:cubicBezTo>
                  <a:pt x="1932" y="754"/>
                  <a:pt x="1932" y="752"/>
                  <a:pt x="1932" y="750"/>
                </a:cubicBezTo>
                <a:cubicBezTo>
                  <a:pt x="1932" y="746"/>
                  <a:pt x="1931" y="741"/>
                  <a:pt x="1929" y="738"/>
                </a:cubicBezTo>
                <a:cubicBezTo>
                  <a:pt x="2108" y="615"/>
                  <a:pt x="2108" y="615"/>
                  <a:pt x="2108" y="615"/>
                </a:cubicBezTo>
                <a:cubicBezTo>
                  <a:pt x="2113" y="622"/>
                  <a:pt x="2120" y="626"/>
                  <a:pt x="2129" y="626"/>
                </a:cubicBezTo>
                <a:cubicBezTo>
                  <a:pt x="2131" y="626"/>
                  <a:pt x="2134" y="626"/>
                  <a:pt x="2136" y="625"/>
                </a:cubicBezTo>
                <a:cubicBezTo>
                  <a:pt x="2204" y="821"/>
                  <a:pt x="2204" y="821"/>
                  <a:pt x="2204" y="821"/>
                </a:cubicBezTo>
                <a:cubicBezTo>
                  <a:pt x="2198" y="823"/>
                  <a:pt x="2193" y="828"/>
                  <a:pt x="2191" y="835"/>
                </a:cubicBezTo>
                <a:close/>
                <a:moveTo>
                  <a:pt x="2129" y="577"/>
                </a:moveTo>
                <a:cubicBezTo>
                  <a:pt x="2115" y="577"/>
                  <a:pt x="2104" y="588"/>
                  <a:pt x="2104" y="601"/>
                </a:cubicBezTo>
                <a:cubicBezTo>
                  <a:pt x="2104" y="605"/>
                  <a:pt x="2105" y="609"/>
                  <a:pt x="2107" y="612"/>
                </a:cubicBezTo>
                <a:cubicBezTo>
                  <a:pt x="1927" y="735"/>
                  <a:pt x="1927" y="735"/>
                  <a:pt x="1927" y="735"/>
                </a:cubicBezTo>
                <a:cubicBezTo>
                  <a:pt x="1924" y="731"/>
                  <a:pt x="1920" y="729"/>
                  <a:pt x="1916" y="727"/>
                </a:cubicBezTo>
                <a:cubicBezTo>
                  <a:pt x="1940" y="639"/>
                  <a:pt x="1940" y="639"/>
                  <a:pt x="1940" y="639"/>
                </a:cubicBezTo>
                <a:cubicBezTo>
                  <a:pt x="1966" y="545"/>
                  <a:pt x="1966" y="545"/>
                  <a:pt x="1966" y="545"/>
                </a:cubicBezTo>
                <a:cubicBezTo>
                  <a:pt x="1968" y="546"/>
                  <a:pt x="1970" y="546"/>
                  <a:pt x="1972" y="546"/>
                </a:cubicBezTo>
                <a:cubicBezTo>
                  <a:pt x="1986" y="546"/>
                  <a:pt x="1997" y="535"/>
                  <a:pt x="1997" y="521"/>
                </a:cubicBezTo>
                <a:cubicBezTo>
                  <a:pt x="1997" y="520"/>
                  <a:pt x="1997" y="519"/>
                  <a:pt x="1997" y="517"/>
                </a:cubicBezTo>
                <a:cubicBezTo>
                  <a:pt x="2242" y="507"/>
                  <a:pt x="2242" y="507"/>
                  <a:pt x="2242" y="507"/>
                </a:cubicBezTo>
                <a:cubicBezTo>
                  <a:pt x="2242" y="511"/>
                  <a:pt x="2243" y="514"/>
                  <a:pt x="2245" y="517"/>
                </a:cubicBezTo>
                <a:cubicBezTo>
                  <a:pt x="2147" y="585"/>
                  <a:pt x="2147" y="585"/>
                  <a:pt x="2147" y="585"/>
                </a:cubicBezTo>
                <a:cubicBezTo>
                  <a:pt x="2142" y="580"/>
                  <a:pt x="2136" y="577"/>
                  <a:pt x="2129" y="577"/>
                </a:cubicBezTo>
                <a:close/>
                <a:moveTo>
                  <a:pt x="2242" y="504"/>
                </a:moveTo>
                <a:cubicBezTo>
                  <a:pt x="1996" y="514"/>
                  <a:pt x="1996" y="514"/>
                  <a:pt x="1996" y="514"/>
                </a:cubicBezTo>
                <a:cubicBezTo>
                  <a:pt x="1993" y="506"/>
                  <a:pt x="1987" y="500"/>
                  <a:pt x="1980" y="498"/>
                </a:cubicBezTo>
                <a:cubicBezTo>
                  <a:pt x="2011" y="386"/>
                  <a:pt x="2011" y="386"/>
                  <a:pt x="2011" y="386"/>
                </a:cubicBezTo>
                <a:cubicBezTo>
                  <a:pt x="2015" y="387"/>
                  <a:pt x="2020" y="388"/>
                  <a:pt x="2025" y="388"/>
                </a:cubicBezTo>
                <a:cubicBezTo>
                  <a:pt x="2039" y="388"/>
                  <a:pt x="2052" y="382"/>
                  <a:pt x="2060" y="371"/>
                </a:cubicBezTo>
                <a:cubicBezTo>
                  <a:pt x="2245" y="493"/>
                  <a:pt x="2245" y="493"/>
                  <a:pt x="2245" y="493"/>
                </a:cubicBezTo>
                <a:cubicBezTo>
                  <a:pt x="2243" y="496"/>
                  <a:pt x="2242" y="500"/>
                  <a:pt x="2242" y="504"/>
                </a:cubicBezTo>
                <a:close/>
                <a:moveTo>
                  <a:pt x="1983" y="359"/>
                </a:moveTo>
                <a:cubicBezTo>
                  <a:pt x="1554" y="548"/>
                  <a:pt x="1554" y="548"/>
                  <a:pt x="1554" y="548"/>
                </a:cubicBezTo>
                <a:cubicBezTo>
                  <a:pt x="1550" y="540"/>
                  <a:pt x="1541" y="535"/>
                  <a:pt x="1532" y="535"/>
                </a:cubicBezTo>
                <a:cubicBezTo>
                  <a:pt x="1527" y="535"/>
                  <a:pt x="1522" y="536"/>
                  <a:pt x="1518" y="539"/>
                </a:cubicBezTo>
                <a:cubicBezTo>
                  <a:pt x="1318" y="295"/>
                  <a:pt x="1318" y="295"/>
                  <a:pt x="1318" y="295"/>
                </a:cubicBezTo>
                <a:cubicBezTo>
                  <a:pt x="1322" y="291"/>
                  <a:pt x="1324" y="286"/>
                  <a:pt x="1325" y="281"/>
                </a:cubicBezTo>
                <a:cubicBezTo>
                  <a:pt x="1981" y="342"/>
                  <a:pt x="1981" y="342"/>
                  <a:pt x="1981" y="342"/>
                </a:cubicBezTo>
                <a:cubicBezTo>
                  <a:pt x="1981" y="342"/>
                  <a:pt x="1981" y="343"/>
                  <a:pt x="1981" y="344"/>
                </a:cubicBezTo>
                <a:cubicBezTo>
                  <a:pt x="1981" y="349"/>
                  <a:pt x="1981" y="354"/>
                  <a:pt x="1983" y="359"/>
                </a:cubicBezTo>
                <a:close/>
                <a:moveTo>
                  <a:pt x="1281" y="291"/>
                </a:moveTo>
                <a:cubicBezTo>
                  <a:pt x="1162" y="381"/>
                  <a:pt x="1162" y="381"/>
                  <a:pt x="1162" y="381"/>
                </a:cubicBezTo>
                <a:cubicBezTo>
                  <a:pt x="1157" y="376"/>
                  <a:pt x="1151" y="373"/>
                  <a:pt x="1143" y="373"/>
                </a:cubicBezTo>
                <a:cubicBezTo>
                  <a:pt x="1131" y="373"/>
                  <a:pt x="1121" y="381"/>
                  <a:pt x="1119" y="393"/>
                </a:cubicBezTo>
                <a:cubicBezTo>
                  <a:pt x="772" y="358"/>
                  <a:pt x="772" y="358"/>
                  <a:pt x="772" y="358"/>
                </a:cubicBezTo>
                <a:cubicBezTo>
                  <a:pt x="772" y="358"/>
                  <a:pt x="772" y="357"/>
                  <a:pt x="772" y="356"/>
                </a:cubicBezTo>
                <a:cubicBezTo>
                  <a:pt x="772" y="355"/>
                  <a:pt x="772" y="354"/>
                  <a:pt x="772" y="353"/>
                </a:cubicBezTo>
                <a:cubicBezTo>
                  <a:pt x="1277" y="282"/>
                  <a:pt x="1277" y="282"/>
                  <a:pt x="1277" y="282"/>
                </a:cubicBezTo>
                <a:cubicBezTo>
                  <a:pt x="1278" y="285"/>
                  <a:pt x="1279" y="288"/>
                  <a:pt x="1281" y="291"/>
                </a:cubicBezTo>
                <a:close/>
                <a:moveTo>
                  <a:pt x="748" y="381"/>
                </a:moveTo>
                <a:cubicBezTo>
                  <a:pt x="752" y="381"/>
                  <a:pt x="756" y="380"/>
                  <a:pt x="759" y="378"/>
                </a:cubicBezTo>
                <a:cubicBezTo>
                  <a:pt x="978" y="586"/>
                  <a:pt x="978" y="586"/>
                  <a:pt x="978" y="586"/>
                </a:cubicBezTo>
                <a:cubicBezTo>
                  <a:pt x="974" y="590"/>
                  <a:pt x="972" y="595"/>
                  <a:pt x="972" y="601"/>
                </a:cubicBezTo>
                <a:cubicBezTo>
                  <a:pt x="972" y="601"/>
                  <a:pt x="972" y="601"/>
                  <a:pt x="972" y="601"/>
                </a:cubicBezTo>
                <a:cubicBezTo>
                  <a:pt x="686" y="622"/>
                  <a:pt x="686" y="622"/>
                  <a:pt x="686" y="622"/>
                </a:cubicBezTo>
                <a:cubicBezTo>
                  <a:pt x="543" y="632"/>
                  <a:pt x="543" y="632"/>
                  <a:pt x="543" y="632"/>
                </a:cubicBezTo>
                <a:cubicBezTo>
                  <a:pt x="542" y="621"/>
                  <a:pt x="537" y="611"/>
                  <a:pt x="529" y="604"/>
                </a:cubicBezTo>
                <a:cubicBezTo>
                  <a:pt x="728" y="371"/>
                  <a:pt x="728" y="371"/>
                  <a:pt x="728" y="371"/>
                </a:cubicBezTo>
                <a:cubicBezTo>
                  <a:pt x="733" y="377"/>
                  <a:pt x="740" y="381"/>
                  <a:pt x="748" y="381"/>
                </a:cubicBezTo>
                <a:close/>
                <a:moveTo>
                  <a:pt x="546" y="2254"/>
                </a:moveTo>
                <a:cubicBezTo>
                  <a:pt x="546" y="2254"/>
                  <a:pt x="546" y="2254"/>
                  <a:pt x="545" y="2254"/>
                </a:cubicBezTo>
                <a:cubicBezTo>
                  <a:pt x="427" y="2049"/>
                  <a:pt x="427" y="2049"/>
                  <a:pt x="427" y="2049"/>
                </a:cubicBezTo>
                <a:cubicBezTo>
                  <a:pt x="433" y="2046"/>
                  <a:pt x="437" y="2040"/>
                  <a:pt x="439" y="2033"/>
                </a:cubicBezTo>
                <a:cubicBezTo>
                  <a:pt x="1110" y="2029"/>
                  <a:pt x="1110" y="2029"/>
                  <a:pt x="1110" y="2029"/>
                </a:cubicBezTo>
                <a:cubicBezTo>
                  <a:pt x="1110" y="2030"/>
                  <a:pt x="1110" y="2031"/>
                  <a:pt x="1110" y="2032"/>
                </a:cubicBezTo>
                <a:cubicBezTo>
                  <a:pt x="1110" y="2043"/>
                  <a:pt x="1115" y="2054"/>
                  <a:pt x="1122" y="2062"/>
                </a:cubicBezTo>
                <a:cubicBezTo>
                  <a:pt x="702" y="2489"/>
                  <a:pt x="702" y="2489"/>
                  <a:pt x="702" y="2489"/>
                </a:cubicBezTo>
                <a:cubicBezTo>
                  <a:pt x="697" y="2485"/>
                  <a:pt x="692" y="2483"/>
                  <a:pt x="686" y="2483"/>
                </a:cubicBezTo>
                <a:cubicBezTo>
                  <a:pt x="682" y="2483"/>
                  <a:pt x="678" y="2484"/>
                  <a:pt x="675" y="2485"/>
                </a:cubicBezTo>
                <a:cubicBezTo>
                  <a:pt x="566" y="2293"/>
                  <a:pt x="566" y="2293"/>
                  <a:pt x="566" y="2293"/>
                </a:cubicBezTo>
                <a:cubicBezTo>
                  <a:pt x="569" y="2289"/>
                  <a:pt x="571" y="2284"/>
                  <a:pt x="571" y="2278"/>
                </a:cubicBezTo>
                <a:cubicBezTo>
                  <a:pt x="571" y="2265"/>
                  <a:pt x="560" y="2254"/>
                  <a:pt x="546" y="2254"/>
                </a:cubicBezTo>
                <a:close/>
                <a:moveTo>
                  <a:pt x="1467" y="2218"/>
                </a:moveTo>
                <a:cubicBezTo>
                  <a:pt x="1467" y="2213"/>
                  <a:pt x="1466" y="2209"/>
                  <a:pt x="1464" y="2206"/>
                </a:cubicBezTo>
                <a:cubicBezTo>
                  <a:pt x="1781" y="1928"/>
                  <a:pt x="1781" y="1928"/>
                  <a:pt x="1781" y="1928"/>
                </a:cubicBezTo>
                <a:cubicBezTo>
                  <a:pt x="1576" y="2496"/>
                  <a:pt x="1576" y="2496"/>
                  <a:pt x="1576" y="2496"/>
                </a:cubicBezTo>
                <a:cubicBezTo>
                  <a:pt x="1571" y="2497"/>
                  <a:pt x="1566" y="2501"/>
                  <a:pt x="1563" y="2505"/>
                </a:cubicBezTo>
                <a:cubicBezTo>
                  <a:pt x="1517" y="2392"/>
                  <a:pt x="1473" y="2281"/>
                  <a:pt x="1456" y="2238"/>
                </a:cubicBezTo>
                <a:cubicBezTo>
                  <a:pt x="1463" y="2234"/>
                  <a:pt x="1467" y="2226"/>
                  <a:pt x="1467" y="2218"/>
                </a:cubicBezTo>
                <a:close/>
                <a:moveTo>
                  <a:pt x="2041" y="2239"/>
                </a:moveTo>
                <a:cubicBezTo>
                  <a:pt x="2195" y="2505"/>
                  <a:pt x="2195" y="2505"/>
                  <a:pt x="2195" y="2505"/>
                </a:cubicBezTo>
                <a:cubicBezTo>
                  <a:pt x="2182" y="2506"/>
                  <a:pt x="2172" y="2516"/>
                  <a:pt x="2172" y="2529"/>
                </a:cubicBezTo>
                <a:cubicBezTo>
                  <a:pt x="2172" y="2535"/>
                  <a:pt x="2174" y="2540"/>
                  <a:pt x="2177" y="2544"/>
                </a:cubicBezTo>
                <a:cubicBezTo>
                  <a:pt x="1884" y="2719"/>
                  <a:pt x="1884" y="2719"/>
                  <a:pt x="1884" y="2719"/>
                </a:cubicBezTo>
                <a:cubicBezTo>
                  <a:pt x="1881" y="2713"/>
                  <a:pt x="1877" y="2709"/>
                  <a:pt x="1871" y="2706"/>
                </a:cubicBezTo>
                <a:cubicBezTo>
                  <a:pt x="2021" y="2292"/>
                  <a:pt x="2021" y="2292"/>
                  <a:pt x="2021" y="2292"/>
                </a:cubicBezTo>
                <a:cubicBezTo>
                  <a:pt x="2034" y="2292"/>
                  <a:pt x="2045" y="2281"/>
                  <a:pt x="2045" y="2268"/>
                </a:cubicBezTo>
                <a:cubicBezTo>
                  <a:pt x="2045" y="2260"/>
                  <a:pt x="2041" y="2254"/>
                  <a:pt x="2036" y="2249"/>
                </a:cubicBezTo>
                <a:cubicBezTo>
                  <a:pt x="2039" y="2240"/>
                  <a:pt x="2039" y="2240"/>
                  <a:pt x="2039" y="2240"/>
                </a:cubicBezTo>
                <a:lnTo>
                  <a:pt x="2041" y="2239"/>
                </a:lnTo>
                <a:close/>
                <a:moveTo>
                  <a:pt x="2034" y="2247"/>
                </a:moveTo>
                <a:cubicBezTo>
                  <a:pt x="2033" y="2247"/>
                  <a:pt x="2032" y="2246"/>
                  <a:pt x="2030" y="2245"/>
                </a:cubicBezTo>
                <a:cubicBezTo>
                  <a:pt x="2036" y="2243"/>
                  <a:pt x="2036" y="2243"/>
                  <a:pt x="2036" y="2243"/>
                </a:cubicBezTo>
                <a:lnTo>
                  <a:pt x="2034" y="2247"/>
                </a:lnTo>
                <a:close/>
                <a:moveTo>
                  <a:pt x="2179" y="2546"/>
                </a:moveTo>
                <a:cubicBezTo>
                  <a:pt x="2184" y="2551"/>
                  <a:pt x="2190" y="2554"/>
                  <a:pt x="2197" y="2554"/>
                </a:cubicBezTo>
                <a:cubicBezTo>
                  <a:pt x="2210" y="2554"/>
                  <a:pt x="2221" y="2543"/>
                  <a:pt x="2221" y="2529"/>
                </a:cubicBezTo>
                <a:cubicBezTo>
                  <a:pt x="2221" y="2516"/>
                  <a:pt x="2211" y="2505"/>
                  <a:pt x="2198" y="2505"/>
                </a:cubicBezTo>
                <a:cubicBezTo>
                  <a:pt x="2044" y="2238"/>
                  <a:pt x="2044" y="2238"/>
                  <a:pt x="2044" y="2238"/>
                </a:cubicBezTo>
                <a:cubicBezTo>
                  <a:pt x="2386" y="2043"/>
                  <a:pt x="2386" y="2043"/>
                  <a:pt x="2386" y="2043"/>
                </a:cubicBezTo>
                <a:cubicBezTo>
                  <a:pt x="2388" y="2045"/>
                  <a:pt x="2390" y="2047"/>
                  <a:pt x="2392" y="2048"/>
                </a:cubicBezTo>
                <a:cubicBezTo>
                  <a:pt x="2278" y="2539"/>
                  <a:pt x="2278" y="2539"/>
                  <a:pt x="2278" y="2539"/>
                </a:cubicBezTo>
                <a:cubicBezTo>
                  <a:pt x="2275" y="2537"/>
                  <a:pt x="2272" y="2536"/>
                  <a:pt x="2268" y="2536"/>
                </a:cubicBezTo>
                <a:cubicBezTo>
                  <a:pt x="2254" y="2536"/>
                  <a:pt x="2243" y="2547"/>
                  <a:pt x="2243" y="2561"/>
                </a:cubicBezTo>
                <a:cubicBezTo>
                  <a:pt x="2243" y="2564"/>
                  <a:pt x="2244" y="2567"/>
                  <a:pt x="2245" y="2570"/>
                </a:cubicBezTo>
                <a:cubicBezTo>
                  <a:pt x="1891" y="2718"/>
                  <a:pt x="1891" y="2718"/>
                  <a:pt x="1891" y="2718"/>
                </a:cubicBezTo>
                <a:lnTo>
                  <a:pt x="2179" y="2546"/>
                </a:lnTo>
                <a:close/>
                <a:moveTo>
                  <a:pt x="2291" y="2553"/>
                </a:moveTo>
                <a:cubicBezTo>
                  <a:pt x="2289" y="2548"/>
                  <a:pt x="2286" y="2543"/>
                  <a:pt x="2281" y="2540"/>
                </a:cubicBezTo>
                <a:cubicBezTo>
                  <a:pt x="2396" y="2049"/>
                  <a:pt x="2396" y="2049"/>
                  <a:pt x="2396" y="2049"/>
                </a:cubicBezTo>
                <a:cubicBezTo>
                  <a:pt x="2398" y="2050"/>
                  <a:pt x="2401" y="2050"/>
                  <a:pt x="2403" y="2050"/>
                </a:cubicBezTo>
                <a:cubicBezTo>
                  <a:pt x="2410" y="2050"/>
                  <a:pt x="2416" y="2048"/>
                  <a:pt x="2421" y="2043"/>
                </a:cubicBezTo>
                <a:cubicBezTo>
                  <a:pt x="2695" y="2322"/>
                  <a:pt x="2695" y="2322"/>
                  <a:pt x="2695" y="2322"/>
                </a:cubicBezTo>
                <a:lnTo>
                  <a:pt x="2291" y="2553"/>
                </a:lnTo>
                <a:close/>
                <a:moveTo>
                  <a:pt x="2519" y="1499"/>
                </a:moveTo>
                <a:cubicBezTo>
                  <a:pt x="2522" y="1500"/>
                  <a:pt x="2524" y="1500"/>
                  <a:pt x="2527" y="1500"/>
                </a:cubicBezTo>
                <a:cubicBezTo>
                  <a:pt x="2530" y="1500"/>
                  <a:pt x="2534" y="1499"/>
                  <a:pt x="2537" y="1498"/>
                </a:cubicBezTo>
                <a:cubicBezTo>
                  <a:pt x="2817" y="1782"/>
                  <a:pt x="2817" y="1782"/>
                  <a:pt x="2817" y="1782"/>
                </a:cubicBezTo>
                <a:cubicBezTo>
                  <a:pt x="2421" y="2008"/>
                  <a:pt x="2421" y="2008"/>
                  <a:pt x="2421" y="2008"/>
                </a:cubicBezTo>
                <a:cubicBezTo>
                  <a:pt x="2416" y="2004"/>
                  <a:pt x="2410" y="2001"/>
                  <a:pt x="2403" y="2001"/>
                </a:cubicBezTo>
                <a:cubicBezTo>
                  <a:pt x="2403" y="2001"/>
                  <a:pt x="2403" y="2001"/>
                  <a:pt x="2403" y="2001"/>
                </a:cubicBezTo>
                <a:lnTo>
                  <a:pt x="2519" y="1499"/>
                </a:lnTo>
                <a:close/>
                <a:moveTo>
                  <a:pt x="2381" y="2015"/>
                </a:moveTo>
                <a:cubicBezTo>
                  <a:pt x="2380" y="2018"/>
                  <a:pt x="2379" y="2022"/>
                  <a:pt x="2379" y="2026"/>
                </a:cubicBezTo>
                <a:cubicBezTo>
                  <a:pt x="2379" y="2031"/>
                  <a:pt x="2381" y="2036"/>
                  <a:pt x="2384" y="2040"/>
                </a:cubicBezTo>
                <a:cubicBezTo>
                  <a:pt x="2042" y="2235"/>
                  <a:pt x="2042" y="2235"/>
                  <a:pt x="2042" y="2235"/>
                </a:cubicBezTo>
                <a:cubicBezTo>
                  <a:pt x="2040" y="2231"/>
                  <a:pt x="2040" y="2231"/>
                  <a:pt x="2040" y="2231"/>
                </a:cubicBezTo>
                <a:cubicBezTo>
                  <a:pt x="2037" y="2238"/>
                  <a:pt x="2037" y="2238"/>
                  <a:pt x="2037" y="2238"/>
                </a:cubicBezTo>
                <a:cubicBezTo>
                  <a:pt x="2026" y="2244"/>
                  <a:pt x="2026" y="2244"/>
                  <a:pt x="2026" y="2244"/>
                </a:cubicBezTo>
                <a:cubicBezTo>
                  <a:pt x="2024" y="2243"/>
                  <a:pt x="2022" y="2243"/>
                  <a:pt x="2020" y="2243"/>
                </a:cubicBezTo>
                <a:cubicBezTo>
                  <a:pt x="2009" y="2243"/>
                  <a:pt x="1999" y="2251"/>
                  <a:pt x="1996" y="2261"/>
                </a:cubicBezTo>
                <a:cubicBezTo>
                  <a:pt x="1981" y="2270"/>
                  <a:pt x="1981" y="2270"/>
                  <a:pt x="1981" y="2270"/>
                </a:cubicBezTo>
                <a:cubicBezTo>
                  <a:pt x="1980" y="2268"/>
                  <a:pt x="1980" y="2268"/>
                  <a:pt x="1980" y="2268"/>
                </a:cubicBezTo>
                <a:cubicBezTo>
                  <a:pt x="2101" y="1746"/>
                  <a:pt x="2101" y="1746"/>
                  <a:pt x="2101" y="1746"/>
                </a:cubicBezTo>
                <a:cubicBezTo>
                  <a:pt x="2101" y="1746"/>
                  <a:pt x="2101" y="1746"/>
                  <a:pt x="2101" y="1746"/>
                </a:cubicBezTo>
                <a:cubicBezTo>
                  <a:pt x="2106" y="1746"/>
                  <a:pt x="2110" y="1745"/>
                  <a:pt x="2113" y="1743"/>
                </a:cubicBezTo>
                <a:lnTo>
                  <a:pt x="2381" y="2015"/>
                </a:lnTo>
                <a:close/>
                <a:moveTo>
                  <a:pt x="2098" y="1746"/>
                </a:moveTo>
                <a:cubicBezTo>
                  <a:pt x="1977" y="2264"/>
                  <a:pt x="1977" y="2264"/>
                  <a:pt x="1977" y="2264"/>
                </a:cubicBezTo>
                <a:cubicBezTo>
                  <a:pt x="1783" y="1927"/>
                  <a:pt x="1783" y="1927"/>
                  <a:pt x="1783" y="1927"/>
                </a:cubicBezTo>
                <a:cubicBezTo>
                  <a:pt x="1821" y="1893"/>
                  <a:pt x="1821" y="1893"/>
                  <a:pt x="1821" y="1893"/>
                </a:cubicBezTo>
                <a:cubicBezTo>
                  <a:pt x="1825" y="1895"/>
                  <a:pt x="1829" y="1896"/>
                  <a:pt x="1833" y="1896"/>
                </a:cubicBezTo>
                <a:cubicBezTo>
                  <a:pt x="1846" y="1896"/>
                  <a:pt x="1858" y="1885"/>
                  <a:pt x="1858" y="1871"/>
                </a:cubicBezTo>
                <a:cubicBezTo>
                  <a:pt x="1858" y="1869"/>
                  <a:pt x="1857" y="1867"/>
                  <a:pt x="1857" y="1866"/>
                </a:cubicBezTo>
                <a:cubicBezTo>
                  <a:pt x="2077" y="1718"/>
                  <a:pt x="2077" y="1718"/>
                  <a:pt x="2077" y="1718"/>
                </a:cubicBezTo>
                <a:cubicBezTo>
                  <a:pt x="2077" y="1719"/>
                  <a:pt x="2077" y="1720"/>
                  <a:pt x="2077" y="1722"/>
                </a:cubicBezTo>
                <a:cubicBezTo>
                  <a:pt x="2077" y="1734"/>
                  <a:pt x="2086" y="1744"/>
                  <a:pt x="2098" y="1746"/>
                </a:cubicBezTo>
                <a:close/>
                <a:moveTo>
                  <a:pt x="2102" y="1697"/>
                </a:moveTo>
                <a:cubicBezTo>
                  <a:pt x="2102" y="1697"/>
                  <a:pt x="2102" y="1697"/>
                  <a:pt x="2101" y="1697"/>
                </a:cubicBezTo>
                <a:cubicBezTo>
                  <a:pt x="2091" y="1697"/>
                  <a:pt x="2082" y="1704"/>
                  <a:pt x="2078" y="1713"/>
                </a:cubicBezTo>
                <a:cubicBezTo>
                  <a:pt x="1856" y="1862"/>
                  <a:pt x="1856" y="1862"/>
                  <a:pt x="1856" y="1862"/>
                </a:cubicBezTo>
                <a:cubicBezTo>
                  <a:pt x="1853" y="1855"/>
                  <a:pt x="1847" y="1850"/>
                  <a:pt x="1839" y="1848"/>
                </a:cubicBezTo>
                <a:cubicBezTo>
                  <a:pt x="1858" y="1512"/>
                  <a:pt x="1858" y="1512"/>
                  <a:pt x="1858" y="1512"/>
                </a:cubicBezTo>
                <a:cubicBezTo>
                  <a:pt x="1868" y="1512"/>
                  <a:pt x="1877" y="1506"/>
                  <a:pt x="1880" y="1497"/>
                </a:cubicBezTo>
                <a:cubicBezTo>
                  <a:pt x="2191" y="1599"/>
                  <a:pt x="2191" y="1599"/>
                  <a:pt x="2191" y="1599"/>
                </a:cubicBezTo>
                <a:cubicBezTo>
                  <a:pt x="2189" y="1603"/>
                  <a:pt x="2189" y="1607"/>
                  <a:pt x="2189" y="1611"/>
                </a:cubicBezTo>
                <a:cubicBezTo>
                  <a:pt x="2189" y="1620"/>
                  <a:pt x="2191" y="1628"/>
                  <a:pt x="2195" y="1634"/>
                </a:cubicBezTo>
                <a:lnTo>
                  <a:pt x="2102" y="1697"/>
                </a:lnTo>
                <a:close/>
                <a:moveTo>
                  <a:pt x="2219" y="1569"/>
                </a:moveTo>
                <a:cubicBezTo>
                  <a:pt x="2207" y="1573"/>
                  <a:pt x="2196" y="1583"/>
                  <a:pt x="2192" y="1596"/>
                </a:cubicBezTo>
                <a:cubicBezTo>
                  <a:pt x="1881" y="1494"/>
                  <a:pt x="1881" y="1494"/>
                  <a:pt x="1881" y="1494"/>
                </a:cubicBezTo>
                <a:cubicBezTo>
                  <a:pt x="1882" y="1492"/>
                  <a:pt x="1882" y="1490"/>
                  <a:pt x="1882" y="1488"/>
                </a:cubicBezTo>
                <a:cubicBezTo>
                  <a:pt x="1882" y="1480"/>
                  <a:pt x="1879" y="1474"/>
                  <a:pt x="1874" y="1469"/>
                </a:cubicBezTo>
                <a:cubicBezTo>
                  <a:pt x="2091" y="1182"/>
                  <a:pt x="2091" y="1182"/>
                  <a:pt x="2091" y="1182"/>
                </a:cubicBezTo>
                <a:cubicBezTo>
                  <a:pt x="2094" y="1184"/>
                  <a:pt x="2099" y="1186"/>
                  <a:pt x="2104" y="1186"/>
                </a:cubicBezTo>
                <a:cubicBezTo>
                  <a:pt x="2106" y="1186"/>
                  <a:pt x="2108" y="1186"/>
                  <a:pt x="2109" y="1185"/>
                </a:cubicBezTo>
                <a:cubicBezTo>
                  <a:pt x="2190" y="1467"/>
                  <a:pt x="2190" y="1467"/>
                  <a:pt x="2190" y="1467"/>
                </a:cubicBezTo>
                <a:cubicBezTo>
                  <a:pt x="2181" y="1471"/>
                  <a:pt x="2175" y="1479"/>
                  <a:pt x="2175" y="1490"/>
                </a:cubicBezTo>
                <a:cubicBezTo>
                  <a:pt x="2175" y="1503"/>
                  <a:pt x="2186" y="1514"/>
                  <a:pt x="2199" y="1514"/>
                </a:cubicBezTo>
                <a:cubicBezTo>
                  <a:pt x="2201" y="1514"/>
                  <a:pt x="2202" y="1514"/>
                  <a:pt x="2204" y="1514"/>
                </a:cubicBezTo>
                <a:lnTo>
                  <a:pt x="2219" y="1569"/>
                </a:lnTo>
                <a:close/>
                <a:moveTo>
                  <a:pt x="2460" y="1141"/>
                </a:moveTo>
                <a:cubicBezTo>
                  <a:pt x="2455" y="1145"/>
                  <a:pt x="2452" y="1152"/>
                  <a:pt x="2452" y="1159"/>
                </a:cubicBezTo>
                <a:cubicBezTo>
                  <a:pt x="2452" y="1167"/>
                  <a:pt x="2455" y="1174"/>
                  <a:pt x="2461" y="1178"/>
                </a:cubicBezTo>
                <a:cubicBezTo>
                  <a:pt x="2215" y="1471"/>
                  <a:pt x="2215" y="1471"/>
                  <a:pt x="2215" y="1471"/>
                </a:cubicBezTo>
                <a:cubicBezTo>
                  <a:pt x="2212" y="1468"/>
                  <a:pt x="2208" y="1467"/>
                  <a:pt x="2205" y="1466"/>
                </a:cubicBezTo>
                <a:cubicBezTo>
                  <a:pt x="2282" y="920"/>
                  <a:pt x="2282" y="920"/>
                  <a:pt x="2282" y="920"/>
                </a:cubicBezTo>
                <a:cubicBezTo>
                  <a:pt x="2282" y="920"/>
                  <a:pt x="2283" y="920"/>
                  <a:pt x="2283" y="920"/>
                </a:cubicBezTo>
                <a:cubicBezTo>
                  <a:pt x="2288" y="920"/>
                  <a:pt x="2293" y="919"/>
                  <a:pt x="2297" y="916"/>
                </a:cubicBezTo>
                <a:lnTo>
                  <a:pt x="2460" y="1141"/>
                </a:lnTo>
                <a:close/>
                <a:moveTo>
                  <a:pt x="2298" y="877"/>
                </a:moveTo>
                <a:cubicBezTo>
                  <a:pt x="2294" y="873"/>
                  <a:pt x="2289" y="871"/>
                  <a:pt x="2283" y="871"/>
                </a:cubicBezTo>
                <a:cubicBezTo>
                  <a:pt x="2269" y="871"/>
                  <a:pt x="2258" y="882"/>
                  <a:pt x="2258" y="896"/>
                </a:cubicBezTo>
                <a:cubicBezTo>
                  <a:pt x="2258" y="903"/>
                  <a:pt x="2261" y="909"/>
                  <a:pt x="2266" y="914"/>
                </a:cubicBezTo>
                <a:cubicBezTo>
                  <a:pt x="2157" y="1038"/>
                  <a:pt x="2157" y="1038"/>
                  <a:pt x="2157" y="1038"/>
                </a:cubicBezTo>
                <a:cubicBezTo>
                  <a:pt x="2155" y="1036"/>
                  <a:pt x="2153" y="1034"/>
                  <a:pt x="2150" y="1033"/>
                </a:cubicBezTo>
                <a:cubicBezTo>
                  <a:pt x="2176" y="959"/>
                  <a:pt x="2176" y="959"/>
                  <a:pt x="2176" y="959"/>
                </a:cubicBezTo>
                <a:cubicBezTo>
                  <a:pt x="2208" y="867"/>
                  <a:pt x="2208" y="867"/>
                  <a:pt x="2208" y="867"/>
                </a:cubicBezTo>
                <a:cubicBezTo>
                  <a:pt x="2210" y="868"/>
                  <a:pt x="2212" y="868"/>
                  <a:pt x="2214" y="868"/>
                </a:cubicBezTo>
                <a:cubicBezTo>
                  <a:pt x="2228" y="868"/>
                  <a:pt x="2239" y="857"/>
                  <a:pt x="2239" y="843"/>
                </a:cubicBezTo>
                <a:cubicBezTo>
                  <a:pt x="2239" y="839"/>
                  <a:pt x="2237" y="835"/>
                  <a:pt x="2235" y="831"/>
                </a:cubicBezTo>
                <a:cubicBezTo>
                  <a:pt x="2239" y="829"/>
                  <a:pt x="2239" y="829"/>
                  <a:pt x="2239" y="829"/>
                </a:cubicBezTo>
                <a:cubicBezTo>
                  <a:pt x="2461" y="685"/>
                  <a:pt x="2461" y="685"/>
                  <a:pt x="2461" y="685"/>
                </a:cubicBezTo>
                <a:cubicBezTo>
                  <a:pt x="2462" y="686"/>
                  <a:pt x="2463" y="687"/>
                  <a:pt x="2464" y="688"/>
                </a:cubicBezTo>
                <a:lnTo>
                  <a:pt x="2298" y="877"/>
                </a:lnTo>
                <a:close/>
                <a:moveTo>
                  <a:pt x="2456" y="663"/>
                </a:moveTo>
                <a:cubicBezTo>
                  <a:pt x="2456" y="665"/>
                  <a:pt x="2456" y="667"/>
                  <a:pt x="2456" y="669"/>
                </a:cubicBezTo>
                <a:cubicBezTo>
                  <a:pt x="2456" y="674"/>
                  <a:pt x="2457" y="678"/>
                  <a:pt x="2459" y="682"/>
                </a:cubicBezTo>
                <a:cubicBezTo>
                  <a:pt x="2234" y="829"/>
                  <a:pt x="2234" y="829"/>
                  <a:pt x="2234" y="829"/>
                </a:cubicBezTo>
                <a:cubicBezTo>
                  <a:pt x="2229" y="823"/>
                  <a:pt x="2222" y="819"/>
                  <a:pt x="2214" y="819"/>
                </a:cubicBezTo>
                <a:cubicBezTo>
                  <a:pt x="2212" y="819"/>
                  <a:pt x="2210" y="819"/>
                  <a:pt x="2208" y="820"/>
                </a:cubicBezTo>
                <a:cubicBezTo>
                  <a:pt x="2139" y="624"/>
                  <a:pt x="2139" y="624"/>
                  <a:pt x="2139" y="624"/>
                </a:cubicBezTo>
                <a:cubicBezTo>
                  <a:pt x="2146" y="620"/>
                  <a:pt x="2151" y="615"/>
                  <a:pt x="2152" y="607"/>
                </a:cubicBezTo>
                <a:cubicBezTo>
                  <a:pt x="2388" y="651"/>
                  <a:pt x="2388" y="651"/>
                  <a:pt x="2388" y="651"/>
                </a:cubicBezTo>
                <a:cubicBezTo>
                  <a:pt x="2389" y="652"/>
                  <a:pt x="2389" y="652"/>
                  <a:pt x="2389" y="652"/>
                </a:cubicBezTo>
                <a:cubicBezTo>
                  <a:pt x="2390" y="651"/>
                  <a:pt x="2390" y="651"/>
                  <a:pt x="2390" y="651"/>
                </a:cubicBezTo>
                <a:lnTo>
                  <a:pt x="2456" y="663"/>
                </a:lnTo>
                <a:close/>
                <a:moveTo>
                  <a:pt x="2153" y="604"/>
                </a:moveTo>
                <a:cubicBezTo>
                  <a:pt x="2153" y="603"/>
                  <a:pt x="2153" y="602"/>
                  <a:pt x="2153" y="601"/>
                </a:cubicBezTo>
                <a:cubicBezTo>
                  <a:pt x="2153" y="596"/>
                  <a:pt x="2152" y="591"/>
                  <a:pt x="2149" y="587"/>
                </a:cubicBezTo>
                <a:cubicBezTo>
                  <a:pt x="2247" y="520"/>
                  <a:pt x="2247" y="520"/>
                  <a:pt x="2247" y="520"/>
                </a:cubicBezTo>
                <a:cubicBezTo>
                  <a:pt x="2251" y="526"/>
                  <a:pt x="2258" y="529"/>
                  <a:pt x="2266" y="529"/>
                </a:cubicBezTo>
                <a:cubicBezTo>
                  <a:pt x="2272" y="529"/>
                  <a:pt x="2277" y="528"/>
                  <a:pt x="2281" y="524"/>
                </a:cubicBezTo>
                <a:cubicBezTo>
                  <a:pt x="2385" y="647"/>
                  <a:pt x="2385" y="647"/>
                  <a:pt x="2385" y="647"/>
                </a:cubicBezTo>
                <a:lnTo>
                  <a:pt x="2153" y="604"/>
                </a:lnTo>
                <a:close/>
                <a:moveTo>
                  <a:pt x="2389" y="646"/>
                </a:moveTo>
                <a:cubicBezTo>
                  <a:pt x="2283" y="522"/>
                  <a:pt x="2283" y="522"/>
                  <a:pt x="2283" y="522"/>
                </a:cubicBezTo>
                <a:cubicBezTo>
                  <a:pt x="2288" y="518"/>
                  <a:pt x="2291" y="512"/>
                  <a:pt x="2291" y="505"/>
                </a:cubicBezTo>
                <a:cubicBezTo>
                  <a:pt x="2291" y="504"/>
                  <a:pt x="2291" y="503"/>
                  <a:pt x="2291" y="503"/>
                </a:cubicBezTo>
                <a:cubicBezTo>
                  <a:pt x="2458" y="477"/>
                  <a:pt x="2458" y="477"/>
                  <a:pt x="2458" y="477"/>
                </a:cubicBezTo>
                <a:cubicBezTo>
                  <a:pt x="2460" y="482"/>
                  <a:pt x="2463" y="486"/>
                  <a:pt x="2468" y="488"/>
                </a:cubicBezTo>
                <a:lnTo>
                  <a:pt x="2389" y="646"/>
                </a:lnTo>
                <a:close/>
                <a:moveTo>
                  <a:pt x="2562" y="12"/>
                </a:moveTo>
                <a:cubicBezTo>
                  <a:pt x="2490" y="445"/>
                  <a:pt x="2490" y="445"/>
                  <a:pt x="2490" y="445"/>
                </a:cubicBezTo>
                <a:cubicBezTo>
                  <a:pt x="2487" y="443"/>
                  <a:pt x="2484" y="443"/>
                  <a:pt x="2480" y="443"/>
                </a:cubicBezTo>
                <a:cubicBezTo>
                  <a:pt x="2480" y="443"/>
                  <a:pt x="2480" y="443"/>
                  <a:pt x="2480" y="443"/>
                </a:cubicBezTo>
                <a:cubicBezTo>
                  <a:pt x="2366" y="251"/>
                  <a:pt x="2366" y="251"/>
                  <a:pt x="2366" y="251"/>
                </a:cubicBezTo>
                <a:cubicBezTo>
                  <a:pt x="2373" y="247"/>
                  <a:pt x="2378" y="239"/>
                  <a:pt x="2378" y="230"/>
                </a:cubicBezTo>
                <a:cubicBezTo>
                  <a:pt x="2378" y="226"/>
                  <a:pt x="2378" y="223"/>
                  <a:pt x="2377" y="221"/>
                </a:cubicBezTo>
                <a:lnTo>
                  <a:pt x="2562" y="12"/>
                </a:lnTo>
                <a:close/>
                <a:moveTo>
                  <a:pt x="2333" y="242"/>
                </a:moveTo>
                <a:cubicBezTo>
                  <a:pt x="2336" y="248"/>
                  <a:pt x="2342" y="252"/>
                  <a:pt x="2349" y="254"/>
                </a:cubicBezTo>
                <a:cubicBezTo>
                  <a:pt x="2272" y="481"/>
                  <a:pt x="2272" y="481"/>
                  <a:pt x="2272" y="481"/>
                </a:cubicBezTo>
                <a:cubicBezTo>
                  <a:pt x="2270" y="480"/>
                  <a:pt x="2268" y="480"/>
                  <a:pt x="2266" y="480"/>
                </a:cubicBezTo>
                <a:cubicBezTo>
                  <a:pt x="2258" y="480"/>
                  <a:pt x="2251" y="484"/>
                  <a:pt x="2247" y="490"/>
                </a:cubicBezTo>
                <a:cubicBezTo>
                  <a:pt x="2062" y="369"/>
                  <a:pt x="2062" y="369"/>
                  <a:pt x="2062" y="369"/>
                </a:cubicBezTo>
                <a:cubicBezTo>
                  <a:pt x="2067" y="362"/>
                  <a:pt x="2069" y="353"/>
                  <a:pt x="2069" y="344"/>
                </a:cubicBezTo>
                <a:cubicBezTo>
                  <a:pt x="2069" y="339"/>
                  <a:pt x="2069" y="334"/>
                  <a:pt x="2067" y="330"/>
                </a:cubicBezTo>
                <a:lnTo>
                  <a:pt x="2333" y="242"/>
                </a:lnTo>
                <a:close/>
                <a:moveTo>
                  <a:pt x="2128" y="79"/>
                </a:moveTo>
                <a:cubicBezTo>
                  <a:pt x="2131" y="85"/>
                  <a:pt x="2136" y="89"/>
                  <a:pt x="2142" y="91"/>
                </a:cubicBezTo>
                <a:cubicBezTo>
                  <a:pt x="2039" y="302"/>
                  <a:pt x="2039" y="302"/>
                  <a:pt x="2039" y="302"/>
                </a:cubicBezTo>
                <a:cubicBezTo>
                  <a:pt x="2035" y="300"/>
                  <a:pt x="2030" y="299"/>
                  <a:pt x="2025" y="299"/>
                </a:cubicBezTo>
                <a:cubicBezTo>
                  <a:pt x="2002" y="299"/>
                  <a:pt x="1984" y="316"/>
                  <a:pt x="1981" y="338"/>
                </a:cubicBezTo>
                <a:cubicBezTo>
                  <a:pt x="1326" y="278"/>
                  <a:pt x="1326" y="278"/>
                  <a:pt x="1326" y="278"/>
                </a:cubicBezTo>
                <a:cubicBezTo>
                  <a:pt x="1326" y="277"/>
                  <a:pt x="1326" y="277"/>
                  <a:pt x="1326" y="277"/>
                </a:cubicBezTo>
                <a:cubicBezTo>
                  <a:pt x="1326" y="276"/>
                  <a:pt x="1325" y="274"/>
                  <a:pt x="1325" y="273"/>
                </a:cubicBezTo>
                <a:lnTo>
                  <a:pt x="2128" y="79"/>
                </a:lnTo>
                <a:close/>
                <a:moveTo>
                  <a:pt x="1277" y="279"/>
                </a:moveTo>
                <a:cubicBezTo>
                  <a:pt x="772" y="350"/>
                  <a:pt x="772" y="350"/>
                  <a:pt x="772" y="350"/>
                </a:cubicBezTo>
                <a:cubicBezTo>
                  <a:pt x="769" y="340"/>
                  <a:pt x="759" y="332"/>
                  <a:pt x="748" y="332"/>
                </a:cubicBezTo>
                <a:cubicBezTo>
                  <a:pt x="748" y="332"/>
                  <a:pt x="747" y="332"/>
                  <a:pt x="747" y="332"/>
                </a:cubicBezTo>
                <a:cubicBezTo>
                  <a:pt x="802" y="110"/>
                  <a:pt x="802" y="110"/>
                  <a:pt x="802" y="110"/>
                </a:cubicBezTo>
                <a:cubicBezTo>
                  <a:pt x="1277" y="271"/>
                  <a:pt x="1277" y="271"/>
                  <a:pt x="1277" y="271"/>
                </a:cubicBezTo>
                <a:cubicBezTo>
                  <a:pt x="1277" y="273"/>
                  <a:pt x="1276" y="275"/>
                  <a:pt x="1276" y="277"/>
                </a:cubicBezTo>
                <a:cubicBezTo>
                  <a:pt x="1276" y="278"/>
                  <a:pt x="1277" y="278"/>
                  <a:pt x="1277" y="279"/>
                </a:cubicBezTo>
                <a:close/>
                <a:moveTo>
                  <a:pt x="743" y="332"/>
                </a:moveTo>
                <a:cubicBezTo>
                  <a:pt x="732" y="334"/>
                  <a:pt x="723" y="344"/>
                  <a:pt x="723" y="356"/>
                </a:cubicBezTo>
                <a:cubicBezTo>
                  <a:pt x="723" y="361"/>
                  <a:pt x="725" y="365"/>
                  <a:pt x="727" y="369"/>
                </a:cubicBezTo>
                <a:cubicBezTo>
                  <a:pt x="527" y="602"/>
                  <a:pt x="527" y="602"/>
                  <a:pt x="527" y="602"/>
                </a:cubicBezTo>
                <a:cubicBezTo>
                  <a:pt x="525" y="601"/>
                  <a:pt x="524" y="600"/>
                  <a:pt x="523" y="599"/>
                </a:cubicBezTo>
                <a:cubicBezTo>
                  <a:pt x="797" y="120"/>
                  <a:pt x="797" y="120"/>
                  <a:pt x="797" y="120"/>
                </a:cubicBezTo>
                <a:lnTo>
                  <a:pt x="743" y="332"/>
                </a:lnTo>
                <a:close/>
                <a:moveTo>
                  <a:pt x="797" y="112"/>
                </a:moveTo>
                <a:cubicBezTo>
                  <a:pt x="520" y="598"/>
                  <a:pt x="520" y="598"/>
                  <a:pt x="520" y="598"/>
                </a:cubicBezTo>
                <a:cubicBezTo>
                  <a:pt x="514" y="594"/>
                  <a:pt x="507" y="592"/>
                  <a:pt x="499" y="592"/>
                </a:cubicBezTo>
                <a:cubicBezTo>
                  <a:pt x="493" y="592"/>
                  <a:pt x="487" y="594"/>
                  <a:pt x="482" y="596"/>
                </a:cubicBezTo>
                <a:cubicBezTo>
                  <a:pt x="357" y="321"/>
                  <a:pt x="357" y="321"/>
                  <a:pt x="357" y="321"/>
                </a:cubicBezTo>
                <a:cubicBezTo>
                  <a:pt x="365" y="317"/>
                  <a:pt x="370" y="309"/>
                  <a:pt x="370" y="299"/>
                </a:cubicBezTo>
                <a:cubicBezTo>
                  <a:pt x="370" y="297"/>
                  <a:pt x="370" y="294"/>
                  <a:pt x="369" y="291"/>
                </a:cubicBezTo>
                <a:lnTo>
                  <a:pt x="797" y="112"/>
                </a:lnTo>
                <a:close/>
                <a:moveTo>
                  <a:pt x="338" y="323"/>
                </a:moveTo>
                <a:cubicBezTo>
                  <a:pt x="340" y="323"/>
                  <a:pt x="343" y="324"/>
                  <a:pt x="346" y="324"/>
                </a:cubicBezTo>
                <a:cubicBezTo>
                  <a:pt x="349" y="324"/>
                  <a:pt x="352" y="323"/>
                  <a:pt x="354" y="322"/>
                </a:cubicBezTo>
                <a:cubicBezTo>
                  <a:pt x="479" y="597"/>
                  <a:pt x="479" y="597"/>
                  <a:pt x="479" y="597"/>
                </a:cubicBezTo>
                <a:cubicBezTo>
                  <a:pt x="465" y="604"/>
                  <a:pt x="455" y="620"/>
                  <a:pt x="455" y="637"/>
                </a:cubicBezTo>
                <a:cubicBezTo>
                  <a:pt x="455" y="640"/>
                  <a:pt x="455" y="643"/>
                  <a:pt x="456" y="646"/>
                </a:cubicBezTo>
                <a:cubicBezTo>
                  <a:pt x="175" y="712"/>
                  <a:pt x="175" y="712"/>
                  <a:pt x="175" y="712"/>
                </a:cubicBezTo>
                <a:lnTo>
                  <a:pt x="338" y="323"/>
                </a:lnTo>
                <a:close/>
                <a:moveTo>
                  <a:pt x="178" y="715"/>
                </a:moveTo>
                <a:cubicBezTo>
                  <a:pt x="456" y="649"/>
                  <a:pt x="456" y="649"/>
                  <a:pt x="456" y="649"/>
                </a:cubicBezTo>
                <a:cubicBezTo>
                  <a:pt x="462" y="668"/>
                  <a:pt x="479" y="681"/>
                  <a:pt x="499" y="681"/>
                </a:cubicBezTo>
                <a:cubicBezTo>
                  <a:pt x="504" y="681"/>
                  <a:pt x="508" y="681"/>
                  <a:pt x="512" y="679"/>
                </a:cubicBezTo>
                <a:cubicBezTo>
                  <a:pt x="570" y="840"/>
                  <a:pt x="570" y="840"/>
                  <a:pt x="570" y="840"/>
                </a:cubicBezTo>
                <a:cubicBezTo>
                  <a:pt x="561" y="841"/>
                  <a:pt x="554" y="847"/>
                  <a:pt x="551" y="854"/>
                </a:cubicBezTo>
                <a:lnTo>
                  <a:pt x="178" y="715"/>
                </a:lnTo>
                <a:close/>
                <a:moveTo>
                  <a:pt x="560" y="884"/>
                </a:moveTo>
                <a:cubicBezTo>
                  <a:pt x="562" y="886"/>
                  <a:pt x="564" y="887"/>
                  <a:pt x="567" y="888"/>
                </a:cubicBezTo>
                <a:cubicBezTo>
                  <a:pt x="481" y="1111"/>
                  <a:pt x="481" y="1111"/>
                  <a:pt x="481" y="1111"/>
                </a:cubicBezTo>
                <a:cubicBezTo>
                  <a:pt x="479" y="1111"/>
                  <a:pt x="477" y="1110"/>
                  <a:pt x="474" y="1110"/>
                </a:cubicBezTo>
                <a:cubicBezTo>
                  <a:pt x="462" y="1110"/>
                  <a:pt x="452" y="1119"/>
                  <a:pt x="450" y="1130"/>
                </a:cubicBezTo>
                <a:cubicBezTo>
                  <a:pt x="246" y="1105"/>
                  <a:pt x="246" y="1105"/>
                  <a:pt x="246" y="1105"/>
                </a:cubicBezTo>
                <a:lnTo>
                  <a:pt x="560" y="884"/>
                </a:lnTo>
                <a:close/>
                <a:moveTo>
                  <a:pt x="450" y="1133"/>
                </a:moveTo>
                <a:cubicBezTo>
                  <a:pt x="450" y="1134"/>
                  <a:pt x="450" y="1134"/>
                  <a:pt x="450" y="1135"/>
                </a:cubicBezTo>
                <a:cubicBezTo>
                  <a:pt x="450" y="1148"/>
                  <a:pt x="461" y="1159"/>
                  <a:pt x="474" y="1159"/>
                </a:cubicBezTo>
                <a:cubicBezTo>
                  <a:pt x="486" y="1159"/>
                  <a:pt x="496" y="1151"/>
                  <a:pt x="498" y="1139"/>
                </a:cubicBezTo>
                <a:cubicBezTo>
                  <a:pt x="573" y="1149"/>
                  <a:pt x="573" y="1149"/>
                  <a:pt x="573" y="1149"/>
                </a:cubicBezTo>
                <a:cubicBezTo>
                  <a:pt x="661" y="1160"/>
                  <a:pt x="661" y="1160"/>
                  <a:pt x="661" y="1160"/>
                </a:cubicBezTo>
                <a:cubicBezTo>
                  <a:pt x="661" y="1161"/>
                  <a:pt x="661" y="1162"/>
                  <a:pt x="661" y="1162"/>
                </a:cubicBezTo>
                <a:cubicBezTo>
                  <a:pt x="661" y="1172"/>
                  <a:pt x="666" y="1180"/>
                  <a:pt x="674" y="1184"/>
                </a:cubicBezTo>
                <a:cubicBezTo>
                  <a:pt x="562" y="1436"/>
                  <a:pt x="562" y="1436"/>
                  <a:pt x="562" y="1436"/>
                </a:cubicBezTo>
                <a:cubicBezTo>
                  <a:pt x="556" y="1433"/>
                  <a:pt x="549" y="1431"/>
                  <a:pt x="541" y="1431"/>
                </a:cubicBezTo>
                <a:cubicBezTo>
                  <a:pt x="529" y="1431"/>
                  <a:pt x="518" y="1436"/>
                  <a:pt x="510" y="1444"/>
                </a:cubicBezTo>
                <a:cubicBezTo>
                  <a:pt x="363" y="1258"/>
                  <a:pt x="363" y="1258"/>
                  <a:pt x="363" y="1258"/>
                </a:cubicBezTo>
                <a:cubicBezTo>
                  <a:pt x="369" y="1254"/>
                  <a:pt x="373" y="1246"/>
                  <a:pt x="373" y="1239"/>
                </a:cubicBezTo>
                <a:cubicBezTo>
                  <a:pt x="373" y="1225"/>
                  <a:pt x="362" y="1214"/>
                  <a:pt x="348" y="1214"/>
                </a:cubicBezTo>
                <a:cubicBezTo>
                  <a:pt x="342" y="1214"/>
                  <a:pt x="337" y="1216"/>
                  <a:pt x="333" y="1219"/>
                </a:cubicBezTo>
                <a:cubicBezTo>
                  <a:pt x="245" y="1108"/>
                  <a:pt x="245" y="1108"/>
                  <a:pt x="245" y="1108"/>
                </a:cubicBezTo>
                <a:lnTo>
                  <a:pt x="450" y="1133"/>
                </a:lnTo>
                <a:close/>
                <a:moveTo>
                  <a:pt x="334" y="1258"/>
                </a:moveTo>
                <a:cubicBezTo>
                  <a:pt x="338" y="1261"/>
                  <a:pt x="342" y="1263"/>
                  <a:pt x="348" y="1263"/>
                </a:cubicBezTo>
                <a:cubicBezTo>
                  <a:pt x="442" y="1872"/>
                  <a:pt x="442" y="1872"/>
                  <a:pt x="442" y="1872"/>
                </a:cubicBezTo>
                <a:cubicBezTo>
                  <a:pt x="437" y="1873"/>
                  <a:pt x="433" y="1875"/>
                  <a:pt x="430" y="1878"/>
                </a:cubicBezTo>
                <a:cubicBezTo>
                  <a:pt x="97" y="1583"/>
                  <a:pt x="97" y="1583"/>
                  <a:pt x="97" y="1583"/>
                </a:cubicBezTo>
                <a:lnTo>
                  <a:pt x="334" y="1258"/>
                </a:lnTo>
                <a:close/>
                <a:moveTo>
                  <a:pt x="77" y="2025"/>
                </a:moveTo>
                <a:cubicBezTo>
                  <a:pt x="96" y="1587"/>
                  <a:pt x="96" y="1587"/>
                  <a:pt x="96" y="1587"/>
                </a:cubicBezTo>
                <a:cubicBezTo>
                  <a:pt x="427" y="1882"/>
                  <a:pt x="427" y="1882"/>
                  <a:pt x="427" y="1882"/>
                </a:cubicBezTo>
                <a:cubicBezTo>
                  <a:pt x="424" y="1886"/>
                  <a:pt x="423" y="1891"/>
                  <a:pt x="423" y="1896"/>
                </a:cubicBezTo>
                <a:cubicBezTo>
                  <a:pt x="423" y="1898"/>
                  <a:pt x="423" y="1900"/>
                  <a:pt x="423" y="1902"/>
                </a:cubicBezTo>
                <a:cubicBezTo>
                  <a:pt x="380" y="1918"/>
                  <a:pt x="380" y="1918"/>
                  <a:pt x="380" y="1918"/>
                </a:cubicBezTo>
                <a:cubicBezTo>
                  <a:pt x="376" y="1909"/>
                  <a:pt x="367" y="1903"/>
                  <a:pt x="357" y="1903"/>
                </a:cubicBezTo>
                <a:cubicBezTo>
                  <a:pt x="344" y="1903"/>
                  <a:pt x="333" y="1914"/>
                  <a:pt x="333" y="1928"/>
                </a:cubicBezTo>
                <a:cubicBezTo>
                  <a:pt x="333" y="1930"/>
                  <a:pt x="333" y="1932"/>
                  <a:pt x="333" y="1934"/>
                </a:cubicBezTo>
                <a:lnTo>
                  <a:pt x="77" y="2025"/>
                </a:lnTo>
                <a:close/>
                <a:moveTo>
                  <a:pt x="161" y="2507"/>
                </a:moveTo>
                <a:cubicBezTo>
                  <a:pt x="158" y="2504"/>
                  <a:pt x="155" y="2502"/>
                  <a:pt x="150" y="2501"/>
                </a:cubicBezTo>
                <a:cubicBezTo>
                  <a:pt x="349" y="1951"/>
                  <a:pt x="349" y="1951"/>
                  <a:pt x="349" y="1951"/>
                </a:cubicBezTo>
                <a:cubicBezTo>
                  <a:pt x="352" y="1952"/>
                  <a:pt x="354" y="1953"/>
                  <a:pt x="357" y="1953"/>
                </a:cubicBezTo>
                <a:cubicBezTo>
                  <a:pt x="361" y="1953"/>
                  <a:pt x="364" y="1952"/>
                  <a:pt x="367" y="1951"/>
                </a:cubicBezTo>
                <a:cubicBezTo>
                  <a:pt x="400" y="2008"/>
                  <a:pt x="400" y="2008"/>
                  <a:pt x="400" y="2008"/>
                </a:cubicBezTo>
                <a:cubicBezTo>
                  <a:pt x="394" y="2013"/>
                  <a:pt x="390" y="2020"/>
                  <a:pt x="390" y="2028"/>
                </a:cubicBezTo>
                <a:cubicBezTo>
                  <a:pt x="390" y="2041"/>
                  <a:pt x="401" y="2052"/>
                  <a:pt x="415" y="2052"/>
                </a:cubicBezTo>
                <a:cubicBezTo>
                  <a:pt x="418" y="2052"/>
                  <a:pt x="421" y="2051"/>
                  <a:pt x="424" y="2050"/>
                </a:cubicBezTo>
                <a:cubicBezTo>
                  <a:pt x="540" y="2254"/>
                  <a:pt x="540" y="2254"/>
                  <a:pt x="540" y="2254"/>
                </a:cubicBezTo>
                <a:cubicBezTo>
                  <a:pt x="529" y="2257"/>
                  <a:pt x="522" y="2267"/>
                  <a:pt x="522" y="2278"/>
                </a:cubicBezTo>
                <a:cubicBezTo>
                  <a:pt x="522" y="2282"/>
                  <a:pt x="523" y="2286"/>
                  <a:pt x="525" y="2290"/>
                </a:cubicBezTo>
                <a:cubicBezTo>
                  <a:pt x="344" y="2398"/>
                  <a:pt x="344" y="2398"/>
                  <a:pt x="344" y="2398"/>
                </a:cubicBezTo>
                <a:cubicBezTo>
                  <a:pt x="339" y="2392"/>
                  <a:pt x="332" y="2388"/>
                  <a:pt x="324" y="2388"/>
                </a:cubicBezTo>
                <a:cubicBezTo>
                  <a:pt x="311" y="2388"/>
                  <a:pt x="300" y="2399"/>
                  <a:pt x="300" y="2413"/>
                </a:cubicBezTo>
                <a:cubicBezTo>
                  <a:pt x="300" y="2417"/>
                  <a:pt x="301" y="2420"/>
                  <a:pt x="302" y="2423"/>
                </a:cubicBezTo>
                <a:lnTo>
                  <a:pt x="161" y="2507"/>
                </a:lnTo>
                <a:close/>
                <a:moveTo>
                  <a:pt x="526" y="2293"/>
                </a:moveTo>
                <a:cubicBezTo>
                  <a:pt x="531" y="2299"/>
                  <a:pt x="538" y="2303"/>
                  <a:pt x="546" y="2303"/>
                </a:cubicBezTo>
                <a:cubicBezTo>
                  <a:pt x="553" y="2303"/>
                  <a:pt x="559" y="2300"/>
                  <a:pt x="563" y="2296"/>
                </a:cubicBezTo>
                <a:cubicBezTo>
                  <a:pt x="672" y="2487"/>
                  <a:pt x="672" y="2487"/>
                  <a:pt x="672" y="2487"/>
                </a:cubicBezTo>
                <a:cubicBezTo>
                  <a:pt x="666" y="2491"/>
                  <a:pt x="661" y="2499"/>
                  <a:pt x="661" y="2507"/>
                </a:cubicBezTo>
                <a:cubicBezTo>
                  <a:pt x="661" y="2513"/>
                  <a:pt x="663" y="2518"/>
                  <a:pt x="666" y="2522"/>
                </a:cubicBezTo>
                <a:cubicBezTo>
                  <a:pt x="498" y="2666"/>
                  <a:pt x="498" y="2666"/>
                  <a:pt x="498" y="2666"/>
                </a:cubicBezTo>
                <a:cubicBezTo>
                  <a:pt x="494" y="2661"/>
                  <a:pt x="487" y="2658"/>
                  <a:pt x="480" y="2658"/>
                </a:cubicBezTo>
                <a:cubicBezTo>
                  <a:pt x="477" y="2658"/>
                  <a:pt x="474" y="2658"/>
                  <a:pt x="471" y="2659"/>
                </a:cubicBezTo>
                <a:cubicBezTo>
                  <a:pt x="340" y="2432"/>
                  <a:pt x="340" y="2432"/>
                  <a:pt x="340" y="2432"/>
                </a:cubicBezTo>
                <a:cubicBezTo>
                  <a:pt x="345" y="2428"/>
                  <a:pt x="349" y="2421"/>
                  <a:pt x="349" y="2413"/>
                </a:cubicBezTo>
                <a:cubicBezTo>
                  <a:pt x="349" y="2409"/>
                  <a:pt x="348" y="2404"/>
                  <a:pt x="346" y="2401"/>
                </a:cubicBezTo>
                <a:lnTo>
                  <a:pt x="526" y="2293"/>
                </a:lnTo>
                <a:close/>
                <a:moveTo>
                  <a:pt x="49" y="2851"/>
                </a:moveTo>
                <a:cubicBezTo>
                  <a:pt x="49" y="2845"/>
                  <a:pt x="46" y="2839"/>
                  <a:pt x="42" y="2835"/>
                </a:cubicBezTo>
                <a:cubicBezTo>
                  <a:pt x="316" y="2436"/>
                  <a:pt x="316" y="2436"/>
                  <a:pt x="316" y="2436"/>
                </a:cubicBezTo>
                <a:cubicBezTo>
                  <a:pt x="319" y="2437"/>
                  <a:pt x="321" y="2438"/>
                  <a:pt x="324" y="2438"/>
                </a:cubicBezTo>
                <a:cubicBezTo>
                  <a:pt x="329" y="2438"/>
                  <a:pt x="334" y="2436"/>
                  <a:pt x="338" y="2434"/>
                </a:cubicBezTo>
                <a:cubicBezTo>
                  <a:pt x="468" y="2661"/>
                  <a:pt x="468" y="2661"/>
                  <a:pt x="468" y="2661"/>
                </a:cubicBezTo>
                <a:cubicBezTo>
                  <a:pt x="461" y="2665"/>
                  <a:pt x="456" y="2673"/>
                  <a:pt x="456" y="2682"/>
                </a:cubicBezTo>
                <a:cubicBezTo>
                  <a:pt x="456" y="2685"/>
                  <a:pt x="456" y="2688"/>
                  <a:pt x="457" y="2690"/>
                </a:cubicBezTo>
                <a:lnTo>
                  <a:pt x="49" y="2851"/>
                </a:lnTo>
                <a:close/>
                <a:moveTo>
                  <a:pt x="912" y="3077"/>
                </a:moveTo>
                <a:cubicBezTo>
                  <a:pt x="906" y="3081"/>
                  <a:pt x="901" y="3087"/>
                  <a:pt x="900" y="3094"/>
                </a:cubicBezTo>
                <a:cubicBezTo>
                  <a:pt x="58" y="3065"/>
                  <a:pt x="58" y="3065"/>
                  <a:pt x="58" y="3065"/>
                </a:cubicBezTo>
                <a:cubicBezTo>
                  <a:pt x="59" y="3064"/>
                  <a:pt x="59" y="3063"/>
                  <a:pt x="59" y="3062"/>
                </a:cubicBezTo>
                <a:cubicBezTo>
                  <a:pt x="59" y="3057"/>
                  <a:pt x="57" y="3053"/>
                  <a:pt x="55" y="3049"/>
                </a:cubicBezTo>
                <a:cubicBezTo>
                  <a:pt x="463" y="2700"/>
                  <a:pt x="463" y="2700"/>
                  <a:pt x="463" y="2700"/>
                </a:cubicBezTo>
                <a:cubicBezTo>
                  <a:pt x="468" y="2704"/>
                  <a:pt x="474" y="2707"/>
                  <a:pt x="480" y="2707"/>
                </a:cubicBezTo>
                <a:cubicBezTo>
                  <a:pt x="494" y="2707"/>
                  <a:pt x="505" y="2696"/>
                  <a:pt x="505" y="2682"/>
                </a:cubicBezTo>
                <a:cubicBezTo>
                  <a:pt x="505" y="2677"/>
                  <a:pt x="503" y="2672"/>
                  <a:pt x="500" y="2668"/>
                </a:cubicBezTo>
                <a:cubicBezTo>
                  <a:pt x="668" y="2525"/>
                  <a:pt x="668" y="2525"/>
                  <a:pt x="668" y="2525"/>
                </a:cubicBezTo>
                <a:cubicBezTo>
                  <a:pt x="673" y="2529"/>
                  <a:pt x="679" y="2532"/>
                  <a:pt x="686" y="2532"/>
                </a:cubicBezTo>
                <a:cubicBezTo>
                  <a:pt x="688" y="2532"/>
                  <a:pt x="691" y="2532"/>
                  <a:pt x="693" y="2531"/>
                </a:cubicBezTo>
                <a:cubicBezTo>
                  <a:pt x="709" y="2572"/>
                  <a:pt x="745" y="2662"/>
                  <a:pt x="784" y="2759"/>
                </a:cubicBezTo>
                <a:cubicBezTo>
                  <a:pt x="779" y="2764"/>
                  <a:pt x="776" y="2770"/>
                  <a:pt x="776" y="2777"/>
                </a:cubicBezTo>
                <a:cubicBezTo>
                  <a:pt x="776" y="2791"/>
                  <a:pt x="787" y="2802"/>
                  <a:pt x="800" y="2802"/>
                </a:cubicBezTo>
                <a:cubicBezTo>
                  <a:pt x="800" y="2802"/>
                  <a:pt x="801" y="2802"/>
                  <a:pt x="801" y="2802"/>
                </a:cubicBezTo>
                <a:cubicBezTo>
                  <a:pt x="847" y="2917"/>
                  <a:pt x="893" y="3031"/>
                  <a:pt x="912" y="3077"/>
                </a:cubicBezTo>
                <a:close/>
                <a:moveTo>
                  <a:pt x="1593" y="3077"/>
                </a:moveTo>
                <a:cubicBezTo>
                  <a:pt x="1588" y="3082"/>
                  <a:pt x="1585" y="3088"/>
                  <a:pt x="1585" y="3096"/>
                </a:cubicBezTo>
                <a:cubicBezTo>
                  <a:pt x="1585" y="3102"/>
                  <a:pt x="1587" y="3108"/>
                  <a:pt x="1591" y="3113"/>
                </a:cubicBezTo>
                <a:cubicBezTo>
                  <a:pt x="1196" y="3338"/>
                  <a:pt x="1196" y="3338"/>
                  <a:pt x="1196" y="3338"/>
                </a:cubicBezTo>
                <a:cubicBezTo>
                  <a:pt x="1314" y="2827"/>
                  <a:pt x="1314" y="2827"/>
                  <a:pt x="1314" y="2827"/>
                </a:cubicBezTo>
                <a:cubicBezTo>
                  <a:pt x="1323" y="2826"/>
                  <a:pt x="1330" y="2822"/>
                  <a:pt x="1334" y="2815"/>
                </a:cubicBezTo>
                <a:lnTo>
                  <a:pt x="1593" y="3077"/>
                </a:lnTo>
                <a:close/>
                <a:moveTo>
                  <a:pt x="1336" y="2796"/>
                </a:moveTo>
                <a:cubicBezTo>
                  <a:pt x="1334" y="2786"/>
                  <a:pt x="1324" y="2778"/>
                  <a:pt x="1313" y="2778"/>
                </a:cubicBezTo>
                <a:cubicBezTo>
                  <a:pt x="1302" y="2778"/>
                  <a:pt x="1292" y="2785"/>
                  <a:pt x="1289" y="2795"/>
                </a:cubicBezTo>
                <a:cubicBezTo>
                  <a:pt x="825" y="2778"/>
                  <a:pt x="825" y="2778"/>
                  <a:pt x="825" y="2778"/>
                </a:cubicBezTo>
                <a:cubicBezTo>
                  <a:pt x="825" y="2778"/>
                  <a:pt x="825" y="2778"/>
                  <a:pt x="825" y="2777"/>
                </a:cubicBezTo>
                <a:cubicBezTo>
                  <a:pt x="825" y="2771"/>
                  <a:pt x="823" y="2766"/>
                  <a:pt x="819" y="2761"/>
                </a:cubicBezTo>
                <a:cubicBezTo>
                  <a:pt x="1430" y="2238"/>
                  <a:pt x="1430" y="2238"/>
                  <a:pt x="1430" y="2238"/>
                </a:cubicBezTo>
                <a:cubicBezTo>
                  <a:pt x="1433" y="2241"/>
                  <a:pt x="1438" y="2242"/>
                  <a:pt x="1443" y="2242"/>
                </a:cubicBezTo>
                <a:cubicBezTo>
                  <a:pt x="1446" y="2242"/>
                  <a:pt x="1450" y="2241"/>
                  <a:pt x="1453" y="2240"/>
                </a:cubicBezTo>
                <a:cubicBezTo>
                  <a:pt x="1470" y="2283"/>
                  <a:pt x="1515" y="2396"/>
                  <a:pt x="1560" y="2509"/>
                </a:cubicBezTo>
                <a:cubicBezTo>
                  <a:pt x="1559" y="2512"/>
                  <a:pt x="1558" y="2516"/>
                  <a:pt x="1558" y="2519"/>
                </a:cubicBezTo>
                <a:cubicBezTo>
                  <a:pt x="1558" y="2529"/>
                  <a:pt x="1565" y="2538"/>
                  <a:pt x="1574" y="2542"/>
                </a:cubicBezTo>
                <a:cubicBezTo>
                  <a:pt x="1612" y="2638"/>
                  <a:pt x="1650" y="2730"/>
                  <a:pt x="1669" y="2778"/>
                </a:cubicBezTo>
                <a:cubicBezTo>
                  <a:pt x="1659" y="2781"/>
                  <a:pt x="1652" y="2791"/>
                  <a:pt x="1652" y="2802"/>
                </a:cubicBezTo>
                <a:cubicBezTo>
                  <a:pt x="1652" y="2804"/>
                  <a:pt x="1652" y="2806"/>
                  <a:pt x="1653" y="2808"/>
                </a:cubicBezTo>
                <a:lnTo>
                  <a:pt x="1336" y="2796"/>
                </a:lnTo>
                <a:close/>
                <a:moveTo>
                  <a:pt x="2010" y="3027"/>
                </a:moveTo>
                <a:cubicBezTo>
                  <a:pt x="2006" y="3024"/>
                  <a:pt x="2001" y="3022"/>
                  <a:pt x="1995" y="3022"/>
                </a:cubicBezTo>
                <a:cubicBezTo>
                  <a:pt x="1990" y="3022"/>
                  <a:pt x="1986" y="3024"/>
                  <a:pt x="1982" y="3026"/>
                </a:cubicBezTo>
                <a:cubicBezTo>
                  <a:pt x="1697" y="2814"/>
                  <a:pt x="1697" y="2814"/>
                  <a:pt x="1697" y="2814"/>
                </a:cubicBezTo>
                <a:cubicBezTo>
                  <a:pt x="1700" y="2811"/>
                  <a:pt x="1701" y="2806"/>
                  <a:pt x="1701" y="2802"/>
                </a:cubicBezTo>
                <a:cubicBezTo>
                  <a:pt x="1701" y="2801"/>
                  <a:pt x="1701" y="2801"/>
                  <a:pt x="1701" y="2801"/>
                </a:cubicBezTo>
                <a:cubicBezTo>
                  <a:pt x="1841" y="2743"/>
                  <a:pt x="1841" y="2743"/>
                  <a:pt x="1841" y="2743"/>
                </a:cubicBezTo>
                <a:cubicBezTo>
                  <a:pt x="1845" y="2749"/>
                  <a:pt x="1853" y="2753"/>
                  <a:pt x="1861" y="2753"/>
                </a:cubicBezTo>
                <a:cubicBezTo>
                  <a:pt x="1875" y="2753"/>
                  <a:pt x="1886" y="2742"/>
                  <a:pt x="1886" y="2729"/>
                </a:cubicBezTo>
                <a:cubicBezTo>
                  <a:pt x="1886" y="2727"/>
                  <a:pt x="1885" y="2726"/>
                  <a:pt x="1885" y="2724"/>
                </a:cubicBezTo>
                <a:cubicBezTo>
                  <a:pt x="2247" y="2573"/>
                  <a:pt x="2247" y="2573"/>
                  <a:pt x="2247" y="2573"/>
                </a:cubicBezTo>
                <a:cubicBezTo>
                  <a:pt x="2250" y="2578"/>
                  <a:pt x="2254" y="2582"/>
                  <a:pt x="2259" y="2584"/>
                </a:cubicBezTo>
                <a:lnTo>
                  <a:pt x="2010" y="3027"/>
                </a:lnTo>
                <a:close/>
                <a:moveTo>
                  <a:pt x="2385" y="3008"/>
                </a:moveTo>
                <a:cubicBezTo>
                  <a:pt x="2281" y="2582"/>
                  <a:pt x="2281" y="2582"/>
                  <a:pt x="2281" y="2582"/>
                </a:cubicBezTo>
                <a:cubicBezTo>
                  <a:pt x="2284" y="2580"/>
                  <a:pt x="2287" y="2577"/>
                  <a:pt x="2289" y="2574"/>
                </a:cubicBezTo>
                <a:cubicBezTo>
                  <a:pt x="2774" y="2940"/>
                  <a:pt x="2774" y="2940"/>
                  <a:pt x="2774" y="2940"/>
                </a:cubicBezTo>
                <a:cubicBezTo>
                  <a:pt x="2403" y="3024"/>
                  <a:pt x="2403" y="3024"/>
                  <a:pt x="2403" y="3024"/>
                </a:cubicBezTo>
                <a:cubicBezTo>
                  <a:pt x="2400" y="3016"/>
                  <a:pt x="2393" y="3010"/>
                  <a:pt x="2385" y="3008"/>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dirty="0">
              <a:latin typeface="Roboto Light" pitchFamily="2" charset="0"/>
            </a:endParaRPr>
          </a:p>
        </p:txBody>
      </p:sp>
    </p:spTree>
    <p:extLst>
      <p:ext uri="{BB962C8B-B14F-4D97-AF65-F5344CB8AC3E}">
        <p14:creationId xmlns:p14="http://schemas.microsoft.com/office/powerpoint/2010/main" val="3581220037"/>
      </p:ext>
    </p:extLst>
  </p:cSld>
  <p:clrMap bg1="lt1" tx1="dk1" bg2="lt2" tx2="dk2" accent1="accent1" accent2="accent2" accent3="accent3" accent4="accent4" accent5="accent5" accent6="accent6" hlink="hlink" folHlink="folHlink"/>
  <p:sldLayoutIdLst>
    <p:sldLayoutId id="2147483685" r:id="rId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B6A8CE97-8D2B-49CC-8353-0C4215A2D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3" y="6446733"/>
            <a:ext cx="822959" cy="78611"/>
          </a:xfrm>
          <a:prstGeom prst="rect">
            <a:avLst/>
          </a:prstGeom>
        </p:spPr>
      </p:pic>
    </p:spTree>
    <p:extLst>
      <p:ext uri="{BB962C8B-B14F-4D97-AF65-F5344CB8AC3E}">
        <p14:creationId xmlns:p14="http://schemas.microsoft.com/office/powerpoint/2010/main" val="3279865348"/>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87617"/>
            <a:ext cx="8229600" cy="508918"/>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457200" y="980728"/>
            <a:ext cx="8229600" cy="4968552"/>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numéro de diapositive 5"/>
          <p:cNvSpPr txBox="1">
            <a:spLocks/>
          </p:cNvSpPr>
          <p:nvPr/>
        </p:nvSpPr>
        <p:spPr>
          <a:xfrm>
            <a:off x="8244408" y="6381328"/>
            <a:ext cx="936104" cy="288032"/>
          </a:xfrm>
          <a:prstGeom prst="rect">
            <a:avLst/>
          </a:prstGeom>
          <a:noFill/>
          <a:ln>
            <a:noFill/>
          </a:ln>
        </p:spPr>
        <p:txBody>
          <a:bodyPr vert="horz" lIns="91440" tIns="45720" rIns="91440" bIns="45720" rtlCol="0" anchor="ctr"/>
          <a:lstStyle>
            <a:defPPr>
              <a:defRPr lang="fr-FR"/>
            </a:defPPr>
            <a:lvl1pPr marL="0" algn="r" defTabSz="914400" rtl="0" eaLnBrk="1" latinLnBrk="0" hangingPunct="1">
              <a:defRPr sz="105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38EE4B-134F-426E-96C2-D952009384ED}" type="slidenum">
              <a:rPr lang="fr-FR" smtClean="0">
                <a:solidFill>
                  <a:schemeClr val="tx1"/>
                </a:solidFill>
              </a:rPr>
              <a:pPr/>
              <a:t>‹N°›</a:t>
            </a:fld>
            <a:endParaRPr lang="fr-FR" dirty="0">
              <a:solidFill>
                <a:schemeClr val="tx1"/>
              </a:solidFill>
            </a:endParaRPr>
          </a:p>
        </p:txBody>
      </p:sp>
      <p:grpSp>
        <p:nvGrpSpPr>
          <p:cNvPr id="14" name="Groupe 13">
            <a:extLst>
              <a:ext uri="{FF2B5EF4-FFF2-40B4-BE49-F238E27FC236}">
                <a16:creationId xmlns:a16="http://schemas.microsoft.com/office/drawing/2014/main" id="{FE95B443-E6F6-4797-9074-540434FCD672}"/>
              </a:ext>
            </a:extLst>
          </p:cNvPr>
          <p:cNvGrpSpPr/>
          <p:nvPr userDrawn="1"/>
        </p:nvGrpSpPr>
        <p:grpSpPr>
          <a:xfrm>
            <a:off x="-1" y="6262404"/>
            <a:ext cx="1399394" cy="595596"/>
            <a:chOff x="51714" y="9283793"/>
            <a:chExt cx="1399394" cy="595596"/>
          </a:xfrm>
        </p:grpSpPr>
        <p:pic>
          <p:nvPicPr>
            <p:cNvPr id="15" name="Image 14">
              <a:extLst>
                <a:ext uri="{FF2B5EF4-FFF2-40B4-BE49-F238E27FC236}">
                  <a16:creationId xmlns:a16="http://schemas.microsoft.com/office/drawing/2014/main" id="{5D387011-FFBA-4ADA-B0B1-642F4A0574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733" y="9622262"/>
              <a:ext cx="1214375" cy="173049"/>
            </a:xfrm>
            <a:prstGeom prst="rect">
              <a:avLst/>
            </a:prstGeom>
          </p:spPr>
        </p:pic>
        <p:pic>
          <p:nvPicPr>
            <p:cNvPr id="16" name="Image 15">
              <a:extLst>
                <a:ext uri="{FF2B5EF4-FFF2-40B4-BE49-F238E27FC236}">
                  <a16:creationId xmlns:a16="http://schemas.microsoft.com/office/drawing/2014/main" id="{B2F11F1C-B9CF-47D1-966E-B0A2C80E00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6" t="56212" r="84366" b="33626"/>
            <a:stretch/>
          </p:blipFill>
          <p:spPr>
            <a:xfrm rot="5400000">
              <a:off x="150019" y="9185488"/>
              <a:ext cx="595596" cy="792205"/>
            </a:xfrm>
            <a:prstGeom prst="rect">
              <a:avLst/>
            </a:prstGeom>
          </p:spPr>
        </p:pic>
      </p:grpSp>
      <p:pic>
        <p:nvPicPr>
          <p:cNvPr id="17" name="Image 16">
            <a:extLst>
              <a:ext uri="{FF2B5EF4-FFF2-40B4-BE49-F238E27FC236}">
                <a16:creationId xmlns:a16="http://schemas.microsoft.com/office/drawing/2014/main" id="{5AC6CF90-5F59-465B-BA81-787AFF717571}"/>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24672" r="83874" b="27113"/>
          <a:stretch/>
        </p:blipFill>
        <p:spPr>
          <a:xfrm rot="16200000">
            <a:off x="1563250" y="-1563250"/>
            <a:ext cx="632380" cy="3758880"/>
          </a:xfrm>
          <a:prstGeom prst="rect">
            <a:avLst/>
          </a:prstGeom>
        </p:spPr>
      </p:pic>
    </p:spTree>
    <p:extLst>
      <p:ext uri="{BB962C8B-B14F-4D97-AF65-F5344CB8AC3E}">
        <p14:creationId xmlns:p14="http://schemas.microsoft.com/office/powerpoint/2010/main" val="2082301721"/>
      </p:ext>
    </p:extLst>
  </p:cSld>
  <p:clrMap bg1="lt1" tx1="dk1" bg2="lt2" tx2="dk2" accent1="accent1" accent2="accent2" accent3="accent3" accent4="accent4" accent5="accent5" accent6="accent6" hlink="hlink" folHlink="folHlink"/>
  <p:sldLayoutIdLst>
    <p:sldLayoutId id="2147483690" r:id="rId1"/>
  </p:sldLayoutIdLst>
  <p:hf hdr="0" ftr="0" dt="0"/>
  <p:txStyles>
    <p:titleStyle>
      <a:lvl1pPr algn="l" defTabSz="914400" rtl="0" eaLnBrk="1" latinLnBrk="0" hangingPunct="1">
        <a:spcBef>
          <a:spcPct val="0"/>
        </a:spcBef>
        <a:buNone/>
        <a:defRPr sz="1800" b="1" kern="1200" cap="all" baseline="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institute.stormshield.eu/" TargetMode="Externa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tormshield.com/fr/spring-brai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51520" y="2348880"/>
            <a:ext cx="7772400" cy="1470025"/>
          </a:xfrm>
        </p:spPr>
        <p:txBody>
          <a:bodyPr/>
          <a:lstStyle/>
          <a:p>
            <a:r>
              <a:rPr lang="fr-FR" b="1" dirty="0"/>
              <a:t>Cursus des formations et certification </a:t>
            </a:r>
          </a:p>
        </p:txBody>
      </p:sp>
      <p:sp>
        <p:nvSpPr>
          <p:cNvPr id="3" name="Espace réservé du texte 2"/>
          <p:cNvSpPr>
            <a:spLocks noGrp="1"/>
          </p:cNvSpPr>
          <p:nvPr>
            <p:ph type="body" sz="quarter" idx="10"/>
          </p:nvPr>
        </p:nvSpPr>
        <p:spPr/>
        <p:txBody>
          <a:bodyPr/>
          <a:lstStyle/>
          <a:p>
            <a:r>
              <a:rPr lang="fr-FR" sz="1900" dirty="0">
                <a:latin typeface="+mj-lt"/>
              </a:rPr>
              <a:t>CSNA - Stormshield Network  Security - Version 4.x</a:t>
            </a:r>
          </a:p>
        </p:txBody>
      </p:sp>
    </p:spTree>
    <p:extLst>
      <p:ext uri="{BB962C8B-B14F-4D97-AF65-F5344CB8AC3E}">
        <p14:creationId xmlns:p14="http://schemas.microsoft.com/office/powerpoint/2010/main" val="13219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Les niveaux des formations et des certifications </a:t>
            </a:r>
          </a:p>
        </p:txBody>
      </p:sp>
      <p:sp>
        <p:nvSpPr>
          <p:cNvPr id="34" name="Forme libre 15">
            <a:extLst>
              <a:ext uri="{FF2B5EF4-FFF2-40B4-BE49-F238E27FC236}">
                <a16:creationId xmlns:a16="http://schemas.microsoft.com/office/drawing/2014/main" id="{CC8EA507-CE12-4057-8444-0A076A3DD42F}"/>
              </a:ext>
            </a:extLst>
          </p:cNvPr>
          <p:cNvSpPr/>
          <p:nvPr/>
        </p:nvSpPr>
        <p:spPr>
          <a:xfrm>
            <a:off x="259036" y="2947595"/>
            <a:ext cx="2805118" cy="737657"/>
          </a:xfrm>
          <a:custGeom>
            <a:avLst/>
            <a:gdLst>
              <a:gd name="connsiteX0" fmla="*/ 0 w 2418550"/>
              <a:gd name="connsiteY0" fmla="*/ 0 h 737657"/>
              <a:gd name="connsiteX1" fmla="*/ 2418550 w 2418550"/>
              <a:gd name="connsiteY1" fmla="*/ 0 h 737657"/>
              <a:gd name="connsiteX2" fmla="*/ 2418550 w 2418550"/>
              <a:gd name="connsiteY2" fmla="*/ 737657 h 737657"/>
              <a:gd name="connsiteX3" fmla="*/ 0 w 2418550"/>
              <a:gd name="connsiteY3" fmla="*/ 737657 h 737657"/>
              <a:gd name="connsiteX4" fmla="*/ 0 w 2418550"/>
              <a:gd name="connsiteY4" fmla="*/ 0 h 73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550" h="737657">
                <a:moveTo>
                  <a:pt x="0" y="0"/>
                </a:moveTo>
                <a:lnTo>
                  <a:pt x="2418550" y="0"/>
                </a:lnTo>
                <a:lnTo>
                  <a:pt x="2418550" y="737657"/>
                </a:lnTo>
                <a:lnTo>
                  <a:pt x="0" y="73765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algn="ctr" defTabSz="2133600">
              <a:lnSpc>
                <a:spcPct val="90000"/>
              </a:lnSpc>
              <a:spcBef>
                <a:spcPct val="0"/>
              </a:spcBef>
              <a:spcAft>
                <a:spcPct val="35000"/>
              </a:spcAft>
            </a:pPr>
            <a:r>
              <a:rPr lang="fr-FR" sz="4800" dirty="0">
                <a:solidFill>
                  <a:prstClr val="white"/>
                </a:solidFill>
                <a:latin typeface="Calibri"/>
              </a:rPr>
              <a:t>CSNA</a:t>
            </a:r>
          </a:p>
        </p:txBody>
      </p:sp>
      <p:sp>
        <p:nvSpPr>
          <p:cNvPr id="35" name="Forme libre 16">
            <a:extLst>
              <a:ext uri="{FF2B5EF4-FFF2-40B4-BE49-F238E27FC236}">
                <a16:creationId xmlns:a16="http://schemas.microsoft.com/office/drawing/2014/main" id="{4F759D53-208A-438F-B606-BA38D6A3A7B8}"/>
              </a:ext>
            </a:extLst>
          </p:cNvPr>
          <p:cNvSpPr/>
          <p:nvPr/>
        </p:nvSpPr>
        <p:spPr>
          <a:xfrm>
            <a:off x="3573105" y="2947595"/>
            <a:ext cx="2418550" cy="737657"/>
          </a:xfrm>
          <a:custGeom>
            <a:avLst/>
            <a:gdLst>
              <a:gd name="connsiteX0" fmla="*/ 0 w 2418550"/>
              <a:gd name="connsiteY0" fmla="*/ 0 h 737657"/>
              <a:gd name="connsiteX1" fmla="*/ 2418550 w 2418550"/>
              <a:gd name="connsiteY1" fmla="*/ 0 h 737657"/>
              <a:gd name="connsiteX2" fmla="*/ 2418550 w 2418550"/>
              <a:gd name="connsiteY2" fmla="*/ 737657 h 737657"/>
              <a:gd name="connsiteX3" fmla="*/ 0 w 2418550"/>
              <a:gd name="connsiteY3" fmla="*/ 737657 h 737657"/>
              <a:gd name="connsiteX4" fmla="*/ 0 w 2418550"/>
              <a:gd name="connsiteY4" fmla="*/ 0 h 73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550" h="737657">
                <a:moveTo>
                  <a:pt x="0" y="0"/>
                </a:moveTo>
                <a:lnTo>
                  <a:pt x="2418550" y="0"/>
                </a:lnTo>
                <a:lnTo>
                  <a:pt x="2418550" y="737657"/>
                </a:lnTo>
                <a:lnTo>
                  <a:pt x="0" y="73765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algn="ctr" defTabSz="2133600">
              <a:lnSpc>
                <a:spcPct val="90000"/>
              </a:lnSpc>
              <a:spcBef>
                <a:spcPct val="0"/>
              </a:spcBef>
              <a:spcAft>
                <a:spcPct val="35000"/>
              </a:spcAft>
            </a:pPr>
            <a:r>
              <a:rPr lang="fr-FR" sz="4800" dirty="0">
                <a:solidFill>
                  <a:prstClr val="white"/>
                </a:solidFill>
                <a:latin typeface="Calibri"/>
              </a:rPr>
              <a:t>CSNE</a:t>
            </a:r>
          </a:p>
        </p:txBody>
      </p:sp>
      <p:sp>
        <p:nvSpPr>
          <p:cNvPr id="36" name="Forme libre 17">
            <a:extLst>
              <a:ext uri="{FF2B5EF4-FFF2-40B4-BE49-F238E27FC236}">
                <a16:creationId xmlns:a16="http://schemas.microsoft.com/office/drawing/2014/main" id="{85FA7E4D-CFD1-40C4-864F-5A548B176744}"/>
              </a:ext>
            </a:extLst>
          </p:cNvPr>
          <p:cNvSpPr/>
          <p:nvPr/>
        </p:nvSpPr>
        <p:spPr>
          <a:xfrm>
            <a:off x="6456356" y="2947595"/>
            <a:ext cx="2418550" cy="737657"/>
          </a:xfrm>
          <a:custGeom>
            <a:avLst/>
            <a:gdLst>
              <a:gd name="connsiteX0" fmla="*/ 0 w 2418550"/>
              <a:gd name="connsiteY0" fmla="*/ 0 h 737657"/>
              <a:gd name="connsiteX1" fmla="*/ 2418550 w 2418550"/>
              <a:gd name="connsiteY1" fmla="*/ 0 h 737657"/>
              <a:gd name="connsiteX2" fmla="*/ 2418550 w 2418550"/>
              <a:gd name="connsiteY2" fmla="*/ 737657 h 737657"/>
              <a:gd name="connsiteX3" fmla="*/ 0 w 2418550"/>
              <a:gd name="connsiteY3" fmla="*/ 737657 h 737657"/>
              <a:gd name="connsiteX4" fmla="*/ 0 w 2418550"/>
              <a:gd name="connsiteY4" fmla="*/ 0 h 73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550" h="737657">
                <a:moveTo>
                  <a:pt x="0" y="0"/>
                </a:moveTo>
                <a:lnTo>
                  <a:pt x="2418550" y="0"/>
                </a:lnTo>
                <a:lnTo>
                  <a:pt x="2418550" y="737657"/>
                </a:lnTo>
                <a:lnTo>
                  <a:pt x="0" y="737657"/>
                </a:lnTo>
                <a:lnTo>
                  <a:pt x="0" y="0"/>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algn="ctr" defTabSz="2133600">
              <a:lnSpc>
                <a:spcPct val="90000"/>
              </a:lnSpc>
              <a:spcBef>
                <a:spcPct val="0"/>
              </a:spcBef>
              <a:spcAft>
                <a:spcPct val="35000"/>
              </a:spcAft>
            </a:pPr>
            <a:r>
              <a:rPr lang="fr-FR" sz="4800" dirty="0">
                <a:solidFill>
                  <a:prstClr val="white"/>
                </a:solidFill>
                <a:latin typeface="Calibri"/>
              </a:rPr>
              <a:t>CSNTS</a:t>
            </a:r>
          </a:p>
        </p:txBody>
      </p:sp>
      <p:sp>
        <p:nvSpPr>
          <p:cNvPr id="37" name="Forme libre 18">
            <a:extLst>
              <a:ext uri="{FF2B5EF4-FFF2-40B4-BE49-F238E27FC236}">
                <a16:creationId xmlns:a16="http://schemas.microsoft.com/office/drawing/2014/main" id="{905DBFA5-7191-49F4-A559-D6E74D4A2E55}"/>
              </a:ext>
            </a:extLst>
          </p:cNvPr>
          <p:cNvSpPr/>
          <p:nvPr/>
        </p:nvSpPr>
        <p:spPr>
          <a:xfrm>
            <a:off x="3573105" y="1338423"/>
            <a:ext cx="2418550" cy="737657"/>
          </a:xfrm>
          <a:custGeom>
            <a:avLst/>
            <a:gdLst>
              <a:gd name="connsiteX0" fmla="*/ 0 w 2418550"/>
              <a:gd name="connsiteY0" fmla="*/ 0 h 737657"/>
              <a:gd name="connsiteX1" fmla="*/ 2418550 w 2418550"/>
              <a:gd name="connsiteY1" fmla="*/ 0 h 737657"/>
              <a:gd name="connsiteX2" fmla="*/ 2418550 w 2418550"/>
              <a:gd name="connsiteY2" fmla="*/ 737657 h 737657"/>
              <a:gd name="connsiteX3" fmla="*/ 0 w 2418550"/>
              <a:gd name="connsiteY3" fmla="*/ 737657 h 737657"/>
              <a:gd name="connsiteX4" fmla="*/ 0 w 2418550"/>
              <a:gd name="connsiteY4" fmla="*/ 0 h 73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550" h="737657">
                <a:moveTo>
                  <a:pt x="0" y="0"/>
                </a:moveTo>
                <a:lnTo>
                  <a:pt x="2418550" y="0"/>
                </a:lnTo>
                <a:lnTo>
                  <a:pt x="2418550" y="737657"/>
                </a:lnTo>
                <a:lnTo>
                  <a:pt x="0" y="73765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algn="ctr" defTabSz="2133600">
              <a:lnSpc>
                <a:spcPct val="90000"/>
              </a:lnSpc>
              <a:spcBef>
                <a:spcPct val="0"/>
              </a:spcBef>
              <a:spcAft>
                <a:spcPct val="35000"/>
              </a:spcAft>
            </a:pPr>
            <a:r>
              <a:rPr lang="fr-FR" sz="4800" dirty="0">
                <a:solidFill>
                  <a:prstClr val="white"/>
                </a:solidFill>
                <a:latin typeface="Calibri"/>
              </a:rPr>
              <a:t>CSMCE</a:t>
            </a:r>
          </a:p>
        </p:txBody>
      </p:sp>
      <p:sp>
        <p:nvSpPr>
          <p:cNvPr id="39" name="ZoneTexte 38">
            <a:extLst>
              <a:ext uri="{FF2B5EF4-FFF2-40B4-BE49-F238E27FC236}">
                <a16:creationId xmlns:a16="http://schemas.microsoft.com/office/drawing/2014/main" id="{6E33B4D8-5421-40D2-A237-41AB9EEB0106}"/>
              </a:ext>
            </a:extLst>
          </p:cNvPr>
          <p:cNvSpPr txBox="1"/>
          <p:nvPr/>
        </p:nvSpPr>
        <p:spPr>
          <a:xfrm>
            <a:off x="428645" y="2388241"/>
            <a:ext cx="2772000" cy="584775"/>
          </a:xfrm>
          <a:prstGeom prst="rect">
            <a:avLst/>
          </a:prstGeom>
          <a:noFill/>
        </p:spPr>
        <p:txBody>
          <a:bodyPr wrap="square" rtlCol="0">
            <a:spAutoFit/>
          </a:bodyPr>
          <a:lstStyle/>
          <a:p>
            <a:pPr algn="ctr"/>
            <a:r>
              <a:rPr lang="fr-FR" sz="1600" b="1" dirty="0">
                <a:solidFill>
                  <a:prstClr val="black"/>
                </a:solidFill>
                <a:latin typeface="Calibri"/>
              </a:rPr>
              <a:t>Certified Stormshield Network</a:t>
            </a:r>
          </a:p>
          <a:p>
            <a:pPr algn="ctr"/>
            <a:r>
              <a:rPr lang="fr-FR" sz="1600" b="1" dirty="0" err="1">
                <a:solidFill>
                  <a:prstClr val="black"/>
                </a:solidFill>
                <a:latin typeface="Calibri"/>
              </a:rPr>
              <a:t>Administrator</a:t>
            </a:r>
            <a:endParaRPr lang="fr-FR" sz="1600" b="1" dirty="0">
              <a:solidFill>
                <a:prstClr val="black"/>
              </a:solidFill>
              <a:latin typeface="Calibri"/>
            </a:endParaRPr>
          </a:p>
        </p:txBody>
      </p:sp>
      <p:sp>
        <p:nvSpPr>
          <p:cNvPr id="40" name="ZoneTexte 39">
            <a:extLst>
              <a:ext uri="{FF2B5EF4-FFF2-40B4-BE49-F238E27FC236}">
                <a16:creationId xmlns:a16="http://schemas.microsoft.com/office/drawing/2014/main" id="{43F08B32-C9B5-42E5-8276-24E09EF67648}"/>
              </a:ext>
            </a:extLst>
          </p:cNvPr>
          <p:cNvSpPr txBox="1"/>
          <p:nvPr/>
        </p:nvSpPr>
        <p:spPr>
          <a:xfrm>
            <a:off x="3396380" y="2388241"/>
            <a:ext cx="2772000" cy="584775"/>
          </a:xfrm>
          <a:prstGeom prst="rect">
            <a:avLst/>
          </a:prstGeom>
          <a:noFill/>
        </p:spPr>
        <p:txBody>
          <a:bodyPr wrap="square" rtlCol="0">
            <a:spAutoFit/>
          </a:bodyPr>
          <a:lstStyle/>
          <a:p>
            <a:pPr algn="ctr"/>
            <a:r>
              <a:rPr lang="fr-FR" sz="1600" b="1" dirty="0">
                <a:solidFill>
                  <a:prstClr val="black"/>
                </a:solidFill>
                <a:latin typeface="Calibri"/>
              </a:rPr>
              <a:t>Certified Stormshield Network</a:t>
            </a:r>
          </a:p>
          <a:p>
            <a:pPr algn="ctr"/>
            <a:r>
              <a:rPr lang="fr-FR" sz="1600" b="1" dirty="0">
                <a:solidFill>
                  <a:prstClr val="black"/>
                </a:solidFill>
                <a:latin typeface="Calibri"/>
              </a:rPr>
              <a:t>Expert</a:t>
            </a:r>
          </a:p>
        </p:txBody>
      </p:sp>
      <p:sp>
        <p:nvSpPr>
          <p:cNvPr id="41" name="ZoneTexte 40">
            <a:extLst>
              <a:ext uri="{FF2B5EF4-FFF2-40B4-BE49-F238E27FC236}">
                <a16:creationId xmlns:a16="http://schemas.microsoft.com/office/drawing/2014/main" id="{85855231-1713-4606-9E1D-92CF791A7C0D}"/>
              </a:ext>
            </a:extLst>
          </p:cNvPr>
          <p:cNvSpPr txBox="1"/>
          <p:nvPr/>
        </p:nvSpPr>
        <p:spPr>
          <a:xfrm>
            <a:off x="6275539" y="2388241"/>
            <a:ext cx="2772000" cy="584775"/>
          </a:xfrm>
          <a:prstGeom prst="rect">
            <a:avLst/>
          </a:prstGeom>
          <a:noFill/>
        </p:spPr>
        <p:txBody>
          <a:bodyPr wrap="square" rtlCol="0">
            <a:spAutoFit/>
          </a:bodyPr>
          <a:lstStyle/>
          <a:p>
            <a:pPr algn="ctr"/>
            <a:r>
              <a:rPr lang="en-US" sz="1600" b="1" dirty="0">
                <a:solidFill>
                  <a:prstClr val="black"/>
                </a:solidFill>
                <a:latin typeface="Calibri"/>
              </a:rPr>
              <a:t>Certified Stormshield Network</a:t>
            </a:r>
          </a:p>
          <a:p>
            <a:pPr algn="ctr"/>
            <a:r>
              <a:rPr lang="en-US" sz="1600" b="1" dirty="0">
                <a:solidFill>
                  <a:prstClr val="black"/>
                </a:solidFill>
                <a:latin typeface="Calibri"/>
              </a:rPr>
              <a:t>Troubleshooting &amp; Support</a:t>
            </a:r>
            <a:endParaRPr lang="fr-FR" sz="1600" b="1" dirty="0">
              <a:solidFill>
                <a:prstClr val="black"/>
              </a:solidFill>
              <a:latin typeface="Calibri"/>
            </a:endParaRPr>
          </a:p>
        </p:txBody>
      </p:sp>
      <p:sp>
        <p:nvSpPr>
          <p:cNvPr id="42" name="ZoneTexte 41">
            <a:extLst>
              <a:ext uri="{FF2B5EF4-FFF2-40B4-BE49-F238E27FC236}">
                <a16:creationId xmlns:a16="http://schemas.microsoft.com/office/drawing/2014/main" id="{828F6FEC-B5BB-42F3-A429-649779941C6F}"/>
              </a:ext>
            </a:extLst>
          </p:cNvPr>
          <p:cNvSpPr txBox="1"/>
          <p:nvPr/>
        </p:nvSpPr>
        <p:spPr>
          <a:xfrm>
            <a:off x="3379821" y="4049481"/>
            <a:ext cx="2805118" cy="584775"/>
          </a:xfrm>
          <a:prstGeom prst="rect">
            <a:avLst/>
          </a:prstGeom>
          <a:noFill/>
        </p:spPr>
        <p:txBody>
          <a:bodyPr wrap="square" rtlCol="0">
            <a:spAutoFit/>
          </a:bodyPr>
          <a:lstStyle/>
          <a:p>
            <a:pPr algn="ctr"/>
            <a:r>
              <a:rPr lang="fr-FR" sz="1600" b="1" dirty="0" err="1">
                <a:solidFill>
                  <a:prstClr val="black"/>
                </a:solidFill>
                <a:latin typeface="Calibri"/>
              </a:rPr>
              <a:t>Certified</a:t>
            </a:r>
            <a:r>
              <a:rPr lang="fr-FR" sz="1600" b="1" dirty="0">
                <a:solidFill>
                  <a:prstClr val="black"/>
                </a:solidFill>
                <a:latin typeface="Calibri"/>
              </a:rPr>
              <a:t> Stormshield Network</a:t>
            </a:r>
          </a:p>
          <a:p>
            <a:pPr algn="ctr"/>
            <a:r>
              <a:rPr lang="fr-FR" sz="1600" b="1" dirty="0" err="1">
                <a:solidFill>
                  <a:prstClr val="black"/>
                </a:solidFill>
                <a:latin typeface="Calibri"/>
              </a:rPr>
              <a:t>Operational</a:t>
            </a:r>
            <a:r>
              <a:rPr lang="fr-FR" sz="1600" b="1" dirty="0">
                <a:solidFill>
                  <a:prstClr val="black"/>
                </a:solidFill>
                <a:latin typeface="Calibri"/>
              </a:rPr>
              <a:t> </a:t>
            </a:r>
            <a:r>
              <a:rPr lang="fr-FR" sz="1600" b="1" dirty="0" err="1">
                <a:solidFill>
                  <a:prstClr val="black"/>
                </a:solidFill>
                <a:latin typeface="Calibri"/>
              </a:rPr>
              <a:t>Technology</a:t>
            </a:r>
            <a:endParaRPr lang="fr-FR" sz="1600" b="1" dirty="0">
              <a:solidFill>
                <a:prstClr val="black"/>
              </a:solidFill>
              <a:latin typeface="Calibri"/>
            </a:endParaRPr>
          </a:p>
        </p:txBody>
      </p:sp>
      <p:sp>
        <p:nvSpPr>
          <p:cNvPr id="43" name="ZoneTexte 42">
            <a:extLst>
              <a:ext uri="{FF2B5EF4-FFF2-40B4-BE49-F238E27FC236}">
                <a16:creationId xmlns:a16="http://schemas.microsoft.com/office/drawing/2014/main" id="{56DE986B-24B6-48A2-90A9-EFDBC117D8B2}"/>
              </a:ext>
            </a:extLst>
          </p:cNvPr>
          <p:cNvSpPr txBox="1"/>
          <p:nvPr/>
        </p:nvSpPr>
        <p:spPr>
          <a:xfrm>
            <a:off x="3396380" y="764704"/>
            <a:ext cx="2772000" cy="830997"/>
          </a:xfrm>
          <a:prstGeom prst="rect">
            <a:avLst/>
          </a:prstGeom>
          <a:noFill/>
        </p:spPr>
        <p:txBody>
          <a:bodyPr wrap="square" rtlCol="0">
            <a:spAutoFit/>
          </a:bodyPr>
          <a:lstStyle/>
          <a:p>
            <a:pPr algn="ctr"/>
            <a:r>
              <a:rPr lang="fr-FR" sz="1600" b="1" dirty="0">
                <a:solidFill>
                  <a:prstClr val="black"/>
                </a:solidFill>
                <a:latin typeface="Calibri"/>
              </a:rPr>
              <a:t>Certified Stormshield Network</a:t>
            </a:r>
          </a:p>
          <a:p>
            <a:pPr algn="ctr"/>
            <a:r>
              <a:rPr lang="fr-FR" sz="1600" b="1" dirty="0">
                <a:solidFill>
                  <a:prstClr val="black"/>
                </a:solidFill>
                <a:latin typeface="Calibri"/>
              </a:rPr>
              <a:t>Management Center Expert</a:t>
            </a:r>
          </a:p>
          <a:p>
            <a:pPr algn="ctr"/>
            <a:endParaRPr lang="fr-FR" sz="1600" b="1" dirty="0">
              <a:solidFill>
                <a:prstClr val="black"/>
              </a:solidFill>
              <a:latin typeface="Calibri"/>
            </a:endParaRPr>
          </a:p>
        </p:txBody>
      </p:sp>
      <p:cxnSp>
        <p:nvCxnSpPr>
          <p:cNvPr id="44" name="Connecteur droit avec flèche 43">
            <a:extLst>
              <a:ext uri="{FF2B5EF4-FFF2-40B4-BE49-F238E27FC236}">
                <a16:creationId xmlns:a16="http://schemas.microsoft.com/office/drawing/2014/main" id="{E09D732F-25DA-4619-9350-706E4E4906EE}"/>
              </a:ext>
            </a:extLst>
          </p:cNvPr>
          <p:cNvCxnSpPr/>
          <p:nvPr/>
        </p:nvCxnSpPr>
        <p:spPr>
          <a:xfrm>
            <a:off x="5996491" y="3316423"/>
            <a:ext cx="4837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AA048102-B322-40D4-ADD7-F29C81B6E142}"/>
              </a:ext>
            </a:extLst>
          </p:cNvPr>
          <p:cNvCxnSpPr/>
          <p:nvPr/>
        </p:nvCxnSpPr>
        <p:spPr>
          <a:xfrm>
            <a:off x="3189943" y="1783273"/>
            <a:ext cx="293582" cy="4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F159F73-814E-4675-8A0D-44F402CC4C44}"/>
              </a:ext>
            </a:extLst>
          </p:cNvPr>
          <p:cNvCxnSpPr/>
          <p:nvPr/>
        </p:nvCxnSpPr>
        <p:spPr>
          <a:xfrm flipV="1">
            <a:off x="3056638" y="3313061"/>
            <a:ext cx="470744" cy="67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81F5BA5D-EC18-43C0-AE2F-222D4BDF6604}"/>
              </a:ext>
            </a:extLst>
          </p:cNvPr>
          <p:cNvCxnSpPr/>
          <p:nvPr/>
        </p:nvCxnSpPr>
        <p:spPr>
          <a:xfrm>
            <a:off x="3200645" y="1764377"/>
            <a:ext cx="0" cy="1531283"/>
          </a:xfrm>
          <a:prstGeom prst="line">
            <a:avLst/>
          </a:prstGeom>
          <a:ln w="38100">
            <a:bevel/>
          </a:ln>
        </p:spPr>
        <p:style>
          <a:lnRef idx="1">
            <a:schemeClr val="dk1"/>
          </a:lnRef>
          <a:fillRef idx="0">
            <a:schemeClr val="dk1"/>
          </a:fillRef>
          <a:effectRef idx="0">
            <a:schemeClr val="dk1"/>
          </a:effectRef>
          <a:fontRef idx="minor">
            <a:schemeClr val="tx1"/>
          </a:fontRef>
        </p:style>
      </p:cxnSp>
      <p:sp>
        <p:nvSpPr>
          <p:cNvPr id="49" name="Forme libre 19">
            <a:extLst>
              <a:ext uri="{FF2B5EF4-FFF2-40B4-BE49-F238E27FC236}">
                <a16:creationId xmlns:a16="http://schemas.microsoft.com/office/drawing/2014/main" id="{AF136D21-19E3-4B65-81A4-8CCA53D2C39C}"/>
              </a:ext>
            </a:extLst>
          </p:cNvPr>
          <p:cNvSpPr/>
          <p:nvPr/>
        </p:nvSpPr>
        <p:spPr>
          <a:xfrm>
            <a:off x="3573105" y="4781920"/>
            <a:ext cx="2404577" cy="737657"/>
          </a:xfrm>
          <a:custGeom>
            <a:avLst/>
            <a:gdLst>
              <a:gd name="connsiteX0" fmla="*/ 0 w 2418550"/>
              <a:gd name="connsiteY0" fmla="*/ 0 h 737657"/>
              <a:gd name="connsiteX1" fmla="*/ 2418550 w 2418550"/>
              <a:gd name="connsiteY1" fmla="*/ 0 h 737657"/>
              <a:gd name="connsiteX2" fmla="*/ 2418550 w 2418550"/>
              <a:gd name="connsiteY2" fmla="*/ 737657 h 737657"/>
              <a:gd name="connsiteX3" fmla="*/ 0 w 2418550"/>
              <a:gd name="connsiteY3" fmla="*/ 737657 h 737657"/>
              <a:gd name="connsiteX4" fmla="*/ 0 w 2418550"/>
              <a:gd name="connsiteY4" fmla="*/ 0 h 73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550" h="737657">
                <a:moveTo>
                  <a:pt x="0" y="0"/>
                </a:moveTo>
                <a:lnTo>
                  <a:pt x="2418550" y="0"/>
                </a:lnTo>
                <a:lnTo>
                  <a:pt x="2418550" y="737657"/>
                </a:lnTo>
                <a:lnTo>
                  <a:pt x="0" y="737657"/>
                </a:lnTo>
                <a:lnTo>
                  <a:pt x="0" y="0"/>
                </a:lnTo>
                <a:close/>
              </a:path>
            </a:pathLst>
          </a:custGeom>
          <a:solidFill>
            <a:schemeClr val="accent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algn="ctr" defTabSz="2133600">
              <a:lnSpc>
                <a:spcPct val="90000"/>
              </a:lnSpc>
              <a:spcBef>
                <a:spcPct val="0"/>
              </a:spcBef>
              <a:spcAft>
                <a:spcPct val="35000"/>
              </a:spcAft>
            </a:pPr>
            <a:r>
              <a:rPr lang="fr-FR" sz="4800" dirty="0">
                <a:solidFill>
                  <a:prstClr val="white"/>
                </a:solidFill>
                <a:latin typeface="Calibri"/>
              </a:rPr>
              <a:t>CSNOT</a:t>
            </a:r>
          </a:p>
        </p:txBody>
      </p:sp>
      <p:cxnSp>
        <p:nvCxnSpPr>
          <p:cNvPr id="22" name="Connecteur droit 21">
            <a:extLst>
              <a:ext uri="{FF2B5EF4-FFF2-40B4-BE49-F238E27FC236}">
                <a16:creationId xmlns:a16="http://schemas.microsoft.com/office/drawing/2014/main" id="{2FBA9A41-16AB-4DBF-8981-466DE0258DDF}"/>
              </a:ext>
            </a:extLst>
          </p:cNvPr>
          <p:cNvCxnSpPr>
            <a:cxnSpLocks/>
          </p:cNvCxnSpPr>
          <p:nvPr/>
        </p:nvCxnSpPr>
        <p:spPr>
          <a:xfrm>
            <a:off x="3200645" y="3295660"/>
            <a:ext cx="0" cy="1861532"/>
          </a:xfrm>
          <a:prstGeom prst="line">
            <a:avLst/>
          </a:prstGeom>
          <a:ln w="38100">
            <a:bevel/>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096FCCF8-D100-4345-8A43-2E39924C213D}"/>
              </a:ext>
            </a:extLst>
          </p:cNvPr>
          <p:cNvCxnSpPr/>
          <p:nvPr/>
        </p:nvCxnSpPr>
        <p:spPr>
          <a:xfrm>
            <a:off x="3185783" y="5146331"/>
            <a:ext cx="293582" cy="4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70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EBA8B3C-E806-4FF5-824F-B7AF670C1B63}"/>
              </a:ext>
            </a:extLst>
          </p:cNvPr>
          <p:cNvSpPr>
            <a:spLocks noGrp="1"/>
          </p:cNvSpPr>
          <p:nvPr>
            <p:ph type="title"/>
          </p:nvPr>
        </p:nvSpPr>
        <p:spPr/>
        <p:txBody>
          <a:bodyPr/>
          <a:lstStyle/>
          <a:p>
            <a:r>
              <a:rPr lang="fr-FR" dirty="0"/>
              <a:t>Certification CSNA</a:t>
            </a:r>
          </a:p>
        </p:txBody>
      </p:sp>
      <p:pic>
        <p:nvPicPr>
          <p:cNvPr id="40" name="Espace réservé du contenu 3">
            <a:extLst>
              <a:ext uri="{FF2B5EF4-FFF2-40B4-BE49-F238E27FC236}">
                <a16:creationId xmlns:a16="http://schemas.microsoft.com/office/drawing/2014/main" id="{D03B50D3-D17A-4C21-B354-9431F1AEAC47}"/>
              </a:ext>
            </a:extLst>
          </p:cNvPr>
          <p:cNvPicPr>
            <a:picLocks noGrp="1" noChangeAspect="1"/>
          </p:cNvPicPr>
          <p:nvPr>
            <p:ph idx="1"/>
          </p:nvPr>
        </p:nvPicPr>
        <p:blipFill>
          <a:blip r:embed="rId3"/>
          <a:stretch>
            <a:fillRect/>
          </a:stretch>
        </p:blipFill>
        <p:spPr>
          <a:xfrm>
            <a:off x="879244" y="697920"/>
            <a:ext cx="1214691" cy="1214691"/>
          </a:xfrm>
          <a:prstGeom prst="rect">
            <a:avLst/>
          </a:prstGeom>
        </p:spPr>
      </p:pic>
      <p:sp>
        <p:nvSpPr>
          <p:cNvPr id="41" name="ZoneTexte 40">
            <a:extLst>
              <a:ext uri="{FF2B5EF4-FFF2-40B4-BE49-F238E27FC236}">
                <a16:creationId xmlns:a16="http://schemas.microsoft.com/office/drawing/2014/main" id="{FB844070-62A2-40B9-B2B8-D89FC0299ADA}"/>
              </a:ext>
            </a:extLst>
          </p:cNvPr>
          <p:cNvSpPr txBox="1"/>
          <p:nvPr/>
        </p:nvSpPr>
        <p:spPr>
          <a:xfrm>
            <a:off x="2214209" y="1135988"/>
            <a:ext cx="6048672" cy="338554"/>
          </a:xfrm>
          <a:prstGeom prst="rect">
            <a:avLst/>
          </a:prstGeom>
          <a:noFill/>
        </p:spPr>
        <p:txBody>
          <a:bodyPr wrap="square" rtlCol="0">
            <a:spAutoFit/>
          </a:bodyPr>
          <a:lstStyle/>
          <a:p>
            <a:r>
              <a:rPr lang="fr-FR" sz="1600" dirty="0">
                <a:solidFill>
                  <a:prstClr val="black"/>
                </a:solidFill>
                <a:latin typeface="Calibri"/>
              </a:rPr>
              <a:t>Accessible sur </a:t>
            </a:r>
            <a:r>
              <a:rPr lang="fr-FR" sz="1600" dirty="0">
                <a:solidFill>
                  <a:prstClr val="black"/>
                </a:solidFill>
                <a:hlinkClick r:id="rId4"/>
              </a:rPr>
              <a:t>https://institute.stormshield.eu/</a:t>
            </a:r>
            <a:r>
              <a:rPr lang="fr-FR" sz="1600" dirty="0">
                <a:solidFill>
                  <a:prstClr val="black"/>
                </a:solidFill>
              </a:rPr>
              <a:t> </a:t>
            </a:r>
            <a:endParaRPr lang="fr-FR" sz="1600" dirty="0">
              <a:solidFill>
                <a:prstClr val="black"/>
              </a:solidFill>
              <a:latin typeface="Calibri"/>
            </a:endParaRPr>
          </a:p>
        </p:txBody>
      </p:sp>
      <p:pic>
        <p:nvPicPr>
          <p:cNvPr id="42" name="Image 41">
            <a:extLst>
              <a:ext uri="{FF2B5EF4-FFF2-40B4-BE49-F238E27FC236}">
                <a16:creationId xmlns:a16="http://schemas.microsoft.com/office/drawing/2014/main" id="{6CC42A0F-7C22-4AB8-9E28-3DB24FA29E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325" y="2558748"/>
            <a:ext cx="954529" cy="954529"/>
          </a:xfrm>
          <a:prstGeom prst="rect">
            <a:avLst/>
          </a:prstGeom>
        </p:spPr>
      </p:pic>
      <p:sp>
        <p:nvSpPr>
          <p:cNvPr id="43" name="ZoneTexte 42">
            <a:extLst>
              <a:ext uri="{FF2B5EF4-FFF2-40B4-BE49-F238E27FC236}">
                <a16:creationId xmlns:a16="http://schemas.microsoft.com/office/drawing/2014/main" id="{7B95D78C-46F2-4E9D-8F57-9F0C12E11335}"/>
              </a:ext>
            </a:extLst>
          </p:cNvPr>
          <p:cNvSpPr txBox="1"/>
          <p:nvPr/>
        </p:nvSpPr>
        <p:spPr>
          <a:xfrm>
            <a:off x="2214209" y="2014569"/>
            <a:ext cx="6048672" cy="338554"/>
          </a:xfrm>
          <a:prstGeom prst="rect">
            <a:avLst/>
          </a:prstGeom>
          <a:noFill/>
        </p:spPr>
        <p:txBody>
          <a:bodyPr wrap="square" rtlCol="0">
            <a:spAutoFit/>
          </a:bodyPr>
          <a:lstStyle/>
          <a:p>
            <a:r>
              <a:rPr lang="fr-FR" sz="1600" dirty="0">
                <a:solidFill>
                  <a:prstClr val="black"/>
                </a:solidFill>
                <a:latin typeface="Calibri"/>
              </a:rPr>
              <a:t>Documentation et VM </a:t>
            </a:r>
            <a:r>
              <a:rPr lang="fr-FR" sz="1600" b="1" dirty="0">
                <a:solidFill>
                  <a:prstClr val="black"/>
                </a:solidFill>
                <a:latin typeface="Calibri"/>
              </a:rPr>
              <a:t>autorisées</a:t>
            </a:r>
            <a:r>
              <a:rPr lang="fr-FR" sz="1600" dirty="0">
                <a:solidFill>
                  <a:prstClr val="black"/>
                </a:solidFill>
                <a:latin typeface="Calibri"/>
              </a:rPr>
              <a:t> durant l’examen</a:t>
            </a:r>
          </a:p>
        </p:txBody>
      </p:sp>
      <p:pic>
        <p:nvPicPr>
          <p:cNvPr id="44" name="Image 43">
            <a:extLst>
              <a:ext uri="{FF2B5EF4-FFF2-40B4-BE49-F238E27FC236}">
                <a16:creationId xmlns:a16="http://schemas.microsoft.com/office/drawing/2014/main" id="{FB666526-8237-48E7-B690-973ED76BE4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258" y="5024113"/>
            <a:ext cx="952662" cy="952662"/>
          </a:xfrm>
          <a:prstGeom prst="rect">
            <a:avLst/>
          </a:prstGeom>
        </p:spPr>
      </p:pic>
      <p:sp>
        <p:nvSpPr>
          <p:cNvPr id="45" name="ZoneTexte 44">
            <a:extLst>
              <a:ext uri="{FF2B5EF4-FFF2-40B4-BE49-F238E27FC236}">
                <a16:creationId xmlns:a16="http://schemas.microsoft.com/office/drawing/2014/main" id="{22DA514E-0F31-480B-86ED-5FBDB6CEC7EC}"/>
              </a:ext>
            </a:extLst>
          </p:cNvPr>
          <p:cNvSpPr txBox="1"/>
          <p:nvPr/>
        </p:nvSpPr>
        <p:spPr>
          <a:xfrm>
            <a:off x="2214209" y="4384126"/>
            <a:ext cx="6048672" cy="338554"/>
          </a:xfrm>
          <a:prstGeom prst="rect">
            <a:avLst/>
          </a:prstGeom>
          <a:noFill/>
        </p:spPr>
        <p:txBody>
          <a:bodyPr wrap="square" rtlCol="0">
            <a:spAutoFit/>
          </a:bodyPr>
          <a:lstStyle/>
          <a:p>
            <a:r>
              <a:rPr lang="fr-FR" sz="1600" dirty="0">
                <a:solidFill>
                  <a:prstClr val="black"/>
                </a:solidFill>
                <a:latin typeface="Calibri"/>
              </a:rPr>
              <a:t>Résultat envoyé sous </a:t>
            </a:r>
            <a:r>
              <a:rPr lang="fr-FR" sz="1600" b="1" dirty="0">
                <a:solidFill>
                  <a:prstClr val="black"/>
                </a:solidFill>
                <a:latin typeface="Calibri"/>
              </a:rPr>
              <a:t>24h ouvrées</a:t>
            </a:r>
          </a:p>
        </p:txBody>
      </p:sp>
      <p:pic>
        <p:nvPicPr>
          <p:cNvPr id="46" name="Image 45">
            <a:extLst>
              <a:ext uri="{FF2B5EF4-FFF2-40B4-BE49-F238E27FC236}">
                <a16:creationId xmlns:a16="http://schemas.microsoft.com/office/drawing/2014/main" id="{0245B5AE-88DE-49A0-833B-8FC8AF800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559" y="3436029"/>
            <a:ext cx="822060" cy="822060"/>
          </a:xfrm>
          <a:prstGeom prst="rect">
            <a:avLst/>
          </a:prstGeom>
        </p:spPr>
      </p:pic>
      <p:sp>
        <p:nvSpPr>
          <p:cNvPr id="47" name="ZoneTexte 46">
            <a:extLst>
              <a:ext uri="{FF2B5EF4-FFF2-40B4-BE49-F238E27FC236}">
                <a16:creationId xmlns:a16="http://schemas.microsoft.com/office/drawing/2014/main" id="{9F223A64-1D57-4BDB-ADD6-66B937BAE00D}"/>
              </a:ext>
            </a:extLst>
          </p:cNvPr>
          <p:cNvSpPr txBox="1"/>
          <p:nvPr/>
        </p:nvSpPr>
        <p:spPr>
          <a:xfrm>
            <a:off x="2214209" y="3677782"/>
            <a:ext cx="6048672" cy="338554"/>
          </a:xfrm>
          <a:prstGeom prst="rect">
            <a:avLst/>
          </a:prstGeom>
          <a:noFill/>
        </p:spPr>
        <p:txBody>
          <a:bodyPr wrap="square" rtlCol="0">
            <a:spAutoFit/>
          </a:bodyPr>
          <a:lstStyle/>
          <a:p>
            <a:r>
              <a:rPr lang="fr-FR" sz="1600" b="1" dirty="0">
                <a:solidFill>
                  <a:prstClr val="black"/>
                </a:solidFill>
                <a:latin typeface="Calibri"/>
              </a:rPr>
              <a:t>1h30 </a:t>
            </a:r>
            <a:r>
              <a:rPr lang="fr-FR" sz="1600" dirty="0">
                <a:solidFill>
                  <a:prstClr val="black"/>
                </a:solidFill>
                <a:latin typeface="Calibri"/>
              </a:rPr>
              <a:t>pour l’examen en </a:t>
            </a:r>
            <a:r>
              <a:rPr lang="fr-FR" sz="1600" b="1" dirty="0">
                <a:solidFill>
                  <a:prstClr val="black"/>
                </a:solidFill>
                <a:latin typeface="Calibri"/>
              </a:rPr>
              <a:t>français</a:t>
            </a:r>
            <a:r>
              <a:rPr lang="fr-FR" sz="1600" dirty="0">
                <a:solidFill>
                  <a:prstClr val="black"/>
                </a:solidFill>
                <a:latin typeface="Calibri"/>
              </a:rPr>
              <a:t>, </a:t>
            </a:r>
            <a:r>
              <a:rPr lang="fr-FR" sz="1600" b="1" dirty="0">
                <a:solidFill>
                  <a:prstClr val="black"/>
                </a:solidFill>
                <a:latin typeface="Calibri"/>
              </a:rPr>
              <a:t>1h40</a:t>
            </a:r>
            <a:r>
              <a:rPr lang="fr-FR" sz="1600" dirty="0">
                <a:solidFill>
                  <a:prstClr val="black"/>
                </a:solidFill>
                <a:latin typeface="Calibri"/>
              </a:rPr>
              <a:t> pour l’examen en </a:t>
            </a:r>
            <a:r>
              <a:rPr lang="fr-FR" sz="1600" b="1" dirty="0">
                <a:solidFill>
                  <a:prstClr val="black"/>
                </a:solidFill>
                <a:latin typeface="Calibri"/>
              </a:rPr>
              <a:t>anglais</a:t>
            </a:r>
          </a:p>
        </p:txBody>
      </p:sp>
      <p:sp>
        <p:nvSpPr>
          <p:cNvPr id="48" name="ZoneTexte 47">
            <a:extLst>
              <a:ext uri="{FF2B5EF4-FFF2-40B4-BE49-F238E27FC236}">
                <a16:creationId xmlns:a16="http://schemas.microsoft.com/office/drawing/2014/main" id="{594BDCEA-C8B5-4FCE-8B75-1A427CBDB962}"/>
              </a:ext>
            </a:extLst>
          </p:cNvPr>
          <p:cNvSpPr txBox="1"/>
          <p:nvPr/>
        </p:nvSpPr>
        <p:spPr>
          <a:xfrm>
            <a:off x="2214209" y="5331167"/>
            <a:ext cx="6048672" cy="338554"/>
          </a:xfrm>
          <a:prstGeom prst="rect">
            <a:avLst/>
          </a:prstGeom>
          <a:noFill/>
        </p:spPr>
        <p:txBody>
          <a:bodyPr wrap="square" rtlCol="0">
            <a:spAutoFit/>
          </a:bodyPr>
          <a:lstStyle/>
          <a:p>
            <a:r>
              <a:rPr lang="fr-FR" sz="1600" b="1" dirty="0">
                <a:solidFill>
                  <a:prstClr val="black"/>
                </a:solidFill>
                <a:latin typeface="Calibri"/>
              </a:rPr>
              <a:t>70% de bonnes réponses </a:t>
            </a:r>
            <a:r>
              <a:rPr lang="fr-FR" sz="1600" dirty="0">
                <a:solidFill>
                  <a:prstClr val="black"/>
                </a:solidFill>
                <a:latin typeface="Calibri"/>
              </a:rPr>
              <a:t>nécessaires pour valider la certification</a:t>
            </a:r>
          </a:p>
        </p:txBody>
      </p:sp>
      <p:pic>
        <p:nvPicPr>
          <p:cNvPr id="49" name="Image 48">
            <a:extLst>
              <a:ext uri="{FF2B5EF4-FFF2-40B4-BE49-F238E27FC236}">
                <a16:creationId xmlns:a16="http://schemas.microsoft.com/office/drawing/2014/main" id="{AC841838-7EEF-4CFA-B3EB-F044B4C4AF5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5559" y="1772816"/>
            <a:ext cx="822061" cy="822061"/>
          </a:xfrm>
          <a:prstGeom prst="rect">
            <a:avLst/>
          </a:prstGeom>
        </p:spPr>
      </p:pic>
      <p:pic>
        <p:nvPicPr>
          <p:cNvPr id="50" name="Image 49">
            <a:extLst>
              <a:ext uri="{FF2B5EF4-FFF2-40B4-BE49-F238E27FC236}">
                <a16:creationId xmlns:a16="http://schemas.microsoft.com/office/drawing/2014/main" id="{F7FD663B-F58B-46E7-B2E4-DF1948C28D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0258" y="4077072"/>
            <a:ext cx="952662" cy="952662"/>
          </a:xfrm>
          <a:prstGeom prst="rect">
            <a:avLst/>
          </a:prstGeom>
        </p:spPr>
      </p:pic>
      <p:sp>
        <p:nvSpPr>
          <p:cNvPr id="51" name="ZoneTexte 50">
            <a:extLst>
              <a:ext uri="{FF2B5EF4-FFF2-40B4-BE49-F238E27FC236}">
                <a16:creationId xmlns:a16="http://schemas.microsoft.com/office/drawing/2014/main" id="{4CA3F6E6-7336-4420-8698-DDB902C32082}"/>
              </a:ext>
            </a:extLst>
          </p:cNvPr>
          <p:cNvSpPr txBox="1"/>
          <p:nvPr/>
        </p:nvSpPr>
        <p:spPr>
          <a:xfrm>
            <a:off x="2214209" y="2866735"/>
            <a:ext cx="6048672" cy="338554"/>
          </a:xfrm>
          <a:prstGeom prst="rect">
            <a:avLst/>
          </a:prstGeom>
          <a:noFill/>
        </p:spPr>
        <p:txBody>
          <a:bodyPr wrap="square" rtlCol="0">
            <a:spAutoFit/>
          </a:bodyPr>
          <a:lstStyle/>
          <a:p>
            <a:r>
              <a:rPr lang="fr-FR" sz="1600" b="1" dirty="0">
                <a:solidFill>
                  <a:prstClr val="black"/>
                </a:solidFill>
                <a:latin typeface="Calibri"/>
              </a:rPr>
              <a:t>70 questions </a:t>
            </a:r>
            <a:r>
              <a:rPr lang="fr-FR" sz="1600" dirty="0">
                <a:solidFill>
                  <a:prstClr val="black"/>
                </a:solidFill>
                <a:latin typeface="Calibri"/>
              </a:rPr>
              <a:t>à choix multiples</a:t>
            </a:r>
          </a:p>
        </p:txBody>
      </p:sp>
      <p:sp>
        <p:nvSpPr>
          <p:cNvPr id="52" name="ZoneTexte 51">
            <a:extLst>
              <a:ext uri="{FF2B5EF4-FFF2-40B4-BE49-F238E27FC236}">
                <a16:creationId xmlns:a16="http://schemas.microsoft.com/office/drawing/2014/main" id="{1A017685-61B8-4850-B353-B7F9DDA7C959}"/>
              </a:ext>
            </a:extLst>
          </p:cNvPr>
          <p:cNvSpPr txBox="1"/>
          <p:nvPr/>
        </p:nvSpPr>
        <p:spPr>
          <a:xfrm>
            <a:off x="100589" y="5877272"/>
            <a:ext cx="2772000" cy="707886"/>
          </a:xfrm>
          <a:prstGeom prst="rect">
            <a:avLst/>
          </a:prstGeom>
          <a:noFill/>
        </p:spPr>
        <p:txBody>
          <a:bodyPr wrap="square" rtlCol="0">
            <a:spAutoFit/>
          </a:bodyPr>
          <a:lstStyle/>
          <a:p>
            <a:pPr algn="ctr"/>
            <a:r>
              <a:rPr lang="fr-FR" sz="4000" b="1" dirty="0">
                <a:solidFill>
                  <a:schemeClr val="tx1">
                    <a:lumMod val="65000"/>
                    <a:lumOff val="35000"/>
                  </a:schemeClr>
                </a:solidFill>
                <a:latin typeface="Calibri"/>
              </a:rPr>
              <a:t>x</a:t>
            </a:r>
            <a:r>
              <a:rPr lang="fr-FR" sz="4000" b="1" dirty="0">
                <a:solidFill>
                  <a:srgbClr val="00B0F0"/>
                </a:solidFill>
                <a:latin typeface="Calibri"/>
              </a:rPr>
              <a:t>2</a:t>
            </a:r>
            <a:endParaRPr lang="fr-FR" sz="1600" b="1" dirty="0">
              <a:solidFill>
                <a:srgbClr val="00B0F0"/>
              </a:solidFill>
              <a:latin typeface="Calibri"/>
            </a:endParaRPr>
          </a:p>
        </p:txBody>
      </p:sp>
      <p:sp>
        <p:nvSpPr>
          <p:cNvPr id="53" name="ZoneTexte 52">
            <a:extLst>
              <a:ext uri="{FF2B5EF4-FFF2-40B4-BE49-F238E27FC236}">
                <a16:creationId xmlns:a16="http://schemas.microsoft.com/office/drawing/2014/main" id="{CFAD3A56-5947-4664-98AC-7193740C96B2}"/>
              </a:ext>
            </a:extLst>
          </p:cNvPr>
          <p:cNvSpPr txBox="1"/>
          <p:nvPr/>
        </p:nvSpPr>
        <p:spPr>
          <a:xfrm>
            <a:off x="2214209" y="5938828"/>
            <a:ext cx="6048672" cy="584775"/>
          </a:xfrm>
          <a:prstGeom prst="rect">
            <a:avLst/>
          </a:prstGeom>
          <a:noFill/>
        </p:spPr>
        <p:txBody>
          <a:bodyPr wrap="square" rtlCol="0">
            <a:spAutoFit/>
          </a:bodyPr>
          <a:lstStyle/>
          <a:p>
            <a:r>
              <a:rPr lang="fr-FR" sz="1600" b="1" dirty="0">
                <a:solidFill>
                  <a:prstClr val="black"/>
                </a:solidFill>
                <a:latin typeface="Calibri"/>
              </a:rPr>
              <a:t>2</a:t>
            </a:r>
            <a:r>
              <a:rPr lang="fr-FR" sz="1600" b="1" baseline="30000" dirty="0">
                <a:solidFill>
                  <a:prstClr val="black"/>
                </a:solidFill>
                <a:latin typeface="Calibri"/>
              </a:rPr>
              <a:t>ème</a:t>
            </a:r>
            <a:r>
              <a:rPr lang="fr-FR" sz="1600" b="1" dirty="0">
                <a:solidFill>
                  <a:prstClr val="black"/>
                </a:solidFill>
                <a:latin typeface="Calibri"/>
              </a:rPr>
              <a:t> passage </a:t>
            </a:r>
            <a:r>
              <a:rPr lang="fr-FR" sz="1600" dirty="0">
                <a:solidFill>
                  <a:prstClr val="black"/>
                </a:solidFill>
                <a:latin typeface="Calibri"/>
              </a:rPr>
              <a:t>ouvert automatiquement </a:t>
            </a:r>
            <a:r>
              <a:rPr lang="fr-FR" sz="1600" b="1" dirty="0">
                <a:solidFill>
                  <a:prstClr val="black"/>
                </a:solidFill>
                <a:latin typeface="Calibri"/>
              </a:rPr>
              <a:t>en cas d’échec </a:t>
            </a:r>
            <a:r>
              <a:rPr lang="fr-FR" sz="1600" dirty="0">
                <a:solidFill>
                  <a:prstClr val="black"/>
                </a:solidFill>
                <a:latin typeface="Calibri"/>
              </a:rPr>
              <a:t>à la première tentative </a:t>
            </a:r>
            <a:r>
              <a:rPr lang="fr-FR" sz="1600" dirty="0">
                <a:solidFill>
                  <a:prstClr val="black"/>
                </a:solidFill>
                <a:latin typeface="Calibri"/>
                <a:sym typeface="Wingdings" panose="05000000000000000000" pitchFamily="2" charset="2"/>
              </a:rPr>
              <a:t> correspond au rattrapage</a:t>
            </a:r>
            <a:endParaRPr lang="fr-FR" sz="1600" dirty="0">
              <a:solidFill>
                <a:prstClr val="black"/>
              </a:solidFill>
              <a:latin typeface="Calibri"/>
            </a:endParaRPr>
          </a:p>
        </p:txBody>
      </p:sp>
    </p:spTree>
    <p:extLst>
      <p:ext uri="{BB962C8B-B14F-4D97-AF65-F5344CB8AC3E}">
        <p14:creationId xmlns:p14="http://schemas.microsoft.com/office/powerpoint/2010/main" val="293218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B6A0778C-9783-75DB-C738-5D949670B4C7}"/>
              </a:ext>
            </a:extLst>
          </p:cNvPr>
          <p:cNvGraphicFramePr>
            <a:graphicFrameLocks noGrp="1"/>
          </p:cNvGraphicFramePr>
          <p:nvPr>
            <p:ph idx="1"/>
            <p:extLst>
              <p:ext uri="{D42A27DB-BD31-4B8C-83A1-F6EECF244321}">
                <p14:modId xmlns:p14="http://schemas.microsoft.com/office/powerpoint/2010/main" val="679539083"/>
              </p:ext>
            </p:extLst>
          </p:nvPr>
        </p:nvGraphicFramePr>
        <p:xfrm>
          <a:off x="457200" y="981075"/>
          <a:ext cx="3754760" cy="4754880"/>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3984273460"/>
                    </a:ext>
                  </a:extLst>
                </a:gridCol>
                <a:gridCol w="1224136">
                  <a:extLst>
                    <a:ext uri="{9D8B030D-6E8A-4147-A177-3AD203B41FA5}">
                      <a16:colId xmlns:a16="http://schemas.microsoft.com/office/drawing/2014/main" val="3453152632"/>
                    </a:ext>
                  </a:extLst>
                </a:gridCol>
              </a:tblGrid>
              <a:tr h="337857">
                <a:tc>
                  <a:txBody>
                    <a:bodyPr/>
                    <a:lstStyle/>
                    <a:p>
                      <a:r>
                        <a:rPr lang="en-US" dirty="0" err="1"/>
                        <a:t>Pourcentage</a:t>
                      </a:r>
                      <a:r>
                        <a:rPr lang="en-US" dirty="0"/>
                        <a:t> à la CSNA</a:t>
                      </a:r>
                    </a:p>
                  </a:txBody>
                  <a:tcPr/>
                </a:tc>
                <a:tc>
                  <a:txBody>
                    <a:bodyPr/>
                    <a:lstStyle/>
                    <a:p>
                      <a:r>
                        <a:rPr lang="en-US" dirty="0"/>
                        <a:t>Note</a:t>
                      </a:r>
                    </a:p>
                  </a:txBody>
                  <a:tcPr/>
                </a:tc>
                <a:extLst>
                  <a:ext uri="{0D108BD9-81ED-4DB2-BD59-A6C34878D82A}">
                    <a16:rowId xmlns:a16="http://schemas.microsoft.com/office/drawing/2014/main" val="176621252"/>
                  </a:ext>
                </a:extLst>
              </a:tr>
              <a:tr h="337857">
                <a:tc>
                  <a:txBody>
                    <a:bodyPr/>
                    <a:lstStyle/>
                    <a:p>
                      <a:pPr algn="ctr"/>
                      <a:r>
                        <a:rPr lang="en-US" dirty="0"/>
                        <a:t>Non </a:t>
                      </a:r>
                      <a:r>
                        <a:rPr lang="en-US" dirty="0" err="1"/>
                        <a:t>tenté</a:t>
                      </a:r>
                      <a:endParaRPr lang="en-US" dirty="0"/>
                    </a:p>
                  </a:txBody>
                  <a:tcPr/>
                </a:tc>
                <a:tc>
                  <a:txBody>
                    <a:bodyPr/>
                    <a:lstStyle/>
                    <a:p>
                      <a:pPr algn="ctr"/>
                      <a:r>
                        <a:rPr lang="en-US" dirty="0"/>
                        <a:t>0</a:t>
                      </a:r>
                    </a:p>
                  </a:txBody>
                  <a:tcPr/>
                </a:tc>
                <a:extLst>
                  <a:ext uri="{0D108BD9-81ED-4DB2-BD59-A6C34878D82A}">
                    <a16:rowId xmlns:a16="http://schemas.microsoft.com/office/drawing/2014/main" val="2561187846"/>
                  </a:ext>
                </a:extLst>
              </a:tr>
              <a:tr h="337857">
                <a:tc>
                  <a:txBody>
                    <a:bodyPr/>
                    <a:lstStyle/>
                    <a:p>
                      <a:pPr algn="ctr"/>
                      <a:r>
                        <a:rPr lang="en-US" dirty="0"/>
                        <a:t>30</a:t>
                      </a:r>
                    </a:p>
                  </a:txBody>
                  <a:tcPr/>
                </a:tc>
                <a:tc>
                  <a:txBody>
                    <a:bodyPr/>
                    <a:lstStyle/>
                    <a:p>
                      <a:pPr algn="ctr"/>
                      <a:r>
                        <a:rPr lang="en-US" dirty="0"/>
                        <a:t>2</a:t>
                      </a:r>
                    </a:p>
                  </a:txBody>
                  <a:tcPr/>
                </a:tc>
                <a:extLst>
                  <a:ext uri="{0D108BD9-81ED-4DB2-BD59-A6C34878D82A}">
                    <a16:rowId xmlns:a16="http://schemas.microsoft.com/office/drawing/2014/main" val="2293410406"/>
                  </a:ext>
                </a:extLst>
              </a:tr>
              <a:tr h="337857">
                <a:tc>
                  <a:txBody>
                    <a:bodyPr/>
                    <a:lstStyle/>
                    <a:p>
                      <a:pPr algn="ctr"/>
                      <a:r>
                        <a:rPr lang="en-US" dirty="0"/>
                        <a:t>40</a:t>
                      </a:r>
                    </a:p>
                  </a:txBody>
                  <a:tcPr/>
                </a:tc>
                <a:tc>
                  <a:txBody>
                    <a:bodyPr/>
                    <a:lstStyle/>
                    <a:p>
                      <a:pPr algn="ctr"/>
                      <a:r>
                        <a:rPr lang="en-US" dirty="0"/>
                        <a:t>4</a:t>
                      </a:r>
                    </a:p>
                  </a:txBody>
                  <a:tcPr/>
                </a:tc>
                <a:extLst>
                  <a:ext uri="{0D108BD9-81ED-4DB2-BD59-A6C34878D82A}">
                    <a16:rowId xmlns:a16="http://schemas.microsoft.com/office/drawing/2014/main" val="2251860902"/>
                  </a:ext>
                </a:extLst>
              </a:tr>
              <a:tr h="337857">
                <a:tc>
                  <a:txBody>
                    <a:bodyPr/>
                    <a:lstStyle/>
                    <a:p>
                      <a:pPr algn="ctr"/>
                      <a:r>
                        <a:rPr lang="en-US" dirty="0"/>
                        <a:t>50</a:t>
                      </a:r>
                    </a:p>
                  </a:txBody>
                  <a:tcPr/>
                </a:tc>
                <a:tc>
                  <a:txBody>
                    <a:bodyPr/>
                    <a:lstStyle/>
                    <a:p>
                      <a:pPr algn="ctr"/>
                      <a:r>
                        <a:rPr lang="en-US" dirty="0"/>
                        <a:t>6</a:t>
                      </a:r>
                    </a:p>
                  </a:txBody>
                  <a:tcPr/>
                </a:tc>
                <a:extLst>
                  <a:ext uri="{0D108BD9-81ED-4DB2-BD59-A6C34878D82A}">
                    <a16:rowId xmlns:a16="http://schemas.microsoft.com/office/drawing/2014/main" val="158602975"/>
                  </a:ext>
                </a:extLst>
              </a:tr>
              <a:tr h="337857">
                <a:tc>
                  <a:txBody>
                    <a:bodyPr/>
                    <a:lstStyle/>
                    <a:p>
                      <a:pPr algn="ctr"/>
                      <a:r>
                        <a:rPr lang="en-US" dirty="0"/>
                        <a:t>60</a:t>
                      </a:r>
                    </a:p>
                  </a:txBody>
                  <a:tcPr/>
                </a:tc>
                <a:tc>
                  <a:txBody>
                    <a:bodyPr/>
                    <a:lstStyle/>
                    <a:p>
                      <a:pPr algn="ctr"/>
                      <a:r>
                        <a:rPr lang="en-US" dirty="0"/>
                        <a:t>8</a:t>
                      </a:r>
                    </a:p>
                  </a:txBody>
                  <a:tcPr/>
                </a:tc>
                <a:extLst>
                  <a:ext uri="{0D108BD9-81ED-4DB2-BD59-A6C34878D82A}">
                    <a16:rowId xmlns:a16="http://schemas.microsoft.com/office/drawing/2014/main" val="3793385673"/>
                  </a:ext>
                </a:extLst>
              </a:tr>
              <a:tr h="337857">
                <a:tc>
                  <a:txBody>
                    <a:bodyPr/>
                    <a:lstStyle/>
                    <a:p>
                      <a:pPr algn="ctr"/>
                      <a:r>
                        <a:rPr lang="en-US" dirty="0"/>
                        <a:t>70</a:t>
                      </a:r>
                    </a:p>
                  </a:txBody>
                  <a:tcPr/>
                </a:tc>
                <a:tc>
                  <a:txBody>
                    <a:bodyPr/>
                    <a:lstStyle/>
                    <a:p>
                      <a:pPr algn="ctr"/>
                      <a:r>
                        <a:rPr lang="en-US" dirty="0"/>
                        <a:t>10</a:t>
                      </a:r>
                    </a:p>
                  </a:txBody>
                  <a:tcPr/>
                </a:tc>
                <a:extLst>
                  <a:ext uri="{0D108BD9-81ED-4DB2-BD59-A6C34878D82A}">
                    <a16:rowId xmlns:a16="http://schemas.microsoft.com/office/drawing/2014/main" val="1184988369"/>
                  </a:ext>
                </a:extLst>
              </a:tr>
              <a:tr h="337857">
                <a:tc>
                  <a:txBody>
                    <a:bodyPr/>
                    <a:lstStyle/>
                    <a:p>
                      <a:pPr algn="ctr"/>
                      <a:r>
                        <a:rPr lang="en-US" dirty="0"/>
                        <a:t>76</a:t>
                      </a:r>
                    </a:p>
                  </a:txBody>
                  <a:tcPr/>
                </a:tc>
                <a:tc>
                  <a:txBody>
                    <a:bodyPr/>
                    <a:lstStyle/>
                    <a:p>
                      <a:pPr algn="ctr"/>
                      <a:r>
                        <a:rPr lang="en-US" dirty="0"/>
                        <a:t>12</a:t>
                      </a:r>
                    </a:p>
                  </a:txBody>
                  <a:tcPr/>
                </a:tc>
                <a:extLst>
                  <a:ext uri="{0D108BD9-81ED-4DB2-BD59-A6C34878D82A}">
                    <a16:rowId xmlns:a16="http://schemas.microsoft.com/office/drawing/2014/main" val="837959372"/>
                  </a:ext>
                </a:extLst>
              </a:tr>
              <a:tr h="337857">
                <a:tc>
                  <a:txBody>
                    <a:bodyPr/>
                    <a:lstStyle/>
                    <a:p>
                      <a:pPr algn="ctr"/>
                      <a:r>
                        <a:rPr lang="en-US" dirty="0"/>
                        <a:t>82</a:t>
                      </a:r>
                    </a:p>
                  </a:txBody>
                  <a:tcPr/>
                </a:tc>
                <a:tc>
                  <a:txBody>
                    <a:bodyPr/>
                    <a:lstStyle/>
                    <a:p>
                      <a:pPr algn="ctr"/>
                      <a:r>
                        <a:rPr lang="en-US" dirty="0"/>
                        <a:t>14</a:t>
                      </a:r>
                    </a:p>
                  </a:txBody>
                  <a:tcPr/>
                </a:tc>
                <a:extLst>
                  <a:ext uri="{0D108BD9-81ED-4DB2-BD59-A6C34878D82A}">
                    <a16:rowId xmlns:a16="http://schemas.microsoft.com/office/drawing/2014/main" val="606818688"/>
                  </a:ext>
                </a:extLst>
              </a:tr>
              <a:tr h="337857">
                <a:tc>
                  <a:txBody>
                    <a:bodyPr/>
                    <a:lstStyle/>
                    <a:p>
                      <a:pPr algn="ctr"/>
                      <a:r>
                        <a:rPr lang="en-US" dirty="0"/>
                        <a:t>88</a:t>
                      </a:r>
                    </a:p>
                  </a:txBody>
                  <a:tcPr/>
                </a:tc>
                <a:tc>
                  <a:txBody>
                    <a:bodyPr/>
                    <a:lstStyle/>
                    <a:p>
                      <a:pPr algn="ctr"/>
                      <a:r>
                        <a:rPr lang="en-US" dirty="0"/>
                        <a:t>16</a:t>
                      </a:r>
                    </a:p>
                  </a:txBody>
                  <a:tcPr/>
                </a:tc>
                <a:extLst>
                  <a:ext uri="{0D108BD9-81ED-4DB2-BD59-A6C34878D82A}">
                    <a16:rowId xmlns:a16="http://schemas.microsoft.com/office/drawing/2014/main" val="3168499213"/>
                  </a:ext>
                </a:extLst>
              </a:tr>
              <a:tr h="337857">
                <a:tc>
                  <a:txBody>
                    <a:bodyPr/>
                    <a:lstStyle/>
                    <a:p>
                      <a:pPr algn="ctr"/>
                      <a:r>
                        <a:rPr lang="en-US" dirty="0"/>
                        <a:t>91</a:t>
                      </a:r>
                    </a:p>
                  </a:txBody>
                  <a:tcPr/>
                </a:tc>
                <a:tc>
                  <a:txBody>
                    <a:bodyPr/>
                    <a:lstStyle/>
                    <a:p>
                      <a:pPr algn="ctr"/>
                      <a:r>
                        <a:rPr lang="en-US" dirty="0"/>
                        <a:t>17</a:t>
                      </a:r>
                    </a:p>
                  </a:txBody>
                  <a:tcPr/>
                </a:tc>
                <a:extLst>
                  <a:ext uri="{0D108BD9-81ED-4DB2-BD59-A6C34878D82A}">
                    <a16:rowId xmlns:a16="http://schemas.microsoft.com/office/drawing/2014/main" val="1622301448"/>
                  </a:ext>
                </a:extLst>
              </a:tr>
              <a:tr h="337857">
                <a:tc>
                  <a:txBody>
                    <a:bodyPr/>
                    <a:lstStyle/>
                    <a:p>
                      <a:pPr algn="ctr"/>
                      <a:r>
                        <a:rPr lang="en-US" dirty="0"/>
                        <a:t>94</a:t>
                      </a:r>
                    </a:p>
                  </a:txBody>
                  <a:tcPr/>
                </a:tc>
                <a:tc>
                  <a:txBody>
                    <a:bodyPr/>
                    <a:lstStyle/>
                    <a:p>
                      <a:pPr algn="ctr"/>
                      <a:r>
                        <a:rPr lang="en-US" dirty="0"/>
                        <a:t>18</a:t>
                      </a:r>
                    </a:p>
                  </a:txBody>
                  <a:tcPr/>
                </a:tc>
                <a:extLst>
                  <a:ext uri="{0D108BD9-81ED-4DB2-BD59-A6C34878D82A}">
                    <a16:rowId xmlns:a16="http://schemas.microsoft.com/office/drawing/2014/main" val="2203218013"/>
                  </a:ext>
                </a:extLst>
              </a:tr>
              <a:tr h="337857">
                <a:tc>
                  <a:txBody>
                    <a:bodyPr/>
                    <a:lstStyle/>
                    <a:p>
                      <a:pPr algn="ctr"/>
                      <a:r>
                        <a:rPr lang="en-US" dirty="0"/>
                        <a:t>100</a:t>
                      </a:r>
                    </a:p>
                  </a:txBody>
                  <a:tcPr/>
                </a:tc>
                <a:tc>
                  <a:txBody>
                    <a:bodyPr/>
                    <a:lstStyle/>
                    <a:p>
                      <a:pPr algn="ctr"/>
                      <a:r>
                        <a:rPr lang="en-US" dirty="0"/>
                        <a:t>20</a:t>
                      </a:r>
                    </a:p>
                  </a:txBody>
                  <a:tcPr/>
                </a:tc>
                <a:extLst>
                  <a:ext uri="{0D108BD9-81ED-4DB2-BD59-A6C34878D82A}">
                    <a16:rowId xmlns:a16="http://schemas.microsoft.com/office/drawing/2014/main" val="2167622248"/>
                  </a:ext>
                </a:extLst>
              </a:tr>
            </a:tbl>
          </a:graphicData>
        </a:graphic>
      </p:graphicFrame>
      <p:sp>
        <p:nvSpPr>
          <p:cNvPr id="3" name="Titre 2">
            <a:extLst>
              <a:ext uri="{FF2B5EF4-FFF2-40B4-BE49-F238E27FC236}">
                <a16:creationId xmlns:a16="http://schemas.microsoft.com/office/drawing/2014/main" id="{87B69CB8-ADA7-EDDF-C1C2-1EA9DF47F4EE}"/>
              </a:ext>
            </a:extLst>
          </p:cNvPr>
          <p:cNvSpPr>
            <a:spLocks noGrp="1"/>
          </p:cNvSpPr>
          <p:nvPr>
            <p:ph type="title"/>
          </p:nvPr>
        </p:nvSpPr>
        <p:spPr/>
        <p:txBody>
          <a:bodyPr/>
          <a:lstStyle/>
          <a:p>
            <a:r>
              <a:rPr lang="en-US" dirty="0"/>
              <a:t>CSNA et Notation</a:t>
            </a:r>
          </a:p>
        </p:txBody>
      </p:sp>
      <p:sp>
        <p:nvSpPr>
          <p:cNvPr id="5" name="Rectangle : coins arrondis 4">
            <a:extLst>
              <a:ext uri="{FF2B5EF4-FFF2-40B4-BE49-F238E27FC236}">
                <a16:creationId xmlns:a16="http://schemas.microsoft.com/office/drawing/2014/main" id="{70B06227-2CA5-C76F-93D2-128E245BEBCD}"/>
              </a:ext>
            </a:extLst>
          </p:cNvPr>
          <p:cNvSpPr/>
          <p:nvPr/>
        </p:nvSpPr>
        <p:spPr>
          <a:xfrm>
            <a:off x="5364088" y="1196752"/>
            <a:ext cx="3286864" cy="2376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Rattrapage</a:t>
            </a:r>
            <a:r>
              <a:rPr lang="en-US" sz="2400" dirty="0"/>
              <a:t> :</a:t>
            </a:r>
          </a:p>
          <a:p>
            <a:pPr algn="ctr"/>
            <a:endParaRPr lang="en-US" sz="2400" dirty="0"/>
          </a:p>
          <a:p>
            <a:pPr algn="ctr"/>
            <a:r>
              <a:rPr lang="en-US" sz="2400" dirty="0" err="1"/>
              <a:t>Validé</a:t>
            </a:r>
            <a:r>
              <a:rPr lang="en-US" sz="2400" dirty="0"/>
              <a:t> (&gt;70%) : 10/20</a:t>
            </a:r>
          </a:p>
          <a:p>
            <a:pPr algn="ctr"/>
            <a:r>
              <a:rPr lang="en-US" sz="2400" dirty="0"/>
              <a:t>Non </a:t>
            </a:r>
            <a:r>
              <a:rPr lang="en-US" sz="2400" dirty="0" err="1"/>
              <a:t>validé</a:t>
            </a:r>
            <a:r>
              <a:rPr lang="en-US" sz="2400" dirty="0"/>
              <a:t> : 0/20</a:t>
            </a:r>
          </a:p>
        </p:txBody>
      </p:sp>
    </p:spTree>
    <p:extLst>
      <p:ext uri="{BB962C8B-B14F-4D97-AF65-F5344CB8AC3E}">
        <p14:creationId xmlns:p14="http://schemas.microsoft.com/office/powerpoint/2010/main" val="253216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E9F4608-2697-61C1-2D04-9AAA9A0D4E55}"/>
              </a:ext>
            </a:extLst>
          </p:cNvPr>
          <p:cNvSpPr>
            <a:spLocks noGrp="1"/>
          </p:cNvSpPr>
          <p:nvPr>
            <p:ph idx="1"/>
          </p:nvPr>
        </p:nvSpPr>
        <p:spPr/>
        <p:txBody>
          <a:bodyPr/>
          <a:lstStyle/>
          <a:p>
            <a:endParaRPr lang="en-US" dirty="0"/>
          </a:p>
          <a:p>
            <a:r>
              <a:rPr lang="en-US" dirty="0" err="1"/>
              <a:t>L’Efrei</a:t>
            </a:r>
            <a:r>
              <a:rPr lang="en-US" dirty="0"/>
              <a:t> </a:t>
            </a:r>
            <a:r>
              <a:rPr lang="en-US" dirty="0" err="1"/>
              <a:t>demande</a:t>
            </a:r>
            <a:r>
              <a:rPr lang="en-US" dirty="0"/>
              <a:t> de noter absent pour la demi-</a:t>
            </a:r>
            <a:r>
              <a:rPr lang="en-US" dirty="0" err="1"/>
              <a:t>journée</a:t>
            </a:r>
            <a:r>
              <a:rPr lang="en-US" dirty="0"/>
              <a:t> tout </a:t>
            </a:r>
            <a:r>
              <a:rPr lang="en-US" dirty="0" err="1"/>
              <a:t>étudiant</a:t>
            </a:r>
            <a:r>
              <a:rPr lang="en-US" dirty="0"/>
              <a:t> </a:t>
            </a:r>
            <a:r>
              <a:rPr lang="en-US" dirty="0" err="1"/>
              <a:t>ayant</a:t>
            </a:r>
            <a:r>
              <a:rPr lang="en-US" dirty="0"/>
              <a:t> plus de 5 min de retard.</a:t>
            </a:r>
          </a:p>
          <a:p>
            <a:endParaRPr lang="en-US" dirty="0"/>
          </a:p>
          <a:p>
            <a:endParaRPr lang="en-US" dirty="0"/>
          </a:p>
          <a:p>
            <a:r>
              <a:rPr lang="en-US" dirty="0"/>
              <a:t>En </a:t>
            </a:r>
            <a:r>
              <a:rPr lang="en-US" dirty="0" err="1"/>
              <a:t>cas</a:t>
            </a:r>
            <a:r>
              <a:rPr lang="en-US" dirty="0"/>
              <a:t> de depart </a:t>
            </a:r>
            <a:r>
              <a:rPr lang="en-US" dirty="0" err="1"/>
              <a:t>anticipé</a:t>
            </a:r>
            <a:r>
              <a:rPr lang="en-US" dirty="0"/>
              <a:t>, </a:t>
            </a:r>
            <a:r>
              <a:rPr lang="en-US" dirty="0" err="1"/>
              <a:t>l’étudiant</a:t>
            </a:r>
            <a:r>
              <a:rPr lang="en-US" dirty="0"/>
              <a:t> sera </a:t>
            </a:r>
            <a:r>
              <a:rPr lang="en-US" dirty="0" err="1"/>
              <a:t>marqué</a:t>
            </a:r>
            <a:r>
              <a:rPr lang="en-US" dirty="0"/>
              <a:t> absent pour la demi-</a:t>
            </a:r>
            <a:r>
              <a:rPr lang="en-US" dirty="0" err="1"/>
              <a:t>journée</a:t>
            </a:r>
            <a:r>
              <a:rPr lang="en-US" dirty="0"/>
              <a:t>.</a:t>
            </a:r>
          </a:p>
          <a:p>
            <a:endParaRPr lang="en-US" dirty="0"/>
          </a:p>
          <a:p>
            <a:r>
              <a:rPr lang="en-US" dirty="0"/>
              <a:t>Les raisons et </a:t>
            </a:r>
            <a:r>
              <a:rPr lang="en-US" dirty="0" err="1"/>
              <a:t>justificatifs</a:t>
            </a:r>
            <a:r>
              <a:rPr lang="en-US" dirty="0"/>
              <a:t> </a:t>
            </a:r>
            <a:r>
              <a:rPr lang="en-US" dirty="0" err="1"/>
              <a:t>seront</a:t>
            </a:r>
            <a:r>
              <a:rPr lang="en-US" dirty="0"/>
              <a:t> à </a:t>
            </a:r>
            <a:r>
              <a:rPr lang="en-US" dirty="0" err="1"/>
              <a:t>transmettre</a:t>
            </a:r>
            <a:r>
              <a:rPr lang="en-US" dirty="0"/>
              <a:t> à la </a:t>
            </a:r>
            <a:r>
              <a:rPr lang="en-US" dirty="0" err="1"/>
              <a:t>scolarité</a:t>
            </a:r>
            <a:r>
              <a:rPr lang="en-US" dirty="0"/>
              <a:t> qui </a:t>
            </a:r>
            <a:r>
              <a:rPr lang="en-US" dirty="0" err="1"/>
              <a:t>assurera</a:t>
            </a:r>
            <a:r>
              <a:rPr lang="en-US" dirty="0"/>
              <a:t> les </a:t>
            </a:r>
            <a:r>
              <a:rPr lang="en-US" dirty="0" err="1"/>
              <a:t>régularisations</a:t>
            </a:r>
            <a:r>
              <a:rPr lang="en-US" dirty="0"/>
              <a:t> le </a:t>
            </a:r>
            <a:r>
              <a:rPr lang="en-US" dirty="0" err="1"/>
              <a:t>cas</a:t>
            </a:r>
            <a:r>
              <a:rPr lang="en-US" dirty="0"/>
              <a:t> </a:t>
            </a:r>
            <a:r>
              <a:rPr lang="en-US" dirty="0" err="1"/>
              <a:t>échéant</a:t>
            </a:r>
            <a:r>
              <a:rPr lang="en-US" dirty="0"/>
              <a:t>.</a:t>
            </a:r>
          </a:p>
          <a:p>
            <a:endParaRPr lang="en-US" dirty="0"/>
          </a:p>
          <a:p>
            <a:endParaRPr lang="en-US" dirty="0"/>
          </a:p>
          <a:p>
            <a:endParaRPr lang="en-US" dirty="0"/>
          </a:p>
        </p:txBody>
      </p:sp>
      <p:sp>
        <p:nvSpPr>
          <p:cNvPr id="3" name="Titre 2">
            <a:extLst>
              <a:ext uri="{FF2B5EF4-FFF2-40B4-BE49-F238E27FC236}">
                <a16:creationId xmlns:a16="http://schemas.microsoft.com/office/drawing/2014/main" id="{512F8155-AF92-04B6-5502-7DE372272E27}"/>
              </a:ext>
            </a:extLst>
          </p:cNvPr>
          <p:cNvSpPr>
            <a:spLocks noGrp="1"/>
          </p:cNvSpPr>
          <p:nvPr>
            <p:ph type="title"/>
          </p:nvPr>
        </p:nvSpPr>
        <p:spPr/>
        <p:txBody>
          <a:bodyPr/>
          <a:lstStyle/>
          <a:p>
            <a:r>
              <a:rPr lang="en-US" dirty="0" err="1"/>
              <a:t>Ponctualité</a:t>
            </a:r>
            <a:r>
              <a:rPr lang="en-US" dirty="0"/>
              <a:t> ET Discipline</a:t>
            </a:r>
          </a:p>
        </p:txBody>
      </p:sp>
    </p:spTree>
    <p:extLst>
      <p:ext uri="{BB962C8B-B14F-4D97-AF65-F5344CB8AC3E}">
        <p14:creationId xmlns:p14="http://schemas.microsoft.com/office/powerpoint/2010/main" val="138913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7A6201E-AC5A-5EAA-AFEA-C1CEA989FF37}"/>
              </a:ext>
            </a:extLst>
          </p:cNvPr>
          <p:cNvSpPr>
            <a:spLocks noGrp="1"/>
          </p:cNvSpPr>
          <p:nvPr>
            <p:ph idx="1"/>
          </p:nvPr>
        </p:nvSpPr>
        <p:spPr/>
        <p:txBody>
          <a:bodyPr/>
          <a:lstStyle/>
          <a:p>
            <a:r>
              <a:rPr lang="en-US" dirty="0"/>
              <a:t>Il </a:t>
            </a:r>
            <a:r>
              <a:rPr lang="en-US" dirty="0" err="1"/>
              <a:t>est</a:t>
            </a:r>
            <a:r>
              <a:rPr lang="en-US" dirty="0"/>
              <a:t> important que </a:t>
            </a:r>
            <a:r>
              <a:rPr lang="en-US" dirty="0" err="1"/>
              <a:t>chaque</a:t>
            </a:r>
            <a:r>
              <a:rPr lang="en-US" dirty="0"/>
              <a:t> </a:t>
            </a:r>
            <a:r>
              <a:rPr lang="en-US" dirty="0" err="1"/>
              <a:t>étudiant</a:t>
            </a:r>
            <a:r>
              <a:rPr lang="en-US" dirty="0"/>
              <a:t> </a:t>
            </a:r>
            <a:r>
              <a:rPr lang="en-US" dirty="0" err="1"/>
              <a:t>suive</a:t>
            </a:r>
            <a:r>
              <a:rPr lang="en-US" dirty="0"/>
              <a:t> le </a:t>
            </a:r>
            <a:r>
              <a:rPr lang="en-US" dirty="0" err="1"/>
              <a:t>rythme</a:t>
            </a:r>
            <a:r>
              <a:rPr lang="en-US" dirty="0"/>
              <a:t> des TP/</a:t>
            </a:r>
            <a:r>
              <a:rPr lang="en-US" dirty="0" err="1"/>
              <a:t>cours</a:t>
            </a:r>
            <a:r>
              <a:rPr lang="en-US" dirty="0"/>
              <a:t> (les TP </a:t>
            </a:r>
            <a:r>
              <a:rPr lang="en-US" dirty="0" err="1"/>
              <a:t>sont</a:t>
            </a:r>
            <a:r>
              <a:rPr lang="en-US" dirty="0"/>
              <a:t> </a:t>
            </a:r>
            <a:r>
              <a:rPr lang="en-US" dirty="0" err="1"/>
              <a:t>liés</a:t>
            </a:r>
            <a:r>
              <a:rPr lang="en-US" dirty="0"/>
              <a:t>).</a:t>
            </a:r>
          </a:p>
          <a:p>
            <a:endParaRPr lang="en-US" dirty="0"/>
          </a:p>
          <a:p>
            <a:r>
              <a:rPr lang="en-US" dirty="0"/>
              <a:t>Le </a:t>
            </a:r>
            <a:r>
              <a:rPr lang="en-US" dirty="0" err="1"/>
              <a:t>programme</a:t>
            </a:r>
            <a:r>
              <a:rPr lang="en-US" dirty="0"/>
              <a:t> </a:t>
            </a:r>
            <a:r>
              <a:rPr lang="en-US" dirty="0" err="1"/>
              <a:t>est</a:t>
            </a:r>
            <a:r>
              <a:rPr lang="en-US" dirty="0"/>
              <a:t> dense, le chapiter à </a:t>
            </a:r>
            <a:r>
              <a:rPr lang="en-US" dirty="0" err="1"/>
              <a:t>atteindre</a:t>
            </a:r>
            <a:r>
              <a:rPr lang="en-US" dirty="0"/>
              <a:t> pour </a:t>
            </a:r>
            <a:r>
              <a:rPr lang="en-US" dirty="0" err="1"/>
              <a:t>chaque</a:t>
            </a:r>
            <a:r>
              <a:rPr lang="en-US" dirty="0"/>
              <a:t> fin de </a:t>
            </a:r>
            <a:r>
              <a:rPr lang="en-US" dirty="0" err="1"/>
              <a:t>cours</a:t>
            </a:r>
            <a:r>
              <a:rPr lang="en-US" dirty="0"/>
              <a:t> sera </a:t>
            </a:r>
            <a:r>
              <a:rPr lang="en-US" dirty="0" err="1"/>
              <a:t>spécifié</a:t>
            </a:r>
            <a:r>
              <a:rPr lang="en-US" dirty="0"/>
              <a:t>. Si </a:t>
            </a:r>
            <a:r>
              <a:rPr lang="en-US" dirty="0" err="1"/>
              <a:t>l’étudiant</a:t>
            </a:r>
            <a:r>
              <a:rPr lang="en-US" dirty="0"/>
              <a:t> </a:t>
            </a:r>
            <a:r>
              <a:rPr lang="en-US" dirty="0" err="1"/>
              <a:t>n’a</a:t>
            </a:r>
            <a:r>
              <a:rPr lang="en-US" dirty="0"/>
              <a:t> pas </a:t>
            </a:r>
            <a:r>
              <a:rPr lang="en-US" dirty="0" err="1"/>
              <a:t>eu</a:t>
            </a:r>
            <a:r>
              <a:rPr lang="en-US" dirty="0"/>
              <a:t> le temps de terminer, il </a:t>
            </a:r>
            <a:r>
              <a:rPr lang="en-US" dirty="0" err="1"/>
              <a:t>est</a:t>
            </a:r>
            <a:r>
              <a:rPr lang="en-US" dirty="0"/>
              <a:t> </a:t>
            </a:r>
            <a:r>
              <a:rPr lang="en-US" dirty="0" err="1"/>
              <a:t>attendu</a:t>
            </a:r>
            <a:r>
              <a:rPr lang="en-US" dirty="0"/>
              <a:t> que le retard </a:t>
            </a:r>
            <a:r>
              <a:rPr lang="en-US" dirty="0" err="1"/>
              <a:t>soit</a:t>
            </a:r>
            <a:r>
              <a:rPr lang="en-US" dirty="0"/>
              <a:t> </a:t>
            </a:r>
            <a:r>
              <a:rPr lang="en-US" dirty="0" err="1"/>
              <a:t>rattrapé</a:t>
            </a:r>
            <a:r>
              <a:rPr lang="en-US" dirty="0"/>
              <a:t> pour le </a:t>
            </a:r>
            <a:r>
              <a:rPr lang="en-US" dirty="0" err="1"/>
              <a:t>cours</a:t>
            </a:r>
            <a:r>
              <a:rPr lang="en-US" dirty="0"/>
              <a:t> </a:t>
            </a:r>
            <a:r>
              <a:rPr lang="en-US" dirty="0" err="1"/>
              <a:t>suivant</a:t>
            </a:r>
            <a:r>
              <a:rPr lang="en-US" dirty="0"/>
              <a:t>.</a:t>
            </a:r>
          </a:p>
          <a:p>
            <a:endParaRPr lang="en-US" dirty="0"/>
          </a:p>
          <a:p>
            <a:endParaRPr lang="en-US" dirty="0"/>
          </a:p>
        </p:txBody>
      </p:sp>
      <p:sp>
        <p:nvSpPr>
          <p:cNvPr id="3" name="Titre 2">
            <a:extLst>
              <a:ext uri="{FF2B5EF4-FFF2-40B4-BE49-F238E27FC236}">
                <a16:creationId xmlns:a16="http://schemas.microsoft.com/office/drawing/2014/main" id="{01A46039-617D-86DF-5B11-4FBDBC2C199B}"/>
              </a:ext>
            </a:extLst>
          </p:cNvPr>
          <p:cNvSpPr>
            <a:spLocks noGrp="1"/>
          </p:cNvSpPr>
          <p:nvPr>
            <p:ph type="title"/>
          </p:nvPr>
        </p:nvSpPr>
        <p:spPr/>
        <p:txBody>
          <a:bodyPr/>
          <a:lstStyle/>
          <a:p>
            <a:r>
              <a:rPr lang="en-US" dirty="0"/>
              <a:t>Planning et travail personnel</a:t>
            </a:r>
          </a:p>
        </p:txBody>
      </p:sp>
    </p:spTree>
    <p:extLst>
      <p:ext uri="{BB962C8B-B14F-4D97-AF65-F5344CB8AC3E}">
        <p14:creationId xmlns:p14="http://schemas.microsoft.com/office/powerpoint/2010/main" val="266194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8C3B914-6BFD-E9AF-E823-64BB09BAC02A}"/>
              </a:ext>
            </a:extLst>
          </p:cNvPr>
          <p:cNvSpPr>
            <a:spLocks noGrp="1"/>
          </p:cNvSpPr>
          <p:nvPr>
            <p:ph idx="1"/>
          </p:nvPr>
        </p:nvSpPr>
        <p:spPr/>
        <p:txBody>
          <a:bodyPr/>
          <a:lstStyle/>
          <a:p>
            <a:r>
              <a:rPr lang="en-US" dirty="0"/>
              <a:t>Quiz national le 24 </a:t>
            </a:r>
            <a:r>
              <a:rPr lang="en-US" dirty="0" err="1"/>
              <a:t>mai</a:t>
            </a:r>
            <a:r>
              <a:rPr lang="en-US" dirty="0"/>
              <a:t> 2024</a:t>
            </a:r>
          </a:p>
          <a:p>
            <a:r>
              <a:rPr lang="en-US" dirty="0" err="1"/>
              <a:t>Ouvert</a:t>
            </a:r>
            <a:r>
              <a:rPr lang="en-US" dirty="0"/>
              <a:t> à </a:t>
            </a:r>
            <a:r>
              <a:rPr lang="en-US" dirty="0" err="1"/>
              <a:t>tous</a:t>
            </a:r>
            <a:r>
              <a:rPr lang="en-US" dirty="0"/>
              <a:t> les </a:t>
            </a:r>
            <a:r>
              <a:rPr lang="en-US" dirty="0" err="1"/>
              <a:t>étudiants</a:t>
            </a:r>
            <a:r>
              <a:rPr lang="en-US" dirty="0"/>
              <a:t> </a:t>
            </a:r>
            <a:r>
              <a:rPr lang="en-US" dirty="0" err="1"/>
              <a:t>inscrit</a:t>
            </a:r>
            <a:r>
              <a:rPr lang="en-US" dirty="0"/>
              <a:t> pour le CSNA</a:t>
            </a:r>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r>
              <a:rPr lang="en-US" dirty="0"/>
              <a:t>A </a:t>
            </a:r>
            <a:r>
              <a:rPr lang="en-US" dirty="0" err="1"/>
              <a:t>gagner</a:t>
            </a:r>
            <a:r>
              <a:rPr lang="en-US" dirty="0"/>
              <a:t> :</a:t>
            </a:r>
            <a:endParaRPr lang="en-US" dirty="0">
              <a:hlinkClick r:id="rId2">
                <a:extLst>
                  <a:ext uri="{A12FA001-AC4F-418D-AE19-62706E023703}">
                    <ahyp:hlinkClr xmlns:ahyp="http://schemas.microsoft.com/office/drawing/2018/hyperlinkcolor" val="tx"/>
                  </a:ext>
                </a:extLst>
              </a:hlinkClick>
            </a:endParaRPr>
          </a:p>
          <a:p>
            <a:pPr lvl="1"/>
            <a:r>
              <a:rPr lang="en-US" dirty="0"/>
              <a:t>Formation CSNE de 3 </a:t>
            </a:r>
            <a:r>
              <a:rPr lang="en-US" dirty="0" err="1"/>
              <a:t>jours</a:t>
            </a:r>
            <a:r>
              <a:rPr lang="en-US" dirty="0"/>
              <a:t> chez </a:t>
            </a:r>
            <a:r>
              <a:rPr lang="en-US" dirty="0" err="1"/>
              <a:t>Stormshield</a:t>
            </a:r>
            <a:endParaRPr lang="en-US" dirty="0">
              <a:hlinkClick r:id="rId2">
                <a:extLst>
                  <a:ext uri="{A12FA001-AC4F-418D-AE19-62706E023703}">
                    <ahyp:hlinkClr xmlns:ahyp="http://schemas.microsoft.com/office/drawing/2018/hyperlinkcolor" val="tx"/>
                  </a:ext>
                </a:extLst>
              </a:hlinkClick>
            </a:endParaRPr>
          </a:p>
          <a:p>
            <a:pPr lvl="1"/>
            <a:r>
              <a:rPr lang="en-US" dirty="0"/>
              <a:t>1 an </a:t>
            </a:r>
            <a:r>
              <a:rPr lang="en-US" dirty="0" err="1"/>
              <a:t>d’accès</a:t>
            </a:r>
            <a:r>
              <a:rPr lang="en-US" dirty="0"/>
              <a:t> à la </a:t>
            </a:r>
            <a:r>
              <a:rPr lang="en-US" dirty="0" err="1"/>
              <a:t>plateforme</a:t>
            </a:r>
            <a:r>
              <a:rPr lang="en-US" dirty="0"/>
              <a:t> </a:t>
            </a:r>
            <a:r>
              <a:rPr lang="en-US" dirty="0" err="1"/>
              <a:t>seela</a:t>
            </a:r>
            <a:endParaRPr lang="en-US" dirty="0"/>
          </a:p>
          <a:p>
            <a:pPr marL="457200" lvl="1" indent="0">
              <a:buNone/>
            </a:pPr>
            <a:endParaRPr lang="en-US" dirty="0">
              <a:hlinkClick r:id="rId2">
                <a:extLst>
                  <a:ext uri="{A12FA001-AC4F-418D-AE19-62706E023703}">
                    <ahyp:hlinkClr xmlns:ahyp="http://schemas.microsoft.com/office/drawing/2018/hyperlinkcolor" val="tx"/>
                  </a:ext>
                </a:extLst>
              </a:hlinkClick>
            </a:endParaRPr>
          </a:p>
          <a:p>
            <a:pPr marL="457200" lvl="1" indent="0">
              <a:buNone/>
            </a:pPr>
            <a:r>
              <a:rPr lang="en-US" dirty="0"/>
              <a:t>Plus </a:t>
            </a:r>
            <a:r>
              <a:rPr lang="en-US" dirty="0" err="1"/>
              <a:t>d’info</a:t>
            </a:r>
            <a:r>
              <a:rPr lang="en-US" dirty="0"/>
              <a:t> :</a:t>
            </a:r>
            <a:endParaRPr lang="en-US" dirty="0">
              <a:hlinkClick r:id="rId2">
                <a:extLst>
                  <a:ext uri="{A12FA001-AC4F-418D-AE19-62706E023703}">
                    <ahyp:hlinkClr xmlns:ahyp="http://schemas.microsoft.com/office/drawing/2018/hyperlinkcolor" val="tx"/>
                  </a:ext>
                </a:extLst>
              </a:hlinkClick>
            </a:endParaRPr>
          </a:p>
          <a:p>
            <a:pPr marL="0" indent="0">
              <a:buNone/>
            </a:pPr>
            <a:r>
              <a:rPr lang="en-US" dirty="0">
                <a:solidFill>
                  <a:srgbClr val="0000FF"/>
                </a:solidFill>
              </a:rPr>
              <a:t>	</a:t>
            </a:r>
            <a:r>
              <a:rPr lang="en-US" dirty="0">
                <a:solidFill>
                  <a:srgbClr val="0000FF"/>
                </a:solidFill>
                <a:hlinkClick r:id="rId2">
                  <a:extLst>
                    <a:ext uri="{A12FA001-AC4F-418D-AE19-62706E023703}">
                      <ahyp:hlinkClr xmlns:ahyp="http://schemas.microsoft.com/office/drawing/2018/hyperlinkcolor" val="tx"/>
                    </a:ext>
                  </a:extLst>
                </a:hlinkClick>
              </a:rPr>
              <a:t>https://www.stormshield.com/fr/spring-brain/</a:t>
            </a:r>
            <a:endParaRPr lang="en-US" dirty="0"/>
          </a:p>
          <a:p>
            <a:endParaRPr lang="en-US" dirty="0"/>
          </a:p>
        </p:txBody>
      </p:sp>
      <p:sp>
        <p:nvSpPr>
          <p:cNvPr id="3" name="Titre 2">
            <a:extLst>
              <a:ext uri="{FF2B5EF4-FFF2-40B4-BE49-F238E27FC236}">
                <a16:creationId xmlns:a16="http://schemas.microsoft.com/office/drawing/2014/main" id="{30FBAFE7-FB6A-AEBD-F31F-70E0F18F5BF0}"/>
              </a:ext>
            </a:extLst>
          </p:cNvPr>
          <p:cNvSpPr>
            <a:spLocks noGrp="1"/>
          </p:cNvSpPr>
          <p:nvPr>
            <p:ph type="title"/>
          </p:nvPr>
        </p:nvSpPr>
        <p:spPr/>
        <p:txBody>
          <a:bodyPr/>
          <a:lstStyle/>
          <a:p>
            <a:r>
              <a:rPr lang="en-US" dirty="0"/>
              <a:t>SPRING BRAIN</a:t>
            </a:r>
          </a:p>
        </p:txBody>
      </p:sp>
      <p:pic>
        <p:nvPicPr>
          <p:cNvPr id="1026" name="Picture 2" descr="Stormshield-Training-Brain-LP-6">
            <a:extLst>
              <a:ext uri="{FF2B5EF4-FFF2-40B4-BE49-F238E27FC236}">
                <a16:creationId xmlns:a16="http://schemas.microsoft.com/office/drawing/2014/main" id="{FDFC36EA-2288-BB68-5F01-233B519754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690" y="32792"/>
            <a:ext cx="2560310" cy="197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855679"/>
      </p:ext>
    </p:extLst>
  </p:cSld>
  <p:clrMapOvr>
    <a:masterClrMapping/>
  </p:clrMapOvr>
</p:sld>
</file>

<file path=ppt/theme/theme1.xml><?xml version="1.0" encoding="utf-8"?>
<a:theme xmlns:a="http://schemas.openxmlformats.org/drawingml/2006/main" name="Stormshield-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ormshield-Training" id="{B4924059-B7BB-4CCC-98EA-E0E0FAB55B0C}" vid="{FFC3F68E-CF66-4A46-B132-A0CD7421E92C}"/>
    </a:ext>
  </a:extLst>
</a:theme>
</file>

<file path=ppt/theme/theme2.xml><?xml version="1.0" encoding="utf-8"?>
<a:theme xmlns:a="http://schemas.openxmlformats.org/drawingml/2006/main" name="5_PAGE DE GAR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SLIDE GENERIQ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Modele_Stormshield</Template>
  <TotalTime>33</TotalTime>
  <Words>821</Words>
  <Application>Microsoft Office PowerPoint</Application>
  <PresentationFormat>Affichage à l'écran (4:3)</PresentationFormat>
  <Paragraphs>119</Paragraphs>
  <Slides>7</Slides>
  <Notes>4</Notes>
  <HiddenSlides>0</HiddenSlides>
  <MMClips>0</MMClips>
  <ScaleCrop>false</ScaleCrop>
  <HeadingPairs>
    <vt:vector size="6" baseType="variant">
      <vt:variant>
        <vt:lpstr>Polices utilisées</vt:lpstr>
      </vt:variant>
      <vt:variant>
        <vt:i4>3</vt:i4>
      </vt:variant>
      <vt:variant>
        <vt:lpstr>Thème</vt:lpstr>
      </vt:variant>
      <vt:variant>
        <vt:i4>3</vt:i4>
      </vt:variant>
      <vt:variant>
        <vt:lpstr>Titres des diapositives</vt:lpstr>
      </vt:variant>
      <vt:variant>
        <vt:i4>7</vt:i4>
      </vt:variant>
    </vt:vector>
  </HeadingPairs>
  <TitlesOfParts>
    <vt:vector size="13" baseType="lpstr">
      <vt:lpstr>Arial</vt:lpstr>
      <vt:lpstr>Calibri</vt:lpstr>
      <vt:lpstr>Roboto Light</vt:lpstr>
      <vt:lpstr>Stormshield-Training</vt:lpstr>
      <vt:lpstr>5_PAGE DE GARDE</vt:lpstr>
      <vt:lpstr>3_SLIDE GENERIQUE</vt:lpstr>
      <vt:lpstr>Cursus des formations et certification </vt:lpstr>
      <vt:lpstr>Les niveaux des formations et des certifications </vt:lpstr>
      <vt:lpstr>Certification CSNA</vt:lpstr>
      <vt:lpstr>CSNA et Notation</vt:lpstr>
      <vt:lpstr>Ponctualité ET Discipline</vt:lpstr>
      <vt:lpstr>Planning et travail personnel</vt:lpstr>
      <vt:lpstr>SPRING BRAIN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Stormshield training</dc:creator>
  <cp:lastModifiedBy>Sébastien ROTH</cp:lastModifiedBy>
  <cp:revision>178</cp:revision>
  <cp:lastPrinted>2014-08-13T15:46:39Z</cp:lastPrinted>
  <dcterms:created xsi:type="dcterms:W3CDTF">2014-06-06T15:37:24Z</dcterms:created>
  <dcterms:modified xsi:type="dcterms:W3CDTF">2023-11-01T21:03:49Z</dcterms:modified>
</cp:coreProperties>
</file>