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57" r:id="rId6"/>
    <p:sldId id="258" r:id="rId7"/>
    <p:sldId id="259"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58CCF-2DF8-CC03-A862-4DF189252B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722010-0771-FB9C-2B97-8CDD52590E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40721B-6E6E-13AA-3C2B-F161B9E827CE}"/>
              </a:ext>
            </a:extLst>
          </p:cNvPr>
          <p:cNvSpPr>
            <a:spLocks noGrp="1"/>
          </p:cNvSpPr>
          <p:nvPr>
            <p:ph type="dt" sz="half" idx="10"/>
          </p:nvPr>
        </p:nvSpPr>
        <p:spPr/>
        <p:txBody>
          <a:bodyPr/>
          <a:lstStyle/>
          <a:p>
            <a:fld id="{1ECC8A80-6C80-41BE-95FE-A7F00C833F91}" type="datetimeFigureOut">
              <a:rPr lang="en-US" smtClean="0"/>
              <a:t>24/02/2025</a:t>
            </a:fld>
            <a:endParaRPr lang="en-US"/>
          </a:p>
        </p:txBody>
      </p:sp>
      <p:sp>
        <p:nvSpPr>
          <p:cNvPr id="5" name="Footer Placeholder 4">
            <a:extLst>
              <a:ext uri="{FF2B5EF4-FFF2-40B4-BE49-F238E27FC236}">
                <a16:creationId xmlns:a16="http://schemas.microsoft.com/office/drawing/2014/main" id="{5C70E506-DD3F-A2CC-C11E-9692C00AE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8D544-65F9-7CF9-E37F-31ED2958996A}"/>
              </a:ext>
            </a:extLst>
          </p:cNvPr>
          <p:cNvSpPr>
            <a:spLocks noGrp="1"/>
          </p:cNvSpPr>
          <p:nvPr>
            <p:ph type="sldNum" sz="quarter" idx="12"/>
          </p:nvPr>
        </p:nvSpPr>
        <p:spPr/>
        <p:txBody>
          <a:bodyPr/>
          <a:lstStyle/>
          <a:p>
            <a:fld id="{8DA69EDA-60C2-47AB-8EA5-645E741D1DC3}" type="slidenum">
              <a:rPr lang="en-US" smtClean="0"/>
              <a:t>‹#›</a:t>
            </a:fld>
            <a:endParaRPr lang="en-US"/>
          </a:p>
        </p:txBody>
      </p:sp>
    </p:spTree>
    <p:extLst>
      <p:ext uri="{BB962C8B-B14F-4D97-AF65-F5344CB8AC3E}">
        <p14:creationId xmlns:p14="http://schemas.microsoft.com/office/powerpoint/2010/main" val="2801968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B015-664E-E75F-4AD8-8572EE9019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1ED007-7E23-D1E1-6ED3-BC30471E91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B3CBAB-C40F-0AEF-25CF-83C28CFF09F6}"/>
              </a:ext>
            </a:extLst>
          </p:cNvPr>
          <p:cNvSpPr>
            <a:spLocks noGrp="1"/>
          </p:cNvSpPr>
          <p:nvPr>
            <p:ph type="dt" sz="half" idx="10"/>
          </p:nvPr>
        </p:nvSpPr>
        <p:spPr/>
        <p:txBody>
          <a:bodyPr/>
          <a:lstStyle/>
          <a:p>
            <a:fld id="{1ECC8A80-6C80-41BE-95FE-A7F00C833F91}" type="datetimeFigureOut">
              <a:rPr lang="en-US" smtClean="0"/>
              <a:t>24/02/2025</a:t>
            </a:fld>
            <a:endParaRPr lang="en-US"/>
          </a:p>
        </p:txBody>
      </p:sp>
      <p:sp>
        <p:nvSpPr>
          <p:cNvPr id="5" name="Footer Placeholder 4">
            <a:extLst>
              <a:ext uri="{FF2B5EF4-FFF2-40B4-BE49-F238E27FC236}">
                <a16:creationId xmlns:a16="http://schemas.microsoft.com/office/drawing/2014/main" id="{002C34A8-6CA4-8EA9-5741-6DD7F7076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0246A3-20B2-7417-DE7D-3CA04B634F29}"/>
              </a:ext>
            </a:extLst>
          </p:cNvPr>
          <p:cNvSpPr>
            <a:spLocks noGrp="1"/>
          </p:cNvSpPr>
          <p:nvPr>
            <p:ph type="sldNum" sz="quarter" idx="12"/>
          </p:nvPr>
        </p:nvSpPr>
        <p:spPr/>
        <p:txBody>
          <a:bodyPr/>
          <a:lstStyle/>
          <a:p>
            <a:fld id="{8DA69EDA-60C2-47AB-8EA5-645E741D1DC3}" type="slidenum">
              <a:rPr lang="en-US" smtClean="0"/>
              <a:t>‹#›</a:t>
            </a:fld>
            <a:endParaRPr lang="en-US"/>
          </a:p>
        </p:txBody>
      </p:sp>
    </p:spTree>
    <p:extLst>
      <p:ext uri="{BB962C8B-B14F-4D97-AF65-F5344CB8AC3E}">
        <p14:creationId xmlns:p14="http://schemas.microsoft.com/office/powerpoint/2010/main" val="275037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D3D2E9-BD66-8D24-521A-1B96B798FB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E7577B-1CF9-D0E3-0A69-AA501ED4D4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9827A-EC31-62A0-E357-F40C0791F53E}"/>
              </a:ext>
            </a:extLst>
          </p:cNvPr>
          <p:cNvSpPr>
            <a:spLocks noGrp="1"/>
          </p:cNvSpPr>
          <p:nvPr>
            <p:ph type="dt" sz="half" idx="10"/>
          </p:nvPr>
        </p:nvSpPr>
        <p:spPr/>
        <p:txBody>
          <a:bodyPr/>
          <a:lstStyle/>
          <a:p>
            <a:fld id="{1ECC8A80-6C80-41BE-95FE-A7F00C833F91}" type="datetimeFigureOut">
              <a:rPr lang="en-US" smtClean="0"/>
              <a:t>24/02/2025</a:t>
            </a:fld>
            <a:endParaRPr lang="en-US"/>
          </a:p>
        </p:txBody>
      </p:sp>
      <p:sp>
        <p:nvSpPr>
          <p:cNvPr id="5" name="Footer Placeholder 4">
            <a:extLst>
              <a:ext uri="{FF2B5EF4-FFF2-40B4-BE49-F238E27FC236}">
                <a16:creationId xmlns:a16="http://schemas.microsoft.com/office/drawing/2014/main" id="{A02C7C29-0BD0-F52B-1D0A-051A47E0B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474D1D-FCD1-2916-D223-CB629A4C62EA}"/>
              </a:ext>
            </a:extLst>
          </p:cNvPr>
          <p:cNvSpPr>
            <a:spLocks noGrp="1"/>
          </p:cNvSpPr>
          <p:nvPr>
            <p:ph type="sldNum" sz="quarter" idx="12"/>
          </p:nvPr>
        </p:nvSpPr>
        <p:spPr/>
        <p:txBody>
          <a:bodyPr/>
          <a:lstStyle/>
          <a:p>
            <a:fld id="{8DA69EDA-60C2-47AB-8EA5-645E741D1DC3}" type="slidenum">
              <a:rPr lang="en-US" smtClean="0"/>
              <a:t>‹#›</a:t>
            </a:fld>
            <a:endParaRPr lang="en-US"/>
          </a:p>
        </p:txBody>
      </p:sp>
    </p:spTree>
    <p:extLst>
      <p:ext uri="{BB962C8B-B14F-4D97-AF65-F5344CB8AC3E}">
        <p14:creationId xmlns:p14="http://schemas.microsoft.com/office/powerpoint/2010/main" val="7642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2B4B6-4C26-DAD8-CE0D-2B4B2F3C20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5D13C5-802B-12EB-021E-A8849CF2C9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60AAD-DB70-6CD4-D59B-DE4F0546B332}"/>
              </a:ext>
            </a:extLst>
          </p:cNvPr>
          <p:cNvSpPr>
            <a:spLocks noGrp="1"/>
          </p:cNvSpPr>
          <p:nvPr>
            <p:ph type="dt" sz="half" idx="10"/>
          </p:nvPr>
        </p:nvSpPr>
        <p:spPr/>
        <p:txBody>
          <a:bodyPr/>
          <a:lstStyle/>
          <a:p>
            <a:fld id="{1ECC8A80-6C80-41BE-95FE-A7F00C833F91}" type="datetimeFigureOut">
              <a:rPr lang="en-US" smtClean="0"/>
              <a:t>24/02/2025</a:t>
            </a:fld>
            <a:endParaRPr lang="en-US"/>
          </a:p>
        </p:txBody>
      </p:sp>
      <p:sp>
        <p:nvSpPr>
          <p:cNvPr id="5" name="Footer Placeholder 4">
            <a:extLst>
              <a:ext uri="{FF2B5EF4-FFF2-40B4-BE49-F238E27FC236}">
                <a16:creationId xmlns:a16="http://schemas.microsoft.com/office/drawing/2014/main" id="{E239DBAF-F64B-1961-75F2-EFA2A180A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F0F84E-E6DD-AF92-36EA-E64E0D54F99F}"/>
              </a:ext>
            </a:extLst>
          </p:cNvPr>
          <p:cNvSpPr>
            <a:spLocks noGrp="1"/>
          </p:cNvSpPr>
          <p:nvPr>
            <p:ph type="sldNum" sz="quarter" idx="12"/>
          </p:nvPr>
        </p:nvSpPr>
        <p:spPr/>
        <p:txBody>
          <a:bodyPr/>
          <a:lstStyle/>
          <a:p>
            <a:fld id="{8DA69EDA-60C2-47AB-8EA5-645E741D1DC3}" type="slidenum">
              <a:rPr lang="en-US" smtClean="0"/>
              <a:t>‹#›</a:t>
            </a:fld>
            <a:endParaRPr lang="en-US"/>
          </a:p>
        </p:txBody>
      </p:sp>
    </p:spTree>
    <p:extLst>
      <p:ext uri="{BB962C8B-B14F-4D97-AF65-F5344CB8AC3E}">
        <p14:creationId xmlns:p14="http://schemas.microsoft.com/office/powerpoint/2010/main" val="69817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D1AC-3B27-CE51-4973-1450DCD3D2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E4F22D-A9A4-E979-E441-03EC7FDF3C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944A1A3-1250-7CE5-BC6D-E23C33CAAC6B}"/>
              </a:ext>
            </a:extLst>
          </p:cNvPr>
          <p:cNvSpPr>
            <a:spLocks noGrp="1"/>
          </p:cNvSpPr>
          <p:nvPr>
            <p:ph type="dt" sz="half" idx="10"/>
          </p:nvPr>
        </p:nvSpPr>
        <p:spPr/>
        <p:txBody>
          <a:bodyPr/>
          <a:lstStyle/>
          <a:p>
            <a:fld id="{1ECC8A80-6C80-41BE-95FE-A7F00C833F91}" type="datetimeFigureOut">
              <a:rPr lang="en-US" smtClean="0"/>
              <a:t>24/02/2025</a:t>
            </a:fld>
            <a:endParaRPr lang="en-US"/>
          </a:p>
        </p:txBody>
      </p:sp>
      <p:sp>
        <p:nvSpPr>
          <p:cNvPr id="5" name="Footer Placeholder 4">
            <a:extLst>
              <a:ext uri="{FF2B5EF4-FFF2-40B4-BE49-F238E27FC236}">
                <a16:creationId xmlns:a16="http://schemas.microsoft.com/office/drawing/2014/main" id="{5DF43003-200D-18EF-1190-773745D0D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C746A6-9E22-1507-E37F-F5A197B03FA2}"/>
              </a:ext>
            </a:extLst>
          </p:cNvPr>
          <p:cNvSpPr>
            <a:spLocks noGrp="1"/>
          </p:cNvSpPr>
          <p:nvPr>
            <p:ph type="sldNum" sz="quarter" idx="12"/>
          </p:nvPr>
        </p:nvSpPr>
        <p:spPr/>
        <p:txBody>
          <a:bodyPr/>
          <a:lstStyle/>
          <a:p>
            <a:fld id="{8DA69EDA-60C2-47AB-8EA5-645E741D1DC3}" type="slidenum">
              <a:rPr lang="en-US" smtClean="0"/>
              <a:t>‹#›</a:t>
            </a:fld>
            <a:endParaRPr lang="en-US"/>
          </a:p>
        </p:txBody>
      </p:sp>
    </p:spTree>
    <p:extLst>
      <p:ext uri="{BB962C8B-B14F-4D97-AF65-F5344CB8AC3E}">
        <p14:creationId xmlns:p14="http://schemas.microsoft.com/office/powerpoint/2010/main" val="824231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E3A3E-6D8E-A186-45A9-02BC14009B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87D5A6-0A74-D198-D930-0E8E2BA64C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279711-2616-488B-D49E-ABC929376C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7BCABC-6C40-F570-E6E7-49D83E1CED8E}"/>
              </a:ext>
            </a:extLst>
          </p:cNvPr>
          <p:cNvSpPr>
            <a:spLocks noGrp="1"/>
          </p:cNvSpPr>
          <p:nvPr>
            <p:ph type="dt" sz="half" idx="10"/>
          </p:nvPr>
        </p:nvSpPr>
        <p:spPr/>
        <p:txBody>
          <a:bodyPr/>
          <a:lstStyle/>
          <a:p>
            <a:fld id="{1ECC8A80-6C80-41BE-95FE-A7F00C833F91}" type="datetimeFigureOut">
              <a:rPr lang="en-US" smtClean="0"/>
              <a:t>24/02/2025</a:t>
            </a:fld>
            <a:endParaRPr lang="en-US"/>
          </a:p>
        </p:txBody>
      </p:sp>
      <p:sp>
        <p:nvSpPr>
          <p:cNvPr id="6" name="Footer Placeholder 5">
            <a:extLst>
              <a:ext uri="{FF2B5EF4-FFF2-40B4-BE49-F238E27FC236}">
                <a16:creationId xmlns:a16="http://schemas.microsoft.com/office/drawing/2014/main" id="{0E73F598-2B57-EEEE-BEF7-683CA58A40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078528-959C-0F22-A4FD-688E37BA4B7B}"/>
              </a:ext>
            </a:extLst>
          </p:cNvPr>
          <p:cNvSpPr>
            <a:spLocks noGrp="1"/>
          </p:cNvSpPr>
          <p:nvPr>
            <p:ph type="sldNum" sz="quarter" idx="12"/>
          </p:nvPr>
        </p:nvSpPr>
        <p:spPr/>
        <p:txBody>
          <a:bodyPr/>
          <a:lstStyle/>
          <a:p>
            <a:fld id="{8DA69EDA-60C2-47AB-8EA5-645E741D1DC3}" type="slidenum">
              <a:rPr lang="en-US" smtClean="0"/>
              <a:t>‹#›</a:t>
            </a:fld>
            <a:endParaRPr lang="en-US"/>
          </a:p>
        </p:txBody>
      </p:sp>
    </p:spTree>
    <p:extLst>
      <p:ext uri="{BB962C8B-B14F-4D97-AF65-F5344CB8AC3E}">
        <p14:creationId xmlns:p14="http://schemas.microsoft.com/office/powerpoint/2010/main" val="442250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A8A94-71B4-91AB-0F54-1469E99947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292A3B-957E-2CB1-68F9-3AE5F8EFD9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AD363A-C8FD-CCDE-6076-1452BDADA1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C868A7-17B0-1DEE-5255-341912DA33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F8D449-0CBD-115C-9697-B9DCE91582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CDE950-FD7B-278A-2ABD-23BA396F2D9D}"/>
              </a:ext>
            </a:extLst>
          </p:cNvPr>
          <p:cNvSpPr>
            <a:spLocks noGrp="1"/>
          </p:cNvSpPr>
          <p:nvPr>
            <p:ph type="dt" sz="half" idx="10"/>
          </p:nvPr>
        </p:nvSpPr>
        <p:spPr/>
        <p:txBody>
          <a:bodyPr/>
          <a:lstStyle/>
          <a:p>
            <a:fld id="{1ECC8A80-6C80-41BE-95FE-A7F00C833F91}" type="datetimeFigureOut">
              <a:rPr lang="en-US" smtClean="0"/>
              <a:t>24/02/2025</a:t>
            </a:fld>
            <a:endParaRPr lang="en-US"/>
          </a:p>
        </p:txBody>
      </p:sp>
      <p:sp>
        <p:nvSpPr>
          <p:cNvPr id="8" name="Footer Placeholder 7">
            <a:extLst>
              <a:ext uri="{FF2B5EF4-FFF2-40B4-BE49-F238E27FC236}">
                <a16:creationId xmlns:a16="http://schemas.microsoft.com/office/drawing/2014/main" id="{741A5A72-232A-0284-C2AD-21B146E5B1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21DB17-CFEA-6F61-4CBA-1B15023AB2CB}"/>
              </a:ext>
            </a:extLst>
          </p:cNvPr>
          <p:cNvSpPr>
            <a:spLocks noGrp="1"/>
          </p:cNvSpPr>
          <p:nvPr>
            <p:ph type="sldNum" sz="quarter" idx="12"/>
          </p:nvPr>
        </p:nvSpPr>
        <p:spPr/>
        <p:txBody>
          <a:bodyPr/>
          <a:lstStyle/>
          <a:p>
            <a:fld id="{8DA69EDA-60C2-47AB-8EA5-645E741D1DC3}" type="slidenum">
              <a:rPr lang="en-US" smtClean="0"/>
              <a:t>‹#›</a:t>
            </a:fld>
            <a:endParaRPr lang="en-US"/>
          </a:p>
        </p:txBody>
      </p:sp>
    </p:spTree>
    <p:extLst>
      <p:ext uri="{BB962C8B-B14F-4D97-AF65-F5344CB8AC3E}">
        <p14:creationId xmlns:p14="http://schemas.microsoft.com/office/powerpoint/2010/main" val="300331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9625-B23F-CAF6-DF52-01DE7D91DD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A0BFDC-1243-5F03-D4C2-AFE36CF0FEDB}"/>
              </a:ext>
            </a:extLst>
          </p:cNvPr>
          <p:cNvSpPr>
            <a:spLocks noGrp="1"/>
          </p:cNvSpPr>
          <p:nvPr>
            <p:ph type="dt" sz="half" idx="10"/>
          </p:nvPr>
        </p:nvSpPr>
        <p:spPr/>
        <p:txBody>
          <a:bodyPr/>
          <a:lstStyle/>
          <a:p>
            <a:fld id="{1ECC8A80-6C80-41BE-95FE-A7F00C833F91}" type="datetimeFigureOut">
              <a:rPr lang="en-US" smtClean="0"/>
              <a:t>24/02/2025</a:t>
            </a:fld>
            <a:endParaRPr lang="en-US"/>
          </a:p>
        </p:txBody>
      </p:sp>
      <p:sp>
        <p:nvSpPr>
          <p:cNvPr id="4" name="Footer Placeholder 3">
            <a:extLst>
              <a:ext uri="{FF2B5EF4-FFF2-40B4-BE49-F238E27FC236}">
                <a16:creationId xmlns:a16="http://schemas.microsoft.com/office/drawing/2014/main" id="{0AF0DA04-0065-1D89-6288-0B116082C3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908DF6-37CF-1CB8-4856-EC83BB0D3999}"/>
              </a:ext>
            </a:extLst>
          </p:cNvPr>
          <p:cNvSpPr>
            <a:spLocks noGrp="1"/>
          </p:cNvSpPr>
          <p:nvPr>
            <p:ph type="sldNum" sz="quarter" idx="12"/>
          </p:nvPr>
        </p:nvSpPr>
        <p:spPr/>
        <p:txBody>
          <a:bodyPr/>
          <a:lstStyle/>
          <a:p>
            <a:fld id="{8DA69EDA-60C2-47AB-8EA5-645E741D1DC3}" type="slidenum">
              <a:rPr lang="en-US" smtClean="0"/>
              <a:t>‹#›</a:t>
            </a:fld>
            <a:endParaRPr lang="en-US"/>
          </a:p>
        </p:txBody>
      </p:sp>
    </p:spTree>
    <p:extLst>
      <p:ext uri="{BB962C8B-B14F-4D97-AF65-F5344CB8AC3E}">
        <p14:creationId xmlns:p14="http://schemas.microsoft.com/office/powerpoint/2010/main" val="2466044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837FEF-DB7D-8BDB-ADCA-E0B6A78A186B}"/>
              </a:ext>
            </a:extLst>
          </p:cNvPr>
          <p:cNvSpPr>
            <a:spLocks noGrp="1"/>
          </p:cNvSpPr>
          <p:nvPr>
            <p:ph type="dt" sz="half" idx="10"/>
          </p:nvPr>
        </p:nvSpPr>
        <p:spPr/>
        <p:txBody>
          <a:bodyPr/>
          <a:lstStyle/>
          <a:p>
            <a:fld id="{1ECC8A80-6C80-41BE-95FE-A7F00C833F91}" type="datetimeFigureOut">
              <a:rPr lang="en-US" smtClean="0"/>
              <a:t>24/02/2025</a:t>
            </a:fld>
            <a:endParaRPr lang="en-US"/>
          </a:p>
        </p:txBody>
      </p:sp>
      <p:sp>
        <p:nvSpPr>
          <p:cNvPr id="3" name="Footer Placeholder 2">
            <a:extLst>
              <a:ext uri="{FF2B5EF4-FFF2-40B4-BE49-F238E27FC236}">
                <a16:creationId xmlns:a16="http://schemas.microsoft.com/office/drawing/2014/main" id="{C2BCDCFD-A086-E27E-709E-93D89F82FA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C79539-C949-E874-C734-D1A934FDBC01}"/>
              </a:ext>
            </a:extLst>
          </p:cNvPr>
          <p:cNvSpPr>
            <a:spLocks noGrp="1"/>
          </p:cNvSpPr>
          <p:nvPr>
            <p:ph type="sldNum" sz="quarter" idx="12"/>
          </p:nvPr>
        </p:nvSpPr>
        <p:spPr/>
        <p:txBody>
          <a:bodyPr/>
          <a:lstStyle/>
          <a:p>
            <a:fld id="{8DA69EDA-60C2-47AB-8EA5-645E741D1DC3}" type="slidenum">
              <a:rPr lang="en-US" smtClean="0"/>
              <a:t>‹#›</a:t>
            </a:fld>
            <a:endParaRPr lang="en-US"/>
          </a:p>
        </p:txBody>
      </p:sp>
    </p:spTree>
    <p:extLst>
      <p:ext uri="{BB962C8B-B14F-4D97-AF65-F5344CB8AC3E}">
        <p14:creationId xmlns:p14="http://schemas.microsoft.com/office/powerpoint/2010/main" val="3065202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199F7-10CC-99D6-FD0D-4313F81B7F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92D0C1-B507-DEB5-1CF0-97C6FDB70F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045AA7-6EB4-5662-B3A5-F4884AEAF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4C394D-BC44-D35E-7557-D8B9A0064E2F}"/>
              </a:ext>
            </a:extLst>
          </p:cNvPr>
          <p:cNvSpPr>
            <a:spLocks noGrp="1"/>
          </p:cNvSpPr>
          <p:nvPr>
            <p:ph type="dt" sz="half" idx="10"/>
          </p:nvPr>
        </p:nvSpPr>
        <p:spPr/>
        <p:txBody>
          <a:bodyPr/>
          <a:lstStyle/>
          <a:p>
            <a:fld id="{1ECC8A80-6C80-41BE-95FE-A7F00C833F91}" type="datetimeFigureOut">
              <a:rPr lang="en-US" smtClean="0"/>
              <a:t>24/02/2025</a:t>
            </a:fld>
            <a:endParaRPr lang="en-US"/>
          </a:p>
        </p:txBody>
      </p:sp>
      <p:sp>
        <p:nvSpPr>
          <p:cNvPr id="6" name="Footer Placeholder 5">
            <a:extLst>
              <a:ext uri="{FF2B5EF4-FFF2-40B4-BE49-F238E27FC236}">
                <a16:creationId xmlns:a16="http://schemas.microsoft.com/office/drawing/2014/main" id="{2A16EB1F-F14E-CD03-2796-8D2DDADD85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ED56F9-D74E-D9F5-211D-614FE31234BF}"/>
              </a:ext>
            </a:extLst>
          </p:cNvPr>
          <p:cNvSpPr>
            <a:spLocks noGrp="1"/>
          </p:cNvSpPr>
          <p:nvPr>
            <p:ph type="sldNum" sz="quarter" idx="12"/>
          </p:nvPr>
        </p:nvSpPr>
        <p:spPr/>
        <p:txBody>
          <a:bodyPr/>
          <a:lstStyle/>
          <a:p>
            <a:fld id="{8DA69EDA-60C2-47AB-8EA5-645E741D1DC3}" type="slidenum">
              <a:rPr lang="en-US" smtClean="0"/>
              <a:t>‹#›</a:t>
            </a:fld>
            <a:endParaRPr lang="en-US"/>
          </a:p>
        </p:txBody>
      </p:sp>
    </p:spTree>
    <p:extLst>
      <p:ext uri="{BB962C8B-B14F-4D97-AF65-F5344CB8AC3E}">
        <p14:creationId xmlns:p14="http://schemas.microsoft.com/office/powerpoint/2010/main" val="1150454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675F2-1181-FD25-CE97-3CC1D99682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17CDC4-861F-B3A0-50F9-4DB1B7E56E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75DBDC-F75C-AAD4-F9CB-BA61ADBD1A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F7416F-FBF2-1D0E-1514-3583F6F7D9AA}"/>
              </a:ext>
            </a:extLst>
          </p:cNvPr>
          <p:cNvSpPr>
            <a:spLocks noGrp="1"/>
          </p:cNvSpPr>
          <p:nvPr>
            <p:ph type="dt" sz="half" idx="10"/>
          </p:nvPr>
        </p:nvSpPr>
        <p:spPr/>
        <p:txBody>
          <a:bodyPr/>
          <a:lstStyle/>
          <a:p>
            <a:fld id="{1ECC8A80-6C80-41BE-95FE-A7F00C833F91}" type="datetimeFigureOut">
              <a:rPr lang="en-US" smtClean="0"/>
              <a:t>24/02/2025</a:t>
            </a:fld>
            <a:endParaRPr lang="en-US"/>
          </a:p>
        </p:txBody>
      </p:sp>
      <p:sp>
        <p:nvSpPr>
          <p:cNvPr id="6" name="Footer Placeholder 5">
            <a:extLst>
              <a:ext uri="{FF2B5EF4-FFF2-40B4-BE49-F238E27FC236}">
                <a16:creationId xmlns:a16="http://schemas.microsoft.com/office/drawing/2014/main" id="{3D8FA3C0-16C4-BEB7-BBCE-8C3302FED8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976101-27D4-2498-707F-DF72EF39AD2E}"/>
              </a:ext>
            </a:extLst>
          </p:cNvPr>
          <p:cNvSpPr>
            <a:spLocks noGrp="1"/>
          </p:cNvSpPr>
          <p:nvPr>
            <p:ph type="sldNum" sz="quarter" idx="12"/>
          </p:nvPr>
        </p:nvSpPr>
        <p:spPr/>
        <p:txBody>
          <a:bodyPr/>
          <a:lstStyle/>
          <a:p>
            <a:fld id="{8DA69EDA-60C2-47AB-8EA5-645E741D1DC3}" type="slidenum">
              <a:rPr lang="en-US" smtClean="0"/>
              <a:t>‹#›</a:t>
            </a:fld>
            <a:endParaRPr lang="en-US"/>
          </a:p>
        </p:txBody>
      </p:sp>
    </p:spTree>
    <p:extLst>
      <p:ext uri="{BB962C8B-B14F-4D97-AF65-F5344CB8AC3E}">
        <p14:creationId xmlns:p14="http://schemas.microsoft.com/office/powerpoint/2010/main" val="1357473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9E234C-90D1-5D90-2A4D-5A97B61413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1D8538C-BAF1-4F21-9135-FC6D21E642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274589-7EEA-EDC2-2D86-2F5BAB400A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CC8A80-6C80-41BE-95FE-A7F00C833F91}" type="datetimeFigureOut">
              <a:rPr lang="en-US" smtClean="0"/>
              <a:t>24/02/2025</a:t>
            </a:fld>
            <a:endParaRPr lang="en-US"/>
          </a:p>
        </p:txBody>
      </p:sp>
      <p:sp>
        <p:nvSpPr>
          <p:cNvPr id="5" name="Footer Placeholder 4">
            <a:extLst>
              <a:ext uri="{FF2B5EF4-FFF2-40B4-BE49-F238E27FC236}">
                <a16:creationId xmlns:a16="http://schemas.microsoft.com/office/drawing/2014/main" id="{6CC1F936-4E6B-E394-16F8-F5457DACB4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2B75F6-9D61-7762-C575-C9AD5FCF5F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69EDA-60C2-47AB-8EA5-645E741D1DC3}" type="slidenum">
              <a:rPr lang="en-US" smtClean="0"/>
              <a:t>‹#›</a:t>
            </a:fld>
            <a:endParaRPr lang="en-US"/>
          </a:p>
        </p:txBody>
      </p:sp>
    </p:spTree>
    <p:extLst>
      <p:ext uri="{BB962C8B-B14F-4D97-AF65-F5344CB8AC3E}">
        <p14:creationId xmlns:p14="http://schemas.microsoft.com/office/powerpoint/2010/main" val="3049386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F5346-F185-5FDA-6049-7870D677E4D3}"/>
              </a:ext>
            </a:extLst>
          </p:cNvPr>
          <p:cNvSpPr>
            <a:spLocks noGrp="1"/>
          </p:cNvSpPr>
          <p:nvPr>
            <p:ph type="ctrTitle"/>
          </p:nvPr>
        </p:nvSpPr>
        <p:spPr>
          <a:xfrm>
            <a:off x="463118" y="877240"/>
            <a:ext cx="11265763" cy="2387600"/>
          </a:xfrm>
        </p:spPr>
        <p:txBody>
          <a:bodyPr>
            <a:normAutofit fontScale="90000"/>
          </a:bodyPr>
          <a:lstStyle/>
          <a:p>
            <a:r>
              <a:rPr lang="en-US" dirty="0" err="1"/>
              <a:t>Dự</a:t>
            </a:r>
            <a:r>
              <a:rPr lang="en-US" dirty="0"/>
              <a:t> </a:t>
            </a:r>
            <a:r>
              <a:rPr lang="en-US" dirty="0" err="1"/>
              <a:t>đoán</a:t>
            </a:r>
            <a:r>
              <a:rPr lang="en-US" dirty="0"/>
              <a:t> </a:t>
            </a:r>
            <a:r>
              <a:rPr lang="en-US" dirty="0" err="1"/>
              <a:t>ung</a:t>
            </a:r>
            <a:r>
              <a:rPr lang="en-US" dirty="0"/>
              <a:t> </a:t>
            </a:r>
            <a:r>
              <a:rPr lang="en-US" dirty="0" err="1"/>
              <a:t>thư</a:t>
            </a:r>
            <a:r>
              <a:rPr lang="en-US" dirty="0"/>
              <a:t> </a:t>
            </a:r>
            <a:r>
              <a:rPr lang="en-US" dirty="0" err="1"/>
              <a:t>vú</a:t>
            </a:r>
            <a:r>
              <a:rPr lang="en-US" dirty="0"/>
              <a:t> (Breast Cancer) </a:t>
            </a:r>
            <a:r>
              <a:rPr lang="en-US" dirty="0" err="1"/>
              <a:t>sử</a:t>
            </a:r>
            <a:r>
              <a:rPr lang="en-US" dirty="0"/>
              <a:t> </a:t>
            </a:r>
            <a:r>
              <a:rPr lang="en-US" dirty="0" err="1"/>
              <a:t>dụng</a:t>
            </a:r>
            <a:r>
              <a:rPr lang="en-US" dirty="0"/>
              <a:t> </a:t>
            </a:r>
            <a:r>
              <a:rPr lang="en-US" dirty="0" err="1"/>
              <a:t>mô</a:t>
            </a:r>
            <a:r>
              <a:rPr lang="en-US" dirty="0"/>
              <a:t> </a:t>
            </a:r>
            <a:r>
              <a:rPr lang="en-US" dirty="0" err="1"/>
              <a:t>hình</a:t>
            </a:r>
            <a:r>
              <a:rPr lang="en-US" dirty="0"/>
              <a:t> Decision Tree, Linear Regression, MLP </a:t>
            </a:r>
            <a:r>
              <a:rPr lang="en-US" dirty="0" err="1"/>
              <a:t>và</a:t>
            </a:r>
            <a:r>
              <a:rPr lang="en-US" dirty="0"/>
              <a:t> SVM kernel </a:t>
            </a:r>
          </a:p>
        </p:txBody>
      </p:sp>
      <p:sp>
        <p:nvSpPr>
          <p:cNvPr id="3" name="TextBox 2">
            <a:extLst>
              <a:ext uri="{FF2B5EF4-FFF2-40B4-BE49-F238E27FC236}">
                <a16:creationId xmlns:a16="http://schemas.microsoft.com/office/drawing/2014/main" id="{25CB3B92-8984-4219-B1DE-13AD0C589A90}"/>
              </a:ext>
            </a:extLst>
          </p:cNvPr>
          <p:cNvSpPr txBox="1"/>
          <p:nvPr/>
        </p:nvSpPr>
        <p:spPr>
          <a:xfrm>
            <a:off x="3950563" y="4021583"/>
            <a:ext cx="5193436" cy="1815882"/>
          </a:xfrm>
          <a:prstGeom prst="rect">
            <a:avLst/>
          </a:prstGeom>
          <a:noFill/>
        </p:spPr>
        <p:txBody>
          <a:bodyPr wrap="square" rtlCol="0">
            <a:spAutoFit/>
          </a:bodyPr>
          <a:lstStyle/>
          <a:p>
            <a:r>
              <a:rPr lang="en-US" sz="2800" dirty="0" err="1">
                <a:latin typeface="Arial (Body)"/>
              </a:rPr>
              <a:t>Học</a:t>
            </a:r>
            <a:r>
              <a:rPr lang="en-US" sz="2800" dirty="0">
                <a:latin typeface="Arial (Body)"/>
              </a:rPr>
              <a:t> </a:t>
            </a:r>
            <a:r>
              <a:rPr lang="en-US" sz="2800" dirty="0" err="1">
                <a:latin typeface="Arial (Body)"/>
              </a:rPr>
              <a:t>viên</a:t>
            </a:r>
            <a:r>
              <a:rPr lang="en-US" sz="2800" dirty="0">
                <a:latin typeface="Arial (Body)"/>
              </a:rPr>
              <a:t>: Chu Quang Khánh  </a:t>
            </a:r>
          </a:p>
          <a:p>
            <a:r>
              <a:rPr lang="en-US" sz="2800" dirty="0" err="1">
                <a:latin typeface="Arial (Body)"/>
              </a:rPr>
              <a:t>Mã</a:t>
            </a:r>
            <a:r>
              <a:rPr lang="en-US" sz="2800" dirty="0">
                <a:latin typeface="Arial (Body)"/>
              </a:rPr>
              <a:t> </a:t>
            </a:r>
            <a:r>
              <a:rPr lang="en-US" sz="2800" dirty="0" err="1">
                <a:latin typeface="Arial (Body)"/>
              </a:rPr>
              <a:t>học</a:t>
            </a:r>
            <a:r>
              <a:rPr lang="en-US" sz="2800" dirty="0">
                <a:latin typeface="Arial (Body)"/>
              </a:rPr>
              <a:t> </a:t>
            </a:r>
            <a:r>
              <a:rPr lang="en-US" sz="2800" dirty="0" err="1">
                <a:latin typeface="Arial (Body)"/>
              </a:rPr>
              <a:t>viên</a:t>
            </a:r>
            <a:r>
              <a:rPr lang="en-US" sz="2800" dirty="0">
                <a:latin typeface="Arial (Body)"/>
              </a:rPr>
              <a:t>: 240101050</a:t>
            </a:r>
          </a:p>
          <a:p>
            <a:endParaRPr lang="en-US" sz="2800" dirty="0">
              <a:latin typeface="Arial (Body)"/>
            </a:endParaRPr>
          </a:p>
          <a:p>
            <a:r>
              <a:rPr lang="en-US" sz="2800" dirty="0" err="1">
                <a:latin typeface="Arial (Body)"/>
              </a:rPr>
              <a:t>Giảng</a:t>
            </a:r>
            <a:r>
              <a:rPr lang="en-US" sz="2800" dirty="0">
                <a:latin typeface="Arial (Body)"/>
              </a:rPr>
              <a:t> </a:t>
            </a:r>
            <a:r>
              <a:rPr lang="en-US" sz="2800" dirty="0" err="1">
                <a:latin typeface="Arial (Body)"/>
              </a:rPr>
              <a:t>viên</a:t>
            </a:r>
            <a:r>
              <a:rPr lang="en-US" sz="2800" dirty="0">
                <a:latin typeface="Arial (Body)"/>
              </a:rPr>
              <a:t>: TS. Lê Minh </a:t>
            </a:r>
            <a:r>
              <a:rPr lang="en-US" sz="2800" dirty="0" err="1">
                <a:latin typeface="Arial (Body)"/>
              </a:rPr>
              <a:t>Hưng</a:t>
            </a:r>
            <a:endParaRPr lang="en-US" sz="2800" dirty="0">
              <a:latin typeface="Arial (Body)"/>
            </a:endParaRPr>
          </a:p>
        </p:txBody>
      </p:sp>
    </p:spTree>
    <p:extLst>
      <p:ext uri="{BB962C8B-B14F-4D97-AF65-F5344CB8AC3E}">
        <p14:creationId xmlns:p14="http://schemas.microsoft.com/office/powerpoint/2010/main" val="2455410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612BD-D8D2-F753-2E18-2560A4653D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849EF6-B755-13CC-13DE-424B159ADAE9}"/>
              </a:ext>
            </a:extLst>
          </p:cNvPr>
          <p:cNvSpPr>
            <a:spLocks noGrp="1"/>
          </p:cNvSpPr>
          <p:nvPr>
            <p:ph type="ctrTitle"/>
          </p:nvPr>
        </p:nvSpPr>
        <p:spPr>
          <a:xfrm>
            <a:off x="463118" y="160845"/>
            <a:ext cx="11265763" cy="836150"/>
          </a:xfrm>
        </p:spPr>
        <p:txBody>
          <a:bodyPr>
            <a:normAutofit fontScale="90000"/>
          </a:bodyPr>
          <a:lstStyle/>
          <a:p>
            <a:r>
              <a:rPr lang="en-US" dirty="0">
                <a:latin typeface="Arial (Body)"/>
              </a:rPr>
              <a:t>Dataset</a:t>
            </a:r>
          </a:p>
        </p:txBody>
      </p:sp>
      <p:sp>
        <p:nvSpPr>
          <p:cNvPr id="3" name="TextBox 2">
            <a:extLst>
              <a:ext uri="{FF2B5EF4-FFF2-40B4-BE49-F238E27FC236}">
                <a16:creationId xmlns:a16="http://schemas.microsoft.com/office/drawing/2014/main" id="{6EF5035C-C796-E7A3-48F8-9D246E120A3D}"/>
              </a:ext>
            </a:extLst>
          </p:cNvPr>
          <p:cNvSpPr txBox="1"/>
          <p:nvPr/>
        </p:nvSpPr>
        <p:spPr>
          <a:xfrm>
            <a:off x="683580" y="1207362"/>
            <a:ext cx="10653204"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err="1">
                <a:latin typeface="Arial (Body)"/>
              </a:rPr>
              <a:t>Được</a:t>
            </a:r>
            <a:r>
              <a:rPr lang="en-US" sz="2800" dirty="0">
                <a:latin typeface="Arial (Body)"/>
              </a:rPr>
              <a:t> download </a:t>
            </a:r>
            <a:r>
              <a:rPr lang="en-US" sz="2800" dirty="0" err="1">
                <a:latin typeface="Arial (Body)"/>
              </a:rPr>
              <a:t>từ</a:t>
            </a:r>
            <a:r>
              <a:rPr lang="en-US" sz="2800" dirty="0">
                <a:latin typeface="Arial (Body)"/>
              </a:rPr>
              <a:t> </a:t>
            </a:r>
            <a:r>
              <a:rPr lang="en-US" sz="2800" dirty="0">
                <a:latin typeface="Arial (Body)"/>
                <a:hlinkClick r:id="rId2"/>
              </a:rPr>
              <a:t>https://www.kaggle.com/</a:t>
            </a:r>
            <a:r>
              <a:rPr lang="en-US" sz="2800" dirty="0">
                <a:latin typeface="Arial (Body)"/>
              </a:rPr>
              <a:t>, dataset </a:t>
            </a:r>
            <a:r>
              <a:rPr lang="en-US" sz="2800" dirty="0" err="1">
                <a:latin typeface="Arial (Body)"/>
              </a:rPr>
              <a:t>được</a:t>
            </a:r>
            <a:r>
              <a:rPr lang="en-US" sz="2800" dirty="0">
                <a:latin typeface="Arial (Body)"/>
              </a:rPr>
              <a:t> </a:t>
            </a:r>
            <a:r>
              <a:rPr lang="en-US" sz="2800" dirty="0" err="1">
                <a:latin typeface="Arial (Body)"/>
              </a:rPr>
              <a:t>đính</a:t>
            </a:r>
            <a:r>
              <a:rPr lang="en-US" sz="2800" dirty="0">
                <a:latin typeface="Arial (Body)"/>
              </a:rPr>
              <a:t> </a:t>
            </a:r>
            <a:r>
              <a:rPr lang="en-US" sz="2800" dirty="0" err="1">
                <a:latin typeface="Arial (Body)"/>
              </a:rPr>
              <a:t>kèm</a:t>
            </a:r>
            <a:r>
              <a:rPr lang="en-US" sz="2800" dirty="0">
                <a:latin typeface="Arial (Body)"/>
              </a:rPr>
              <a:t> </a:t>
            </a:r>
            <a:r>
              <a:rPr lang="en-US" sz="2800" dirty="0" err="1">
                <a:latin typeface="Arial (Body)"/>
              </a:rPr>
              <a:t>cùng</a:t>
            </a:r>
            <a:r>
              <a:rPr lang="en-US" sz="2800" dirty="0">
                <a:latin typeface="Arial (Body)"/>
              </a:rPr>
              <a:t> </a:t>
            </a:r>
            <a:r>
              <a:rPr lang="en-US" sz="2800" dirty="0" err="1">
                <a:latin typeface="Arial (Body)"/>
              </a:rPr>
              <a:t>bài</a:t>
            </a:r>
            <a:r>
              <a:rPr lang="en-US" sz="2800" dirty="0">
                <a:latin typeface="Arial (Body)"/>
              </a:rPr>
              <a:t> </a:t>
            </a:r>
            <a:r>
              <a:rPr lang="en-US" sz="2800" dirty="0" err="1">
                <a:latin typeface="Arial (Body)"/>
              </a:rPr>
              <a:t>tập</a:t>
            </a:r>
            <a:r>
              <a:rPr lang="en-US" sz="2800" dirty="0">
                <a:latin typeface="Arial (Body)"/>
              </a:rPr>
              <a:t>.</a:t>
            </a:r>
          </a:p>
          <a:p>
            <a:pPr marL="457200" indent="-457200">
              <a:buFont typeface="Arial" panose="020B0604020202020204" pitchFamily="34" charset="0"/>
              <a:buChar char="•"/>
            </a:pPr>
            <a:endParaRPr lang="en-US" sz="2800" dirty="0">
              <a:latin typeface="Arial (Body)"/>
            </a:endParaRPr>
          </a:p>
          <a:p>
            <a:pPr marL="457200" indent="-457200">
              <a:buFont typeface="Arial" panose="020B0604020202020204" pitchFamily="34" charset="0"/>
              <a:buChar char="•"/>
            </a:pPr>
            <a:r>
              <a:rPr lang="en-US" sz="2800" dirty="0" err="1">
                <a:latin typeface="Arial (Body)"/>
              </a:rPr>
              <a:t>Tổng</a:t>
            </a:r>
            <a:r>
              <a:rPr lang="en-US" sz="2800" dirty="0">
                <a:latin typeface="Arial (Body)"/>
              </a:rPr>
              <a:t> </a:t>
            </a:r>
            <a:r>
              <a:rPr lang="en-US" sz="2800" dirty="0" err="1">
                <a:latin typeface="Arial (Body)"/>
              </a:rPr>
              <a:t>quan</a:t>
            </a:r>
            <a:r>
              <a:rPr lang="en-US" sz="2800" dirty="0">
                <a:latin typeface="Arial (Body)"/>
              </a:rPr>
              <a:t> </a:t>
            </a:r>
            <a:r>
              <a:rPr lang="en-US" sz="2800" dirty="0" err="1">
                <a:latin typeface="Arial (Body)"/>
              </a:rPr>
              <a:t>dữ</a:t>
            </a:r>
            <a:r>
              <a:rPr lang="en-US" sz="2800" dirty="0">
                <a:latin typeface="Arial (Body)"/>
              </a:rPr>
              <a:t> </a:t>
            </a:r>
            <a:r>
              <a:rPr lang="en-US" sz="2800" dirty="0" err="1">
                <a:latin typeface="Arial (Body)"/>
              </a:rPr>
              <a:t>liệu</a:t>
            </a:r>
            <a:r>
              <a:rPr lang="en-US" sz="2800" dirty="0">
                <a:latin typeface="Arial (Body)"/>
              </a:rPr>
              <a:t>:</a:t>
            </a:r>
          </a:p>
          <a:p>
            <a:pPr marL="914400" lvl="1" indent="-457200">
              <a:buFont typeface="Arial" panose="020B0604020202020204" pitchFamily="34" charset="0"/>
              <a:buChar char="•"/>
            </a:pPr>
            <a:r>
              <a:rPr lang="en-US" sz="2800" dirty="0" err="1">
                <a:latin typeface="Arial (Body)"/>
              </a:rPr>
              <a:t>Số</a:t>
            </a:r>
            <a:r>
              <a:rPr lang="en-US" sz="2800" dirty="0">
                <a:latin typeface="Arial (Body)"/>
              </a:rPr>
              <a:t> </a:t>
            </a:r>
            <a:r>
              <a:rPr lang="en-US" sz="2800" dirty="0" err="1">
                <a:latin typeface="Arial (Body)"/>
              </a:rPr>
              <a:t>lượng</a:t>
            </a:r>
            <a:r>
              <a:rPr lang="en-US" sz="2800" dirty="0">
                <a:latin typeface="Arial (Body)"/>
              </a:rPr>
              <a:t> </a:t>
            </a:r>
            <a:r>
              <a:rPr lang="en-US" sz="2800" dirty="0" err="1">
                <a:latin typeface="Arial (Body)"/>
              </a:rPr>
              <a:t>bệnh</a:t>
            </a:r>
            <a:r>
              <a:rPr lang="en-US" sz="2800" dirty="0">
                <a:latin typeface="Arial (Body)"/>
              </a:rPr>
              <a:t> </a:t>
            </a:r>
            <a:r>
              <a:rPr lang="en-US" sz="2800" dirty="0" err="1">
                <a:latin typeface="Arial (Body)"/>
              </a:rPr>
              <a:t>nhân</a:t>
            </a:r>
            <a:r>
              <a:rPr lang="en-US" sz="2800" dirty="0">
                <a:latin typeface="Arial (Body)"/>
              </a:rPr>
              <a:t>: 569</a:t>
            </a:r>
          </a:p>
          <a:p>
            <a:pPr marL="914400" lvl="1" indent="-457200">
              <a:buFont typeface="Arial" panose="020B0604020202020204" pitchFamily="34" charset="0"/>
              <a:buChar char="•"/>
            </a:pPr>
            <a:r>
              <a:rPr lang="en-US" sz="2800" dirty="0" err="1">
                <a:latin typeface="Arial (Body)"/>
              </a:rPr>
              <a:t>Số</a:t>
            </a:r>
            <a:r>
              <a:rPr lang="en-US" sz="2800" dirty="0">
                <a:latin typeface="Arial (Body)"/>
              </a:rPr>
              <a:t> </a:t>
            </a:r>
            <a:r>
              <a:rPr lang="en-US" sz="2800" dirty="0" err="1">
                <a:latin typeface="Arial (Body)"/>
              </a:rPr>
              <a:t>lượng</a:t>
            </a:r>
            <a:r>
              <a:rPr lang="en-US" sz="2800" dirty="0">
                <a:latin typeface="Arial (Body)"/>
              </a:rPr>
              <a:t> </a:t>
            </a:r>
            <a:r>
              <a:rPr lang="en-US" sz="2800" dirty="0" err="1">
                <a:latin typeface="Arial (Body)"/>
              </a:rPr>
              <a:t>đặc</a:t>
            </a:r>
            <a:r>
              <a:rPr lang="en-US" sz="2800" dirty="0">
                <a:latin typeface="Arial (Body)"/>
              </a:rPr>
              <a:t> </a:t>
            </a:r>
            <a:r>
              <a:rPr lang="en-US" sz="2800" dirty="0" err="1">
                <a:latin typeface="Arial (Body)"/>
              </a:rPr>
              <a:t>trưng</a:t>
            </a:r>
            <a:r>
              <a:rPr lang="en-US" sz="2800" dirty="0">
                <a:latin typeface="Arial (Body)"/>
              </a:rPr>
              <a:t>: 30</a:t>
            </a:r>
          </a:p>
          <a:p>
            <a:pPr marL="914400" lvl="1" indent="-457200">
              <a:buFont typeface="Arial" panose="020B0604020202020204" pitchFamily="34" charset="0"/>
              <a:buChar char="•"/>
            </a:pPr>
            <a:endParaRPr lang="en-US" sz="2800" dirty="0">
              <a:latin typeface="Arial (Body)"/>
            </a:endParaRPr>
          </a:p>
          <a:p>
            <a:pPr marL="457200" indent="-457200">
              <a:buFont typeface="Arial" panose="020B0604020202020204" pitchFamily="34" charset="0"/>
              <a:buChar char="•"/>
            </a:pPr>
            <a:r>
              <a:rPr lang="en-US" sz="2800" dirty="0" err="1">
                <a:latin typeface="Arial (Body)"/>
              </a:rPr>
              <a:t>Phân</a:t>
            </a:r>
            <a:r>
              <a:rPr lang="en-US" sz="2800" dirty="0">
                <a:latin typeface="Arial (Body)"/>
              </a:rPr>
              <a:t> </a:t>
            </a:r>
            <a:r>
              <a:rPr lang="en-US" sz="2800" dirty="0" err="1">
                <a:latin typeface="Arial (Body)"/>
              </a:rPr>
              <a:t>loại</a:t>
            </a:r>
            <a:r>
              <a:rPr lang="en-US" sz="2800" dirty="0">
                <a:latin typeface="Arial (Body)"/>
              </a:rPr>
              <a:t> dataset</a:t>
            </a:r>
          </a:p>
          <a:p>
            <a:pPr marL="914400" lvl="1" indent="-457200">
              <a:buFont typeface="Arial" panose="020B0604020202020204" pitchFamily="34" charset="0"/>
              <a:buChar char="•"/>
            </a:pPr>
            <a:r>
              <a:rPr lang="en-US" sz="2800" dirty="0">
                <a:latin typeface="Arial (Body)"/>
              </a:rPr>
              <a:t>Benign(</a:t>
            </a:r>
            <a:r>
              <a:rPr lang="en-US" sz="2800" dirty="0" err="1">
                <a:latin typeface="Arial (Body)"/>
              </a:rPr>
              <a:t>lành</a:t>
            </a:r>
            <a:r>
              <a:rPr lang="en-US" sz="2800" dirty="0">
                <a:latin typeface="Arial (Body)"/>
              </a:rPr>
              <a:t> </a:t>
            </a:r>
            <a:r>
              <a:rPr lang="en-US" sz="2800" dirty="0" err="1">
                <a:latin typeface="Arial (Body)"/>
              </a:rPr>
              <a:t>tính</a:t>
            </a:r>
            <a:r>
              <a:rPr lang="en-US" sz="2800" dirty="0">
                <a:latin typeface="Arial (Body)"/>
              </a:rPr>
              <a:t>): 357</a:t>
            </a:r>
          </a:p>
          <a:p>
            <a:pPr marL="914400" lvl="1" indent="-457200">
              <a:buFont typeface="Arial" panose="020B0604020202020204" pitchFamily="34" charset="0"/>
              <a:buChar char="•"/>
            </a:pPr>
            <a:r>
              <a:rPr lang="en-US" sz="2800" dirty="0">
                <a:latin typeface="Arial (Body)"/>
              </a:rPr>
              <a:t>Malignant(</a:t>
            </a:r>
            <a:r>
              <a:rPr lang="en-US" sz="2800" dirty="0" err="1">
                <a:latin typeface="Arial (Body)"/>
              </a:rPr>
              <a:t>ác</a:t>
            </a:r>
            <a:r>
              <a:rPr lang="en-US" sz="2800" dirty="0">
                <a:latin typeface="Arial (Body)"/>
              </a:rPr>
              <a:t> </a:t>
            </a:r>
            <a:r>
              <a:rPr lang="en-US" sz="2800" dirty="0" err="1">
                <a:latin typeface="Arial (Body)"/>
              </a:rPr>
              <a:t>tính</a:t>
            </a:r>
            <a:r>
              <a:rPr lang="en-US" sz="2800" dirty="0">
                <a:latin typeface="Arial (Body)"/>
              </a:rPr>
              <a:t>): 212</a:t>
            </a:r>
          </a:p>
        </p:txBody>
      </p:sp>
      <p:pic>
        <p:nvPicPr>
          <p:cNvPr id="5" name="Picture 4">
            <a:extLst>
              <a:ext uri="{FF2B5EF4-FFF2-40B4-BE49-F238E27FC236}">
                <a16:creationId xmlns:a16="http://schemas.microsoft.com/office/drawing/2014/main" id="{104C43E0-A1D2-A3C2-0075-5BFF90317364}"/>
              </a:ext>
            </a:extLst>
          </p:cNvPr>
          <p:cNvPicPr>
            <a:picLocks noChangeAspect="1"/>
          </p:cNvPicPr>
          <p:nvPr/>
        </p:nvPicPr>
        <p:blipFill>
          <a:blip r:embed="rId3"/>
          <a:stretch>
            <a:fillRect/>
          </a:stretch>
        </p:blipFill>
        <p:spPr>
          <a:xfrm>
            <a:off x="6477000" y="1934655"/>
            <a:ext cx="5715000" cy="4762500"/>
          </a:xfrm>
          <a:prstGeom prst="rect">
            <a:avLst/>
          </a:prstGeom>
        </p:spPr>
      </p:pic>
    </p:spTree>
    <p:extLst>
      <p:ext uri="{BB962C8B-B14F-4D97-AF65-F5344CB8AC3E}">
        <p14:creationId xmlns:p14="http://schemas.microsoft.com/office/powerpoint/2010/main" val="592354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11459-27D1-CCE7-412A-F38C983599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287ECD-BA28-891C-BDEC-416882463D9D}"/>
              </a:ext>
            </a:extLst>
          </p:cNvPr>
          <p:cNvSpPr>
            <a:spLocks noGrp="1"/>
          </p:cNvSpPr>
          <p:nvPr>
            <p:ph type="ctrTitle"/>
          </p:nvPr>
        </p:nvSpPr>
        <p:spPr>
          <a:xfrm>
            <a:off x="463118" y="160845"/>
            <a:ext cx="11265763" cy="836150"/>
          </a:xfrm>
        </p:spPr>
        <p:txBody>
          <a:bodyPr>
            <a:normAutofit fontScale="90000"/>
          </a:bodyPr>
          <a:lstStyle/>
          <a:p>
            <a:r>
              <a:rPr lang="en-US" dirty="0" err="1">
                <a:latin typeface="Arial (Body)"/>
              </a:rPr>
              <a:t>Xử</a:t>
            </a:r>
            <a:r>
              <a:rPr lang="en-US" dirty="0">
                <a:latin typeface="Arial (Body)"/>
              </a:rPr>
              <a:t> </a:t>
            </a:r>
            <a:r>
              <a:rPr lang="en-US" dirty="0" err="1">
                <a:latin typeface="Arial (Body)"/>
              </a:rPr>
              <a:t>lý</a:t>
            </a:r>
            <a:r>
              <a:rPr lang="en-US" dirty="0">
                <a:latin typeface="Arial (Body)"/>
              </a:rPr>
              <a:t> </a:t>
            </a:r>
            <a:r>
              <a:rPr lang="en-US" dirty="0" err="1">
                <a:latin typeface="Arial (Body)"/>
              </a:rPr>
              <a:t>dữ</a:t>
            </a:r>
            <a:r>
              <a:rPr lang="en-US" dirty="0">
                <a:latin typeface="Arial (Body)"/>
              </a:rPr>
              <a:t> </a:t>
            </a:r>
            <a:r>
              <a:rPr lang="en-US" dirty="0" err="1">
                <a:latin typeface="Arial (Body)"/>
              </a:rPr>
              <a:t>liệu</a:t>
            </a:r>
            <a:endParaRPr lang="en-US" dirty="0">
              <a:latin typeface="Arial (Body)"/>
            </a:endParaRPr>
          </a:p>
        </p:txBody>
      </p:sp>
      <p:sp>
        <p:nvSpPr>
          <p:cNvPr id="3" name="TextBox 2">
            <a:extLst>
              <a:ext uri="{FF2B5EF4-FFF2-40B4-BE49-F238E27FC236}">
                <a16:creationId xmlns:a16="http://schemas.microsoft.com/office/drawing/2014/main" id="{1B5404B4-D676-F675-6E63-2ADF4570E99D}"/>
              </a:ext>
            </a:extLst>
          </p:cNvPr>
          <p:cNvSpPr txBox="1"/>
          <p:nvPr/>
        </p:nvSpPr>
        <p:spPr>
          <a:xfrm>
            <a:off x="683580" y="1207362"/>
            <a:ext cx="10653204" cy="4832092"/>
          </a:xfrm>
          <a:prstGeom prst="rect">
            <a:avLst/>
          </a:prstGeom>
          <a:noFill/>
        </p:spPr>
        <p:txBody>
          <a:bodyPr wrap="square" rtlCol="0">
            <a:spAutoFit/>
          </a:bodyPr>
          <a:lstStyle/>
          <a:p>
            <a:pPr marL="457200" indent="-457200">
              <a:buFont typeface="Arial" panose="020B0604020202020204" pitchFamily="34" charset="0"/>
              <a:buChar char="•"/>
            </a:pPr>
            <a:r>
              <a:rPr lang="en-US" sz="2800" dirty="0" err="1">
                <a:latin typeface="Arial (Body)"/>
              </a:rPr>
              <a:t>Chuyển</a:t>
            </a:r>
            <a:r>
              <a:rPr lang="en-US" sz="2800" dirty="0">
                <a:latin typeface="Arial (Body)"/>
              </a:rPr>
              <a:t> </a:t>
            </a:r>
            <a:r>
              <a:rPr lang="en-US" sz="2800" dirty="0" err="1">
                <a:latin typeface="Arial (Body)"/>
              </a:rPr>
              <a:t>đổi</a:t>
            </a:r>
            <a:r>
              <a:rPr lang="en-US" sz="2800" dirty="0">
                <a:latin typeface="Arial (Body)"/>
              </a:rPr>
              <a:t> </a:t>
            </a:r>
            <a:r>
              <a:rPr lang="en-US" sz="2800" dirty="0" err="1">
                <a:latin typeface="Arial (Body)"/>
              </a:rPr>
              <a:t>nhãn</a:t>
            </a:r>
            <a:r>
              <a:rPr lang="en-US" sz="2800" dirty="0">
                <a:latin typeface="Arial (Body)"/>
              </a:rPr>
              <a:t> </a:t>
            </a:r>
            <a:r>
              <a:rPr lang="en-US" sz="2800" dirty="0" err="1">
                <a:latin typeface="Arial (Body)"/>
              </a:rPr>
              <a:t>lớp</a:t>
            </a:r>
            <a:r>
              <a:rPr lang="en-US" sz="2800" dirty="0">
                <a:latin typeface="Arial (Body)"/>
              </a:rPr>
              <a:t> </a:t>
            </a:r>
            <a:r>
              <a:rPr lang="en-US" sz="2800" dirty="0" err="1">
                <a:latin typeface="Arial (Body)"/>
              </a:rPr>
              <a:t>từ</a:t>
            </a:r>
            <a:r>
              <a:rPr lang="en-US" sz="2800" dirty="0">
                <a:latin typeface="Arial (Body)"/>
              </a:rPr>
              <a:t> </a:t>
            </a:r>
            <a:r>
              <a:rPr lang="en-US" sz="2800" dirty="0" err="1">
                <a:latin typeface="Arial (Body)"/>
              </a:rPr>
              <a:t>phân</a:t>
            </a:r>
            <a:r>
              <a:rPr lang="en-US" sz="2800" dirty="0">
                <a:latin typeface="Arial (Body)"/>
              </a:rPr>
              <a:t> </a:t>
            </a:r>
            <a:r>
              <a:rPr lang="en-US" sz="2800" dirty="0" err="1">
                <a:latin typeface="Arial (Body)"/>
              </a:rPr>
              <a:t>loại</a:t>
            </a:r>
            <a:r>
              <a:rPr lang="en-US" sz="2800" dirty="0">
                <a:latin typeface="Arial (Body)"/>
              </a:rPr>
              <a:t> ('M', 'B') sang </a:t>
            </a:r>
            <a:r>
              <a:rPr lang="en-US" sz="2800" dirty="0" err="1">
                <a:latin typeface="Arial (Body)"/>
              </a:rPr>
              <a:t>số</a:t>
            </a:r>
            <a:r>
              <a:rPr lang="en-US" sz="2800" dirty="0">
                <a:latin typeface="Arial (Body)"/>
              </a:rPr>
              <a:t> (1, 0)</a:t>
            </a:r>
          </a:p>
          <a:p>
            <a:pPr marL="914400" lvl="1" indent="-457200">
              <a:buFont typeface="Arial" panose="020B0604020202020204" pitchFamily="34" charset="0"/>
              <a:buChar char="•"/>
            </a:pPr>
            <a:r>
              <a:rPr lang="en-US" sz="2800" dirty="0">
                <a:latin typeface="Arial (Body)"/>
              </a:rPr>
              <a:t>Malignant (‘M’) → 1</a:t>
            </a:r>
          </a:p>
          <a:p>
            <a:pPr marL="914400" lvl="1" indent="-457200">
              <a:buFont typeface="Arial" panose="020B0604020202020204" pitchFamily="34" charset="0"/>
              <a:buChar char="•"/>
            </a:pPr>
            <a:r>
              <a:rPr lang="en-US" sz="2800" dirty="0">
                <a:latin typeface="Arial (Body)"/>
              </a:rPr>
              <a:t>Benign (‘B’) → 0</a:t>
            </a:r>
          </a:p>
          <a:p>
            <a:pPr marL="914400" lvl="1" indent="-457200">
              <a:buFont typeface="Arial" panose="020B0604020202020204" pitchFamily="34" charset="0"/>
              <a:buChar char="•"/>
            </a:pPr>
            <a:endParaRPr lang="en-US" sz="2800" dirty="0">
              <a:latin typeface="Arial (Body)"/>
            </a:endParaRPr>
          </a:p>
          <a:p>
            <a:pPr marL="457200" indent="-457200">
              <a:buFont typeface="Arial" panose="020B0604020202020204" pitchFamily="34" charset="0"/>
              <a:buChar char="•"/>
            </a:pPr>
            <a:r>
              <a:rPr lang="en-US" sz="2800" dirty="0" err="1">
                <a:latin typeface="Arial (Body)"/>
              </a:rPr>
              <a:t>Phân</a:t>
            </a:r>
            <a:r>
              <a:rPr lang="en-US" sz="2800" dirty="0">
                <a:latin typeface="Arial (Body)"/>
              </a:rPr>
              <a:t> </a:t>
            </a:r>
            <a:r>
              <a:rPr lang="en-US" sz="2800" dirty="0" err="1">
                <a:latin typeface="Arial (Body)"/>
              </a:rPr>
              <a:t>loại</a:t>
            </a:r>
            <a:r>
              <a:rPr lang="en-US" sz="2800" dirty="0">
                <a:latin typeface="Arial (Body)"/>
              </a:rPr>
              <a:t> </a:t>
            </a:r>
            <a:r>
              <a:rPr lang="en-US" sz="2800" dirty="0" err="1">
                <a:latin typeface="Arial (Body)"/>
              </a:rPr>
              <a:t>dữ</a:t>
            </a:r>
            <a:r>
              <a:rPr lang="en-US" sz="2800" dirty="0">
                <a:latin typeface="Arial (Body)"/>
              </a:rPr>
              <a:t> </a:t>
            </a:r>
            <a:r>
              <a:rPr lang="en-US" sz="2800" dirty="0" err="1">
                <a:latin typeface="Arial (Body)"/>
              </a:rPr>
              <a:t>liệu</a:t>
            </a:r>
            <a:r>
              <a:rPr lang="en-US" sz="2800" dirty="0">
                <a:latin typeface="Arial (Body)"/>
              </a:rPr>
              <a:t> </a:t>
            </a:r>
            <a:r>
              <a:rPr lang="en-US" sz="2800" dirty="0" err="1">
                <a:latin typeface="Arial (Body)"/>
              </a:rPr>
              <a:t>thành</a:t>
            </a:r>
            <a:r>
              <a:rPr lang="en-US" sz="2800" dirty="0">
                <a:latin typeface="Arial (Body)"/>
              </a:rPr>
              <a:t> </a:t>
            </a:r>
            <a:r>
              <a:rPr lang="en-US" sz="2800" dirty="0" err="1">
                <a:latin typeface="Arial (Body)"/>
              </a:rPr>
              <a:t>các</a:t>
            </a:r>
            <a:r>
              <a:rPr lang="en-US" sz="2800" dirty="0">
                <a:latin typeface="Arial (Body)"/>
              </a:rPr>
              <a:t> </a:t>
            </a:r>
            <a:r>
              <a:rPr lang="en-US" sz="2800" dirty="0" err="1">
                <a:latin typeface="Arial (Body)"/>
              </a:rPr>
              <a:t>tập</a:t>
            </a:r>
            <a:r>
              <a:rPr lang="en-US" sz="2800" dirty="0">
                <a:latin typeface="Arial (Body)"/>
              </a:rPr>
              <a:t> Training/Validation/Test</a:t>
            </a:r>
          </a:p>
          <a:p>
            <a:pPr marL="914400" lvl="1" indent="-457200">
              <a:buFont typeface="Arial" panose="020B0604020202020204" pitchFamily="34" charset="0"/>
              <a:buChar char="•"/>
            </a:pPr>
            <a:r>
              <a:rPr lang="en-US" sz="2800" dirty="0">
                <a:latin typeface="Arial (Body)"/>
              </a:rPr>
              <a:t>60% </a:t>
            </a:r>
            <a:r>
              <a:rPr lang="en-US" sz="2800" dirty="0" err="1">
                <a:latin typeface="Arial (Body)"/>
              </a:rPr>
              <a:t>dành</a:t>
            </a:r>
            <a:r>
              <a:rPr lang="en-US" sz="2800" dirty="0">
                <a:latin typeface="Arial (Body)"/>
              </a:rPr>
              <a:t> </a:t>
            </a:r>
            <a:r>
              <a:rPr lang="en-US" sz="2800" dirty="0" err="1">
                <a:latin typeface="Arial (Body)"/>
              </a:rPr>
              <a:t>cho</a:t>
            </a:r>
            <a:r>
              <a:rPr lang="en-US" sz="2800" dirty="0">
                <a:latin typeface="Arial (Body)"/>
              </a:rPr>
              <a:t> training</a:t>
            </a:r>
          </a:p>
          <a:p>
            <a:pPr marL="914400" lvl="1" indent="-457200">
              <a:buFont typeface="Arial" panose="020B0604020202020204" pitchFamily="34" charset="0"/>
              <a:buChar char="•"/>
            </a:pPr>
            <a:r>
              <a:rPr lang="en-US" sz="2800" dirty="0">
                <a:latin typeface="Arial (Body)"/>
              </a:rPr>
              <a:t>20% </a:t>
            </a:r>
            <a:r>
              <a:rPr lang="en-US" sz="2800" dirty="0" err="1">
                <a:latin typeface="Arial (Body)"/>
              </a:rPr>
              <a:t>dành</a:t>
            </a:r>
            <a:r>
              <a:rPr lang="en-US" sz="2800" dirty="0">
                <a:latin typeface="Arial (Body)"/>
              </a:rPr>
              <a:t> </a:t>
            </a:r>
            <a:r>
              <a:rPr lang="en-US" sz="2800" dirty="0" err="1">
                <a:latin typeface="Arial (Body)"/>
              </a:rPr>
              <a:t>cho</a:t>
            </a:r>
            <a:r>
              <a:rPr lang="en-US" sz="2800" dirty="0">
                <a:latin typeface="Arial (Body)"/>
              </a:rPr>
              <a:t> validation</a:t>
            </a:r>
          </a:p>
          <a:p>
            <a:pPr marL="914400" lvl="1" indent="-457200">
              <a:buFont typeface="Arial" panose="020B0604020202020204" pitchFamily="34" charset="0"/>
              <a:buChar char="•"/>
            </a:pPr>
            <a:r>
              <a:rPr lang="en-US" sz="2800" dirty="0">
                <a:latin typeface="Arial (Body)"/>
              </a:rPr>
              <a:t>20% </a:t>
            </a:r>
            <a:r>
              <a:rPr lang="en-US" sz="2800" dirty="0" err="1">
                <a:latin typeface="Arial (Body)"/>
              </a:rPr>
              <a:t>còn</a:t>
            </a:r>
            <a:r>
              <a:rPr lang="en-US" sz="2800" dirty="0">
                <a:latin typeface="Arial (Body)"/>
              </a:rPr>
              <a:t> </a:t>
            </a:r>
            <a:r>
              <a:rPr lang="en-US" sz="2800" dirty="0" err="1">
                <a:latin typeface="Arial (Body)"/>
              </a:rPr>
              <a:t>lại</a:t>
            </a:r>
            <a:r>
              <a:rPr lang="en-US" sz="2800" dirty="0">
                <a:latin typeface="Arial (Body)"/>
              </a:rPr>
              <a:t> </a:t>
            </a:r>
            <a:r>
              <a:rPr lang="en-US" sz="2800" dirty="0" err="1">
                <a:latin typeface="Arial (Body)"/>
              </a:rPr>
              <a:t>là</a:t>
            </a:r>
            <a:r>
              <a:rPr lang="en-US" sz="2800" dirty="0">
                <a:latin typeface="Arial (Body)"/>
              </a:rPr>
              <a:t> test</a:t>
            </a:r>
          </a:p>
          <a:p>
            <a:pPr marL="914400" lvl="1" indent="-457200">
              <a:buFont typeface="Arial" panose="020B0604020202020204" pitchFamily="34" charset="0"/>
              <a:buChar char="•"/>
            </a:pPr>
            <a:endParaRPr lang="en-US" sz="2800" dirty="0">
              <a:latin typeface="Arial (Body)"/>
            </a:endParaRPr>
          </a:p>
          <a:p>
            <a:pPr marL="457200" indent="-457200">
              <a:buFont typeface="Arial" panose="020B0604020202020204" pitchFamily="34" charset="0"/>
              <a:buChar char="•"/>
            </a:pPr>
            <a:r>
              <a:rPr lang="en-US" sz="2800" dirty="0" err="1">
                <a:latin typeface="Arial (Body)"/>
              </a:rPr>
              <a:t>Chuẩn</a:t>
            </a:r>
            <a:r>
              <a:rPr lang="en-US" sz="2800" dirty="0">
                <a:latin typeface="Arial (Body)"/>
              </a:rPr>
              <a:t> </a:t>
            </a:r>
            <a:r>
              <a:rPr lang="en-US" sz="2800" dirty="0" err="1">
                <a:latin typeface="Arial (Body)"/>
              </a:rPr>
              <a:t>hóa</a:t>
            </a:r>
            <a:r>
              <a:rPr lang="en-US" sz="2800" dirty="0">
                <a:latin typeface="Arial (Body)"/>
              </a:rPr>
              <a:t> </a:t>
            </a:r>
            <a:r>
              <a:rPr lang="en-US" sz="2800" dirty="0" err="1">
                <a:latin typeface="Arial (Body)"/>
              </a:rPr>
              <a:t>dữ</a:t>
            </a:r>
            <a:r>
              <a:rPr lang="en-US" sz="2800" dirty="0">
                <a:latin typeface="Arial (Body)"/>
              </a:rPr>
              <a:t> </a:t>
            </a:r>
            <a:r>
              <a:rPr lang="en-US" sz="2800" dirty="0" err="1">
                <a:latin typeface="Arial (Body)"/>
              </a:rPr>
              <a:t>liệu</a:t>
            </a:r>
            <a:r>
              <a:rPr lang="en-US" sz="2800" dirty="0">
                <a:latin typeface="Arial (Body)"/>
              </a:rPr>
              <a:t> </a:t>
            </a:r>
            <a:r>
              <a:rPr lang="en-US" sz="2800" dirty="0" err="1">
                <a:latin typeface="Arial (Body)"/>
              </a:rPr>
              <a:t>sử</a:t>
            </a:r>
            <a:r>
              <a:rPr lang="en-US" sz="2800" dirty="0">
                <a:latin typeface="Arial (Body)"/>
              </a:rPr>
              <a:t> </a:t>
            </a:r>
            <a:r>
              <a:rPr lang="en-US" sz="2800" dirty="0" err="1">
                <a:latin typeface="Arial (Body)"/>
              </a:rPr>
              <a:t>dụng</a:t>
            </a:r>
            <a:r>
              <a:rPr lang="en-US" sz="2800" dirty="0">
                <a:latin typeface="Arial (Body)"/>
              </a:rPr>
              <a:t> Standard Scaler (</a:t>
            </a:r>
            <a:r>
              <a:rPr lang="en-US" sz="2800" dirty="0" err="1">
                <a:latin typeface="Arial (Body)"/>
              </a:rPr>
              <a:t>đối</a:t>
            </a:r>
            <a:r>
              <a:rPr lang="en-US" sz="2800" dirty="0">
                <a:latin typeface="Arial (Body)"/>
              </a:rPr>
              <a:t> </a:t>
            </a:r>
            <a:r>
              <a:rPr lang="en-US" sz="2800" dirty="0" err="1">
                <a:latin typeface="Arial (Body)"/>
              </a:rPr>
              <a:t>với</a:t>
            </a:r>
            <a:r>
              <a:rPr lang="en-US" sz="2800" dirty="0">
                <a:latin typeface="Arial (Body)"/>
              </a:rPr>
              <a:t> </a:t>
            </a:r>
            <a:r>
              <a:rPr lang="en-US" sz="2800" dirty="0" err="1">
                <a:latin typeface="Arial (Body)"/>
              </a:rPr>
              <a:t>các</a:t>
            </a:r>
            <a:r>
              <a:rPr lang="en-US" sz="2800" dirty="0">
                <a:latin typeface="Arial (Body)"/>
              </a:rPr>
              <a:t> </a:t>
            </a:r>
            <a:r>
              <a:rPr lang="en-US" sz="2800" dirty="0" err="1">
                <a:latin typeface="Arial (Body)"/>
              </a:rPr>
              <a:t>mô</a:t>
            </a:r>
            <a:r>
              <a:rPr lang="en-US" sz="2800" dirty="0">
                <a:latin typeface="Arial (Body)"/>
              </a:rPr>
              <a:t> </a:t>
            </a:r>
            <a:r>
              <a:rPr lang="en-US" sz="2800" dirty="0" err="1">
                <a:latin typeface="Arial (Body)"/>
              </a:rPr>
              <a:t>hình</a:t>
            </a:r>
            <a:r>
              <a:rPr lang="en-US" sz="2800" dirty="0">
                <a:latin typeface="Arial (Body)"/>
              </a:rPr>
              <a:t> Logistic Regression, MLP </a:t>
            </a:r>
            <a:r>
              <a:rPr lang="en-US" sz="2800" dirty="0" err="1">
                <a:latin typeface="Arial (Body)"/>
              </a:rPr>
              <a:t>và</a:t>
            </a:r>
            <a:r>
              <a:rPr lang="en-US" sz="2800" dirty="0">
                <a:latin typeface="Arial (Body)"/>
              </a:rPr>
              <a:t> SVM Kernel)</a:t>
            </a:r>
          </a:p>
        </p:txBody>
      </p:sp>
    </p:spTree>
    <p:extLst>
      <p:ext uri="{BB962C8B-B14F-4D97-AF65-F5344CB8AC3E}">
        <p14:creationId xmlns:p14="http://schemas.microsoft.com/office/powerpoint/2010/main" val="1040594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3D9B4-30FE-6068-1B74-4999820D91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ED1E60-7683-FE0A-E194-D9525621F4CC}"/>
              </a:ext>
            </a:extLst>
          </p:cNvPr>
          <p:cNvSpPr>
            <a:spLocks noGrp="1"/>
          </p:cNvSpPr>
          <p:nvPr>
            <p:ph type="ctrTitle"/>
          </p:nvPr>
        </p:nvSpPr>
        <p:spPr>
          <a:xfrm>
            <a:off x="463118" y="160845"/>
            <a:ext cx="11265763" cy="836150"/>
          </a:xfrm>
        </p:spPr>
        <p:txBody>
          <a:bodyPr>
            <a:normAutofit fontScale="90000"/>
          </a:bodyPr>
          <a:lstStyle/>
          <a:p>
            <a:r>
              <a:rPr lang="en-US" dirty="0" err="1">
                <a:latin typeface="Arial (Body)"/>
              </a:rPr>
              <a:t>Huấn</a:t>
            </a:r>
            <a:r>
              <a:rPr lang="en-US" dirty="0">
                <a:latin typeface="Arial (Body)"/>
              </a:rPr>
              <a:t> </a:t>
            </a:r>
            <a:r>
              <a:rPr lang="en-US" dirty="0" err="1">
                <a:latin typeface="Arial (Body)"/>
              </a:rPr>
              <a:t>luyện</a:t>
            </a:r>
            <a:r>
              <a:rPr lang="en-US" dirty="0">
                <a:latin typeface="Arial (Body)"/>
              </a:rPr>
              <a:t> </a:t>
            </a:r>
            <a:r>
              <a:rPr lang="en-US" dirty="0" err="1">
                <a:latin typeface="Arial (Body)"/>
              </a:rPr>
              <a:t>và</a:t>
            </a:r>
            <a:r>
              <a:rPr lang="en-US" dirty="0">
                <a:latin typeface="Arial (Body)"/>
              </a:rPr>
              <a:t> </a:t>
            </a:r>
            <a:r>
              <a:rPr lang="en-US" dirty="0" err="1">
                <a:latin typeface="Arial (Body)"/>
              </a:rPr>
              <a:t>đánh</a:t>
            </a:r>
            <a:r>
              <a:rPr lang="en-US" dirty="0">
                <a:latin typeface="Arial (Body)"/>
              </a:rPr>
              <a:t> </a:t>
            </a:r>
            <a:r>
              <a:rPr lang="en-US" dirty="0" err="1">
                <a:latin typeface="Arial (Body)"/>
              </a:rPr>
              <a:t>giá</a:t>
            </a:r>
            <a:endParaRPr lang="en-US" dirty="0">
              <a:latin typeface="Arial (Body)"/>
            </a:endParaRPr>
          </a:p>
        </p:txBody>
      </p:sp>
      <p:sp>
        <p:nvSpPr>
          <p:cNvPr id="3" name="TextBox 2">
            <a:extLst>
              <a:ext uri="{FF2B5EF4-FFF2-40B4-BE49-F238E27FC236}">
                <a16:creationId xmlns:a16="http://schemas.microsoft.com/office/drawing/2014/main" id="{2E0C007F-921B-AA90-63A7-5A1072B02A42}"/>
              </a:ext>
            </a:extLst>
          </p:cNvPr>
          <p:cNvSpPr txBox="1"/>
          <p:nvPr/>
        </p:nvSpPr>
        <p:spPr>
          <a:xfrm>
            <a:off x="683580" y="1207362"/>
            <a:ext cx="10653204" cy="5262979"/>
          </a:xfrm>
          <a:prstGeom prst="rect">
            <a:avLst/>
          </a:prstGeom>
          <a:noFill/>
        </p:spPr>
        <p:txBody>
          <a:bodyPr wrap="square" rtlCol="0">
            <a:spAutoFit/>
          </a:bodyPr>
          <a:lstStyle/>
          <a:p>
            <a:pPr marL="457200" indent="-457200">
              <a:buFont typeface="Arial" panose="020B0604020202020204" pitchFamily="34" charset="0"/>
              <a:buChar char="•"/>
            </a:pPr>
            <a:r>
              <a:rPr lang="en-US" sz="2800" dirty="0" err="1">
                <a:latin typeface="Arial (Body)"/>
              </a:rPr>
              <a:t>Các</a:t>
            </a:r>
            <a:r>
              <a:rPr lang="en-US" sz="2800" dirty="0">
                <a:latin typeface="Arial (Body)"/>
              </a:rPr>
              <a:t> </a:t>
            </a:r>
            <a:r>
              <a:rPr lang="en-US" sz="2800" dirty="0" err="1">
                <a:latin typeface="Arial (Body)"/>
              </a:rPr>
              <a:t>mô</a:t>
            </a:r>
            <a:r>
              <a:rPr lang="en-US" sz="2800" dirty="0">
                <a:latin typeface="Arial (Body)"/>
              </a:rPr>
              <a:t> </a:t>
            </a:r>
            <a:r>
              <a:rPr lang="en-US" sz="2800" dirty="0" err="1">
                <a:latin typeface="Arial (Body)"/>
              </a:rPr>
              <a:t>hình</a:t>
            </a:r>
            <a:r>
              <a:rPr lang="en-US" sz="2800" dirty="0">
                <a:latin typeface="Arial (Body)"/>
              </a:rPr>
              <a:t> </a:t>
            </a:r>
            <a:r>
              <a:rPr lang="en-US" sz="2800" dirty="0" err="1">
                <a:latin typeface="Arial (Body)"/>
              </a:rPr>
              <a:t>dự</a:t>
            </a:r>
            <a:r>
              <a:rPr lang="en-US" sz="2800" dirty="0">
                <a:latin typeface="Arial (Body)"/>
              </a:rPr>
              <a:t> </a:t>
            </a:r>
            <a:r>
              <a:rPr lang="en-US" sz="2800" dirty="0" err="1">
                <a:latin typeface="Arial (Body)"/>
              </a:rPr>
              <a:t>đoán</a:t>
            </a:r>
            <a:r>
              <a:rPr lang="en-US" sz="2800" dirty="0">
                <a:latin typeface="Arial (Body)"/>
              </a:rPr>
              <a:t> </a:t>
            </a:r>
            <a:r>
              <a:rPr lang="en-US" sz="2800" dirty="0" err="1">
                <a:latin typeface="Arial (Body)"/>
              </a:rPr>
              <a:t>ung</a:t>
            </a:r>
            <a:r>
              <a:rPr lang="en-US" sz="2800" dirty="0">
                <a:latin typeface="Arial (Body)"/>
              </a:rPr>
              <a:t> </a:t>
            </a:r>
            <a:r>
              <a:rPr lang="en-US" sz="2800" dirty="0" err="1">
                <a:latin typeface="Arial (Body)"/>
              </a:rPr>
              <a:t>thư</a:t>
            </a:r>
            <a:r>
              <a:rPr lang="en-US" sz="2800" dirty="0">
                <a:latin typeface="Arial (Body)"/>
              </a:rPr>
              <a:t> </a:t>
            </a:r>
            <a:r>
              <a:rPr lang="en-US" sz="2800" dirty="0" err="1">
                <a:latin typeface="Arial (Body)"/>
              </a:rPr>
              <a:t>vú</a:t>
            </a:r>
            <a:r>
              <a:rPr lang="en-US" sz="2800" dirty="0">
                <a:latin typeface="Arial (Body)"/>
              </a:rPr>
              <a:t> </a:t>
            </a:r>
            <a:r>
              <a:rPr lang="en-US" sz="2800" dirty="0" err="1">
                <a:latin typeface="Arial (Body)"/>
              </a:rPr>
              <a:t>được</a:t>
            </a:r>
            <a:r>
              <a:rPr lang="en-US" sz="2800" dirty="0">
                <a:latin typeface="Arial (Body)"/>
              </a:rPr>
              <a:t> </a:t>
            </a:r>
            <a:r>
              <a:rPr lang="en-US" sz="2800" dirty="0" err="1">
                <a:latin typeface="Arial (Body)"/>
              </a:rPr>
              <a:t>sử</a:t>
            </a:r>
            <a:r>
              <a:rPr lang="en-US" sz="2800" dirty="0">
                <a:latin typeface="Arial (Body)"/>
              </a:rPr>
              <a:t> </a:t>
            </a:r>
            <a:r>
              <a:rPr lang="en-US" sz="2800" dirty="0" err="1">
                <a:latin typeface="Arial (Body)"/>
              </a:rPr>
              <a:t>dụng</a:t>
            </a:r>
            <a:r>
              <a:rPr lang="en-US" sz="2800" dirty="0">
                <a:latin typeface="Arial (Body)"/>
              </a:rPr>
              <a:t>:</a:t>
            </a:r>
          </a:p>
          <a:p>
            <a:pPr marL="914400" lvl="1" indent="-457200">
              <a:buFont typeface="Arial" panose="020B0604020202020204" pitchFamily="34" charset="0"/>
              <a:buChar char="•"/>
            </a:pPr>
            <a:r>
              <a:rPr lang="en-US" sz="2800" dirty="0">
                <a:latin typeface="Arial (Body)"/>
              </a:rPr>
              <a:t>Decision Tree</a:t>
            </a:r>
          </a:p>
          <a:p>
            <a:pPr marL="914400" lvl="1" indent="-457200">
              <a:buFont typeface="Arial" panose="020B0604020202020204" pitchFamily="34" charset="0"/>
              <a:buChar char="•"/>
            </a:pPr>
            <a:r>
              <a:rPr lang="en-US" sz="2800" dirty="0">
                <a:latin typeface="Arial (Body)"/>
              </a:rPr>
              <a:t>Logistic Regression</a:t>
            </a:r>
          </a:p>
          <a:p>
            <a:pPr marL="914400" lvl="1" indent="-457200">
              <a:buFont typeface="Arial" panose="020B0604020202020204" pitchFamily="34" charset="0"/>
              <a:buChar char="•"/>
            </a:pPr>
            <a:r>
              <a:rPr lang="en-US" sz="2800" dirty="0">
                <a:latin typeface="Arial (Body)"/>
              </a:rPr>
              <a:t>Multi-Layer Perceptron (MLP)</a:t>
            </a:r>
          </a:p>
          <a:p>
            <a:pPr marL="914400" lvl="1" indent="-457200">
              <a:buFont typeface="Arial" panose="020B0604020202020204" pitchFamily="34" charset="0"/>
              <a:buChar char="•"/>
            </a:pPr>
            <a:r>
              <a:rPr lang="en-US" sz="2800" dirty="0">
                <a:latin typeface="Arial (Body)"/>
              </a:rPr>
              <a:t>Support Vector Machine (SVM)</a:t>
            </a:r>
          </a:p>
          <a:p>
            <a:pPr marL="914400" lvl="1" indent="-457200">
              <a:buFont typeface="Arial" panose="020B0604020202020204" pitchFamily="34" charset="0"/>
              <a:buChar char="•"/>
            </a:pPr>
            <a:endParaRPr lang="en-US" sz="2800" dirty="0">
              <a:latin typeface="Arial (Body)"/>
            </a:endParaRPr>
          </a:p>
          <a:p>
            <a:pPr marL="457200" indent="-457200">
              <a:buFont typeface="Arial" panose="020B0604020202020204" pitchFamily="34" charset="0"/>
              <a:buChar char="•"/>
            </a:pPr>
            <a:r>
              <a:rPr lang="en-US" sz="2800" dirty="0" err="1">
                <a:latin typeface="Arial (Body)"/>
              </a:rPr>
              <a:t>Đánh</a:t>
            </a:r>
            <a:r>
              <a:rPr lang="en-US" sz="2800" dirty="0">
                <a:latin typeface="Arial (Body)"/>
              </a:rPr>
              <a:t> </a:t>
            </a:r>
            <a:r>
              <a:rPr lang="en-US" sz="2800" dirty="0" err="1">
                <a:latin typeface="Arial (Body)"/>
              </a:rPr>
              <a:t>giá</a:t>
            </a:r>
            <a:r>
              <a:rPr lang="en-US" sz="2800" dirty="0">
                <a:latin typeface="Arial (Body)"/>
              </a:rPr>
              <a:t> </a:t>
            </a:r>
            <a:r>
              <a:rPr lang="en-US" sz="2800" dirty="0" err="1">
                <a:latin typeface="Arial (Body)"/>
              </a:rPr>
              <a:t>mô</a:t>
            </a:r>
            <a:r>
              <a:rPr lang="en-US" sz="2800" dirty="0">
                <a:latin typeface="Arial (Body)"/>
              </a:rPr>
              <a:t> </a:t>
            </a:r>
            <a:r>
              <a:rPr lang="en-US" sz="2800" dirty="0" err="1">
                <a:latin typeface="Arial (Body)"/>
              </a:rPr>
              <a:t>hình</a:t>
            </a:r>
            <a:r>
              <a:rPr lang="en-US" sz="2800" dirty="0">
                <a:latin typeface="Arial (Body)"/>
              </a:rPr>
              <a:t> </a:t>
            </a:r>
            <a:r>
              <a:rPr lang="en-US" sz="2800" dirty="0" err="1">
                <a:latin typeface="Arial (Body)"/>
              </a:rPr>
              <a:t>dựa</a:t>
            </a:r>
            <a:r>
              <a:rPr lang="en-US" sz="2800" dirty="0">
                <a:latin typeface="Arial (Body)"/>
              </a:rPr>
              <a:t> </a:t>
            </a:r>
            <a:r>
              <a:rPr lang="en-US" sz="2800" dirty="0" err="1">
                <a:latin typeface="Arial (Body)"/>
              </a:rPr>
              <a:t>theo</a:t>
            </a:r>
            <a:endParaRPr lang="en-US" sz="2800" dirty="0">
              <a:latin typeface="Arial (Body)"/>
            </a:endParaRPr>
          </a:p>
          <a:p>
            <a:pPr marL="914400" lvl="1" indent="-457200">
              <a:buFont typeface="Arial" panose="020B0604020202020204" pitchFamily="34" charset="0"/>
              <a:buChar char="•"/>
            </a:pPr>
            <a:r>
              <a:rPr lang="en-US" sz="2800" dirty="0">
                <a:latin typeface="Arial (Body)"/>
              </a:rPr>
              <a:t>Accuracy</a:t>
            </a:r>
          </a:p>
          <a:p>
            <a:pPr marL="914400" lvl="1" indent="-457200">
              <a:buFont typeface="Arial" panose="020B0604020202020204" pitchFamily="34" charset="0"/>
              <a:buChar char="•"/>
            </a:pPr>
            <a:r>
              <a:rPr lang="en-US" sz="2800" dirty="0">
                <a:latin typeface="Arial (Body)"/>
              </a:rPr>
              <a:t>Precession</a:t>
            </a:r>
          </a:p>
          <a:p>
            <a:pPr marL="914400" lvl="1" indent="-457200">
              <a:buFont typeface="Arial" panose="020B0604020202020204" pitchFamily="34" charset="0"/>
              <a:buChar char="•"/>
            </a:pPr>
            <a:r>
              <a:rPr lang="en-US" sz="2800" dirty="0">
                <a:latin typeface="Arial (Body)"/>
              </a:rPr>
              <a:t>Recall</a:t>
            </a:r>
          </a:p>
          <a:p>
            <a:pPr marL="914400" lvl="1" indent="-457200">
              <a:buFont typeface="Arial" panose="020B0604020202020204" pitchFamily="34" charset="0"/>
              <a:buChar char="•"/>
            </a:pPr>
            <a:r>
              <a:rPr lang="en-US" sz="2800" dirty="0">
                <a:latin typeface="Arial (Body)"/>
              </a:rPr>
              <a:t>F1</a:t>
            </a:r>
          </a:p>
          <a:p>
            <a:pPr marL="914400" lvl="1" indent="-457200">
              <a:buFont typeface="Arial" panose="020B0604020202020204" pitchFamily="34" charset="0"/>
              <a:buChar char="•"/>
            </a:pPr>
            <a:r>
              <a:rPr lang="en-US" sz="2800" dirty="0" err="1">
                <a:latin typeface="Arial (Body)"/>
              </a:rPr>
              <a:t>Confussion</a:t>
            </a:r>
            <a:r>
              <a:rPr lang="en-US" sz="2800" dirty="0">
                <a:latin typeface="Arial (Body)"/>
              </a:rPr>
              <a:t> matrix</a:t>
            </a:r>
          </a:p>
        </p:txBody>
      </p:sp>
    </p:spTree>
    <p:extLst>
      <p:ext uri="{BB962C8B-B14F-4D97-AF65-F5344CB8AC3E}">
        <p14:creationId xmlns:p14="http://schemas.microsoft.com/office/powerpoint/2010/main" val="2726222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907C7-E6CA-4BB1-C1E9-000D661402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5B9FD1-B93F-B718-7690-3061DD30A0B8}"/>
              </a:ext>
            </a:extLst>
          </p:cNvPr>
          <p:cNvSpPr>
            <a:spLocks noGrp="1"/>
          </p:cNvSpPr>
          <p:nvPr>
            <p:ph type="ctrTitle"/>
          </p:nvPr>
        </p:nvSpPr>
        <p:spPr>
          <a:xfrm>
            <a:off x="-1769615" y="83599"/>
            <a:ext cx="9144000" cy="1123687"/>
          </a:xfrm>
        </p:spPr>
        <p:txBody>
          <a:bodyPr/>
          <a:lstStyle/>
          <a:p>
            <a:r>
              <a:rPr lang="en-US" dirty="0"/>
              <a:t>Decision Tree</a:t>
            </a:r>
          </a:p>
        </p:txBody>
      </p:sp>
      <p:sp>
        <p:nvSpPr>
          <p:cNvPr id="3" name="Subtitle 2">
            <a:extLst>
              <a:ext uri="{FF2B5EF4-FFF2-40B4-BE49-F238E27FC236}">
                <a16:creationId xmlns:a16="http://schemas.microsoft.com/office/drawing/2014/main" id="{70062C83-889F-A95C-B888-327CBF758DE7}"/>
              </a:ext>
            </a:extLst>
          </p:cNvPr>
          <p:cNvSpPr>
            <a:spLocks noGrp="1"/>
          </p:cNvSpPr>
          <p:nvPr>
            <p:ph type="subTitle" idx="1"/>
          </p:nvPr>
        </p:nvSpPr>
        <p:spPr>
          <a:xfrm>
            <a:off x="745724" y="1207286"/>
            <a:ext cx="3968318" cy="2221714"/>
          </a:xfrm>
        </p:spPr>
        <p:txBody>
          <a:bodyPr>
            <a:normAutofit/>
          </a:bodyPr>
          <a:lstStyle/>
          <a:p>
            <a:r>
              <a:rPr lang="en-US" dirty="0"/>
              <a:t>Accuracy: 0.94</a:t>
            </a:r>
          </a:p>
          <a:p>
            <a:r>
              <a:rPr lang="en-US" dirty="0"/>
              <a:t>Precision: 0.93</a:t>
            </a:r>
          </a:p>
          <a:p>
            <a:r>
              <a:rPr lang="en-US" dirty="0"/>
              <a:t>Recall: 0.90</a:t>
            </a:r>
          </a:p>
          <a:p>
            <a:r>
              <a:rPr lang="en-US" dirty="0"/>
              <a:t>F1-score: 0.92</a:t>
            </a:r>
          </a:p>
        </p:txBody>
      </p:sp>
      <p:sp>
        <p:nvSpPr>
          <p:cNvPr id="8" name="Subtitle 2">
            <a:extLst>
              <a:ext uri="{FF2B5EF4-FFF2-40B4-BE49-F238E27FC236}">
                <a16:creationId xmlns:a16="http://schemas.microsoft.com/office/drawing/2014/main" id="{A4D631BB-21D2-F7A5-33FE-61E1E55C4FCD}"/>
              </a:ext>
            </a:extLst>
          </p:cNvPr>
          <p:cNvSpPr txBox="1">
            <a:spLocks/>
          </p:cNvSpPr>
          <p:nvPr/>
        </p:nvSpPr>
        <p:spPr>
          <a:xfrm>
            <a:off x="7031114" y="1207286"/>
            <a:ext cx="3968318" cy="22217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Accuracy: 0.93</a:t>
            </a:r>
          </a:p>
          <a:p>
            <a:r>
              <a:rPr lang="en-US" dirty="0"/>
              <a:t>Precision: 0.95</a:t>
            </a:r>
          </a:p>
          <a:p>
            <a:r>
              <a:rPr lang="en-US" dirty="0"/>
              <a:t>Recall: 0.86</a:t>
            </a:r>
          </a:p>
          <a:p>
            <a:r>
              <a:rPr lang="en-US" dirty="0"/>
              <a:t>F1-Score: 0.90</a:t>
            </a:r>
          </a:p>
        </p:txBody>
      </p:sp>
      <p:sp>
        <p:nvSpPr>
          <p:cNvPr id="9" name="Title 1">
            <a:extLst>
              <a:ext uri="{FF2B5EF4-FFF2-40B4-BE49-F238E27FC236}">
                <a16:creationId xmlns:a16="http://schemas.microsoft.com/office/drawing/2014/main" id="{87C21666-E4A7-16F0-4804-F204EE81A145}"/>
              </a:ext>
            </a:extLst>
          </p:cNvPr>
          <p:cNvSpPr txBox="1">
            <a:spLocks/>
          </p:cNvSpPr>
          <p:nvPr/>
        </p:nvSpPr>
        <p:spPr>
          <a:xfrm>
            <a:off x="4152185" y="74644"/>
            <a:ext cx="9144000" cy="112368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Logistic Regression</a:t>
            </a:r>
          </a:p>
        </p:txBody>
      </p:sp>
      <p:sp>
        <p:nvSpPr>
          <p:cNvPr id="10" name="Title 1">
            <a:extLst>
              <a:ext uri="{FF2B5EF4-FFF2-40B4-BE49-F238E27FC236}">
                <a16:creationId xmlns:a16="http://schemas.microsoft.com/office/drawing/2014/main" id="{ACE504AC-346C-3FA2-C359-B48C033056CE}"/>
              </a:ext>
            </a:extLst>
          </p:cNvPr>
          <p:cNvSpPr txBox="1">
            <a:spLocks/>
          </p:cNvSpPr>
          <p:nvPr/>
        </p:nvSpPr>
        <p:spPr>
          <a:xfrm>
            <a:off x="-1769615" y="3441130"/>
            <a:ext cx="9144000" cy="112368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MLP</a:t>
            </a:r>
          </a:p>
        </p:txBody>
      </p:sp>
      <p:sp>
        <p:nvSpPr>
          <p:cNvPr id="11" name="Subtitle 2">
            <a:extLst>
              <a:ext uri="{FF2B5EF4-FFF2-40B4-BE49-F238E27FC236}">
                <a16:creationId xmlns:a16="http://schemas.microsoft.com/office/drawing/2014/main" id="{41D590BE-24FC-7A40-4ADB-A73035DCCD31}"/>
              </a:ext>
            </a:extLst>
          </p:cNvPr>
          <p:cNvSpPr txBox="1">
            <a:spLocks/>
          </p:cNvSpPr>
          <p:nvPr/>
        </p:nvSpPr>
        <p:spPr>
          <a:xfrm>
            <a:off x="745724" y="4564817"/>
            <a:ext cx="3968318" cy="22217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Accuracy: 0.97</a:t>
            </a:r>
          </a:p>
          <a:p>
            <a:r>
              <a:rPr lang="en-US" dirty="0"/>
              <a:t>Precision: 0.98</a:t>
            </a:r>
          </a:p>
          <a:p>
            <a:r>
              <a:rPr lang="en-US" dirty="0"/>
              <a:t>Recall: 0.95</a:t>
            </a:r>
          </a:p>
          <a:p>
            <a:r>
              <a:rPr lang="en-US" dirty="0"/>
              <a:t>F1-score: 0.96</a:t>
            </a:r>
          </a:p>
        </p:txBody>
      </p:sp>
      <p:sp>
        <p:nvSpPr>
          <p:cNvPr id="4" name="Subtitle 2">
            <a:extLst>
              <a:ext uri="{FF2B5EF4-FFF2-40B4-BE49-F238E27FC236}">
                <a16:creationId xmlns:a16="http://schemas.microsoft.com/office/drawing/2014/main" id="{834A4F00-3378-06F0-9311-BA9966A20446}"/>
              </a:ext>
            </a:extLst>
          </p:cNvPr>
          <p:cNvSpPr txBox="1">
            <a:spLocks/>
          </p:cNvSpPr>
          <p:nvPr/>
        </p:nvSpPr>
        <p:spPr>
          <a:xfrm>
            <a:off x="7031114" y="4576947"/>
            <a:ext cx="3968318" cy="222171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Accuracy: 0.98</a:t>
            </a:r>
          </a:p>
          <a:p>
            <a:r>
              <a:rPr lang="en-US" dirty="0"/>
              <a:t>Precision: 1.00</a:t>
            </a:r>
          </a:p>
          <a:p>
            <a:r>
              <a:rPr lang="en-US" dirty="0"/>
              <a:t>Recall: 0.95</a:t>
            </a:r>
          </a:p>
          <a:p>
            <a:r>
              <a:rPr lang="en-US" dirty="0"/>
              <a:t>F1-score: 0.98</a:t>
            </a:r>
          </a:p>
        </p:txBody>
      </p:sp>
      <p:sp>
        <p:nvSpPr>
          <p:cNvPr id="5" name="Title 1">
            <a:extLst>
              <a:ext uri="{FF2B5EF4-FFF2-40B4-BE49-F238E27FC236}">
                <a16:creationId xmlns:a16="http://schemas.microsoft.com/office/drawing/2014/main" id="{5C356858-A690-203C-00A7-43D3D9852122}"/>
              </a:ext>
            </a:extLst>
          </p:cNvPr>
          <p:cNvSpPr txBox="1">
            <a:spLocks/>
          </p:cNvSpPr>
          <p:nvPr/>
        </p:nvSpPr>
        <p:spPr>
          <a:xfrm>
            <a:off x="4152185" y="3444305"/>
            <a:ext cx="9144000" cy="112368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dirty="0"/>
              <a:t>SVM Kernel</a:t>
            </a:r>
          </a:p>
        </p:txBody>
      </p:sp>
    </p:spTree>
    <p:extLst>
      <p:ext uri="{BB962C8B-B14F-4D97-AF65-F5344CB8AC3E}">
        <p14:creationId xmlns:p14="http://schemas.microsoft.com/office/powerpoint/2010/main" val="1143313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A356C-24C3-F58B-DA88-F5B529A9F55D}"/>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E8A63914-91BD-22E2-1C49-C42D21459548}"/>
              </a:ext>
            </a:extLst>
          </p:cNvPr>
          <p:cNvPicPr>
            <a:picLocks noChangeAspect="1"/>
          </p:cNvPicPr>
          <p:nvPr/>
        </p:nvPicPr>
        <p:blipFill>
          <a:blip r:embed="rId2"/>
          <a:stretch>
            <a:fillRect/>
          </a:stretch>
        </p:blipFill>
        <p:spPr>
          <a:xfrm>
            <a:off x="7197936" y="0"/>
            <a:ext cx="4705165" cy="3360833"/>
          </a:xfrm>
          <a:prstGeom prst="rect">
            <a:avLst/>
          </a:prstGeom>
        </p:spPr>
      </p:pic>
      <p:pic>
        <p:nvPicPr>
          <p:cNvPr id="6" name="Picture 5">
            <a:extLst>
              <a:ext uri="{FF2B5EF4-FFF2-40B4-BE49-F238E27FC236}">
                <a16:creationId xmlns:a16="http://schemas.microsoft.com/office/drawing/2014/main" id="{9F44A253-15A2-B479-FE16-20ADFC14FCEB}"/>
              </a:ext>
            </a:extLst>
          </p:cNvPr>
          <p:cNvPicPr>
            <a:picLocks noChangeAspect="1"/>
          </p:cNvPicPr>
          <p:nvPr/>
        </p:nvPicPr>
        <p:blipFill>
          <a:blip r:embed="rId3"/>
          <a:stretch>
            <a:fillRect/>
          </a:stretch>
        </p:blipFill>
        <p:spPr>
          <a:xfrm>
            <a:off x="550416" y="3256835"/>
            <a:ext cx="4705165" cy="3528875"/>
          </a:xfrm>
          <a:prstGeom prst="rect">
            <a:avLst/>
          </a:prstGeom>
        </p:spPr>
      </p:pic>
      <p:pic>
        <p:nvPicPr>
          <p:cNvPr id="3" name="Picture 2">
            <a:extLst>
              <a:ext uri="{FF2B5EF4-FFF2-40B4-BE49-F238E27FC236}">
                <a16:creationId xmlns:a16="http://schemas.microsoft.com/office/drawing/2014/main" id="{DE07A272-E180-2A56-84AE-A3EA00C220C5}"/>
              </a:ext>
            </a:extLst>
          </p:cNvPr>
          <p:cNvPicPr>
            <a:picLocks noChangeAspect="1"/>
          </p:cNvPicPr>
          <p:nvPr/>
        </p:nvPicPr>
        <p:blipFill>
          <a:blip r:embed="rId4"/>
          <a:stretch>
            <a:fillRect/>
          </a:stretch>
        </p:blipFill>
        <p:spPr>
          <a:xfrm>
            <a:off x="550416" y="9059"/>
            <a:ext cx="4705165" cy="3360832"/>
          </a:xfrm>
          <a:prstGeom prst="rect">
            <a:avLst/>
          </a:prstGeom>
        </p:spPr>
      </p:pic>
      <p:pic>
        <p:nvPicPr>
          <p:cNvPr id="8" name="Picture 7">
            <a:extLst>
              <a:ext uri="{FF2B5EF4-FFF2-40B4-BE49-F238E27FC236}">
                <a16:creationId xmlns:a16="http://schemas.microsoft.com/office/drawing/2014/main" id="{BFC5659A-9422-FCF0-A30B-FF5E2BF3F7BD}"/>
              </a:ext>
            </a:extLst>
          </p:cNvPr>
          <p:cNvPicPr>
            <a:picLocks noChangeAspect="1"/>
          </p:cNvPicPr>
          <p:nvPr/>
        </p:nvPicPr>
        <p:blipFill>
          <a:blip r:embed="rId5"/>
          <a:stretch>
            <a:fillRect/>
          </a:stretch>
        </p:blipFill>
        <p:spPr>
          <a:xfrm>
            <a:off x="7200617" y="3331815"/>
            <a:ext cx="4702483" cy="3526863"/>
          </a:xfrm>
          <a:prstGeom prst="rect">
            <a:avLst/>
          </a:prstGeom>
        </p:spPr>
      </p:pic>
    </p:spTree>
    <p:extLst>
      <p:ext uri="{BB962C8B-B14F-4D97-AF65-F5344CB8AC3E}">
        <p14:creationId xmlns:p14="http://schemas.microsoft.com/office/powerpoint/2010/main" val="384963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97981-A56B-8B6D-224F-601359A00ABA}"/>
              </a:ext>
            </a:extLst>
          </p:cNvPr>
          <p:cNvSpPr>
            <a:spLocks noGrp="1"/>
          </p:cNvSpPr>
          <p:nvPr>
            <p:ph type="title"/>
          </p:nvPr>
        </p:nvSpPr>
        <p:spPr/>
        <p:txBody>
          <a:bodyPr/>
          <a:lstStyle/>
          <a:p>
            <a:pPr algn="ctr"/>
            <a:r>
              <a:rPr lang="en-US" dirty="0" err="1">
                <a:latin typeface="Arial (Body)"/>
              </a:rPr>
              <a:t>Đánh</a:t>
            </a:r>
            <a:r>
              <a:rPr lang="en-US" dirty="0">
                <a:latin typeface="Arial (Body)"/>
              </a:rPr>
              <a:t> </a:t>
            </a:r>
            <a:r>
              <a:rPr lang="en-US" dirty="0" err="1">
                <a:latin typeface="Arial (Body)"/>
              </a:rPr>
              <a:t>giá</a:t>
            </a:r>
            <a:r>
              <a:rPr lang="en-US" dirty="0">
                <a:latin typeface="Arial (Body)"/>
              </a:rPr>
              <a:t> </a:t>
            </a:r>
            <a:r>
              <a:rPr lang="en-US" dirty="0" err="1">
                <a:latin typeface="Arial (Body)"/>
              </a:rPr>
              <a:t>kết</a:t>
            </a:r>
            <a:r>
              <a:rPr lang="en-US" dirty="0">
                <a:latin typeface="Arial (Body)"/>
              </a:rPr>
              <a:t> </a:t>
            </a:r>
            <a:r>
              <a:rPr lang="en-US" dirty="0" err="1">
                <a:latin typeface="Arial (Body)"/>
              </a:rPr>
              <a:t>quả</a:t>
            </a:r>
            <a:endParaRPr lang="en-US" dirty="0">
              <a:latin typeface="Arial (Body)"/>
            </a:endParaRPr>
          </a:p>
        </p:txBody>
      </p:sp>
      <p:sp>
        <p:nvSpPr>
          <p:cNvPr id="4" name="TextBox 3">
            <a:extLst>
              <a:ext uri="{FF2B5EF4-FFF2-40B4-BE49-F238E27FC236}">
                <a16:creationId xmlns:a16="http://schemas.microsoft.com/office/drawing/2014/main" id="{DE64565C-CD17-3CA7-3F65-2783B8D2F7D4}"/>
              </a:ext>
            </a:extLst>
          </p:cNvPr>
          <p:cNvSpPr txBox="1"/>
          <p:nvPr/>
        </p:nvSpPr>
        <p:spPr>
          <a:xfrm>
            <a:off x="665825" y="1482571"/>
            <a:ext cx="10759736" cy="2031325"/>
          </a:xfrm>
          <a:prstGeom prst="rect">
            <a:avLst/>
          </a:prstGeom>
          <a:noFill/>
        </p:spPr>
        <p:txBody>
          <a:bodyPr wrap="square" rtlCol="0">
            <a:spAutoFit/>
          </a:bodyPr>
          <a:lstStyle/>
          <a:p>
            <a:r>
              <a:rPr lang="vi-VN" b="1" dirty="0">
                <a:latin typeface="Arial (Body)"/>
              </a:rPr>
              <a:t>Decision Tree</a:t>
            </a:r>
            <a:endParaRPr lang="en-US" b="1" dirty="0">
              <a:latin typeface="Arial (Body)"/>
            </a:endParaRPr>
          </a:p>
          <a:p>
            <a:r>
              <a:rPr lang="en-US" dirty="0">
                <a:latin typeface="Arial (Body)"/>
              </a:rPr>
              <a:t>- </a:t>
            </a:r>
            <a:r>
              <a:rPr lang="vi-VN" dirty="0">
                <a:latin typeface="Arial (Body)"/>
              </a:rPr>
              <a:t>Accuracy: 0.94 → Tương đối cao, nhưng thấp hơn MLP và SVM.</a:t>
            </a:r>
          </a:p>
          <a:p>
            <a:r>
              <a:rPr lang="en-US" dirty="0">
                <a:latin typeface="Arial (Body)"/>
              </a:rPr>
              <a:t>- </a:t>
            </a:r>
            <a:r>
              <a:rPr lang="vi-VN" dirty="0">
                <a:latin typeface="Arial (Body)"/>
              </a:rPr>
              <a:t>Precision: </a:t>
            </a:r>
            <a:r>
              <a:rPr lang="en-US" dirty="0">
                <a:latin typeface="Arial (Body)"/>
              </a:rPr>
              <a:t>0.93</a:t>
            </a:r>
            <a:r>
              <a:rPr lang="vi-VN" dirty="0">
                <a:latin typeface="Arial (Body)"/>
              </a:rPr>
              <a:t> → Khả năng dự đoán đúng ung thư ác tính khá tốt.</a:t>
            </a:r>
          </a:p>
          <a:p>
            <a:r>
              <a:rPr lang="en-US" dirty="0">
                <a:latin typeface="Arial (Body)"/>
              </a:rPr>
              <a:t>- </a:t>
            </a:r>
            <a:r>
              <a:rPr lang="vi-VN" dirty="0">
                <a:latin typeface="Arial (Body)"/>
              </a:rPr>
              <a:t>Recall: </a:t>
            </a:r>
            <a:r>
              <a:rPr lang="en-US" dirty="0">
                <a:latin typeface="Arial (Body)"/>
              </a:rPr>
              <a:t>0.90</a:t>
            </a:r>
            <a:r>
              <a:rPr lang="vi-VN" dirty="0">
                <a:latin typeface="Arial (Body)"/>
              </a:rPr>
              <a:t> → Nhận diện ung thư ác tính ổn, nhưng vẫn có thể bỏ sót một số trường hợp.</a:t>
            </a:r>
            <a:endParaRPr lang="en-US" dirty="0">
              <a:latin typeface="Arial (Body)"/>
            </a:endParaRPr>
          </a:p>
          <a:p>
            <a:r>
              <a:rPr lang="en-US" dirty="0">
                <a:latin typeface="Arial (Body)"/>
              </a:rPr>
              <a:t>- </a:t>
            </a:r>
            <a:r>
              <a:rPr lang="vi-VN" dirty="0">
                <a:latin typeface="Arial (Body)"/>
              </a:rPr>
              <a:t>F1-score: 0.92 → Cân bằng giữa precision và recall</a:t>
            </a:r>
            <a:r>
              <a:rPr lang="en-US" dirty="0">
                <a:latin typeface="Arial (Body)"/>
              </a:rPr>
              <a:t>, </a:t>
            </a:r>
            <a:r>
              <a:rPr lang="vi-VN" dirty="0">
                <a:latin typeface="Arial (Body)"/>
              </a:rPr>
              <a:t>nhưng vẫn chưa phải tốt nhất.</a:t>
            </a:r>
          </a:p>
          <a:p>
            <a:endParaRPr lang="en-US" dirty="0">
              <a:latin typeface="Arial (Body)"/>
            </a:endParaRPr>
          </a:p>
          <a:p>
            <a:r>
              <a:rPr lang="vi-VN" b="1" dirty="0">
                <a:latin typeface="Arial (Body)"/>
              </a:rPr>
              <a:t>Nhận xét:</a:t>
            </a:r>
            <a:r>
              <a:rPr lang="vi-VN" dirty="0">
                <a:latin typeface="Arial (Body)"/>
              </a:rPr>
              <a:t> Decision Tree có khả năng hoạt động khá tốt</a:t>
            </a:r>
            <a:r>
              <a:rPr lang="en-US" dirty="0">
                <a:latin typeface="Arial (Body)"/>
              </a:rPr>
              <a:t>.</a:t>
            </a:r>
          </a:p>
        </p:txBody>
      </p:sp>
      <p:sp>
        <p:nvSpPr>
          <p:cNvPr id="5" name="TextBox 4">
            <a:extLst>
              <a:ext uri="{FF2B5EF4-FFF2-40B4-BE49-F238E27FC236}">
                <a16:creationId xmlns:a16="http://schemas.microsoft.com/office/drawing/2014/main" id="{0425390F-3A49-645A-49E4-82D46978FA53}"/>
              </a:ext>
            </a:extLst>
          </p:cNvPr>
          <p:cNvSpPr txBox="1"/>
          <p:nvPr/>
        </p:nvSpPr>
        <p:spPr>
          <a:xfrm>
            <a:off x="594064" y="4012707"/>
            <a:ext cx="10759736" cy="2585323"/>
          </a:xfrm>
          <a:prstGeom prst="rect">
            <a:avLst/>
          </a:prstGeom>
          <a:noFill/>
        </p:spPr>
        <p:txBody>
          <a:bodyPr wrap="square" rtlCol="0">
            <a:spAutoFit/>
          </a:bodyPr>
          <a:lstStyle/>
          <a:p>
            <a:r>
              <a:rPr lang="en-US" b="1" dirty="0">
                <a:latin typeface="Arial (Body)"/>
              </a:rPr>
              <a:t>Logistic Regression</a:t>
            </a:r>
          </a:p>
          <a:p>
            <a:r>
              <a:rPr lang="en-US" dirty="0">
                <a:latin typeface="Arial (Body)"/>
              </a:rPr>
              <a:t>- Accuracy: 0.93 </a:t>
            </a:r>
            <a:r>
              <a:rPr lang="vi-VN" dirty="0">
                <a:latin typeface="Arial (Body)"/>
              </a:rPr>
              <a:t>→</a:t>
            </a:r>
            <a:r>
              <a:rPr lang="en-US" dirty="0">
                <a:latin typeface="Arial (Body)"/>
              </a:rPr>
              <a:t> </a:t>
            </a:r>
            <a:r>
              <a:rPr lang="en-US" dirty="0" err="1">
                <a:latin typeface="Arial (Body)"/>
              </a:rPr>
              <a:t>Gần</a:t>
            </a:r>
            <a:r>
              <a:rPr lang="en-US" dirty="0">
                <a:latin typeface="Arial (Body)"/>
              </a:rPr>
              <a:t> </a:t>
            </a:r>
            <a:r>
              <a:rPr lang="en-US" dirty="0" err="1">
                <a:latin typeface="Arial (Body)"/>
              </a:rPr>
              <a:t>bằng</a:t>
            </a:r>
            <a:r>
              <a:rPr lang="en-US" dirty="0">
                <a:latin typeface="Arial (Body)"/>
              </a:rPr>
              <a:t> Decision Tree</a:t>
            </a:r>
            <a:r>
              <a:rPr lang="vi-VN" dirty="0">
                <a:latin typeface="Arial (Body)"/>
              </a:rPr>
              <a:t>.</a:t>
            </a:r>
          </a:p>
          <a:p>
            <a:r>
              <a:rPr lang="en-US" dirty="0">
                <a:latin typeface="Arial (Body)"/>
              </a:rPr>
              <a:t>- </a:t>
            </a:r>
            <a:r>
              <a:rPr lang="vi-VN" dirty="0">
                <a:latin typeface="Arial (Body)"/>
              </a:rPr>
              <a:t>Precision: 0.95 → Dự đoán đúng ung thư ác tính cao hơn Decision Tree, ít dự đoán nhầm..</a:t>
            </a:r>
          </a:p>
          <a:p>
            <a:r>
              <a:rPr lang="en-US" dirty="0">
                <a:latin typeface="Arial (Body)"/>
              </a:rPr>
              <a:t>- </a:t>
            </a:r>
            <a:r>
              <a:rPr lang="vi-VN" dirty="0">
                <a:latin typeface="Arial (Body)"/>
              </a:rPr>
              <a:t>Recall: 0.86 → Nhận diện ung thư ác tính thấp hơn các mô hình khác, có nguy cơ bỏ sót bệnh nhân.</a:t>
            </a:r>
            <a:endParaRPr lang="en-US" dirty="0">
              <a:latin typeface="Arial (Body)"/>
            </a:endParaRPr>
          </a:p>
          <a:p>
            <a:r>
              <a:rPr lang="en-US" dirty="0">
                <a:latin typeface="Arial (Body)"/>
              </a:rPr>
              <a:t>- </a:t>
            </a:r>
            <a:r>
              <a:rPr lang="vi-VN" dirty="0">
                <a:latin typeface="Arial (Body)"/>
              </a:rPr>
              <a:t>F1-score: 0.90 → Tương đối cân bằng.</a:t>
            </a:r>
          </a:p>
          <a:p>
            <a:endParaRPr lang="en-US" dirty="0">
              <a:latin typeface="Arial (Body)"/>
            </a:endParaRPr>
          </a:p>
          <a:p>
            <a:r>
              <a:rPr lang="vi-VN" b="1" dirty="0">
                <a:latin typeface="Arial (Body)"/>
              </a:rPr>
              <a:t>Nhận xét:</a:t>
            </a:r>
            <a:r>
              <a:rPr lang="vi-VN" dirty="0">
                <a:latin typeface="Arial (Body)"/>
              </a:rPr>
              <a:t> Mô hình này có precision cao nhưng recall thấp hơn Decision Tree</a:t>
            </a:r>
            <a:r>
              <a:rPr lang="en-US" dirty="0">
                <a:latin typeface="Arial (Body)"/>
              </a:rPr>
              <a:t>, </a:t>
            </a:r>
            <a:r>
              <a:rPr lang="vi-VN" dirty="0">
                <a:latin typeface="Arial (Body)"/>
              </a:rPr>
              <a:t>là một mô hình đơn giản, dễ triển khai và giải thích, nhưng không phù hợp với bài toán phi tuyến tính như dữ liệu ung thư vú. Mô hình có thể bỏ sót nhiều ca ung thư ác tính (recall thấp).</a:t>
            </a:r>
            <a:endParaRPr lang="en-US" dirty="0">
              <a:latin typeface="Arial (Body)"/>
            </a:endParaRPr>
          </a:p>
        </p:txBody>
      </p:sp>
    </p:spTree>
    <p:extLst>
      <p:ext uri="{BB962C8B-B14F-4D97-AF65-F5344CB8AC3E}">
        <p14:creationId xmlns:p14="http://schemas.microsoft.com/office/powerpoint/2010/main" val="1898431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18D58-84B0-39D8-C480-535CF8FEC1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D7D714-DE7B-9464-B6B7-127213EFB5B9}"/>
              </a:ext>
            </a:extLst>
          </p:cNvPr>
          <p:cNvSpPr>
            <a:spLocks noGrp="1"/>
          </p:cNvSpPr>
          <p:nvPr>
            <p:ph type="title"/>
          </p:nvPr>
        </p:nvSpPr>
        <p:spPr/>
        <p:txBody>
          <a:bodyPr/>
          <a:lstStyle/>
          <a:p>
            <a:pPr algn="ctr"/>
            <a:r>
              <a:rPr lang="en-US" dirty="0" err="1">
                <a:latin typeface="Arial (Body)"/>
              </a:rPr>
              <a:t>Đánh</a:t>
            </a:r>
            <a:r>
              <a:rPr lang="en-US" dirty="0">
                <a:latin typeface="Arial (Body)"/>
              </a:rPr>
              <a:t> </a:t>
            </a:r>
            <a:r>
              <a:rPr lang="en-US" dirty="0" err="1">
                <a:latin typeface="Arial (Body)"/>
              </a:rPr>
              <a:t>giá</a:t>
            </a:r>
            <a:r>
              <a:rPr lang="en-US" dirty="0">
                <a:latin typeface="Arial (Body)"/>
              </a:rPr>
              <a:t> </a:t>
            </a:r>
            <a:r>
              <a:rPr lang="en-US" dirty="0" err="1">
                <a:latin typeface="Arial (Body)"/>
              </a:rPr>
              <a:t>kết</a:t>
            </a:r>
            <a:r>
              <a:rPr lang="en-US" dirty="0">
                <a:latin typeface="Arial (Body)"/>
              </a:rPr>
              <a:t> </a:t>
            </a:r>
            <a:r>
              <a:rPr lang="en-US" dirty="0" err="1">
                <a:latin typeface="Arial (Body)"/>
              </a:rPr>
              <a:t>quả</a:t>
            </a:r>
            <a:endParaRPr lang="en-US" dirty="0">
              <a:latin typeface="Arial (Body)"/>
            </a:endParaRPr>
          </a:p>
        </p:txBody>
      </p:sp>
      <p:sp>
        <p:nvSpPr>
          <p:cNvPr id="4" name="TextBox 3">
            <a:extLst>
              <a:ext uri="{FF2B5EF4-FFF2-40B4-BE49-F238E27FC236}">
                <a16:creationId xmlns:a16="http://schemas.microsoft.com/office/drawing/2014/main" id="{AA1ECC34-233B-14D4-F6EC-F5EC69CFA568}"/>
              </a:ext>
            </a:extLst>
          </p:cNvPr>
          <p:cNvSpPr txBox="1"/>
          <p:nvPr/>
        </p:nvSpPr>
        <p:spPr>
          <a:xfrm>
            <a:off x="665825" y="1482571"/>
            <a:ext cx="10759736" cy="2031325"/>
          </a:xfrm>
          <a:prstGeom prst="rect">
            <a:avLst/>
          </a:prstGeom>
          <a:noFill/>
        </p:spPr>
        <p:txBody>
          <a:bodyPr wrap="square" rtlCol="0">
            <a:spAutoFit/>
          </a:bodyPr>
          <a:lstStyle/>
          <a:p>
            <a:r>
              <a:rPr lang="en-US" b="1" dirty="0">
                <a:latin typeface="Arial (Body)"/>
              </a:rPr>
              <a:t>MLP</a:t>
            </a:r>
          </a:p>
          <a:p>
            <a:r>
              <a:rPr lang="en-US" dirty="0">
                <a:latin typeface="Arial (Body)"/>
              </a:rPr>
              <a:t>- </a:t>
            </a:r>
            <a:r>
              <a:rPr lang="vi-VN" dirty="0">
                <a:latin typeface="Arial (Body)"/>
              </a:rPr>
              <a:t>Accuracy: 0.97 → Cao hơn hẳn Decision Tree và Logistic Regression.</a:t>
            </a:r>
          </a:p>
          <a:p>
            <a:r>
              <a:rPr lang="en-US" dirty="0">
                <a:latin typeface="Arial (Body)"/>
              </a:rPr>
              <a:t>- </a:t>
            </a:r>
            <a:r>
              <a:rPr lang="vi-VN" dirty="0">
                <a:latin typeface="Arial (Body)"/>
              </a:rPr>
              <a:t>Precision: 0.9</a:t>
            </a:r>
            <a:r>
              <a:rPr lang="en-US" dirty="0">
                <a:latin typeface="Arial (Body)"/>
              </a:rPr>
              <a:t>8</a:t>
            </a:r>
            <a:r>
              <a:rPr lang="vi-VN" dirty="0">
                <a:latin typeface="Arial (Body)"/>
              </a:rPr>
              <a:t> → Dự đoán chính xác ung thư ác tính rất tốt.</a:t>
            </a:r>
          </a:p>
          <a:p>
            <a:r>
              <a:rPr lang="en-US" dirty="0">
                <a:latin typeface="Arial (Body)"/>
              </a:rPr>
              <a:t>- </a:t>
            </a:r>
            <a:r>
              <a:rPr lang="vi-VN" dirty="0">
                <a:latin typeface="Arial (Body)"/>
              </a:rPr>
              <a:t>Recall: 0.95 → Khả năng nhận diện ung thư ác tính cao.</a:t>
            </a:r>
            <a:endParaRPr lang="en-US" dirty="0">
              <a:latin typeface="Arial (Body)"/>
            </a:endParaRPr>
          </a:p>
          <a:p>
            <a:r>
              <a:rPr lang="en-US" dirty="0">
                <a:latin typeface="Arial (Body)"/>
              </a:rPr>
              <a:t>- F1-score: 0.96 → </a:t>
            </a:r>
            <a:r>
              <a:rPr lang="en-US" dirty="0" err="1">
                <a:latin typeface="Arial (Body)"/>
              </a:rPr>
              <a:t>Cân</a:t>
            </a:r>
            <a:r>
              <a:rPr lang="en-US" dirty="0">
                <a:latin typeface="Arial (Body)"/>
              </a:rPr>
              <a:t> </a:t>
            </a:r>
            <a:r>
              <a:rPr lang="en-US" dirty="0" err="1">
                <a:latin typeface="Arial (Body)"/>
              </a:rPr>
              <a:t>bằng</a:t>
            </a:r>
            <a:r>
              <a:rPr lang="en-US" dirty="0">
                <a:latin typeface="Arial (Body)"/>
              </a:rPr>
              <a:t> </a:t>
            </a:r>
            <a:r>
              <a:rPr lang="en-US" dirty="0" err="1">
                <a:latin typeface="Arial (Body)"/>
              </a:rPr>
              <a:t>giữa</a:t>
            </a:r>
            <a:r>
              <a:rPr lang="en-US" dirty="0">
                <a:latin typeface="Arial (Body)"/>
              </a:rPr>
              <a:t> precision </a:t>
            </a:r>
            <a:r>
              <a:rPr lang="en-US" dirty="0" err="1">
                <a:latin typeface="Arial (Body)"/>
              </a:rPr>
              <a:t>và</a:t>
            </a:r>
            <a:r>
              <a:rPr lang="en-US" dirty="0">
                <a:latin typeface="Arial (Body)"/>
              </a:rPr>
              <a:t> recall</a:t>
            </a:r>
            <a:r>
              <a:rPr lang="vi-VN" dirty="0">
                <a:latin typeface="Arial (Body)"/>
              </a:rPr>
              <a:t>.</a:t>
            </a:r>
          </a:p>
          <a:p>
            <a:endParaRPr lang="en-US" dirty="0">
              <a:latin typeface="Arial (Body)"/>
            </a:endParaRPr>
          </a:p>
          <a:p>
            <a:r>
              <a:rPr lang="vi-VN" b="1" dirty="0">
                <a:latin typeface="Arial (Body)"/>
              </a:rPr>
              <a:t>Nhận xét</a:t>
            </a:r>
            <a:r>
              <a:rPr lang="vi-VN" dirty="0">
                <a:latin typeface="Arial (Body)"/>
              </a:rPr>
              <a:t>: </a:t>
            </a:r>
            <a:r>
              <a:rPr lang="en-US" dirty="0">
                <a:latin typeface="Arial (Body)"/>
              </a:rPr>
              <a:t>MLP </a:t>
            </a:r>
            <a:r>
              <a:rPr lang="en-US" dirty="0" err="1">
                <a:latin typeface="Arial (Body)"/>
              </a:rPr>
              <a:t>hoạt</a:t>
            </a:r>
            <a:r>
              <a:rPr lang="en-US" dirty="0">
                <a:latin typeface="Arial (Body)"/>
              </a:rPr>
              <a:t> </a:t>
            </a:r>
            <a:r>
              <a:rPr lang="en-US" dirty="0" err="1">
                <a:latin typeface="Arial (Body)"/>
              </a:rPr>
              <a:t>động</a:t>
            </a:r>
            <a:r>
              <a:rPr lang="en-US" dirty="0">
                <a:latin typeface="Arial (Body)"/>
              </a:rPr>
              <a:t> </a:t>
            </a:r>
            <a:r>
              <a:rPr lang="en-US" dirty="0" err="1">
                <a:latin typeface="Arial (Body)"/>
              </a:rPr>
              <a:t>rất</a:t>
            </a:r>
            <a:r>
              <a:rPr lang="en-US" dirty="0">
                <a:latin typeface="Arial (Body)"/>
              </a:rPr>
              <a:t> </a:t>
            </a:r>
            <a:r>
              <a:rPr lang="en-US" dirty="0" err="1">
                <a:latin typeface="Arial (Body)"/>
              </a:rPr>
              <a:t>tốt</a:t>
            </a:r>
            <a:r>
              <a:rPr lang="en-US" dirty="0">
                <a:latin typeface="Arial (Body)"/>
              </a:rPr>
              <a:t>, </a:t>
            </a:r>
            <a:r>
              <a:rPr lang="en-US" dirty="0" err="1">
                <a:latin typeface="Arial (Body)"/>
              </a:rPr>
              <a:t>có</a:t>
            </a:r>
            <a:r>
              <a:rPr lang="en-US" dirty="0">
                <a:latin typeface="Arial (Body)"/>
              </a:rPr>
              <a:t> </a:t>
            </a:r>
            <a:r>
              <a:rPr lang="en-US" dirty="0" err="1">
                <a:latin typeface="Arial (Body)"/>
              </a:rPr>
              <a:t>khả</a:t>
            </a:r>
            <a:r>
              <a:rPr lang="en-US" dirty="0">
                <a:latin typeface="Arial (Body)"/>
              </a:rPr>
              <a:t> </a:t>
            </a:r>
            <a:r>
              <a:rPr lang="en-US" dirty="0" err="1">
                <a:latin typeface="Arial (Body)"/>
              </a:rPr>
              <a:t>năng</a:t>
            </a:r>
            <a:r>
              <a:rPr lang="en-US" dirty="0">
                <a:latin typeface="Arial (Body)"/>
              </a:rPr>
              <a:t> </a:t>
            </a:r>
            <a:r>
              <a:rPr lang="en-US" dirty="0" err="1">
                <a:latin typeface="Arial (Body)"/>
              </a:rPr>
              <a:t>tổng</a:t>
            </a:r>
            <a:r>
              <a:rPr lang="en-US" dirty="0">
                <a:latin typeface="Arial (Body)"/>
              </a:rPr>
              <a:t> </a:t>
            </a:r>
            <a:r>
              <a:rPr lang="en-US" dirty="0" err="1">
                <a:latin typeface="Arial (Body)"/>
              </a:rPr>
              <a:t>quát</a:t>
            </a:r>
            <a:r>
              <a:rPr lang="en-US" dirty="0">
                <a:latin typeface="Arial (Body)"/>
              </a:rPr>
              <a:t> </a:t>
            </a:r>
            <a:r>
              <a:rPr lang="en-US" dirty="0" err="1">
                <a:latin typeface="Arial (Body)"/>
              </a:rPr>
              <a:t>cao</a:t>
            </a:r>
            <a:r>
              <a:rPr lang="en-US" dirty="0">
                <a:latin typeface="Arial (Body)"/>
              </a:rPr>
              <a:t>, </a:t>
            </a:r>
            <a:r>
              <a:rPr lang="en-US" dirty="0" err="1">
                <a:latin typeface="Arial (Body)"/>
              </a:rPr>
              <a:t>ít</a:t>
            </a:r>
            <a:r>
              <a:rPr lang="en-US" dirty="0">
                <a:latin typeface="Arial (Body)"/>
              </a:rPr>
              <a:t> </a:t>
            </a:r>
            <a:r>
              <a:rPr lang="en-US" dirty="0" err="1">
                <a:latin typeface="Arial (Body)"/>
              </a:rPr>
              <a:t>bỏ</a:t>
            </a:r>
            <a:r>
              <a:rPr lang="en-US" dirty="0">
                <a:latin typeface="Arial (Body)"/>
              </a:rPr>
              <a:t> </a:t>
            </a:r>
            <a:r>
              <a:rPr lang="en-US" dirty="0" err="1">
                <a:latin typeface="Arial (Body)"/>
              </a:rPr>
              <a:t>sót</a:t>
            </a:r>
            <a:r>
              <a:rPr lang="en-US" dirty="0">
                <a:latin typeface="Arial (Body)"/>
              </a:rPr>
              <a:t> </a:t>
            </a:r>
            <a:r>
              <a:rPr lang="en-US" dirty="0" err="1">
                <a:latin typeface="Arial (Body)"/>
              </a:rPr>
              <a:t>bệnh</a:t>
            </a:r>
            <a:r>
              <a:rPr lang="en-US" dirty="0">
                <a:latin typeface="Arial (Body)"/>
              </a:rPr>
              <a:t> </a:t>
            </a:r>
            <a:r>
              <a:rPr lang="en-US" dirty="0" err="1">
                <a:latin typeface="Arial (Body)"/>
              </a:rPr>
              <a:t>nhân</a:t>
            </a:r>
            <a:r>
              <a:rPr lang="vi-VN" dirty="0">
                <a:latin typeface="Arial (Body)"/>
              </a:rPr>
              <a:t>.</a:t>
            </a:r>
            <a:endParaRPr lang="en-US" dirty="0">
              <a:latin typeface="Arial (Body)"/>
            </a:endParaRPr>
          </a:p>
        </p:txBody>
      </p:sp>
      <p:sp>
        <p:nvSpPr>
          <p:cNvPr id="5" name="TextBox 4">
            <a:extLst>
              <a:ext uri="{FF2B5EF4-FFF2-40B4-BE49-F238E27FC236}">
                <a16:creationId xmlns:a16="http://schemas.microsoft.com/office/drawing/2014/main" id="{618AAEE0-D2B4-99E1-B21E-4336C088A1E9}"/>
              </a:ext>
            </a:extLst>
          </p:cNvPr>
          <p:cNvSpPr txBox="1"/>
          <p:nvPr/>
        </p:nvSpPr>
        <p:spPr>
          <a:xfrm>
            <a:off x="594063" y="4012707"/>
            <a:ext cx="10831497" cy="2308324"/>
          </a:xfrm>
          <a:prstGeom prst="rect">
            <a:avLst/>
          </a:prstGeom>
          <a:noFill/>
        </p:spPr>
        <p:txBody>
          <a:bodyPr wrap="square" rtlCol="0">
            <a:spAutoFit/>
          </a:bodyPr>
          <a:lstStyle/>
          <a:p>
            <a:r>
              <a:rPr lang="en-US" b="1" dirty="0">
                <a:latin typeface="Arial (Body)"/>
              </a:rPr>
              <a:t>SVM Kernel</a:t>
            </a:r>
          </a:p>
          <a:p>
            <a:r>
              <a:rPr lang="en-US" dirty="0">
                <a:latin typeface="Arial (Body)"/>
              </a:rPr>
              <a:t>- Accuracy: 0.98 → Cao </a:t>
            </a:r>
            <a:r>
              <a:rPr lang="en-US" dirty="0" err="1">
                <a:latin typeface="Arial (Body)"/>
              </a:rPr>
              <a:t>nhất</a:t>
            </a:r>
            <a:r>
              <a:rPr lang="en-US" dirty="0">
                <a:latin typeface="Arial (Body)"/>
              </a:rPr>
              <a:t> </a:t>
            </a:r>
            <a:r>
              <a:rPr lang="en-US" dirty="0" err="1">
                <a:latin typeface="Arial (Body)"/>
              </a:rPr>
              <a:t>trong</a:t>
            </a:r>
            <a:r>
              <a:rPr lang="en-US" dirty="0">
                <a:latin typeface="Arial (Body)"/>
              </a:rPr>
              <a:t> </a:t>
            </a:r>
            <a:r>
              <a:rPr lang="en-US" dirty="0" err="1">
                <a:latin typeface="Arial (Body)"/>
              </a:rPr>
              <a:t>tất</a:t>
            </a:r>
            <a:r>
              <a:rPr lang="en-US" dirty="0">
                <a:latin typeface="Arial (Body)"/>
              </a:rPr>
              <a:t> </a:t>
            </a:r>
            <a:r>
              <a:rPr lang="en-US" dirty="0" err="1">
                <a:latin typeface="Arial (Body)"/>
              </a:rPr>
              <a:t>cả</a:t>
            </a:r>
            <a:r>
              <a:rPr lang="en-US" dirty="0">
                <a:latin typeface="Arial (Body)"/>
              </a:rPr>
              <a:t> </a:t>
            </a:r>
            <a:r>
              <a:rPr lang="en-US" dirty="0" err="1">
                <a:latin typeface="Arial (Body)"/>
              </a:rPr>
              <a:t>các</a:t>
            </a:r>
            <a:r>
              <a:rPr lang="en-US" dirty="0">
                <a:latin typeface="Arial (Body)"/>
              </a:rPr>
              <a:t> </a:t>
            </a:r>
            <a:r>
              <a:rPr lang="en-US" dirty="0" err="1">
                <a:latin typeface="Arial (Body)"/>
              </a:rPr>
              <a:t>mô</a:t>
            </a:r>
            <a:r>
              <a:rPr lang="en-US" dirty="0">
                <a:latin typeface="Arial (Body)"/>
              </a:rPr>
              <a:t> </a:t>
            </a:r>
            <a:r>
              <a:rPr lang="en-US" dirty="0" err="1">
                <a:latin typeface="Arial (Body)"/>
              </a:rPr>
              <a:t>hình</a:t>
            </a:r>
            <a:r>
              <a:rPr lang="vi-VN" dirty="0">
                <a:latin typeface="Arial (Body)"/>
              </a:rPr>
              <a:t>.</a:t>
            </a:r>
          </a:p>
          <a:p>
            <a:r>
              <a:rPr lang="en-US" dirty="0">
                <a:latin typeface="Arial (Body)"/>
              </a:rPr>
              <a:t>- </a:t>
            </a:r>
            <a:r>
              <a:rPr lang="vi-VN" dirty="0">
                <a:latin typeface="Arial (Body)"/>
              </a:rPr>
              <a:t>Precision: 1.00 → Không có false positive, tức là không dự đoán nhầm bệnh nhân là ung thư ác tính.</a:t>
            </a:r>
          </a:p>
          <a:p>
            <a:r>
              <a:rPr lang="en-US" dirty="0">
                <a:latin typeface="Arial (Body)"/>
              </a:rPr>
              <a:t>- </a:t>
            </a:r>
            <a:r>
              <a:rPr lang="vi-VN" dirty="0">
                <a:latin typeface="Arial (Body)"/>
              </a:rPr>
              <a:t>Recall: 0.95 → Nhận diện ung thư ác tính tốt, không bỏ sót bệnh nhân.</a:t>
            </a:r>
            <a:endParaRPr lang="en-US" dirty="0">
              <a:latin typeface="Arial (Body)"/>
            </a:endParaRPr>
          </a:p>
          <a:p>
            <a:r>
              <a:rPr lang="en-US" dirty="0">
                <a:latin typeface="Arial (Body)"/>
              </a:rPr>
              <a:t>- F1-score: 0.98 → </a:t>
            </a:r>
            <a:r>
              <a:rPr lang="en-US" dirty="0" err="1">
                <a:latin typeface="Arial (Body)"/>
              </a:rPr>
              <a:t>Cân</a:t>
            </a:r>
            <a:r>
              <a:rPr lang="en-US" dirty="0">
                <a:latin typeface="Arial (Body)"/>
              </a:rPr>
              <a:t> </a:t>
            </a:r>
            <a:r>
              <a:rPr lang="en-US" dirty="0" err="1">
                <a:latin typeface="Arial (Body)"/>
              </a:rPr>
              <a:t>bằng</a:t>
            </a:r>
            <a:r>
              <a:rPr lang="en-US" dirty="0">
                <a:latin typeface="Arial (Body)"/>
              </a:rPr>
              <a:t> </a:t>
            </a:r>
            <a:r>
              <a:rPr lang="en-US" dirty="0" err="1">
                <a:latin typeface="Arial (Body)"/>
              </a:rPr>
              <a:t>tốt</a:t>
            </a:r>
            <a:r>
              <a:rPr lang="en-US" dirty="0">
                <a:latin typeface="Arial (Body)"/>
              </a:rPr>
              <a:t> </a:t>
            </a:r>
            <a:r>
              <a:rPr lang="en-US" dirty="0" err="1">
                <a:latin typeface="Arial (Body)"/>
              </a:rPr>
              <a:t>giữa</a:t>
            </a:r>
            <a:r>
              <a:rPr lang="en-US" dirty="0">
                <a:latin typeface="Arial (Body)"/>
              </a:rPr>
              <a:t> precision </a:t>
            </a:r>
            <a:r>
              <a:rPr lang="en-US" dirty="0" err="1">
                <a:latin typeface="Arial (Body)"/>
              </a:rPr>
              <a:t>và</a:t>
            </a:r>
            <a:r>
              <a:rPr lang="en-US" dirty="0">
                <a:latin typeface="Arial (Body)"/>
              </a:rPr>
              <a:t> recall</a:t>
            </a:r>
            <a:r>
              <a:rPr lang="vi-VN" dirty="0">
                <a:latin typeface="Arial (Body)"/>
              </a:rPr>
              <a:t>.</a:t>
            </a:r>
          </a:p>
          <a:p>
            <a:endParaRPr lang="en-US" dirty="0">
              <a:latin typeface="Arial (Body)"/>
            </a:endParaRPr>
          </a:p>
          <a:p>
            <a:r>
              <a:rPr lang="vi-VN" b="1" dirty="0">
                <a:latin typeface="Arial (Body)"/>
              </a:rPr>
              <a:t>Nhận xét</a:t>
            </a:r>
            <a:r>
              <a:rPr lang="vi-VN" dirty="0">
                <a:latin typeface="Arial (Body)"/>
              </a:rPr>
              <a:t>: </a:t>
            </a:r>
            <a:r>
              <a:rPr lang="en-US" dirty="0">
                <a:latin typeface="Arial (Body)"/>
              </a:rPr>
              <a:t>SVM Kernel </a:t>
            </a:r>
            <a:r>
              <a:rPr lang="en-US" dirty="0" err="1">
                <a:latin typeface="Arial (Body)"/>
              </a:rPr>
              <a:t>có</a:t>
            </a:r>
            <a:r>
              <a:rPr lang="en-US" dirty="0">
                <a:latin typeface="Arial (Body)"/>
              </a:rPr>
              <a:t> </a:t>
            </a:r>
            <a:r>
              <a:rPr lang="en-US" dirty="0" err="1">
                <a:latin typeface="Arial (Body)"/>
              </a:rPr>
              <a:t>hiệu</a:t>
            </a:r>
            <a:r>
              <a:rPr lang="en-US" dirty="0">
                <a:latin typeface="Arial (Body)"/>
              </a:rPr>
              <a:t> </a:t>
            </a:r>
            <a:r>
              <a:rPr lang="en-US" dirty="0" err="1">
                <a:latin typeface="Arial (Body)"/>
              </a:rPr>
              <a:t>suất</a:t>
            </a:r>
            <a:r>
              <a:rPr lang="en-US" dirty="0">
                <a:latin typeface="Arial (Body)"/>
              </a:rPr>
              <a:t> </a:t>
            </a:r>
            <a:r>
              <a:rPr lang="en-US" dirty="0" err="1">
                <a:latin typeface="Arial (Body)"/>
              </a:rPr>
              <a:t>tốt</a:t>
            </a:r>
            <a:r>
              <a:rPr lang="en-US" dirty="0">
                <a:latin typeface="Arial (Body)"/>
              </a:rPr>
              <a:t> </a:t>
            </a:r>
            <a:r>
              <a:rPr lang="en-US" dirty="0" err="1">
                <a:latin typeface="Arial (Body)"/>
              </a:rPr>
              <a:t>nhất</a:t>
            </a:r>
            <a:r>
              <a:rPr lang="en-US" dirty="0">
                <a:latin typeface="Arial (Body)"/>
              </a:rPr>
              <a:t> </a:t>
            </a:r>
            <a:r>
              <a:rPr lang="en-US" dirty="0" err="1">
                <a:latin typeface="Arial (Body)"/>
              </a:rPr>
              <a:t>với</a:t>
            </a:r>
            <a:r>
              <a:rPr lang="en-US" dirty="0">
                <a:latin typeface="Arial (Body)"/>
              </a:rPr>
              <a:t> </a:t>
            </a:r>
            <a:r>
              <a:rPr lang="en-US" dirty="0" err="1">
                <a:latin typeface="Arial (Body)"/>
              </a:rPr>
              <a:t>độ</a:t>
            </a:r>
            <a:r>
              <a:rPr lang="en-US" dirty="0">
                <a:latin typeface="Arial (Body)"/>
              </a:rPr>
              <a:t> </a:t>
            </a:r>
            <a:r>
              <a:rPr lang="en-US" dirty="0" err="1">
                <a:latin typeface="Arial (Body)"/>
              </a:rPr>
              <a:t>chính</a:t>
            </a:r>
            <a:r>
              <a:rPr lang="en-US" dirty="0">
                <a:latin typeface="Arial (Body)"/>
              </a:rPr>
              <a:t> </a:t>
            </a:r>
            <a:r>
              <a:rPr lang="en-US" dirty="0" err="1">
                <a:latin typeface="Arial (Body)"/>
              </a:rPr>
              <a:t>xác</a:t>
            </a:r>
            <a:r>
              <a:rPr lang="en-US" dirty="0">
                <a:latin typeface="Arial (Body)"/>
              </a:rPr>
              <a:t> </a:t>
            </a:r>
            <a:r>
              <a:rPr lang="en-US" dirty="0" err="1">
                <a:latin typeface="Arial (Body)"/>
              </a:rPr>
              <a:t>cao</a:t>
            </a:r>
            <a:r>
              <a:rPr lang="en-US" dirty="0">
                <a:latin typeface="Arial (Body)"/>
              </a:rPr>
              <a:t>, </a:t>
            </a:r>
            <a:r>
              <a:rPr lang="en-US" dirty="0" err="1">
                <a:latin typeface="Arial (Body)"/>
              </a:rPr>
              <a:t>ít</a:t>
            </a:r>
            <a:r>
              <a:rPr lang="en-US" dirty="0">
                <a:latin typeface="Arial (Body)"/>
              </a:rPr>
              <a:t> False Negative </a:t>
            </a:r>
            <a:r>
              <a:rPr lang="en-US" dirty="0" err="1">
                <a:latin typeface="Arial (Body)"/>
              </a:rPr>
              <a:t>và</a:t>
            </a:r>
            <a:r>
              <a:rPr lang="en-US" dirty="0">
                <a:latin typeface="Arial (Body)"/>
              </a:rPr>
              <a:t> </a:t>
            </a:r>
            <a:r>
              <a:rPr lang="en-US" dirty="0" err="1">
                <a:latin typeface="Arial (Body)"/>
              </a:rPr>
              <a:t>ít</a:t>
            </a:r>
            <a:r>
              <a:rPr lang="en-US" dirty="0">
                <a:latin typeface="Arial (Body)"/>
              </a:rPr>
              <a:t> False Positive, </a:t>
            </a:r>
            <a:r>
              <a:rPr lang="vi-VN" dirty="0">
                <a:latin typeface="Arial (Body)"/>
              </a:rPr>
              <a:t>ít bỏ sót bệnh nhân ung thư (recall cao)</a:t>
            </a:r>
            <a:r>
              <a:rPr lang="en-US" dirty="0">
                <a:latin typeface="Arial (Body)"/>
              </a:rPr>
              <a:t>. </a:t>
            </a:r>
            <a:r>
              <a:rPr lang="en-US" dirty="0" err="1">
                <a:latin typeface="Arial (Body)"/>
              </a:rPr>
              <a:t>Đây</a:t>
            </a:r>
            <a:r>
              <a:rPr lang="en-US" dirty="0">
                <a:latin typeface="Arial (Body)"/>
              </a:rPr>
              <a:t> </a:t>
            </a:r>
            <a:r>
              <a:rPr lang="en-US" dirty="0" err="1">
                <a:latin typeface="Arial (Body)"/>
              </a:rPr>
              <a:t>có</a:t>
            </a:r>
            <a:r>
              <a:rPr lang="en-US" dirty="0">
                <a:latin typeface="Arial (Body)"/>
              </a:rPr>
              <a:t> </a:t>
            </a:r>
            <a:r>
              <a:rPr lang="en-US" dirty="0" err="1">
                <a:latin typeface="Arial (Body)"/>
              </a:rPr>
              <a:t>thể</a:t>
            </a:r>
            <a:r>
              <a:rPr lang="en-US" dirty="0">
                <a:latin typeface="Arial (Body)"/>
              </a:rPr>
              <a:t> </a:t>
            </a:r>
            <a:r>
              <a:rPr lang="en-US" dirty="0" err="1">
                <a:latin typeface="Arial (Body)"/>
              </a:rPr>
              <a:t>là</a:t>
            </a:r>
            <a:r>
              <a:rPr lang="en-US" dirty="0">
                <a:latin typeface="Arial (Body)"/>
              </a:rPr>
              <a:t> </a:t>
            </a:r>
            <a:r>
              <a:rPr lang="en-US" dirty="0" err="1">
                <a:latin typeface="Arial (Body)"/>
              </a:rPr>
              <a:t>mô</a:t>
            </a:r>
            <a:r>
              <a:rPr lang="en-US" dirty="0">
                <a:latin typeface="Arial (Body)"/>
              </a:rPr>
              <a:t> </a:t>
            </a:r>
            <a:r>
              <a:rPr lang="en-US" dirty="0" err="1">
                <a:latin typeface="Arial (Body)"/>
              </a:rPr>
              <a:t>hình</a:t>
            </a:r>
            <a:r>
              <a:rPr lang="en-US" dirty="0">
                <a:latin typeface="Arial (Body)"/>
              </a:rPr>
              <a:t> </a:t>
            </a:r>
            <a:r>
              <a:rPr lang="en-US" dirty="0" err="1">
                <a:latin typeface="Arial (Body)"/>
              </a:rPr>
              <a:t>phù</a:t>
            </a:r>
            <a:r>
              <a:rPr lang="en-US" dirty="0">
                <a:latin typeface="Arial (Body)"/>
              </a:rPr>
              <a:t> </a:t>
            </a:r>
            <a:r>
              <a:rPr lang="en-US" dirty="0" err="1">
                <a:latin typeface="Arial (Body)"/>
              </a:rPr>
              <a:t>hợp</a:t>
            </a:r>
            <a:r>
              <a:rPr lang="en-US" dirty="0">
                <a:latin typeface="Arial (Body)"/>
              </a:rPr>
              <a:t> </a:t>
            </a:r>
            <a:r>
              <a:rPr lang="en-US" dirty="0" err="1">
                <a:latin typeface="Arial (Body)"/>
              </a:rPr>
              <a:t>nhất</a:t>
            </a:r>
            <a:r>
              <a:rPr lang="en-US" dirty="0">
                <a:latin typeface="Arial (Body)"/>
              </a:rPr>
              <a:t> </a:t>
            </a:r>
            <a:r>
              <a:rPr lang="en-US" dirty="0" err="1">
                <a:latin typeface="Arial (Body)"/>
              </a:rPr>
              <a:t>cho</a:t>
            </a:r>
            <a:r>
              <a:rPr lang="en-US" dirty="0">
                <a:latin typeface="Arial (Body)"/>
              </a:rPr>
              <a:t> </a:t>
            </a:r>
            <a:r>
              <a:rPr lang="en-US" dirty="0" err="1">
                <a:latin typeface="Arial (Body)"/>
              </a:rPr>
              <a:t>bài</a:t>
            </a:r>
            <a:r>
              <a:rPr lang="en-US" dirty="0">
                <a:latin typeface="Arial (Body)"/>
              </a:rPr>
              <a:t> </a:t>
            </a:r>
            <a:r>
              <a:rPr lang="en-US" dirty="0" err="1">
                <a:latin typeface="Arial (Body)"/>
              </a:rPr>
              <a:t>toán</a:t>
            </a:r>
            <a:r>
              <a:rPr lang="en-US" dirty="0">
                <a:latin typeface="Arial (Body)"/>
              </a:rPr>
              <a:t> </a:t>
            </a:r>
            <a:r>
              <a:rPr lang="en-US" dirty="0" err="1">
                <a:latin typeface="Arial (Body)"/>
              </a:rPr>
              <a:t>này</a:t>
            </a:r>
            <a:r>
              <a:rPr lang="vi-VN" dirty="0">
                <a:latin typeface="Arial (Body)"/>
              </a:rPr>
              <a:t>.</a:t>
            </a:r>
            <a:endParaRPr lang="en-US" dirty="0">
              <a:latin typeface="Arial (Body)"/>
            </a:endParaRPr>
          </a:p>
        </p:txBody>
      </p:sp>
    </p:spTree>
    <p:extLst>
      <p:ext uri="{BB962C8B-B14F-4D97-AF65-F5344CB8AC3E}">
        <p14:creationId xmlns:p14="http://schemas.microsoft.com/office/powerpoint/2010/main" val="1093929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68CA8-411F-2596-B26E-D58D608484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139B24-AFD3-C4B6-677F-AAF64AF627F1}"/>
              </a:ext>
            </a:extLst>
          </p:cNvPr>
          <p:cNvSpPr>
            <a:spLocks noGrp="1"/>
          </p:cNvSpPr>
          <p:nvPr>
            <p:ph type="title"/>
          </p:nvPr>
        </p:nvSpPr>
        <p:spPr/>
        <p:txBody>
          <a:bodyPr/>
          <a:lstStyle/>
          <a:p>
            <a:pPr algn="ctr"/>
            <a:r>
              <a:rPr lang="en-US" dirty="0" err="1">
                <a:latin typeface="Arial (Body)"/>
              </a:rPr>
              <a:t>Kết</a:t>
            </a:r>
            <a:r>
              <a:rPr lang="en-US" dirty="0">
                <a:latin typeface="Arial (Body)"/>
              </a:rPr>
              <a:t> </a:t>
            </a:r>
            <a:r>
              <a:rPr lang="en-US" dirty="0" err="1">
                <a:latin typeface="Arial (Body)"/>
              </a:rPr>
              <a:t>luận</a:t>
            </a:r>
            <a:endParaRPr lang="en-US" dirty="0">
              <a:latin typeface="Arial (Body)"/>
            </a:endParaRPr>
          </a:p>
        </p:txBody>
      </p:sp>
      <p:sp>
        <p:nvSpPr>
          <p:cNvPr id="4" name="TextBox 3">
            <a:extLst>
              <a:ext uri="{FF2B5EF4-FFF2-40B4-BE49-F238E27FC236}">
                <a16:creationId xmlns:a16="http://schemas.microsoft.com/office/drawing/2014/main" id="{F042A3D2-9C06-499D-3A72-DB5892E49674}"/>
              </a:ext>
            </a:extLst>
          </p:cNvPr>
          <p:cNvSpPr txBox="1"/>
          <p:nvPr/>
        </p:nvSpPr>
        <p:spPr>
          <a:xfrm>
            <a:off x="665825" y="1464815"/>
            <a:ext cx="10759736" cy="5355312"/>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Arial (Body)"/>
              </a:rPr>
              <a:t>SVM Kernel </a:t>
            </a:r>
            <a:r>
              <a:rPr lang="en-US" dirty="0" err="1">
                <a:latin typeface="Arial (Body)"/>
              </a:rPr>
              <a:t>là</a:t>
            </a:r>
            <a:r>
              <a:rPr lang="en-US" dirty="0">
                <a:latin typeface="Arial (Body)"/>
              </a:rPr>
              <a:t> </a:t>
            </a:r>
            <a:r>
              <a:rPr lang="en-US" dirty="0" err="1">
                <a:latin typeface="Arial (Body)"/>
              </a:rPr>
              <a:t>mô</a:t>
            </a:r>
            <a:r>
              <a:rPr lang="en-US" dirty="0">
                <a:latin typeface="Arial (Body)"/>
              </a:rPr>
              <a:t> </a:t>
            </a:r>
            <a:r>
              <a:rPr lang="en-US" dirty="0" err="1">
                <a:latin typeface="Arial (Body)"/>
              </a:rPr>
              <a:t>hình</a:t>
            </a:r>
            <a:r>
              <a:rPr lang="en-US" dirty="0">
                <a:latin typeface="Arial (Body)"/>
              </a:rPr>
              <a:t> </a:t>
            </a:r>
            <a:r>
              <a:rPr lang="en-US" dirty="0" err="1">
                <a:latin typeface="Arial (Body)"/>
              </a:rPr>
              <a:t>hoạt</a:t>
            </a:r>
            <a:r>
              <a:rPr lang="en-US" dirty="0">
                <a:latin typeface="Arial (Body)"/>
              </a:rPr>
              <a:t> </a:t>
            </a:r>
            <a:r>
              <a:rPr lang="en-US" dirty="0" err="1">
                <a:latin typeface="Arial (Body)"/>
              </a:rPr>
              <a:t>động</a:t>
            </a:r>
            <a:r>
              <a:rPr lang="en-US" dirty="0">
                <a:latin typeface="Arial (Body)"/>
              </a:rPr>
              <a:t> </a:t>
            </a:r>
            <a:r>
              <a:rPr lang="en-US" dirty="0" err="1">
                <a:latin typeface="Arial (Body)"/>
              </a:rPr>
              <a:t>tốt</a:t>
            </a:r>
            <a:r>
              <a:rPr lang="en-US" dirty="0">
                <a:latin typeface="Arial (Body)"/>
              </a:rPr>
              <a:t> </a:t>
            </a:r>
            <a:r>
              <a:rPr lang="en-US" dirty="0" err="1">
                <a:latin typeface="Arial (Body)"/>
              </a:rPr>
              <a:t>nhất</a:t>
            </a:r>
            <a:endParaRPr lang="en-US" dirty="0">
              <a:latin typeface="Arial (Body)"/>
            </a:endParaRPr>
          </a:p>
          <a:p>
            <a:pPr marL="742950" lvl="1" indent="-285750">
              <a:buFont typeface="Arial" panose="020B0604020202020204" pitchFamily="34" charset="0"/>
              <a:buChar char="•"/>
            </a:pPr>
            <a:r>
              <a:rPr lang="en-US" dirty="0" err="1">
                <a:latin typeface="Arial (Body)"/>
              </a:rPr>
              <a:t>Độ</a:t>
            </a:r>
            <a:r>
              <a:rPr lang="en-US" dirty="0">
                <a:latin typeface="Arial (Body)"/>
              </a:rPr>
              <a:t> </a:t>
            </a:r>
            <a:r>
              <a:rPr lang="en-US" dirty="0" err="1">
                <a:latin typeface="Arial (Body)"/>
              </a:rPr>
              <a:t>chính</a:t>
            </a:r>
            <a:r>
              <a:rPr lang="en-US" dirty="0">
                <a:latin typeface="Arial (Body)"/>
              </a:rPr>
              <a:t> </a:t>
            </a:r>
            <a:r>
              <a:rPr lang="en-US" dirty="0" err="1">
                <a:latin typeface="Arial (Body)"/>
              </a:rPr>
              <a:t>xác</a:t>
            </a:r>
            <a:r>
              <a:rPr lang="en-US" dirty="0">
                <a:latin typeface="Arial (Body)"/>
              </a:rPr>
              <a:t> </a:t>
            </a:r>
            <a:r>
              <a:rPr lang="en-US" dirty="0" err="1">
                <a:latin typeface="Arial (Body)"/>
              </a:rPr>
              <a:t>cao</a:t>
            </a:r>
            <a:r>
              <a:rPr lang="en-US" dirty="0">
                <a:latin typeface="Arial (Body)"/>
              </a:rPr>
              <a:t> </a:t>
            </a:r>
            <a:r>
              <a:rPr lang="en-US" dirty="0" err="1">
                <a:latin typeface="Arial (Body)"/>
              </a:rPr>
              <a:t>nhất</a:t>
            </a:r>
            <a:r>
              <a:rPr lang="en-US" dirty="0">
                <a:latin typeface="Arial (Body)"/>
              </a:rPr>
              <a:t> (98.25%), </a:t>
            </a:r>
            <a:r>
              <a:rPr lang="en-US" dirty="0" err="1">
                <a:latin typeface="Arial (Body)"/>
              </a:rPr>
              <a:t>cân</a:t>
            </a:r>
            <a:r>
              <a:rPr lang="en-US" dirty="0">
                <a:latin typeface="Arial (Body)"/>
              </a:rPr>
              <a:t> </a:t>
            </a:r>
            <a:r>
              <a:rPr lang="en-US" dirty="0" err="1">
                <a:latin typeface="Arial (Body)"/>
              </a:rPr>
              <a:t>bằng</a:t>
            </a:r>
            <a:r>
              <a:rPr lang="en-US" dirty="0">
                <a:latin typeface="Arial (Body)"/>
              </a:rPr>
              <a:t> </a:t>
            </a:r>
            <a:r>
              <a:rPr lang="en-US" dirty="0" err="1">
                <a:latin typeface="Arial (Body)"/>
              </a:rPr>
              <a:t>tốt</a:t>
            </a:r>
            <a:r>
              <a:rPr lang="en-US" dirty="0">
                <a:latin typeface="Arial (Body)"/>
              </a:rPr>
              <a:t> </a:t>
            </a:r>
            <a:r>
              <a:rPr lang="en-US" dirty="0" err="1">
                <a:latin typeface="Arial (Body)"/>
              </a:rPr>
              <a:t>giữa</a:t>
            </a:r>
            <a:r>
              <a:rPr lang="en-US" dirty="0">
                <a:latin typeface="Arial (Body)"/>
              </a:rPr>
              <a:t> precision </a:t>
            </a:r>
            <a:r>
              <a:rPr lang="en-US" dirty="0" err="1">
                <a:latin typeface="Arial (Body)"/>
              </a:rPr>
              <a:t>và</a:t>
            </a:r>
            <a:r>
              <a:rPr lang="en-US" dirty="0">
                <a:latin typeface="Arial (Body)"/>
              </a:rPr>
              <a:t> recall.</a:t>
            </a:r>
          </a:p>
          <a:p>
            <a:pPr marL="742950" lvl="1" indent="-285750">
              <a:buFont typeface="Arial" panose="020B0604020202020204" pitchFamily="34" charset="0"/>
              <a:buChar char="•"/>
            </a:pPr>
            <a:r>
              <a:rPr lang="vi-VN" dirty="0">
                <a:latin typeface="Arial (Body)"/>
              </a:rPr>
              <a:t>Không có dự đoán sai dương tính (false positives), giúp tránh việc gây lo lắng không cần thiết cho bệnh nhân.</a:t>
            </a:r>
            <a:endParaRPr lang="en-US" dirty="0">
              <a:latin typeface="Arial (Body)"/>
            </a:endParaRPr>
          </a:p>
          <a:p>
            <a:pPr marL="742950" lvl="1" indent="-285750">
              <a:buFont typeface="Arial" panose="020B0604020202020204" pitchFamily="34" charset="0"/>
              <a:buChar char="•"/>
            </a:pPr>
            <a:r>
              <a:rPr lang="vi-VN" dirty="0">
                <a:latin typeface="Arial (Body)"/>
              </a:rPr>
              <a:t>Nhận diện ung thư ác tính tốt (recall = 95.24%), chỉ bỏ sót rất ít trường hợp.</a:t>
            </a:r>
            <a:endParaRPr lang="en-US" dirty="0">
              <a:latin typeface="Arial (Body)"/>
            </a:endParaRPr>
          </a:p>
          <a:p>
            <a:pPr marL="742950" lvl="1" indent="-285750">
              <a:buFont typeface="Wingdings" panose="05000000000000000000" pitchFamily="2" charset="2"/>
              <a:buChar char="à"/>
            </a:pPr>
            <a:r>
              <a:rPr lang="vi-VN" dirty="0">
                <a:latin typeface="Arial (Body)"/>
                <a:sym typeface="Wingdings" panose="05000000000000000000" pitchFamily="2" charset="2"/>
              </a:rPr>
              <a:t>Phù hợp nhất nếu ưu tiên độ chính xác và đảm bảo ít bỏ sót bệnh nhân ung thư.</a:t>
            </a:r>
            <a:endParaRPr lang="en-US" dirty="0">
              <a:latin typeface="Arial (Body)"/>
              <a:sym typeface="Wingdings" panose="05000000000000000000" pitchFamily="2" charset="2"/>
            </a:endParaRPr>
          </a:p>
          <a:p>
            <a:pPr lvl="1"/>
            <a:endParaRPr lang="en-US" dirty="0">
              <a:latin typeface="Arial (Body)"/>
              <a:sym typeface="Wingdings" panose="05000000000000000000" pitchFamily="2" charset="2"/>
            </a:endParaRPr>
          </a:p>
          <a:p>
            <a:pPr marL="285750" indent="-285750">
              <a:buFont typeface="Arial" panose="020B0604020202020204" pitchFamily="34" charset="0"/>
              <a:buChar char="•"/>
            </a:pPr>
            <a:r>
              <a:rPr lang="en-US" b="1" dirty="0">
                <a:latin typeface="Arial (Body)"/>
                <a:sym typeface="Wingdings" panose="05000000000000000000" pitchFamily="2" charset="2"/>
              </a:rPr>
              <a:t>MLP</a:t>
            </a:r>
            <a:r>
              <a:rPr lang="en-US" dirty="0">
                <a:latin typeface="Arial (Body)"/>
                <a:sym typeface="Wingdings" panose="05000000000000000000" pitchFamily="2" charset="2"/>
              </a:rPr>
              <a:t> </a:t>
            </a:r>
            <a:r>
              <a:rPr lang="en-US" dirty="0" err="1">
                <a:latin typeface="Arial (Body)"/>
                <a:sym typeface="Wingdings" panose="05000000000000000000" pitchFamily="2" charset="2"/>
              </a:rPr>
              <a:t>cũng</a:t>
            </a:r>
            <a:r>
              <a:rPr lang="en-US" dirty="0">
                <a:latin typeface="Arial (Body)"/>
                <a:sym typeface="Wingdings" panose="05000000000000000000" pitchFamily="2" charset="2"/>
              </a:rPr>
              <a:t> </a:t>
            </a:r>
            <a:r>
              <a:rPr lang="en-US" dirty="0" err="1">
                <a:latin typeface="Arial (Body)"/>
                <a:sym typeface="Wingdings" panose="05000000000000000000" pitchFamily="2" charset="2"/>
              </a:rPr>
              <a:t>là</a:t>
            </a:r>
            <a:r>
              <a:rPr lang="en-US" dirty="0">
                <a:latin typeface="Arial (Body)"/>
                <a:sym typeface="Wingdings" panose="05000000000000000000" pitchFamily="2" charset="2"/>
              </a:rPr>
              <a:t> </a:t>
            </a:r>
            <a:r>
              <a:rPr lang="en-US" dirty="0" err="1">
                <a:latin typeface="Arial (Body)"/>
                <a:sym typeface="Wingdings" panose="05000000000000000000" pitchFamily="2" charset="2"/>
              </a:rPr>
              <a:t>một</a:t>
            </a:r>
            <a:r>
              <a:rPr lang="en-US" dirty="0">
                <a:latin typeface="Arial (Body)"/>
                <a:sym typeface="Wingdings" panose="05000000000000000000" pitchFamily="2" charset="2"/>
              </a:rPr>
              <a:t> </a:t>
            </a:r>
            <a:r>
              <a:rPr lang="en-US" dirty="0" err="1">
                <a:latin typeface="Arial (Body)"/>
                <a:sym typeface="Wingdings" panose="05000000000000000000" pitchFamily="2" charset="2"/>
              </a:rPr>
              <a:t>lựa</a:t>
            </a:r>
            <a:r>
              <a:rPr lang="en-US" dirty="0">
                <a:latin typeface="Arial (Body)"/>
                <a:sym typeface="Wingdings" panose="05000000000000000000" pitchFamily="2" charset="2"/>
              </a:rPr>
              <a:t> </a:t>
            </a:r>
            <a:r>
              <a:rPr lang="en-US" dirty="0" err="1">
                <a:latin typeface="Arial (Body)"/>
                <a:sym typeface="Wingdings" panose="05000000000000000000" pitchFamily="2" charset="2"/>
              </a:rPr>
              <a:t>chọn</a:t>
            </a:r>
            <a:r>
              <a:rPr lang="en-US" dirty="0">
                <a:latin typeface="Arial (Body)"/>
                <a:sym typeface="Wingdings" panose="05000000000000000000" pitchFamily="2" charset="2"/>
              </a:rPr>
              <a:t> </a:t>
            </a:r>
            <a:r>
              <a:rPr lang="en-US" dirty="0" err="1">
                <a:latin typeface="Arial (Body)"/>
                <a:sym typeface="Wingdings" panose="05000000000000000000" pitchFamily="2" charset="2"/>
              </a:rPr>
              <a:t>rất</a:t>
            </a:r>
            <a:r>
              <a:rPr lang="en-US" dirty="0">
                <a:latin typeface="Arial (Body)"/>
                <a:sym typeface="Wingdings" panose="05000000000000000000" pitchFamily="2" charset="2"/>
              </a:rPr>
              <a:t> </a:t>
            </a:r>
            <a:r>
              <a:rPr lang="en-US" dirty="0" err="1">
                <a:latin typeface="Arial (Body)"/>
                <a:sym typeface="Wingdings" panose="05000000000000000000" pitchFamily="2" charset="2"/>
              </a:rPr>
              <a:t>mạnh</a:t>
            </a:r>
            <a:endParaRPr lang="en-US" dirty="0">
              <a:latin typeface="Arial (Body)"/>
              <a:sym typeface="Wingdings" panose="05000000000000000000" pitchFamily="2" charset="2"/>
            </a:endParaRPr>
          </a:p>
          <a:p>
            <a:pPr marL="742950" lvl="1" indent="-285750">
              <a:buFont typeface="Arial" panose="020B0604020202020204" pitchFamily="34" charset="0"/>
              <a:buChar char="•"/>
            </a:pPr>
            <a:r>
              <a:rPr lang="vi-VN" dirty="0">
                <a:latin typeface="Arial (Body)"/>
                <a:sym typeface="Wingdings" panose="05000000000000000000" pitchFamily="2" charset="2"/>
              </a:rPr>
              <a:t>Hiệu suất gần tương đương SVM (accuracy = 97.37%, F1-score = 96.47%).</a:t>
            </a:r>
            <a:endParaRPr lang="en-US" dirty="0">
              <a:latin typeface="Arial (Body)"/>
              <a:sym typeface="Wingdings" panose="05000000000000000000" pitchFamily="2" charset="2"/>
            </a:endParaRPr>
          </a:p>
          <a:p>
            <a:pPr marL="742950" lvl="1" indent="-285750">
              <a:buFont typeface="Arial" panose="020B0604020202020204" pitchFamily="34" charset="0"/>
              <a:buChar char="•"/>
            </a:pPr>
            <a:r>
              <a:rPr lang="vi-VN" dirty="0">
                <a:latin typeface="Arial (Body)"/>
                <a:sym typeface="Wingdings" panose="05000000000000000000" pitchFamily="2" charset="2"/>
              </a:rPr>
              <a:t>Có thể mở rộng và tối ưu thêm bằng cách điều chỉnh số lượng hidden layers.</a:t>
            </a:r>
            <a:endParaRPr lang="en-US" dirty="0">
              <a:latin typeface="Arial (Body)"/>
              <a:sym typeface="Wingdings" panose="05000000000000000000" pitchFamily="2" charset="2"/>
            </a:endParaRPr>
          </a:p>
          <a:p>
            <a:pPr marL="742950" lvl="1" indent="-285750">
              <a:buFont typeface="Arial" panose="020B0604020202020204" pitchFamily="34" charset="0"/>
              <a:buChar char="•"/>
            </a:pPr>
            <a:r>
              <a:rPr lang="vi-VN" dirty="0">
                <a:latin typeface="Arial (Body)"/>
                <a:sym typeface="Wingdings" panose="05000000000000000000" pitchFamily="2" charset="2"/>
              </a:rPr>
              <a:t>Nếu cần mô hình có thể mở rộng tốt hơn cho tập dữ liệu lớn hơn, MLP là một lựa chọn phù hợp.</a:t>
            </a:r>
            <a:endParaRPr lang="en-US" dirty="0">
              <a:latin typeface="Arial (Body)"/>
              <a:sym typeface="Wingdings" panose="05000000000000000000" pitchFamily="2" charset="2"/>
            </a:endParaRPr>
          </a:p>
          <a:p>
            <a:pPr lvl="1"/>
            <a:endParaRPr lang="en-US" dirty="0">
              <a:latin typeface="Arial (Body)"/>
              <a:sym typeface="Wingdings" panose="05000000000000000000" pitchFamily="2" charset="2"/>
            </a:endParaRPr>
          </a:p>
          <a:p>
            <a:pPr marL="285750" indent="-285750">
              <a:buFont typeface="Arial" panose="020B0604020202020204" pitchFamily="34" charset="0"/>
              <a:buChar char="•"/>
            </a:pPr>
            <a:r>
              <a:rPr lang="vi-VN" b="1" dirty="0">
                <a:latin typeface="Arial (Body)"/>
                <a:sym typeface="Wingdings" panose="05000000000000000000" pitchFamily="2" charset="2"/>
              </a:rPr>
              <a:t>Decision Tree</a:t>
            </a:r>
            <a:r>
              <a:rPr lang="vi-VN" dirty="0">
                <a:latin typeface="Arial (Body)"/>
                <a:sym typeface="Wingdings" panose="05000000000000000000" pitchFamily="2" charset="2"/>
              </a:rPr>
              <a:t> có hiệu suất khá tốt nhưng dễ overfit</a:t>
            </a:r>
            <a:endParaRPr lang="en-US" dirty="0">
              <a:latin typeface="Arial (Body)"/>
              <a:sym typeface="Wingdings" panose="05000000000000000000" pitchFamily="2" charset="2"/>
            </a:endParaRPr>
          </a:p>
          <a:p>
            <a:pPr marL="742950" lvl="1" indent="-285750">
              <a:buFont typeface="Arial" panose="020B0604020202020204" pitchFamily="34" charset="0"/>
              <a:buChar char="•"/>
            </a:pPr>
            <a:r>
              <a:rPr lang="vi-VN" dirty="0">
                <a:latin typeface="Arial (Body)"/>
                <a:sym typeface="Wingdings" panose="05000000000000000000" pitchFamily="2" charset="2"/>
              </a:rPr>
              <a:t>Độ chính xác 94% vẫn khá cao, nhưng recall thấp hơn SVM và MLP, có thể bỏ sót bệnh nhân.</a:t>
            </a:r>
            <a:endParaRPr lang="en-US" dirty="0">
              <a:latin typeface="Arial (Body)"/>
              <a:sym typeface="Wingdings" panose="05000000000000000000" pitchFamily="2" charset="2"/>
            </a:endParaRPr>
          </a:p>
          <a:p>
            <a:pPr marL="742950" lvl="1" indent="-285750">
              <a:buFont typeface="Arial" panose="020B0604020202020204" pitchFamily="34" charset="0"/>
              <a:buChar char="•"/>
            </a:pPr>
            <a:endParaRPr lang="en-US" dirty="0">
              <a:latin typeface="Arial (Body)"/>
              <a:sym typeface="Wingdings" panose="05000000000000000000" pitchFamily="2" charset="2"/>
            </a:endParaRPr>
          </a:p>
          <a:p>
            <a:pPr marL="285750" indent="-285750">
              <a:buFont typeface="Arial" panose="020B0604020202020204" pitchFamily="34" charset="0"/>
              <a:buChar char="•"/>
            </a:pPr>
            <a:r>
              <a:rPr lang="en-US" b="1" dirty="0">
                <a:latin typeface="Arial (Body)"/>
                <a:sym typeface="Wingdings" panose="05000000000000000000" pitchFamily="2" charset="2"/>
              </a:rPr>
              <a:t>Logistic Regression</a:t>
            </a:r>
            <a:r>
              <a:rPr lang="en-US" dirty="0">
                <a:latin typeface="Arial (Body)"/>
                <a:sym typeface="Wingdings" panose="05000000000000000000" pitchFamily="2" charset="2"/>
              </a:rPr>
              <a:t> </a:t>
            </a:r>
            <a:r>
              <a:rPr lang="en-US" dirty="0" err="1">
                <a:latin typeface="Arial (Body)"/>
                <a:sym typeface="Wingdings" panose="05000000000000000000" pitchFamily="2" charset="2"/>
              </a:rPr>
              <a:t>là</a:t>
            </a:r>
            <a:r>
              <a:rPr lang="en-US" dirty="0">
                <a:latin typeface="Arial (Body)"/>
                <a:sym typeface="Wingdings" panose="05000000000000000000" pitchFamily="2" charset="2"/>
              </a:rPr>
              <a:t> </a:t>
            </a:r>
            <a:r>
              <a:rPr lang="en-US" dirty="0" err="1">
                <a:latin typeface="Arial (Body)"/>
                <a:sym typeface="Wingdings" panose="05000000000000000000" pitchFamily="2" charset="2"/>
              </a:rPr>
              <a:t>mô</a:t>
            </a:r>
            <a:r>
              <a:rPr lang="en-US" dirty="0">
                <a:latin typeface="Arial (Body)"/>
                <a:sym typeface="Wingdings" panose="05000000000000000000" pitchFamily="2" charset="2"/>
              </a:rPr>
              <a:t> </a:t>
            </a:r>
            <a:r>
              <a:rPr lang="en-US" dirty="0" err="1">
                <a:latin typeface="Arial (Body)"/>
                <a:sym typeface="Wingdings" panose="05000000000000000000" pitchFamily="2" charset="2"/>
              </a:rPr>
              <a:t>hình</a:t>
            </a:r>
            <a:r>
              <a:rPr lang="en-US" dirty="0">
                <a:latin typeface="Arial (Body)"/>
                <a:sym typeface="Wingdings" panose="05000000000000000000" pitchFamily="2" charset="2"/>
              </a:rPr>
              <a:t> </a:t>
            </a:r>
            <a:r>
              <a:rPr lang="en-US" dirty="0" err="1">
                <a:latin typeface="Arial (Body)"/>
                <a:sym typeface="Wingdings" panose="05000000000000000000" pitchFamily="2" charset="2"/>
              </a:rPr>
              <a:t>yếu</a:t>
            </a:r>
            <a:r>
              <a:rPr lang="en-US" dirty="0">
                <a:latin typeface="Arial (Body)"/>
                <a:sym typeface="Wingdings" panose="05000000000000000000" pitchFamily="2" charset="2"/>
              </a:rPr>
              <a:t> </a:t>
            </a:r>
            <a:r>
              <a:rPr lang="en-US" dirty="0" err="1">
                <a:latin typeface="Arial (Body)"/>
                <a:sym typeface="Wingdings" panose="05000000000000000000" pitchFamily="2" charset="2"/>
              </a:rPr>
              <a:t>nhất</a:t>
            </a:r>
            <a:r>
              <a:rPr lang="en-US" dirty="0">
                <a:latin typeface="Arial (Body)"/>
                <a:sym typeface="Wingdings" panose="05000000000000000000" pitchFamily="2" charset="2"/>
              </a:rPr>
              <a:t> </a:t>
            </a:r>
            <a:r>
              <a:rPr lang="en-US" dirty="0" err="1">
                <a:latin typeface="Arial (Body)"/>
                <a:sym typeface="Wingdings" panose="05000000000000000000" pitchFamily="2" charset="2"/>
              </a:rPr>
              <a:t>trong</a:t>
            </a:r>
            <a:r>
              <a:rPr lang="en-US" dirty="0">
                <a:latin typeface="Arial (Body)"/>
                <a:sym typeface="Wingdings" panose="05000000000000000000" pitchFamily="2" charset="2"/>
              </a:rPr>
              <a:t> </a:t>
            </a:r>
            <a:r>
              <a:rPr lang="en-US" dirty="0" err="1">
                <a:latin typeface="Arial (Body)"/>
                <a:sym typeface="Wingdings" panose="05000000000000000000" pitchFamily="2" charset="2"/>
              </a:rPr>
              <a:t>nhóm</a:t>
            </a:r>
            <a:endParaRPr lang="en-US" dirty="0">
              <a:latin typeface="Arial (Body)"/>
              <a:sym typeface="Wingdings" panose="05000000000000000000" pitchFamily="2" charset="2"/>
            </a:endParaRPr>
          </a:p>
          <a:p>
            <a:pPr marL="742950" lvl="1" indent="-285750">
              <a:buFont typeface="Arial" panose="020B0604020202020204" pitchFamily="34" charset="0"/>
              <a:buChar char="•"/>
            </a:pPr>
            <a:r>
              <a:rPr lang="en-US" dirty="0">
                <a:latin typeface="Arial (Body)"/>
                <a:sym typeface="Wingdings" panose="05000000000000000000" pitchFamily="2" charset="2"/>
              </a:rPr>
              <a:t>Accuracy </a:t>
            </a:r>
            <a:r>
              <a:rPr lang="en-US" dirty="0" err="1">
                <a:latin typeface="Arial (Body)"/>
                <a:sym typeface="Wingdings" panose="05000000000000000000" pitchFamily="2" charset="2"/>
              </a:rPr>
              <a:t>thấp</a:t>
            </a:r>
            <a:r>
              <a:rPr lang="en-US" dirty="0">
                <a:latin typeface="Arial (Body)"/>
                <a:sym typeface="Wingdings" panose="05000000000000000000" pitchFamily="2" charset="2"/>
              </a:rPr>
              <a:t> </a:t>
            </a:r>
            <a:r>
              <a:rPr lang="en-US" dirty="0" err="1">
                <a:latin typeface="Arial (Body)"/>
                <a:sym typeface="Wingdings" panose="05000000000000000000" pitchFamily="2" charset="2"/>
              </a:rPr>
              <a:t>nhất</a:t>
            </a:r>
            <a:r>
              <a:rPr lang="en-US" dirty="0">
                <a:latin typeface="Arial (Body)"/>
                <a:sym typeface="Wingdings" panose="05000000000000000000" pitchFamily="2" charset="2"/>
              </a:rPr>
              <a:t> (93%), recall </a:t>
            </a:r>
            <a:r>
              <a:rPr lang="en-US" dirty="0" err="1">
                <a:latin typeface="Arial (Body)"/>
                <a:sym typeface="Wingdings" panose="05000000000000000000" pitchFamily="2" charset="2"/>
              </a:rPr>
              <a:t>thấp</a:t>
            </a:r>
            <a:r>
              <a:rPr lang="en-US" dirty="0">
                <a:latin typeface="Arial (Body)"/>
                <a:sym typeface="Wingdings" panose="05000000000000000000" pitchFamily="2" charset="2"/>
              </a:rPr>
              <a:t> </a:t>
            </a:r>
            <a:r>
              <a:rPr lang="en-US" dirty="0" err="1">
                <a:latin typeface="Arial (Body)"/>
                <a:sym typeface="Wingdings" panose="05000000000000000000" pitchFamily="2" charset="2"/>
              </a:rPr>
              <a:t>nhất</a:t>
            </a:r>
            <a:r>
              <a:rPr lang="en-US" dirty="0">
                <a:latin typeface="Arial (Body)"/>
                <a:sym typeface="Wingdings" panose="05000000000000000000" pitchFamily="2" charset="2"/>
              </a:rPr>
              <a:t> (86%) → </a:t>
            </a:r>
            <a:r>
              <a:rPr lang="en-US" dirty="0" err="1">
                <a:latin typeface="Arial (Body)"/>
                <a:sym typeface="Wingdings" panose="05000000000000000000" pitchFamily="2" charset="2"/>
              </a:rPr>
              <a:t>dễ</a:t>
            </a:r>
            <a:r>
              <a:rPr lang="en-US" dirty="0">
                <a:latin typeface="Arial (Body)"/>
                <a:sym typeface="Wingdings" panose="05000000000000000000" pitchFamily="2" charset="2"/>
              </a:rPr>
              <a:t> </a:t>
            </a:r>
            <a:r>
              <a:rPr lang="en-US" dirty="0" err="1">
                <a:latin typeface="Arial (Body)"/>
                <a:sym typeface="Wingdings" panose="05000000000000000000" pitchFamily="2" charset="2"/>
              </a:rPr>
              <a:t>bỏ</a:t>
            </a:r>
            <a:r>
              <a:rPr lang="en-US" dirty="0">
                <a:latin typeface="Arial (Body)"/>
                <a:sym typeface="Wingdings" panose="05000000000000000000" pitchFamily="2" charset="2"/>
              </a:rPr>
              <a:t> </a:t>
            </a:r>
            <a:r>
              <a:rPr lang="en-US" dirty="0" err="1">
                <a:latin typeface="Arial (Body)"/>
                <a:sym typeface="Wingdings" panose="05000000000000000000" pitchFamily="2" charset="2"/>
              </a:rPr>
              <a:t>sót</a:t>
            </a:r>
            <a:r>
              <a:rPr lang="en-US" dirty="0">
                <a:latin typeface="Arial (Body)"/>
                <a:sym typeface="Wingdings" panose="05000000000000000000" pitchFamily="2" charset="2"/>
              </a:rPr>
              <a:t> </a:t>
            </a:r>
            <a:r>
              <a:rPr lang="en-US" dirty="0" err="1">
                <a:latin typeface="Arial (Body)"/>
                <a:sym typeface="Wingdings" panose="05000000000000000000" pitchFamily="2" charset="2"/>
              </a:rPr>
              <a:t>bệnh</a:t>
            </a:r>
            <a:r>
              <a:rPr lang="en-US" dirty="0">
                <a:latin typeface="Arial (Body)"/>
                <a:sym typeface="Wingdings" panose="05000000000000000000" pitchFamily="2" charset="2"/>
              </a:rPr>
              <a:t> </a:t>
            </a:r>
            <a:r>
              <a:rPr lang="en-US" dirty="0" err="1">
                <a:latin typeface="Arial (Body)"/>
                <a:sym typeface="Wingdings" panose="05000000000000000000" pitchFamily="2" charset="2"/>
              </a:rPr>
              <a:t>nhân</a:t>
            </a:r>
            <a:r>
              <a:rPr lang="en-US" dirty="0">
                <a:latin typeface="Arial (Body)"/>
                <a:sym typeface="Wingdings" panose="05000000000000000000" pitchFamily="2" charset="2"/>
              </a:rPr>
              <a:t>.</a:t>
            </a:r>
          </a:p>
          <a:p>
            <a:pPr marL="742950" lvl="1" indent="-285750">
              <a:buFont typeface="Arial" panose="020B0604020202020204" pitchFamily="34" charset="0"/>
              <a:buChar char="•"/>
            </a:pPr>
            <a:r>
              <a:rPr lang="vi-VN" dirty="0">
                <a:latin typeface="Arial (Body)"/>
                <a:sym typeface="Wingdings" panose="05000000000000000000" pitchFamily="2" charset="2"/>
              </a:rPr>
              <a:t>Là mô hình tuyến tính, khó học tốt trên dữ liệu phi tuyến như ung thư vú.</a:t>
            </a:r>
            <a:endParaRPr lang="en-US" dirty="0">
              <a:latin typeface="Arial (Body)"/>
              <a:sym typeface="Wingdings" panose="05000000000000000000" pitchFamily="2" charset="2"/>
            </a:endParaRPr>
          </a:p>
          <a:p>
            <a:pPr marL="742950" lvl="1" indent="-285750">
              <a:buFont typeface="Arial" panose="020B0604020202020204" pitchFamily="34" charset="0"/>
              <a:buChar char="•"/>
            </a:pPr>
            <a:r>
              <a:rPr lang="en-US" dirty="0" err="1">
                <a:latin typeface="Arial (Body)"/>
                <a:sym typeface="Wingdings" panose="05000000000000000000" pitchFamily="2" charset="2"/>
              </a:rPr>
              <a:t>Không</a:t>
            </a:r>
            <a:r>
              <a:rPr lang="en-US" dirty="0">
                <a:latin typeface="Arial (Body)"/>
                <a:sym typeface="Wingdings" panose="05000000000000000000" pitchFamily="2" charset="2"/>
              </a:rPr>
              <a:t> </a:t>
            </a:r>
            <a:r>
              <a:rPr lang="en-US" dirty="0" err="1">
                <a:latin typeface="Arial (Body)"/>
                <a:sym typeface="Wingdings" panose="05000000000000000000" pitchFamily="2" charset="2"/>
              </a:rPr>
              <a:t>phải</a:t>
            </a:r>
            <a:r>
              <a:rPr lang="en-US" dirty="0">
                <a:latin typeface="Arial (Body)"/>
                <a:sym typeface="Wingdings" panose="05000000000000000000" pitchFamily="2" charset="2"/>
              </a:rPr>
              <a:t> </a:t>
            </a:r>
            <a:r>
              <a:rPr lang="en-US" dirty="0" err="1">
                <a:latin typeface="Arial (Body)"/>
                <a:sym typeface="Wingdings" panose="05000000000000000000" pitchFamily="2" charset="2"/>
              </a:rPr>
              <a:t>là</a:t>
            </a:r>
            <a:r>
              <a:rPr lang="en-US" dirty="0">
                <a:latin typeface="Arial (Body)"/>
                <a:sym typeface="Wingdings" panose="05000000000000000000" pitchFamily="2" charset="2"/>
              </a:rPr>
              <a:t> </a:t>
            </a:r>
            <a:r>
              <a:rPr lang="en-US" dirty="0" err="1">
                <a:latin typeface="Arial (Body)"/>
                <a:sym typeface="Wingdings" panose="05000000000000000000" pitchFamily="2" charset="2"/>
              </a:rPr>
              <a:t>lựa</a:t>
            </a:r>
            <a:r>
              <a:rPr lang="en-US" dirty="0">
                <a:latin typeface="Arial (Body)"/>
                <a:sym typeface="Wingdings" panose="05000000000000000000" pitchFamily="2" charset="2"/>
              </a:rPr>
              <a:t> </a:t>
            </a:r>
            <a:r>
              <a:rPr lang="en-US" dirty="0" err="1">
                <a:latin typeface="Arial (Body)"/>
                <a:sym typeface="Wingdings" panose="05000000000000000000" pitchFamily="2" charset="2"/>
              </a:rPr>
              <a:t>chọn</a:t>
            </a:r>
            <a:r>
              <a:rPr lang="en-US" dirty="0">
                <a:latin typeface="Arial (Body)"/>
                <a:sym typeface="Wingdings" panose="05000000000000000000" pitchFamily="2" charset="2"/>
              </a:rPr>
              <a:t> </a:t>
            </a:r>
            <a:r>
              <a:rPr lang="en-US" dirty="0" err="1">
                <a:latin typeface="Arial (Body)"/>
                <a:sym typeface="Wingdings" panose="05000000000000000000" pitchFamily="2" charset="2"/>
              </a:rPr>
              <a:t>tốt</a:t>
            </a:r>
            <a:r>
              <a:rPr lang="en-US" dirty="0">
                <a:latin typeface="Arial (Body)"/>
                <a:sym typeface="Wingdings" panose="05000000000000000000" pitchFamily="2" charset="2"/>
              </a:rPr>
              <a:t> </a:t>
            </a:r>
            <a:r>
              <a:rPr lang="en-US" dirty="0" err="1">
                <a:latin typeface="Arial (Body)"/>
                <a:sym typeface="Wingdings" panose="05000000000000000000" pitchFamily="2" charset="2"/>
              </a:rPr>
              <a:t>nhất</a:t>
            </a:r>
            <a:r>
              <a:rPr lang="en-US" dirty="0">
                <a:latin typeface="Arial (Body)"/>
                <a:sym typeface="Wingdings" panose="05000000000000000000" pitchFamily="2" charset="2"/>
              </a:rPr>
              <a:t> </a:t>
            </a:r>
            <a:r>
              <a:rPr lang="en-US" dirty="0" err="1">
                <a:latin typeface="Arial (Body)"/>
                <a:sym typeface="Wingdings" panose="05000000000000000000" pitchFamily="2" charset="2"/>
              </a:rPr>
              <a:t>cho</a:t>
            </a:r>
            <a:r>
              <a:rPr lang="en-US" dirty="0">
                <a:latin typeface="Arial (Body)"/>
                <a:sym typeface="Wingdings" panose="05000000000000000000" pitchFamily="2" charset="2"/>
              </a:rPr>
              <a:t> </a:t>
            </a:r>
            <a:r>
              <a:rPr lang="en-US" dirty="0" err="1">
                <a:latin typeface="Arial (Body)"/>
                <a:sym typeface="Wingdings" panose="05000000000000000000" pitchFamily="2" charset="2"/>
              </a:rPr>
              <a:t>bài</a:t>
            </a:r>
            <a:r>
              <a:rPr lang="en-US" dirty="0">
                <a:latin typeface="Arial (Body)"/>
                <a:sym typeface="Wingdings" panose="05000000000000000000" pitchFamily="2" charset="2"/>
              </a:rPr>
              <a:t> </a:t>
            </a:r>
            <a:r>
              <a:rPr lang="en-US" dirty="0" err="1">
                <a:latin typeface="Arial (Body)"/>
                <a:sym typeface="Wingdings" panose="05000000000000000000" pitchFamily="2" charset="2"/>
              </a:rPr>
              <a:t>toán</a:t>
            </a:r>
            <a:r>
              <a:rPr lang="en-US" dirty="0">
                <a:latin typeface="Arial (Body)"/>
                <a:sym typeface="Wingdings" panose="05000000000000000000" pitchFamily="2" charset="2"/>
              </a:rPr>
              <a:t> </a:t>
            </a:r>
            <a:r>
              <a:rPr lang="en-US" dirty="0" err="1">
                <a:latin typeface="Arial (Body)"/>
                <a:sym typeface="Wingdings" panose="05000000000000000000" pitchFamily="2" charset="2"/>
              </a:rPr>
              <a:t>này</a:t>
            </a:r>
            <a:r>
              <a:rPr lang="en-US" dirty="0">
                <a:latin typeface="Arial (Body)"/>
                <a:sym typeface="Wingdings" panose="05000000000000000000" pitchFamily="2" charset="2"/>
              </a:rPr>
              <a:t>.</a:t>
            </a:r>
          </a:p>
        </p:txBody>
      </p:sp>
    </p:spTree>
    <p:extLst>
      <p:ext uri="{BB962C8B-B14F-4D97-AF65-F5344CB8AC3E}">
        <p14:creationId xmlns:p14="http://schemas.microsoft.com/office/powerpoint/2010/main" val="894063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962</Words>
  <Application>Microsoft Office PowerPoint</Application>
  <PresentationFormat>Widescreen</PresentationFormat>
  <Paragraphs>108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(Body)</vt:lpstr>
      <vt:lpstr>Calibri</vt:lpstr>
      <vt:lpstr>Calibri Light</vt:lpstr>
      <vt:lpstr>Wingdings</vt:lpstr>
      <vt:lpstr>Office Theme</vt:lpstr>
      <vt:lpstr>Dự đoán ung thư vú (Breast Cancer) sử dụng mô hình Decision Tree, Linear Regression, MLP và SVM kernel </vt:lpstr>
      <vt:lpstr>Dataset</vt:lpstr>
      <vt:lpstr>Xử lý dữ liệu</vt:lpstr>
      <vt:lpstr>Huấn luyện và đánh giá</vt:lpstr>
      <vt:lpstr>Decision Tree</vt:lpstr>
      <vt:lpstr>PowerPoint Presentation</vt:lpstr>
      <vt:lpstr>Đánh giá kết quả</vt:lpstr>
      <vt:lpstr>Đánh giá kết quả</vt:lpstr>
      <vt:lpstr>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Khánh Driger</dc:creator>
  <cp:lastModifiedBy>Khánh Driger</cp:lastModifiedBy>
  <cp:revision>41</cp:revision>
  <dcterms:created xsi:type="dcterms:W3CDTF">2025-02-19T16:53:19Z</dcterms:created>
  <dcterms:modified xsi:type="dcterms:W3CDTF">2025-02-23T17:05:45Z</dcterms:modified>
</cp:coreProperties>
</file>