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AA83B1-7158-4901-8CED-9FCEC9160F1F}">
  <a:tblStyle styleId="{A6AA83B1-7158-4901-8CED-9FCEC9160F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c07c4014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c07c4014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c07c4014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c07c4014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c07c4014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c07c4014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c07c4014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c07c4014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c07c4014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c07c4014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c07c4014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c07c4014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c07c4014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c07c4014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a48d61a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a48d61a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c07c4014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c07c4014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c07c4014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c07c4014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c07c4014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c07c4014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c07c4014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c07c4014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c07c4014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c07c4014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c07c4014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c07c4014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c07c4014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c07c4014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c07c4014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c07c4014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15151"/>
            </a:gs>
            <a:gs pos="100000">
              <a:srgbClr val="101010"/>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Exploring Biases In AI Image Generation</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1437300" y="2797175"/>
            <a:ext cx="62694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n" sz="3000">
                <a:solidFill>
                  <a:schemeClr val="accent2"/>
                </a:solidFill>
                <a:latin typeface="Times New Roman"/>
                <a:ea typeface="Times New Roman"/>
                <a:cs typeface="Times New Roman"/>
                <a:sym typeface="Times New Roman"/>
              </a:rPr>
              <a:t>By: De’Andre Brown, Shazadul Islam, and Valerii Panasenko</a:t>
            </a:r>
            <a:endParaRPr sz="3000">
              <a:solidFill>
                <a:schemeClr val="accent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216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AI-Generated Images Ethnicity Demographics Graphs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15" name="Google Shape;115;p22"/>
          <p:cNvPicPr preferRelativeResize="0"/>
          <p:nvPr/>
        </p:nvPicPr>
        <p:blipFill>
          <a:blip r:embed="rId3">
            <a:alphaModFix/>
          </a:blip>
          <a:stretch>
            <a:fillRect/>
          </a:stretch>
        </p:blipFill>
        <p:spPr>
          <a:xfrm>
            <a:off x="5666225" y="790825"/>
            <a:ext cx="3166075" cy="2374568"/>
          </a:xfrm>
          <a:prstGeom prst="rect">
            <a:avLst/>
          </a:prstGeom>
          <a:noFill/>
          <a:ln>
            <a:noFill/>
          </a:ln>
        </p:spPr>
      </p:pic>
      <p:pic>
        <p:nvPicPr>
          <p:cNvPr id="116" name="Google Shape;116;p22"/>
          <p:cNvPicPr preferRelativeResize="0"/>
          <p:nvPr/>
        </p:nvPicPr>
        <p:blipFill>
          <a:blip r:embed="rId4">
            <a:alphaModFix/>
          </a:blip>
          <a:stretch>
            <a:fillRect/>
          </a:stretch>
        </p:blipFill>
        <p:spPr>
          <a:xfrm>
            <a:off x="311700" y="790825"/>
            <a:ext cx="3166075" cy="2374568"/>
          </a:xfrm>
          <a:prstGeom prst="rect">
            <a:avLst/>
          </a:prstGeom>
          <a:noFill/>
          <a:ln>
            <a:noFill/>
          </a:ln>
        </p:spPr>
      </p:pic>
      <p:pic>
        <p:nvPicPr>
          <p:cNvPr id="117" name="Google Shape;117;p22"/>
          <p:cNvPicPr preferRelativeResize="0"/>
          <p:nvPr/>
        </p:nvPicPr>
        <p:blipFill>
          <a:blip r:embed="rId5">
            <a:alphaModFix/>
          </a:blip>
          <a:stretch>
            <a:fillRect/>
          </a:stretch>
        </p:blipFill>
        <p:spPr>
          <a:xfrm>
            <a:off x="3209775" y="2571750"/>
            <a:ext cx="3166075" cy="2374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209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Real Ethnicity Demographics</a:t>
            </a:r>
            <a:endParaRPr>
              <a:latin typeface="Times New Roman"/>
              <a:ea typeface="Times New Roman"/>
              <a:cs typeface="Times New Roman"/>
              <a:sym typeface="Times New Roman"/>
            </a:endParaRPr>
          </a:p>
        </p:txBody>
      </p:sp>
      <p:pic>
        <p:nvPicPr>
          <p:cNvPr id="123" name="Google Shape;123;p23"/>
          <p:cNvPicPr preferRelativeResize="0"/>
          <p:nvPr/>
        </p:nvPicPr>
        <p:blipFill>
          <a:blip r:embed="rId3">
            <a:alphaModFix/>
          </a:blip>
          <a:stretch>
            <a:fillRect/>
          </a:stretch>
        </p:blipFill>
        <p:spPr>
          <a:xfrm>
            <a:off x="0" y="782525"/>
            <a:ext cx="3003725" cy="3707625"/>
          </a:xfrm>
          <a:prstGeom prst="rect">
            <a:avLst/>
          </a:prstGeom>
          <a:noFill/>
          <a:ln>
            <a:noFill/>
          </a:ln>
        </p:spPr>
      </p:pic>
      <p:pic>
        <p:nvPicPr>
          <p:cNvPr id="124" name="Google Shape;124;p23"/>
          <p:cNvPicPr preferRelativeResize="0"/>
          <p:nvPr/>
        </p:nvPicPr>
        <p:blipFill>
          <a:blip r:embed="rId4">
            <a:alphaModFix/>
          </a:blip>
          <a:stretch>
            <a:fillRect/>
          </a:stretch>
        </p:blipFill>
        <p:spPr>
          <a:xfrm>
            <a:off x="3036938" y="782525"/>
            <a:ext cx="3070125" cy="4079735"/>
          </a:xfrm>
          <a:prstGeom prst="rect">
            <a:avLst/>
          </a:prstGeom>
          <a:noFill/>
          <a:ln>
            <a:noFill/>
          </a:ln>
        </p:spPr>
      </p:pic>
      <p:pic>
        <p:nvPicPr>
          <p:cNvPr id="125" name="Google Shape;125;p23"/>
          <p:cNvPicPr preferRelativeResize="0"/>
          <p:nvPr/>
        </p:nvPicPr>
        <p:blipFill>
          <a:blip r:embed="rId5">
            <a:alphaModFix/>
          </a:blip>
          <a:stretch>
            <a:fillRect/>
          </a:stretch>
        </p:blipFill>
        <p:spPr>
          <a:xfrm>
            <a:off x="6140275" y="782525"/>
            <a:ext cx="3003725" cy="351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216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AI-Generated Images Age Demographics Graphs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31" name="Google Shape;131;p24"/>
          <p:cNvPicPr preferRelativeResize="0"/>
          <p:nvPr/>
        </p:nvPicPr>
        <p:blipFill>
          <a:blip r:embed="rId3">
            <a:alphaModFix/>
          </a:blip>
          <a:stretch>
            <a:fillRect/>
          </a:stretch>
        </p:blipFill>
        <p:spPr>
          <a:xfrm>
            <a:off x="311700" y="794300"/>
            <a:ext cx="3404700" cy="2553500"/>
          </a:xfrm>
          <a:prstGeom prst="rect">
            <a:avLst/>
          </a:prstGeom>
          <a:noFill/>
          <a:ln>
            <a:noFill/>
          </a:ln>
        </p:spPr>
      </p:pic>
      <p:pic>
        <p:nvPicPr>
          <p:cNvPr id="132" name="Google Shape;132;p24"/>
          <p:cNvPicPr preferRelativeResize="0"/>
          <p:nvPr/>
        </p:nvPicPr>
        <p:blipFill>
          <a:blip r:embed="rId4">
            <a:alphaModFix/>
          </a:blip>
          <a:stretch>
            <a:fillRect/>
          </a:stretch>
        </p:blipFill>
        <p:spPr>
          <a:xfrm>
            <a:off x="5427600" y="790825"/>
            <a:ext cx="3404700" cy="2553500"/>
          </a:xfrm>
          <a:prstGeom prst="rect">
            <a:avLst/>
          </a:prstGeom>
          <a:noFill/>
          <a:ln>
            <a:noFill/>
          </a:ln>
        </p:spPr>
      </p:pic>
      <p:pic>
        <p:nvPicPr>
          <p:cNvPr id="133" name="Google Shape;133;p24"/>
          <p:cNvPicPr preferRelativeResize="0"/>
          <p:nvPr/>
        </p:nvPicPr>
        <p:blipFill>
          <a:blip r:embed="rId5">
            <a:alphaModFix/>
          </a:blip>
          <a:stretch>
            <a:fillRect/>
          </a:stretch>
        </p:blipFill>
        <p:spPr>
          <a:xfrm>
            <a:off x="2869650" y="2571750"/>
            <a:ext cx="3404700" cy="2553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17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Real Age Demographics</a:t>
            </a:r>
            <a:endParaRPr>
              <a:latin typeface="Times New Roman"/>
              <a:ea typeface="Times New Roman"/>
              <a:cs typeface="Times New Roman"/>
              <a:sym typeface="Times New Roman"/>
            </a:endParaRPr>
          </a:p>
        </p:txBody>
      </p:sp>
      <p:pic>
        <p:nvPicPr>
          <p:cNvPr id="139" name="Google Shape;139;p25"/>
          <p:cNvPicPr preferRelativeResize="0"/>
          <p:nvPr/>
        </p:nvPicPr>
        <p:blipFill>
          <a:blip r:embed="rId3">
            <a:alphaModFix/>
          </a:blip>
          <a:stretch>
            <a:fillRect/>
          </a:stretch>
        </p:blipFill>
        <p:spPr>
          <a:xfrm>
            <a:off x="0" y="1134013"/>
            <a:ext cx="3065790" cy="2875471"/>
          </a:xfrm>
          <a:prstGeom prst="rect">
            <a:avLst/>
          </a:prstGeom>
          <a:noFill/>
          <a:ln>
            <a:noFill/>
          </a:ln>
        </p:spPr>
      </p:pic>
      <p:pic>
        <p:nvPicPr>
          <p:cNvPr id="140" name="Google Shape;140;p25"/>
          <p:cNvPicPr preferRelativeResize="0"/>
          <p:nvPr/>
        </p:nvPicPr>
        <p:blipFill>
          <a:blip r:embed="rId4">
            <a:alphaModFix/>
          </a:blip>
          <a:stretch>
            <a:fillRect/>
          </a:stretch>
        </p:blipFill>
        <p:spPr>
          <a:xfrm>
            <a:off x="3065790" y="1134013"/>
            <a:ext cx="3065791" cy="2869585"/>
          </a:xfrm>
          <a:prstGeom prst="rect">
            <a:avLst/>
          </a:prstGeom>
          <a:noFill/>
          <a:ln>
            <a:noFill/>
          </a:ln>
        </p:spPr>
      </p:pic>
      <p:pic>
        <p:nvPicPr>
          <p:cNvPr id="141" name="Google Shape;141;p25"/>
          <p:cNvPicPr preferRelativeResize="0"/>
          <p:nvPr/>
        </p:nvPicPr>
        <p:blipFill>
          <a:blip r:embed="rId5">
            <a:alphaModFix/>
          </a:blip>
          <a:stretch>
            <a:fillRect/>
          </a:stretch>
        </p:blipFill>
        <p:spPr>
          <a:xfrm>
            <a:off x="6078209" y="1134013"/>
            <a:ext cx="3065790" cy="286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6"/>
          <p:cNvPicPr preferRelativeResize="0"/>
          <p:nvPr/>
        </p:nvPicPr>
        <p:blipFill>
          <a:blip r:embed="rId3">
            <a:alphaModFix/>
          </a:blip>
          <a:stretch>
            <a:fillRect/>
          </a:stretch>
        </p:blipFill>
        <p:spPr>
          <a:xfrm>
            <a:off x="2956899" y="2571750"/>
            <a:ext cx="3230200" cy="2422625"/>
          </a:xfrm>
          <a:prstGeom prst="rect">
            <a:avLst/>
          </a:prstGeom>
          <a:noFill/>
          <a:ln>
            <a:noFill/>
          </a:ln>
        </p:spPr>
      </p:pic>
      <p:sp>
        <p:nvSpPr>
          <p:cNvPr id="147" name="Google Shape;147;p26"/>
          <p:cNvSpPr txBox="1"/>
          <p:nvPr>
            <p:ph type="title"/>
          </p:nvPr>
        </p:nvSpPr>
        <p:spPr>
          <a:xfrm>
            <a:off x="311700" y="2216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AI-Generated Profession Images Comparison Graphs</a:t>
            </a:r>
            <a:endParaRPr>
              <a:latin typeface="Times New Roman"/>
              <a:ea typeface="Times New Roman"/>
              <a:cs typeface="Times New Roman"/>
              <a:sym typeface="Times New Roman"/>
            </a:endParaRPr>
          </a:p>
        </p:txBody>
      </p:sp>
      <p:pic>
        <p:nvPicPr>
          <p:cNvPr id="148" name="Google Shape;148;p26"/>
          <p:cNvPicPr preferRelativeResize="0"/>
          <p:nvPr/>
        </p:nvPicPr>
        <p:blipFill>
          <a:blip r:embed="rId4">
            <a:alphaModFix/>
          </a:blip>
          <a:stretch>
            <a:fillRect/>
          </a:stretch>
        </p:blipFill>
        <p:spPr>
          <a:xfrm>
            <a:off x="5602098" y="794300"/>
            <a:ext cx="3230200" cy="2422625"/>
          </a:xfrm>
          <a:prstGeom prst="rect">
            <a:avLst/>
          </a:prstGeom>
          <a:noFill/>
          <a:ln>
            <a:noFill/>
          </a:ln>
        </p:spPr>
      </p:pic>
      <p:pic>
        <p:nvPicPr>
          <p:cNvPr id="149" name="Google Shape;149;p26"/>
          <p:cNvPicPr preferRelativeResize="0"/>
          <p:nvPr/>
        </p:nvPicPr>
        <p:blipFill>
          <a:blip r:embed="rId5">
            <a:alphaModFix/>
          </a:blip>
          <a:stretch>
            <a:fillRect/>
          </a:stretch>
        </p:blipFill>
        <p:spPr>
          <a:xfrm>
            <a:off x="311700" y="794300"/>
            <a:ext cx="3230200" cy="2422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latin typeface="Times New Roman"/>
                <a:ea typeface="Times New Roman"/>
                <a:cs typeface="Times New Roman"/>
                <a:sym typeface="Times New Roman"/>
              </a:rPr>
              <a:t>Discussion</a:t>
            </a:r>
            <a:endParaRPr sz="2820">
              <a:latin typeface="Times New Roman"/>
              <a:ea typeface="Times New Roman"/>
              <a:cs typeface="Times New Roman"/>
              <a:sym typeface="Times New Roman"/>
            </a:endParaRPr>
          </a:p>
        </p:txBody>
      </p:sp>
      <p:sp>
        <p:nvSpPr>
          <p:cNvPr id="155" name="Google Shape;155;p27"/>
          <p:cNvSpPr txBox="1"/>
          <p:nvPr>
            <p:ph idx="1" type="body"/>
          </p:nvPr>
        </p:nvSpPr>
        <p:spPr>
          <a:xfrm>
            <a:off x="558075" y="802125"/>
            <a:ext cx="8037300" cy="481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i="1" lang="en">
                <a:solidFill>
                  <a:schemeClr val="dk1"/>
                </a:solidFill>
                <a:latin typeface="Times New Roman"/>
                <a:ea typeface="Times New Roman"/>
                <a:cs typeface="Times New Roman"/>
                <a:sym typeface="Times New Roman"/>
              </a:rPr>
              <a:t>Our gathered data, showed a significant bias within Gender, Age, and Ethnicity</a:t>
            </a:r>
            <a:r>
              <a:rPr b="1" lang="en">
                <a:solidFill>
                  <a:schemeClr val="dk1"/>
                </a:solidFill>
                <a:latin typeface="Times New Roman"/>
                <a:ea typeface="Times New Roman"/>
                <a:cs typeface="Times New Roman"/>
                <a:sym typeface="Times New Roman"/>
              </a:rPr>
              <a:t> </a:t>
            </a:r>
            <a:endParaRPr b="1">
              <a:solidFill>
                <a:schemeClr val="dk1"/>
              </a:solidFill>
              <a:latin typeface="Times New Roman"/>
              <a:ea typeface="Times New Roman"/>
              <a:cs typeface="Times New Roman"/>
              <a:sym typeface="Times New Roman"/>
            </a:endParaRPr>
          </a:p>
        </p:txBody>
      </p:sp>
      <p:sp>
        <p:nvSpPr>
          <p:cNvPr id="156" name="Google Shape;156;p27"/>
          <p:cNvSpPr txBox="1"/>
          <p:nvPr/>
        </p:nvSpPr>
        <p:spPr>
          <a:xfrm>
            <a:off x="3194775" y="1334625"/>
            <a:ext cx="2763900" cy="3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dk1"/>
                </a:solidFill>
                <a:latin typeface="Times New Roman"/>
                <a:ea typeface="Times New Roman"/>
                <a:cs typeface="Times New Roman"/>
                <a:sym typeface="Times New Roman"/>
              </a:rPr>
              <a:t>Ethnicity</a:t>
            </a:r>
            <a:endParaRPr b="1" sz="23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According to boxer demographics by Zippia, 54.6% are White, whereas our AI-generated data gave us a result of 22% of the total being white.</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Of the images of chefs generated, 83% of them were White,12% Black, and 5% Asian. Zippia reports 55% of chefs are White, 17.1% Latinx, 11.4% Asian, and 10.35 Black.</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AI-generated images of librarians brought back an inconsistent result, showing us 55% White, 27% Black, whereas according to Zippia, 77.1% are White, and 6.4% are Black.</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endParaRPr>
          </a:p>
        </p:txBody>
      </p:sp>
      <p:sp>
        <p:nvSpPr>
          <p:cNvPr id="157" name="Google Shape;157;p27"/>
          <p:cNvSpPr txBox="1"/>
          <p:nvPr/>
        </p:nvSpPr>
        <p:spPr>
          <a:xfrm>
            <a:off x="5958675" y="1334625"/>
            <a:ext cx="2895600" cy="3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dk1"/>
                </a:solidFill>
                <a:latin typeface="Times New Roman"/>
                <a:ea typeface="Times New Roman"/>
                <a:cs typeface="Times New Roman"/>
                <a:sym typeface="Times New Roman"/>
              </a:rPr>
              <a:t>Age</a:t>
            </a:r>
            <a:endParaRPr b="1" sz="23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Age bias in AI-generated boxer images depicted younger adults 97% of the time whereas, the real world only shows 26% being between 20-30, and the higher average of 50% belonging to boxers over 40 years old.</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 This trend followed in our AI-generated chef images, giving us a result of 94% being between 20-30, and only 6% being above 60.</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Our librarian images also gave us a result of 85% being young people, when the real world data shows that 75% of librarians are in their 40s or higher.</a:t>
            </a:r>
            <a:endParaRPr sz="1200">
              <a:solidFill>
                <a:schemeClr val="dk1"/>
              </a:solidFill>
              <a:latin typeface="Times New Roman"/>
              <a:ea typeface="Times New Roman"/>
              <a:cs typeface="Times New Roman"/>
              <a:sym typeface="Times New Roman"/>
            </a:endParaRPr>
          </a:p>
        </p:txBody>
      </p:sp>
      <p:sp>
        <p:nvSpPr>
          <p:cNvPr id="158" name="Google Shape;158;p27"/>
          <p:cNvSpPr txBox="1"/>
          <p:nvPr/>
        </p:nvSpPr>
        <p:spPr>
          <a:xfrm>
            <a:off x="120575" y="1334625"/>
            <a:ext cx="2947200" cy="3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dk1"/>
                </a:solidFill>
                <a:latin typeface="Times New Roman"/>
                <a:ea typeface="Times New Roman"/>
                <a:cs typeface="Times New Roman"/>
                <a:sym typeface="Times New Roman"/>
              </a:rPr>
              <a:t>Gender</a:t>
            </a:r>
            <a:endParaRPr b="1" sz="2300">
              <a:solidFill>
                <a:schemeClr val="dk1"/>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Data gathered from the AI-generated boxer images misrepresented a male dominated sport by producing a majority female result.</a:t>
            </a:r>
            <a:endParaRPr sz="1200">
              <a:solidFill>
                <a:schemeClr val="dk1"/>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Our AI-generated chef images presented us with the same misrepresentation. </a:t>
            </a:r>
            <a:endParaRPr sz="1200">
              <a:solidFill>
                <a:schemeClr val="dk1"/>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 contrast, the AI-generated Librarian images produced a 91% Female population, while the real data shows it’s closer to 68.7%</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210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64" name="Google Shape;164;p28"/>
          <p:cNvSpPr txBox="1"/>
          <p:nvPr>
            <p:ph idx="1" type="body"/>
          </p:nvPr>
        </p:nvSpPr>
        <p:spPr>
          <a:xfrm>
            <a:off x="311700" y="782875"/>
            <a:ext cx="8520600" cy="4008600"/>
          </a:xfrm>
          <a:prstGeom prst="rect">
            <a:avLst/>
          </a:prstGeom>
        </p:spPr>
        <p:txBody>
          <a:bodyPr anchorCtr="0" anchor="t" bIns="91425" lIns="91425" spcFirstLastPara="1" rIns="91425" wrap="square" tIns="91425">
            <a:normAutofit fontScale="85000"/>
          </a:bodyPr>
          <a:lstStyle/>
          <a:p>
            <a:pPr indent="0" lvl="0" marL="0" rtl="0" algn="l">
              <a:lnSpc>
                <a:spcPct val="200000"/>
              </a:lnSpc>
              <a:spcBef>
                <a:spcPts val="0"/>
              </a:spcBef>
              <a:spcAft>
                <a:spcPts val="0"/>
              </a:spcAft>
              <a:buNone/>
            </a:pPr>
            <a:r>
              <a:rPr b="1" lang="en" sz="1535" u="sng">
                <a:solidFill>
                  <a:schemeClr val="dk1"/>
                </a:solidFill>
                <a:latin typeface="Times New Roman"/>
                <a:ea typeface="Times New Roman"/>
                <a:cs typeface="Times New Roman"/>
                <a:sym typeface="Times New Roman"/>
              </a:rPr>
              <a:t>What we Learned:</a:t>
            </a:r>
            <a:r>
              <a:rPr b="1" lang="en" sz="1635">
                <a:solidFill>
                  <a:schemeClr val="dk1"/>
                </a:solidFill>
                <a:latin typeface="Times New Roman"/>
                <a:ea typeface="Times New Roman"/>
                <a:cs typeface="Times New Roman"/>
                <a:sym typeface="Times New Roman"/>
              </a:rPr>
              <a:t> </a:t>
            </a:r>
            <a:endParaRPr b="1" sz="1635">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308">
                <a:solidFill>
                  <a:schemeClr val="dk1"/>
                </a:solidFill>
                <a:latin typeface="Times New Roman"/>
                <a:ea typeface="Times New Roman"/>
                <a:cs typeface="Times New Roman"/>
                <a:sym typeface="Times New Roman"/>
              </a:rPr>
              <a:t>The goal of this experiment was to find biases within AI and consider how that can have an impact as it grows to become a staple throughout the world. In terms of generative art, it can be extremely difficult to find consistent data sets that line up with real-world standards. It tends to skew itself </a:t>
            </a:r>
            <a:r>
              <a:rPr lang="en" sz="1308">
                <a:solidFill>
                  <a:schemeClr val="dk1"/>
                </a:solidFill>
                <a:latin typeface="Times New Roman"/>
                <a:ea typeface="Times New Roman"/>
                <a:cs typeface="Times New Roman"/>
                <a:sym typeface="Times New Roman"/>
              </a:rPr>
              <a:t>towards one gender over the other rather than depicting a more diverse amount of them all. AI image generation often misrepresents or doesn’t include certain demographics as clearly as Black, White, and Asian people. Demographics, such as Latinx, Middle Eastern, and Native people are often marginalized, depicted ambiguously, omitted entirely. Even with age, it tends to produce younger people in their 20s-30s, even when real demographic data and our population exhibits a large diversity of all ages. </a:t>
            </a:r>
            <a:endParaRPr sz="1308">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b="1" lang="en" sz="1535" u="sng">
                <a:solidFill>
                  <a:schemeClr val="dk1"/>
                </a:solidFill>
                <a:latin typeface="Times New Roman"/>
                <a:ea typeface="Times New Roman"/>
                <a:cs typeface="Times New Roman"/>
                <a:sym typeface="Times New Roman"/>
              </a:rPr>
              <a:t>How to Move Forward:</a:t>
            </a:r>
            <a:r>
              <a:rPr lang="en" sz="1435">
                <a:solidFill>
                  <a:schemeClr val="dk1"/>
                </a:solidFill>
                <a:latin typeface="Times New Roman"/>
                <a:ea typeface="Times New Roman"/>
                <a:cs typeface="Times New Roman"/>
                <a:sym typeface="Times New Roman"/>
              </a:rPr>
              <a:t> </a:t>
            </a:r>
            <a:endParaRPr sz="1435">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308">
                <a:solidFill>
                  <a:schemeClr val="dk1"/>
                </a:solidFill>
                <a:latin typeface="Times New Roman"/>
                <a:ea typeface="Times New Roman"/>
                <a:cs typeface="Times New Roman"/>
                <a:sym typeface="Times New Roman"/>
              </a:rPr>
              <a:t>To summarize, addressing AI prejudice is critical not only for technological growth but also for protecting human rights and creating a fair and just society. Future research and policies must reflect the far-reaching consequences of bias while aiming for transparency, fairness, and accountability in AI systems. </a:t>
            </a:r>
            <a:endParaRPr sz="1308">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9"/>
          <p:cNvPicPr preferRelativeResize="0"/>
          <p:nvPr/>
        </p:nvPicPr>
        <p:blipFill rotWithShape="1">
          <a:blip r:embed="rId3">
            <a:alphaModFix/>
          </a:blip>
          <a:srcRect b="12692" l="0" r="0" t="12692"/>
          <a:stretch/>
        </p:blipFill>
        <p:spPr>
          <a:xfrm>
            <a:off x="0" y="0"/>
            <a:ext cx="9143998"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219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61" name="Google Shape;61;p14"/>
          <p:cNvSpPr txBox="1"/>
          <p:nvPr>
            <p:ph idx="1" type="body"/>
          </p:nvPr>
        </p:nvSpPr>
        <p:spPr>
          <a:xfrm>
            <a:off x="311700" y="794625"/>
            <a:ext cx="42603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523"/>
              <a:buNone/>
            </a:pPr>
            <a:r>
              <a:rPr b="1" lang="en" sz="1300">
                <a:solidFill>
                  <a:schemeClr val="dk1"/>
                </a:solidFill>
                <a:latin typeface="Times New Roman"/>
                <a:ea typeface="Times New Roman"/>
                <a:cs typeface="Times New Roman"/>
                <a:sym typeface="Times New Roman"/>
              </a:rPr>
              <a:t>1. </a:t>
            </a:r>
            <a:r>
              <a:rPr b="1" lang="en" sz="1300">
                <a:solidFill>
                  <a:schemeClr val="dk1"/>
                </a:solidFill>
                <a:latin typeface="Times New Roman"/>
                <a:ea typeface="Times New Roman"/>
                <a:cs typeface="Times New Roman"/>
                <a:sym typeface="Times New Roman"/>
              </a:rPr>
              <a:t>Background</a:t>
            </a:r>
            <a:r>
              <a:rPr b="1" lang="en" sz="1300">
                <a:solidFill>
                  <a:schemeClr val="dk1"/>
                </a:solidFill>
                <a:latin typeface="Times New Roman"/>
                <a:ea typeface="Times New Roman"/>
                <a:cs typeface="Times New Roman"/>
                <a:sym typeface="Times New Roman"/>
              </a:rPr>
              <a:t>:</a:t>
            </a:r>
            <a:endParaRPr b="1" sz="13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b="1" lang="en" sz="1300">
                <a:solidFill>
                  <a:schemeClr val="dk1"/>
                </a:solidFill>
                <a:latin typeface="Times New Roman"/>
                <a:ea typeface="Times New Roman"/>
                <a:cs typeface="Times New Roman"/>
                <a:sym typeface="Times New Roman"/>
              </a:rPr>
              <a:t>   - Artificial intelligence (AI) revolutionizes business and society.</a:t>
            </a:r>
            <a:endParaRPr b="1" sz="13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b="1" lang="en" sz="1300">
                <a:solidFill>
                  <a:schemeClr val="dk1"/>
                </a:solidFill>
                <a:latin typeface="Times New Roman"/>
                <a:ea typeface="Times New Roman"/>
                <a:cs typeface="Times New Roman"/>
                <a:sym typeface="Times New Roman"/>
              </a:rPr>
              <a:t>   - Generative AI offers transformative potential but also poses ethical challenges.</a:t>
            </a:r>
            <a:endParaRPr b="1" sz="13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b="1" lang="en" sz="1300">
                <a:solidFill>
                  <a:schemeClr val="dk1"/>
                </a:solidFill>
                <a:latin typeface="Times New Roman"/>
                <a:ea typeface="Times New Roman"/>
                <a:cs typeface="Times New Roman"/>
                <a:sym typeface="Times New Roman"/>
              </a:rPr>
              <a:t>   - Biased AI systems infringe upon human rights and spread societal inequalities.</a:t>
            </a:r>
            <a:endParaRPr b="1" sz="13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b="1" lang="en" sz="1300">
                <a:solidFill>
                  <a:schemeClr val="dk1"/>
                </a:solidFill>
                <a:latin typeface="Times New Roman"/>
                <a:ea typeface="Times New Roman"/>
                <a:cs typeface="Times New Roman"/>
                <a:sym typeface="Times New Roman"/>
              </a:rPr>
              <a:t>   - Our study investigates gender, race, and age biases in AI-generated images.</a:t>
            </a:r>
            <a:endParaRPr b="1" sz="13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b="1" lang="en" sz="1300">
                <a:solidFill>
                  <a:schemeClr val="dk1"/>
                </a:solidFill>
                <a:latin typeface="Times New Roman"/>
                <a:ea typeface="Times New Roman"/>
                <a:cs typeface="Times New Roman"/>
                <a:sym typeface="Times New Roman"/>
              </a:rPr>
              <a:t>2. Research Questions:</a:t>
            </a:r>
            <a:endParaRPr b="1" sz="13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b="1" lang="en" sz="1300">
                <a:solidFill>
                  <a:schemeClr val="dk1"/>
                </a:solidFill>
                <a:latin typeface="Times New Roman"/>
                <a:ea typeface="Times New Roman"/>
                <a:cs typeface="Times New Roman"/>
                <a:sym typeface="Times New Roman"/>
              </a:rPr>
              <a:t>   - Does AI exhibit stereotypes and biases in image creation?</a:t>
            </a:r>
            <a:endParaRPr b="1" sz="13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523"/>
              <a:buNone/>
            </a:pPr>
            <a:r>
              <a:rPr b="1" lang="en" sz="1300">
                <a:solidFill>
                  <a:schemeClr val="dk1"/>
                </a:solidFill>
                <a:latin typeface="Times New Roman"/>
                <a:ea typeface="Times New Roman"/>
                <a:cs typeface="Times New Roman"/>
                <a:sym typeface="Times New Roman"/>
              </a:rPr>
              <a:t>   - Is there a biased attitude towards specific demographic groups?</a:t>
            </a:r>
            <a:endParaRPr b="1" sz="1300">
              <a:solidFill>
                <a:schemeClr val="dk1"/>
              </a:solidFill>
              <a:latin typeface="Times New Roman"/>
              <a:ea typeface="Times New Roman"/>
              <a:cs typeface="Times New Roman"/>
              <a:sym typeface="Times New Roman"/>
            </a:endParaRPr>
          </a:p>
        </p:txBody>
      </p:sp>
      <p:sp>
        <p:nvSpPr>
          <p:cNvPr id="62" name="Google Shape;62;p14"/>
          <p:cNvSpPr txBox="1"/>
          <p:nvPr/>
        </p:nvSpPr>
        <p:spPr>
          <a:xfrm>
            <a:off x="4572000" y="794625"/>
            <a:ext cx="4260300" cy="37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solidFill>
                  <a:schemeClr val="dk1"/>
                </a:solidFill>
                <a:latin typeface="Times New Roman"/>
                <a:ea typeface="Times New Roman"/>
                <a:cs typeface="Times New Roman"/>
                <a:sym typeface="Times New Roman"/>
              </a:rPr>
              <a:t>3. Methodology:</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00">
                <a:solidFill>
                  <a:schemeClr val="dk1"/>
                </a:solidFill>
                <a:latin typeface="Times New Roman"/>
                <a:ea typeface="Times New Roman"/>
                <a:cs typeface="Times New Roman"/>
                <a:sym typeface="Times New Roman"/>
              </a:rPr>
              <a:t>   - Analyze existing research on bias in AI systems.</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00">
                <a:solidFill>
                  <a:schemeClr val="dk1"/>
                </a:solidFill>
                <a:latin typeface="Times New Roman"/>
                <a:ea typeface="Times New Roman"/>
                <a:cs typeface="Times New Roman"/>
                <a:sym typeface="Times New Roman"/>
              </a:rPr>
              <a:t>   - Compare AI-generated image dataset with demographic statistics from reliable sources.</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00">
                <a:solidFill>
                  <a:schemeClr val="dk1"/>
                </a:solidFill>
                <a:latin typeface="Times New Roman"/>
                <a:ea typeface="Times New Roman"/>
                <a:cs typeface="Times New Roman"/>
                <a:sym typeface="Times New Roman"/>
              </a:rPr>
              <a:t>   - Assess whether AI-generated images accurately reflect real-world demographics.</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00">
                <a:solidFill>
                  <a:schemeClr val="dk1"/>
                </a:solidFill>
                <a:latin typeface="Times New Roman"/>
                <a:ea typeface="Times New Roman"/>
                <a:cs typeface="Times New Roman"/>
                <a:sym typeface="Times New Roman"/>
              </a:rPr>
              <a:t>4. Importance:</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00">
                <a:solidFill>
                  <a:schemeClr val="dk1"/>
                </a:solidFill>
                <a:latin typeface="Times New Roman"/>
                <a:ea typeface="Times New Roman"/>
                <a:cs typeface="Times New Roman"/>
                <a:sym typeface="Times New Roman"/>
              </a:rPr>
              <a:t>   - Addressing biases in generative AI is crucial for equitable and inclusive outcomes.</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00">
                <a:solidFill>
                  <a:schemeClr val="dk1"/>
                </a:solidFill>
                <a:latin typeface="Times New Roman"/>
                <a:ea typeface="Times New Roman"/>
                <a:cs typeface="Times New Roman"/>
                <a:sym typeface="Times New Roman"/>
              </a:rPr>
              <a:t>   - Ensuring AI serves everyone equally contributes to a more inclusive future.</a:t>
            </a:r>
            <a:endParaRPr b="1"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300">
              <a:solidFill>
                <a:schemeClr val="dk1"/>
              </a:solidFill>
              <a:latin typeface="Times New Roman"/>
              <a:ea typeface="Times New Roman"/>
              <a:cs typeface="Times New Roman"/>
              <a:sym typeface="Times New Roman"/>
            </a:endParaRPr>
          </a:p>
        </p:txBody>
      </p:sp>
      <p:cxnSp>
        <p:nvCxnSpPr>
          <p:cNvPr id="63" name="Google Shape;63;p14"/>
          <p:cNvCxnSpPr/>
          <p:nvPr/>
        </p:nvCxnSpPr>
        <p:spPr>
          <a:xfrm>
            <a:off x="4545500" y="1049200"/>
            <a:ext cx="0" cy="38730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332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Materials</a:t>
            </a:r>
            <a:endParaRPr>
              <a:latin typeface="Times New Roman"/>
              <a:ea typeface="Times New Roman"/>
              <a:cs typeface="Times New Roman"/>
              <a:sym typeface="Times New Roman"/>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A device with an internet connection</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Access to Bing’s AI image creator, Designer, powered by Dall-E 3</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A spreadsheet to track all of your data</a:t>
            </a:r>
            <a:endParaRPr sz="23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300">
              <a:latin typeface="Times New Roman"/>
              <a:ea typeface="Times New Roman"/>
              <a:cs typeface="Times New Roman"/>
              <a:sym typeface="Times New Roman"/>
            </a:endParaRPr>
          </a:p>
          <a:p>
            <a:pPr indent="0" lvl="0" marL="0" rtl="0" algn="l">
              <a:spcBef>
                <a:spcPts val="1200"/>
              </a:spcBef>
              <a:spcAft>
                <a:spcPts val="1200"/>
              </a:spcAft>
              <a:buNone/>
            </a:pPr>
            <a:r>
              <a:t/>
            </a:r>
            <a:endParaRPr sz="2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606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Method</a:t>
            </a:r>
            <a:endParaRPr>
              <a:latin typeface="Times New Roman"/>
              <a:ea typeface="Times New Roman"/>
              <a:cs typeface="Times New Roman"/>
              <a:sym typeface="Times New Roman"/>
            </a:endParaRPr>
          </a:p>
        </p:txBody>
      </p:sp>
      <p:sp>
        <p:nvSpPr>
          <p:cNvPr id="75" name="Google Shape;75;p16"/>
          <p:cNvSpPr txBox="1"/>
          <p:nvPr>
            <p:ph idx="1" type="body"/>
          </p:nvPr>
        </p:nvSpPr>
        <p:spPr>
          <a:xfrm>
            <a:off x="311700" y="1193832"/>
            <a:ext cx="8520600" cy="36162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To gather our data, we each decided on the profession that we wanted to research. After trying out a few different professional terms, we decided to research the keywords boxer, chef, and librarian.</a:t>
            </a:r>
            <a:endParaRPr>
              <a:solidFill>
                <a:schemeClr val="dk1"/>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 decided on the artificial intelligence that we would use to generate our images for each profession. After thorough testing, we decided to use Bing’s image creator, Designer.</a:t>
            </a:r>
            <a:endParaRPr>
              <a:solidFill>
                <a:schemeClr val="dk1"/>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 generated one hundred images for each of our selected professions using the AI, saved and numbered each image in the order in which they were generated, and shared them with each other.</a:t>
            </a:r>
            <a:endParaRPr>
              <a:solidFill>
                <a:schemeClr val="dk1"/>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Once all the images were generated, we created a corresponding spreadsheet where we decided on the gender, ethnicity, and age of each person in each of the generated images.</a:t>
            </a:r>
            <a:endParaRPr>
              <a:solidFill>
                <a:schemeClr val="dk1"/>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Finally, we compiled all of this data into tables and graphs </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440"/>
              <a:buNone/>
            </a:pPr>
            <a:r>
              <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44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216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graphicFrame>
        <p:nvGraphicFramePr>
          <p:cNvPr id="81" name="Google Shape;81;p17"/>
          <p:cNvGraphicFramePr/>
          <p:nvPr/>
        </p:nvGraphicFramePr>
        <p:xfrm>
          <a:off x="311675" y="794300"/>
          <a:ext cx="3000000" cy="3000000"/>
        </p:xfrm>
        <a:graphic>
          <a:graphicData uri="http://schemas.openxmlformats.org/drawingml/2006/table">
            <a:tbl>
              <a:tblPr>
                <a:noFill/>
                <a:tableStyleId>{A6AA83B1-7158-4901-8CED-9FCEC9160F1F}</a:tableStyleId>
              </a:tblPr>
              <a:tblGrid>
                <a:gridCol w="1704125"/>
                <a:gridCol w="1704125"/>
                <a:gridCol w="1704125"/>
                <a:gridCol w="1704125"/>
                <a:gridCol w="1704125"/>
              </a:tblGrid>
              <a:tr h="716125">
                <a:tc gridSpan="2" rowSpan="2">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AI-Generated Image Gender Demographics</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hMerge="1"/>
                <a:tc gridSpan="3">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Professions</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1276575">
                <a:tc gridSpan="2" vMerge="1"/>
                <a:tc hMerge="1" vMerge="1"/>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Boxer</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Chef</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Librarian</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16125">
                <a:tc rowSpan="2">
                  <a:txBody>
                    <a:bodyPr/>
                    <a:lstStyle/>
                    <a:p>
                      <a:pPr indent="0" lvl="0" marL="0" rtl="0" algn="ctr">
                        <a:spcBef>
                          <a:spcPts val="0"/>
                        </a:spcBef>
                        <a:spcAft>
                          <a:spcPts val="0"/>
                        </a:spcAft>
                        <a:buNone/>
                      </a:pPr>
                      <a:r>
                        <a:t/>
                      </a:r>
                      <a:endParaRPr sz="31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Genders</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Male</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35</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24</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9</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369975">
                <a:tc vMerge="1"/>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Female</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65</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76</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91</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216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graphicFrame>
        <p:nvGraphicFramePr>
          <p:cNvPr id="87" name="Google Shape;87;p18"/>
          <p:cNvGraphicFramePr/>
          <p:nvPr/>
        </p:nvGraphicFramePr>
        <p:xfrm>
          <a:off x="311688" y="794300"/>
          <a:ext cx="3000000" cy="3000000"/>
        </p:xfrm>
        <a:graphic>
          <a:graphicData uri="http://schemas.openxmlformats.org/drawingml/2006/table">
            <a:tbl>
              <a:tblPr>
                <a:noFill/>
                <a:tableStyleId>{A6AA83B1-7158-4901-8CED-9FCEC9160F1F}</a:tableStyleId>
              </a:tblPr>
              <a:tblGrid>
                <a:gridCol w="1704125"/>
                <a:gridCol w="1704125"/>
                <a:gridCol w="1704125"/>
                <a:gridCol w="1704125"/>
                <a:gridCol w="1704125"/>
              </a:tblGrid>
              <a:tr h="550125">
                <a:tc gridSpan="2" rowSpan="2">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AI-Generated Images Ethnicity Demographics</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hMerge="1"/>
                <a:tc gridSpan="3">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Professions</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550125">
                <a:tc gridSpan="2" vMerge="1"/>
                <a:tc hMerge="1" vMerge="1"/>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Boxer</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Chef</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Librarian</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50125">
                <a:tc rowSpan="5">
                  <a:txBody>
                    <a:bodyPr/>
                    <a:lstStyle/>
                    <a:p>
                      <a:pPr indent="0" lvl="0" marL="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Ethnicities</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White</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22</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83</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55</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11500">
                <a:tc vMerge="1"/>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Black/African American</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69</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12</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27</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50125">
                <a:tc vMerge="1"/>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Asian</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5</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5</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10</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50125">
                <a:tc vMerge="1"/>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Hispanic/Latino</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4</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N/A</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5</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50125">
                <a:tc vMerge="1"/>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Other</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N/A</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N/A</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3</a:t>
                      </a:r>
                      <a:endParaRPr sz="18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216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graphicFrame>
        <p:nvGraphicFramePr>
          <p:cNvPr id="93" name="Google Shape;93;p19"/>
          <p:cNvGraphicFramePr/>
          <p:nvPr/>
        </p:nvGraphicFramePr>
        <p:xfrm>
          <a:off x="311688" y="794300"/>
          <a:ext cx="3000000" cy="3000000"/>
        </p:xfrm>
        <a:graphic>
          <a:graphicData uri="http://schemas.openxmlformats.org/drawingml/2006/table">
            <a:tbl>
              <a:tblPr>
                <a:noFill/>
                <a:tableStyleId>{A6AA83B1-7158-4901-8CED-9FCEC9160F1F}</a:tableStyleId>
              </a:tblPr>
              <a:tblGrid>
                <a:gridCol w="1704125"/>
                <a:gridCol w="1704125"/>
                <a:gridCol w="1704125"/>
                <a:gridCol w="1704125"/>
                <a:gridCol w="1704125"/>
              </a:tblGrid>
              <a:tr h="656525">
                <a:tc gridSpan="2" rowSpan="2">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AI-Generated Images Age Demographics</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hMerge="1"/>
                <a:tc gridSpan="3">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Professions</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1162475">
                <a:tc gridSpan="2" vMerge="1"/>
                <a:tc hMerge="1" vMerge="1"/>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Boxer</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Chef</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Librarian</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56525">
                <a:tc rowSpan="3">
                  <a:txBody>
                    <a:bodyPr/>
                    <a:lstStyle/>
                    <a:p>
                      <a:pPr indent="0" lvl="0" marL="0" rtl="0" algn="ctr">
                        <a:spcBef>
                          <a:spcPts val="0"/>
                        </a:spcBef>
                        <a:spcAft>
                          <a:spcPts val="0"/>
                        </a:spcAft>
                        <a:buNone/>
                      </a:pPr>
                      <a:r>
                        <a:t/>
                      </a:r>
                      <a:endParaRPr sz="31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Age Ranges</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20s-30s</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97</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96</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85</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56525">
                <a:tc vMerge="1"/>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40s-50s</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3</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0</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7</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64950">
                <a:tc vMerge="1"/>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60-70s</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0</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4</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3100">
                          <a:solidFill>
                            <a:schemeClr val="dk1"/>
                          </a:solidFill>
                          <a:latin typeface="Times New Roman"/>
                          <a:ea typeface="Times New Roman"/>
                          <a:cs typeface="Times New Roman"/>
                          <a:sym typeface="Times New Roman"/>
                        </a:rPr>
                        <a:t>8</a:t>
                      </a:r>
                      <a:endParaRPr sz="3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216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AI-Generated Images Gender Demographics Graphs</a:t>
            </a:r>
            <a:endParaRPr>
              <a:latin typeface="Times New Roman"/>
              <a:ea typeface="Times New Roman"/>
              <a:cs typeface="Times New Roman"/>
              <a:sym typeface="Times New Roman"/>
            </a:endParaRPr>
          </a:p>
        </p:txBody>
      </p:sp>
      <p:pic>
        <p:nvPicPr>
          <p:cNvPr id="99" name="Google Shape;99;p20"/>
          <p:cNvPicPr preferRelativeResize="0"/>
          <p:nvPr/>
        </p:nvPicPr>
        <p:blipFill>
          <a:blip r:embed="rId3">
            <a:alphaModFix/>
          </a:blip>
          <a:stretch>
            <a:fillRect/>
          </a:stretch>
        </p:blipFill>
        <p:spPr>
          <a:xfrm>
            <a:off x="311700" y="794300"/>
            <a:ext cx="3117824" cy="2338356"/>
          </a:xfrm>
          <a:prstGeom prst="rect">
            <a:avLst/>
          </a:prstGeom>
          <a:noFill/>
          <a:ln>
            <a:noFill/>
          </a:ln>
        </p:spPr>
      </p:pic>
      <p:pic>
        <p:nvPicPr>
          <p:cNvPr id="100" name="Google Shape;100;p20"/>
          <p:cNvPicPr preferRelativeResize="0"/>
          <p:nvPr/>
        </p:nvPicPr>
        <p:blipFill>
          <a:blip r:embed="rId4">
            <a:alphaModFix/>
          </a:blip>
          <a:stretch>
            <a:fillRect/>
          </a:stretch>
        </p:blipFill>
        <p:spPr>
          <a:xfrm>
            <a:off x="5714475" y="790812"/>
            <a:ext cx="3117824" cy="2338376"/>
          </a:xfrm>
          <a:prstGeom prst="rect">
            <a:avLst/>
          </a:prstGeom>
          <a:noFill/>
          <a:ln>
            <a:noFill/>
          </a:ln>
        </p:spPr>
      </p:pic>
      <p:pic>
        <p:nvPicPr>
          <p:cNvPr id="101" name="Google Shape;101;p20"/>
          <p:cNvPicPr preferRelativeResize="0"/>
          <p:nvPr/>
        </p:nvPicPr>
        <p:blipFill>
          <a:blip r:embed="rId5">
            <a:alphaModFix/>
          </a:blip>
          <a:stretch>
            <a:fillRect/>
          </a:stretch>
        </p:blipFill>
        <p:spPr>
          <a:xfrm>
            <a:off x="3013088" y="2571750"/>
            <a:ext cx="3117824" cy="23383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21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Real Gender Demographics</a:t>
            </a:r>
            <a:endParaRPr>
              <a:latin typeface="Times New Roman"/>
              <a:ea typeface="Times New Roman"/>
              <a:cs typeface="Times New Roman"/>
              <a:sym typeface="Times New Roman"/>
            </a:endParaRPr>
          </a:p>
        </p:txBody>
      </p:sp>
      <p:pic>
        <p:nvPicPr>
          <p:cNvPr id="107" name="Google Shape;107;p21"/>
          <p:cNvPicPr preferRelativeResize="0"/>
          <p:nvPr/>
        </p:nvPicPr>
        <p:blipFill>
          <a:blip r:embed="rId3">
            <a:alphaModFix/>
          </a:blip>
          <a:stretch>
            <a:fillRect/>
          </a:stretch>
        </p:blipFill>
        <p:spPr>
          <a:xfrm>
            <a:off x="0" y="780825"/>
            <a:ext cx="2953550" cy="3892300"/>
          </a:xfrm>
          <a:prstGeom prst="rect">
            <a:avLst/>
          </a:prstGeom>
          <a:noFill/>
          <a:ln>
            <a:noFill/>
          </a:ln>
        </p:spPr>
      </p:pic>
      <p:pic>
        <p:nvPicPr>
          <p:cNvPr id="108" name="Google Shape;108;p21"/>
          <p:cNvPicPr preferRelativeResize="0"/>
          <p:nvPr/>
        </p:nvPicPr>
        <p:blipFill>
          <a:blip r:embed="rId4">
            <a:alphaModFix/>
          </a:blip>
          <a:stretch>
            <a:fillRect/>
          </a:stretch>
        </p:blipFill>
        <p:spPr>
          <a:xfrm>
            <a:off x="2976612" y="766475"/>
            <a:ext cx="2995065" cy="3921000"/>
          </a:xfrm>
          <a:prstGeom prst="rect">
            <a:avLst/>
          </a:prstGeom>
          <a:noFill/>
          <a:ln>
            <a:noFill/>
          </a:ln>
        </p:spPr>
      </p:pic>
      <p:pic>
        <p:nvPicPr>
          <p:cNvPr id="109" name="Google Shape;109;p21"/>
          <p:cNvPicPr preferRelativeResize="0"/>
          <p:nvPr/>
        </p:nvPicPr>
        <p:blipFill>
          <a:blip r:embed="rId5">
            <a:alphaModFix/>
          </a:blip>
          <a:stretch>
            <a:fillRect/>
          </a:stretch>
        </p:blipFill>
        <p:spPr>
          <a:xfrm>
            <a:off x="5994725" y="766475"/>
            <a:ext cx="3149278" cy="392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