
<file path=[Content_Types].xml><?xml version="1.0" encoding="utf-8"?>
<Types xmlns="http://schemas.openxmlformats.org/package/2006/content-types">
  <Default Extension="png" ContentType="image/png"/>
  <Default Extension="tmp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6" r:id="rId1"/>
  </p:sldMasterIdLst>
  <p:sldIdLst>
    <p:sldId id="256" r:id="rId2"/>
    <p:sldId id="257" r:id="rId3"/>
    <p:sldId id="258" r:id="rId4"/>
    <p:sldId id="280" r:id="rId5"/>
    <p:sldId id="284" r:id="rId6"/>
    <p:sldId id="282" r:id="rId7"/>
    <p:sldId id="283" r:id="rId8"/>
    <p:sldId id="286" r:id="rId9"/>
    <p:sldId id="287" r:id="rId10"/>
    <p:sldId id="288" r:id="rId11"/>
    <p:sldId id="289" r:id="rId12"/>
    <p:sldId id="290" r:id="rId13"/>
    <p:sldId id="294" r:id="rId14"/>
    <p:sldId id="292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50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37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8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929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19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72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13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226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0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63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84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07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6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39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0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05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6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340BCA-3D26-4B9D-A911-D35558EF9E65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315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  <p:sldLayoutId id="2147484158" r:id="rId12"/>
    <p:sldLayoutId id="2147484159" r:id="rId13"/>
    <p:sldLayoutId id="2147484160" r:id="rId14"/>
    <p:sldLayoutId id="2147484161" r:id="rId15"/>
    <p:sldLayoutId id="2147484162" r:id="rId16"/>
    <p:sldLayoutId id="214748416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fif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5316" y="3425905"/>
            <a:ext cx="655768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STUN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St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rongest in the </a:t>
            </a:r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Un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iverse)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7581" y="2158110"/>
            <a:ext cx="70731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/>
              <a:t>Warm Place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463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904" y="67937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2944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03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구현계획</a:t>
            </a: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BAD30-CB5A-471D-AADF-678547CB0731}"/>
              </a:ext>
            </a:extLst>
          </p:cNvPr>
          <p:cNvSpPr txBox="1"/>
          <p:nvPr/>
        </p:nvSpPr>
        <p:spPr>
          <a:xfrm>
            <a:off x="3755444" y="1056262"/>
            <a:ext cx="246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(2)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개발일정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35" y="1870000"/>
            <a:ext cx="7272528" cy="44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904" y="67937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2" y="886985"/>
            <a:ext cx="42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04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서비스 디자인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1C8C8-8304-4991-8DA3-25CB368AE866}"/>
              </a:ext>
            </a:extLst>
          </p:cNvPr>
          <p:cNvSpPr txBox="1"/>
          <p:nvPr/>
        </p:nvSpPr>
        <p:spPr>
          <a:xfrm>
            <a:off x="4845158" y="1010095"/>
            <a:ext cx="2393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(1)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메인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+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검색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08" y="1809758"/>
            <a:ext cx="2536524" cy="4498268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38" idx="3"/>
          </p:cNvCxnSpPr>
          <p:nvPr/>
        </p:nvCxnSpPr>
        <p:spPr>
          <a:xfrm flipH="1" flipV="1">
            <a:off x="2328333" y="3190379"/>
            <a:ext cx="1117600" cy="15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7" idx="1"/>
            <a:endCxn id="46" idx="3"/>
          </p:cNvCxnSpPr>
          <p:nvPr/>
        </p:nvCxnSpPr>
        <p:spPr>
          <a:xfrm flipH="1" flipV="1">
            <a:off x="2923805" y="4102686"/>
            <a:ext cx="420226" cy="954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344031" y="4070790"/>
            <a:ext cx="926988" cy="2546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434970" y="4085919"/>
            <a:ext cx="1267821" cy="307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8" idx="3"/>
            <a:endCxn id="41" idx="1"/>
          </p:cNvCxnSpPr>
          <p:nvPr/>
        </p:nvCxnSpPr>
        <p:spPr>
          <a:xfrm>
            <a:off x="5702791" y="4239586"/>
            <a:ext cx="243344" cy="8903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645872" y="1868106"/>
            <a:ext cx="4899447" cy="423148"/>
            <a:chOff x="637559" y="1873840"/>
            <a:chExt cx="4899447" cy="423148"/>
          </a:xfrm>
        </p:grpSpPr>
        <p:sp>
          <p:nvSpPr>
            <p:cNvPr id="7" name="직사각형 6"/>
            <p:cNvSpPr/>
            <p:nvPr/>
          </p:nvSpPr>
          <p:spPr>
            <a:xfrm>
              <a:off x="4722360" y="1873840"/>
              <a:ext cx="814646" cy="30304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화살표 연결선 22"/>
            <p:cNvCxnSpPr>
              <a:stCxn id="7" idx="1"/>
              <a:endCxn id="31" idx="3"/>
            </p:cNvCxnSpPr>
            <p:nvPr/>
          </p:nvCxnSpPr>
          <p:spPr>
            <a:xfrm flipH="1">
              <a:off x="2915492" y="2025361"/>
              <a:ext cx="1806868" cy="8696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37559" y="1927656"/>
              <a:ext cx="2277933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검색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알림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예약내역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41867" y="2897991"/>
            <a:ext cx="1786466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실시간 인구 밀도 데이터 제공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2820" y="3933409"/>
            <a:ext cx="244098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/>
                </a:solidFill>
              </a:rPr>
              <a:t>실시간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검색어</a:t>
            </a:r>
            <a:r>
              <a:rPr lang="ko-KR" altLang="en-US" sz="1600" dirty="0" smtClean="0">
                <a:solidFill>
                  <a:schemeClr val="bg1"/>
                </a:solidFill>
              </a:rPr>
              <a:t> 안내 기능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39833" y="5897787"/>
            <a:ext cx="2190274" cy="3159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73" idx="1"/>
            <a:endCxn id="75" idx="2"/>
          </p:cNvCxnSpPr>
          <p:nvPr/>
        </p:nvCxnSpPr>
        <p:spPr>
          <a:xfrm flipH="1" flipV="1">
            <a:off x="1784838" y="5545460"/>
            <a:ext cx="1554995" cy="510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60371" y="4960685"/>
            <a:ext cx="2848933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/>
                </a:solidFill>
              </a:rPr>
              <a:t>가게 후기</a:t>
            </a:r>
            <a:r>
              <a:rPr lang="en-US" altLang="ko-KR" sz="1600" dirty="0" smtClean="0">
                <a:solidFill>
                  <a:schemeClr val="bg1"/>
                </a:solidFill>
              </a:rPr>
              <a:t>/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알림관리</a:t>
            </a:r>
            <a:r>
              <a:rPr lang="en-US" altLang="ko-KR" sz="1600" dirty="0" smtClean="0">
                <a:solidFill>
                  <a:schemeClr val="bg1"/>
                </a:solidFill>
              </a:rPr>
              <a:t>/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웹연결</a:t>
            </a:r>
            <a:r>
              <a:rPr lang="en-US" altLang="ko-KR" sz="1600" dirty="0" smtClean="0">
                <a:solidFill>
                  <a:schemeClr val="bg1"/>
                </a:solidFill>
              </a:rPr>
              <a:t>/</a:t>
            </a:r>
          </a:p>
          <a:p>
            <a:pPr algn="r"/>
            <a:r>
              <a:rPr lang="ko-KR" altLang="en-US" sz="1600" dirty="0" smtClean="0">
                <a:solidFill>
                  <a:schemeClr val="bg1"/>
                </a:solidFill>
              </a:rPr>
              <a:t>유저정보관리</a:t>
            </a:r>
            <a:r>
              <a:rPr lang="en-US" altLang="ko-KR" sz="1600" dirty="0" smtClean="0">
                <a:solidFill>
                  <a:schemeClr val="bg1"/>
                </a:solidFill>
              </a:rPr>
              <a:t>/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어플설정관리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94" y="1809758"/>
            <a:ext cx="2504242" cy="449826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946135" y="4960685"/>
            <a:ext cx="2768138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원하는 지역 및 가게 검색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126918" y="2255056"/>
            <a:ext cx="2406571" cy="4534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>
            <a:stCxn id="52" idx="2"/>
            <a:endCxn id="41" idx="0"/>
          </p:cNvCxnSpPr>
          <p:nvPr/>
        </p:nvCxnSpPr>
        <p:spPr>
          <a:xfrm>
            <a:off x="7330204" y="2708549"/>
            <a:ext cx="0" cy="22521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9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904" y="67937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3683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04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프로토타입</a:t>
            </a: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1C8C8-8304-4991-8DA3-25CB368AE866}"/>
              </a:ext>
            </a:extLst>
          </p:cNvPr>
          <p:cNvSpPr txBox="1"/>
          <p:nvPr/>
        </p:nvSpPr>
        <p:spPr>
          <a:xfrm>
            <a:off x="4230005" y="1056262"/>
            <a:ext cx="2187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(2)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미리예약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19" y="1748048"/>
            <a:ext cx="2618126" cy="46544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311" y="1802479"/>
            <a:ext cx="2631055" cy="465444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23091" y="5430832"/>
            <a:ext cx="4234545" cy="900711"/>
            <a:chOff x="2803287" y="1293851"/>
            <a:chExt cx="4234545" cy="900711"/>
          </a:xfrm>
        </p:grpSpPr>
        <p:sp>
          <p:nvSpPr>
            <p:cNvPr id="11" name="직사각형 10"/>
            <p:cNvSpPr/>
            <p:nvPr/>
          </p:nvSpPr>
          <p:spPr>
            <a:xfrm>
              <a:off x="5860473" y="1878626"/>
              <a:ext cx="1177359" cy="3159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>
              <a:stCxn id="11" idx="1"/>
              <a:endCxn id="13" idx="3"/>
            </p:cNvCxnSpPr>
            <p:nvPr/>
          </p:nvCxnSpPr>
          <p:spPr>
            <a:xfrm flipH="1" flipV="1">
              <a:off x="3750328" y="1586239"/>
              <a:ext cx="2110145" cy="45035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03287" y="1293851"/>
              <a:ext cx="947041" cy="5847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 smtClean="0">
                  <a:solidFill>
                    <a:schemeClr val="bg2">
                      <a:lumMod val="50000"/>
                    </a:schemeClr>
                  </a:solidFill>
                </a:rPr>
                <a:t>예약창</a:t>
              </a:r>
              <a:r>
                <a:rPr lang="ko-KR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 이동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00784" y="2293050"/>
            <a:ext cx="4080864" cy="3500358"/>
            <a:chOff x="3535497" y="-906244"/>
            <a:chExt cx="4080864" cy="3500358"/>
          </a:xfrm>
        </p:grpSpPr>
        <p:sp>
          <p:nvSpPr>
            <p:cNvPr id="23" name="직사각형 22"/>
            <p:cNvSpPr/>
            <p:nvPr/>
          </p:nvSpPr>
          <p:spPr>
            <a:xfrm>
              <a:off x="5260229" y="-730925"/>
              <a:ext cx="2356132" cy="332503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/>
            <p:cNvCxnSpPr>
              <a:stCxn id="7" idx="1"/>
              <a:endCxn id="25" idx="3"/>
            </p:cNvCxnSpPr>
            <p:nvPr/>
          </p:nvCxnSpPr>
          <p:spPr>
            <a:xfrm flipH="1" flipV="1">
              <a:off x="4327154" y="-490745"/>
              <a:ext cx="802078" cy="13667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535497" y="-906244"/>
              <a:ext cx="791657" cy="8309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가게</a:t>
              </a:r>
              <a:endParaRPr lang="en-US" altLang="ko-KR" sz="1600" b="1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정보</a:t>
              </a:r>
              <a:endParaRPr lang="en-US" altLang="ko-KR" sz="1600" b="1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제공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471984" y="3434050"/>
            <a:ext cx="2602382" cy="23593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4" idx="3"/>
            <a:endCxn id="38" idx="1"/>
          </p:cNvCxnSpPr>
          <p:nvPr/>
        </p:nvCxnSpPr>
        <p:spPr>
          <a:xfrm flipV="1">
            <a:off x="9074366" y="4075271"/>
            <a:ext cx="869902" cy="5384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944268" y="3659772"/>
            <a:ext cx="1321527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예약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</a:rPr>
              <a:t>상세내역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 설정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904" y="67937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3683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04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프로토타입</a:t>
            </a: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1C8C8-8304-4991-8DA3-25CB368AE866}"/>
              </a:ext>
            </a:extLst>
          </p:cNvPr>
          <p:cNvSpPr txBox="1"/>
          <p:nvPr/>
        </p:nvSpPr>
        <p:spPr>
          <a:xfrm>
            <a:off x="4230005" y="1056262"/>
            <a:ext cx="21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(3)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당일예약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168" y="1793056"/>
            <a:ext cx="2611661" cy="465444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57774" y="3667125"/>
            <a:ext cx="2095501" cy="342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3"/>
            <a:endCxn id="12" idx="1"/>
          </p:cNvCxnSpPr>
          <p:nvPr/>
        </p:nvCxnSpPr>
        <p:spPr>
          <a:xfrm flipV="1">
            <a:off x="7153275" y="3437096"/>
            <a:ext cx="1337777" cy="401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91052" y="3021597"/>
            <a:ext cx="1500673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전화번호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</a:rPr>
              <a:t>입력시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</a:rPr>
              <a:t>당일예약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 진행 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99447" y="4371975"/>
            <a:ext cx="2602382" cy="16668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1"/>
            <a:endCxn id="19" idx="3"/>
          </p:cNvCxnSpPr>
          <p:nvPr/>
        </p:nvCxnSpPr>
        <p:spPr>
          <a:xfrm flipH="1" flipV="1">
            <a:off x="2707272" y="4652705"/>
            <a:ext cx="2092175" cy="552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5693" y="4237206"/>
            <a:ext cx="1841579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</a:rPr>
              <a:t>웨이팅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 동안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</a:rPr>
              <a:t>이용가능한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 주변 장소 추천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4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904" y="67937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3683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04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프로토타입</a:t>
            </a: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1C8C8-8304-4991-8DA3-25CB368AE866}"/>
              </a:ext>
            </a:extLst>
          </p:cNvPr>
          <p:cNvSpPr txBox="1"/>
          <p:nvPr/>
        </p:nvSpPr>
        <p:spPr>
          <a:xfrm>
            <a:off x="4230005" y="1056262"/>
            <a:ext cx="266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(4)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마이페이지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50" y="1793056"/>
            <a:ext cx="2368616" cy="420050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548851" y="2586596"/>
            <a:ext cx="1985299" cy="28998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9" idx="3"/>
            <a:endCxn id="11" idx="1"/>
          </p:cNvCxnSpPr>
          <p:nvPr/>
        </p:nvCxnSpPr>
        <p:spPr>
          <a:xfrm flipV="1">
            <a:off x="6534150" y="3227818"/>
            <a:ext cx="1486985" cy="8086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21135" y="2812319"/>
            <a:ext cx="1321527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예약 내역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 지난 예약 관리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68945" y="1837533"/>
            <a:ext cx="1190625" cy="2657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4" idx="1"/>
            <a:endCxn id="16" idx="3"/>
          </p:cNvCxnSpPr>
          <p:nvPr/>
        </p:nvCxnSpPr>
        <p:spPr>
          <a:xfrm flipH="1">
            <a:off x="3571465" y="1970402"/>
            <a:ext cx="1397480" cy="1710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52551" y="1849072"/>
            <a:ext cx="2218914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로고를 클릭 하면 메인화면으로 이동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904" y="67937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2479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05 </a:t>
            </a:r>
            <a:r>
              <a:rPr kumimoji="0" lang="ko-KR" alt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팀소개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5E962AE-8FB9-43C2-A92F-F7765BEFD032}"/>
              </a:ext>
            </a:extLst>
          </p:cNvPr>
          <p:cNvGrpSpPr/>
          <p:nvPr/>
        </p:nvGrpSpPr>
        <p:grpSpPr>
          <a:xfrm>
            <a:off x="5143214" y="1916400"/>
            <a:ext cx="1905570" cy="2019904"/>
            <a:chOff x="5143214" y="1943356"/>
            <a:chExt cx="1905570" cy="2019904"/>
          </a:xfrm>
        </p:grpSpPr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AAA7C474-3292-41CC-A081-EA753981951A}"/>
                </a:ext>
              </a:extLst>
            </p:cNvPr>
            <p:cNvSpPr/>
            <p:nvPr/>
          </p:nvSpPr>
          <p:spPr>
            <a:xfrm>
              <a:off x="5143214" y="1943356"/>
              <a:ext cx="1760320" cy="1314041"/>
            </a:xfrm>
            <a:prstGeom prst="round2SameRect">
              <a:avLst>
                <a:gd name="adj1" fmla="val 8000"/>
                <a:gd name="adj2" fmla="val 0"/>
              </a:avLst>
            </a:prstGeom>
            <a:noFill/>
            <a:ln w="38100">
              <a:solidFill>
                <a:srgbClr val="072A40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2D38AB7-9FD3-4B31-A627-1F953776C5E5}"/>
                </a:ext>
              </a:extLst>
            </p:cNvPr>
            <p:cNvSpPr/>
            <p:nvPr/>
          </p:nvSpPr>
          <p:spPr>
            <a:xfrm>
              <a:off x="5143214" y="3257398"/>
              <a:ext cx="1760320" cy="565038"/>
            </a:xfrm>
            <a:custGeom>
              <a:avLst/>
              <a:gdLst>
                <a:gd name="connsiteX0" fmla="*/ 0 w 2372728"/>
                <a:gd name="connsiteY0" fmla="*/ 0 h 761612"/>
                <a:gd name="connsiteX1" fmla="*/ 2372728 w 2372728"/>
                <a:gd name="connsiteY1" fmla="*/ 0 h 761612"/>
                <a:gd name="connsiteX2" fmla="*/ 2372728 w 2372728"/>
                <a:gd name="connsiteY2" fmla="*/ 761612 h 761612"/>
                <a:gd name="connsiteX3" fmla="*/ 0 w 2372728"/>
                <a:gd name="connsiteY3" fmla="*/ 761612 h 761612"/>
                <a:gd name="connsiteX4" fmla="*/ 0 w 2372728"/>
                <a:gd name="connsiteY4" fmla="*/ 0 h 76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728" h="761612">
                  <a:moveTo>
                    <a:pt x="0" y="0"/>
                  </a:moveTo>
                  <a:lnTo>
                    <a:pt x="2372728" y="0"/>
                  </a:lnTo>
                  <a:lnTo>
                    <a:pt x="2372728" y="761612"/>
                  </a:lnTo>
                  <a:lnTo>
                    <a:pt x="0" y="7616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72A40"/>
              </a:solidFill>
            </a:ln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0" rIns="746243" bIns="0" numCol="1" spcCol="1270" anchor="ctr" anchorCtr="0">
              <a:noAutofit/>
            </a:bodyPr>
            <a:lstStyle/>
            <a:p>
              <a:pPr marL="0" lvl="0" indent="0" algn="l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500" kern="12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B84D56D-27DB-42EF-91B0-8959A39CB498}"/>
                </a:ext>
              </a:extLst>
            </p:cNvPr>
            <p:cNvSpPr/>
            <p:nvPr/>
          </p:nvSpPr>
          <p:spPr>
            <a:xfrm>
              <a:off x="6432673" y="3347149"/>
              <a:ext cx="616111" cy="61611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72A40"/>
              </a:solidFill>
            </a:ln>
          </p:spPr>
          <p:style>
            <a:lnRef idx="2">
              <a:schemeClr val="dk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1416A67-21EF-45D6-A53E-A181CD632622}"/>
              </a:ext>
            </a:extLst>
          </p:cNvPr>
          <p:cNvGrpSpPr/>
          <p:nvPr/>
        </p:nvGrpSpPr>
        <p:grpSpPr>
          <a:xfrm>
            <a:off x="1906779" y="4210529"/>
            <a:ext cx="1905570" cy="2019904"/>
            <a:chOff x="5143214" y="1943356"/>
            <a:chExt cx="1905570" cy="2019904"/>
          </a:xfrm>
        </p:grpSpPr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id="{677023A5-7754-447A-8CCE-EAA7C329E642}"/>
                </a:ext>
              </a:extLst>
            </p:cNvPr>
            <p:cNvSpPr/>
            <p:nvPr/>
          </p:nvSpPr>
          <p:spPr>
            <a:xfrm>
              <a:off x="5143214" y="1943356"/>
              <a:ext cx="1760320" cy="1314041"/>
            </a:xfrm>
            <a:prstGeom prst="round2SameRect">
              <a:avLst>
                <a:gd name="adj1" fmla="val 8000"/>
                <a:gd name="adj2" fmla="val 0"/>
              </a:avLst>
            </a:prstGeom>
            <a:noFill/>
            <a:ln w="38100">
              <a:solidFill>
                <a:srgbClr val="072A40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DDDBC59-24AE-4DB1-A5A2-BE15CFF26066}"/>
                </a:ext>
              </a:extLst>
            </p:cNvPr>
            <p:cNvSpPr/>
            <p:nvPr/>
          </p:nvSpPr>
          <p:spPr>
            <a:xfrm>
              <a:off x="5143214" y="3257398"/>
              <a:ext cx="1760320" cy="565038"/>
            </a:xfrm>
            <a:custGeom>
              <a:avLst/>
              <a:gdLst>
                <a:gd name="connsiteX0" fmla="*/ 0 w 2372728"/>
                <a:gd name="connsiteY0" fmla="*/ 0 h 761612"/>
                <a:gd name="connsiteX1" fmla="*/ 2372728 w 2372728"/>
                <a:gd name="connsiteY1" fmla="*/ 0 h 761612"/>
                <a:gd name="connsiteX2" fmla="*/ 2372728 w 2372728"/>
                <a:gd name="connsiteY2" fmla="*/ 761612 h 761612"/>
                <a:gd name="connsiteX3" fmla="*/ 0 w 2372728"/>
                <a:gd name="connsiteY3" fmla="*/ 761612 h 761612"/>
                <a:gd name="connsiteX4" fmla="*/ 0 w 2372728"/>
                <a:gd name="connsiteY4" fmla="*/ 0 h 76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728" h="761612">
                  <a:moveTo>
                    <a:pt x="0" y="0"/>
                  </a:moveTo>
                  <a:lnTo>
                    <a:pt x="2372728" y="0"/>
                  </a:lnTo>
                  <a:lnTo>
                    <a:pt x="2372728" y="761612"/>
                  </a:lnTo>
                  <a:lnTo>
                    <a:pt x="0" y="7616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72A40"/>
              </a:solidFill>
            </a:ln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0" rIns="746243" bIns="0" numCol="1" spcCol="1270" anchor="ctr" anchorCtr="0">
              <a:noAutofit/>
            </a:bodyPr>
            <a:lstStyle/>
            <a:p>
              <a:pPr marL="0" lvl="0" indent="0" algn="l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500" kern="120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BA8FB9E-A05C-4800-AAD8-4D97AC561940}"/>
                </a:ext>
              </a:extLst>
            </p:cNvPr>
            <p:cNvSpPr/>
            <p:nvPr/>
          </p:nvSpPr>
          <p:spPr>
            <a:xfrm>
              <a:off x="6432673" y="3347149"/>
              <a:ext cx="616111" cy="61611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72A40"/>
              </a:solidFill>
            </a:ln>
          </p:spPr>
          <p:style>
            <a:lnRef idx="2">
              <a:schemeClr val="dk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3B8DD40-9E68-477C-9840-071454291F21}"/>
              </a:ext>
            </a:extLst>
          </p:cNvPr>
          <p:cNvGrpSpPr/>
          <p:nvPr/>
        </p:nvGrpSpPr>
        <p:grpSpPr>
          <a:xfrm>
            <a:off x="4069019" y="4210529"/>
            <a:ext cx="1905570" cy="2019904"/>
            <a:chOff x="5143214" y="1943356"/>
            <a:chExt cx="1905570" cy="2019904"/>
          </a:xfrm>
        </p:grpSpPr>
        <p:sp>
          <p:nvSpPr>
            <p:cNvPr id="42" name="사각형: 둥근 위쪽 모서리 41">
              <a:extLst>
                <a:ext uri="{FF2B5EF4-FFF2-40B4-BE49-F238E27FC236}">
                  <a16:creationId xmlns:a16="http://schemas.microsoft.com/office/drawing/2014/main" id="{D7814C44-68DC-4C71-A331-2A33F7A4D8FA}"/>
                </a:ext>
              </a:extLst>
            </p:cNvPr>
            <p:cNvSpPr/>
            <p:nvPr/>
          </p:nvSpPr>
          <p:spPr>
            <a:xfrm>
              <a:off x="5143214" y="1943356"/>
              <a:ext cx="1760320" cy="1314041"/>
            </a:xfrm>
            <a:prstGeom prst="round2SameRect">
              <a:avLst>
                <a:gd name="adj1" fmla="val 8000"/>
                <a:gd name="adj2" fmla="val 0"/>
              </a:avLst>
            </a:prstGeom>
            <a:noFill/>
            <a:ln w="38100">
              <a:solidFill>
                <a:srgbClr val="072A40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137C84D-11C0-4BA6-87D4-B425F279DE8E}"/>
                </a:ext>
              </a:extLst>
            </p:cNvPr>
            <p:cNvSpPr/>
            <p:nvPr/>
          </p:nvSpPr>
          <p:spPr>
            <a:xfrm>
              <a:off x="5143214" y="3257398"/>
              <a:ext cx="1760320" cy="565038"/>
            </a:xfrm>
            <a:custGeom>
              <a:avLst/>
              <a:gdLst>
                <a:gd name="connsiteX0" fmla="*/ 0 w 2372728"/>
                <a:gd name="connsiteY0" fmla="*/ 0 h 761612"/>
                <a:gd name="connsiteX1" fmla="*/ 2372728 w 2372728"/>
                <a:gd name="connsiteY1" fmla="*/ 0 h 761612"/>
                <a:gd name="connsiteX2" fmla="*/ 2372728 w 2372728"/>
                <a:gd name="connsiteY2" fmla="*/ 761612 h 761612"/>
                <a:gd name="connsiteX3" fmla="*/ 0 w 2372728"/>
                <a:gd name="connsiteY3" fmla="*/ 761612 h 761612"/>
                <a:gd name="connsiteX4" fmla="*/ 0 w 2372728"/>
                <a:gd name="connsiteY4" fmla="*/ 0 h 76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728" h="761612">
                  <a:moveTo>
                    <a:pt x="0" y="0"/>
                  </a:moveTo>
                  <a:lnTo>
                    <a:pt x="2372728" y="0"/>
                  </a:lnTo>
                  <a:lnTo>
                    <a:pt x="2372728" y="761612"/>
                  </a:lnTo>
                  <a:lnTo>
                    <a:pt x="0" y="7616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72A40"/>
              </a:solidFill>
            </a:ln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0" rIns="746243" bIns="0" numCol="1" spcCol="1270" anchor="ctr" anchorCtr="0">
              <a:noAutofit/>
            </a:bodyPr>
            <a:lstStyle/>
            <a:p>
              <a:pPr marL="0" lvl="0" indent="0" algn="l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500" kern="120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B25E75B-80C3-459B-91AA-D0324A583CD2}"/>
                </a:ext>
              </a:extLst>
            </p:cNvPr>
            <p:cNvSpPr/>
            <p:nvPr/>
          </p:nvSpPr>
          <p:spPr>
            <a:xfrm>
              <a:off x="6432673" y="3347149"/>
              <a:ext cx="616111" cy="61611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72A40"/>
              </a:solidFill>
            </a:ln>
          </p:spPr>
          <p:style>
            <a:lnRef idx="2">
              <a:schemeClr val="dk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C3B029A-9D71-47DA-879E-D7A373B3E035}"/>
              </a:ext>
            </a:extLst>
          </p:cNvPr>
          <p:cNvGrpSpPr/>
          <p:nvPr/>
        </p:nvGrpSpPr>
        <p:grpSpPr>
          <a:xfrm>
            <a:off x="6217413" y="4210529"/>
            <a:ext cx="1905570" cy="2019904"/>
            <a:chOff x="5143214" y="1943356"/>
            <a:chExt cx="1905570" cy="2019904"/>
          </a:xfrm>
        </p:grpSpPr>
        <p:sp>
          <p:nvSpPr>
            <p:cNvPr id="46" name="사각형: 둥근 위쪽 모서리 45">
              <a:extLst>
                <a:ext uri="{FF2B5EF4-FFF2-40B4-BE49-F238E27FC236}">
                  <a16:creationId xmlns:a16="http://schemas.microsoft.com/office/drawing/2014/main" id="{9EE78433-131D-41C7-93CD-56C4D952980F}"/>
                </a:ext>
              </a:extLst>
            </p:cNvPr>
            <p:cNvSpPr/>
            <p:nvPr/>
          </p:nvSpPr>
          <p:spPr>
            <a:xfrm>
              <a:off x="5143214" y="1943356"/>
              <a:ext cx="1760320" cy="1314041"/>
            </a:xfrm>
            <a:prstGeom prst="round2SameRect">
              <a:avLst>
                <a:gd name="adj1" fmla="val 8000"/>
                <a:gd name="adj2" fmla="val 0"/>
              </a:avLst>
            </a:prstGeom>
            <a:noFill/>
            <a:ln w="38100">
              <a:solidFill>
                <a:srgbClr val="072A40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FA395DCF-8D80-4E38-B566-CD3E39C566D9}"/>
                </a:ext>
              </a:extLst>
            </p:cNvPr>
            <p:cNvSpPr/>
            <p:nvPr/>
          </p:nvSpPr>
          <p:spPr>
            <a:xfrm>
              <a:off x="5143214" y="3257398"/>
              <a:ext cx="1760320" cy="565038"/>
            </a:xfrm>
            <a:custGeom>
              <a:avLst/>
              <a:gdLst>
                <a:gd name="connsiteX0" fmla="*/ 0 w 2372728"/>
                <a:gd name="connsiteY0" fmla="*/ 0 h 761612"/>
                <a:gd name="connsiteX1" fmla="*/ 2372728 w 2372728"/>
                <a:gd name="connsiteY1" fmla="*/ 0 h 761612"/>
                <a:gd name="connsiteX2" fmla="*/ 2372728 w 2372728"/>
                <a:gd name="connsiteY2" fmla="*/ 761612 h 761612"/>
                <a:gd name="connsiteX3" fmla="*/ 0 w 2372728"/>
                <a:gd name="connsiteY3" fmla="*/ 761612 h 761612"/>
                <a:gd name="connsiteX4" fmla="*/ 0 w 2372728"/>
                <a:gd name="connsiteY4" fmla="*/ 0 h 76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728" h="761612">
                  <a:moveTo>
                    <a:pt x="0" y="0"/>
                  </a:moveTo>
                  <a:lnTo>
                    <a:pt x="2372728" y="0"/>
                  </a:lnTo>
                  <a:lnTo>
                    <a:pt x="2372728" y="761612"/>
                  </a:lnTo>
                  <a:lnTo>
                    <a:pt x="0" y="7616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72A40"/>
              </a:solidFill>
            </a:ln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0" rIns="746243" bIns="0" numCol="1" spcCol="1270" anchor="ctr" anchorCtr="0">
              <a:noAutofit/>
            </a:bodyPr>
            <a:lstStyle/>
            <a:p>
              <a:pPr marL="0" lvl="0" indent="0" algn="l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500" kern="120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EEA8AAA-1D13-4B0F-B56D-067E95D555E0}"/>
                </a:ext>
              </a:extLst>
            </p:cNvPr>
            <p:cNvSpPr/>
            <p:nvPr/>
          </p:nvSpPr>
          <p:spPr>
            <a:xfrm>
              <a:off x="6432673" y="3347149"/>
              <a:ext cx="616111" cy="61611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72A40"/>
              </a:solidFill>
            </a:ln>
          </p:spPr>
          <p:style>
            <a:lnRef idx="2">
              <a:schemeClr val="dk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12FAA6-02B3-40AC-97A4-6F71DCC5EB5A}"/>
              </a:ext>
            </a:extLst>
          </p:cNvPr>
          <p:cNvGrpSpPr/>
          <p:nvPr/>
        </p:nvGrpSpPr>
        <p:grpSpPr>
          <a:xfrm>
            <a:off x="8379652" y="4210529"/>
            <a:ext cx="1905570" cy="2019904"/>
            <a:chOff x="5143214" y="1943356"/>
            <a:chExt cx="1905570" cy="2019904"/>
          </a:xfrm>
        </p:grpSpPr>
        <p:sp>
          <p:nvSpPr>
            <p:cNvPr id="50" name="사각형: 둥근 위쪽 모서리 49">
              <a:extLst>
                <a:ext uri="{FF2B5EF4-FFF2-40B4-BE49-F238E27FC236}">
                  <a16:creationId xmlns:a16="http://schemas.microsoft.com/office/drawing/2014/main" id="{2AF1BF3B-B764-47D7-A156-A8031111A913}"/>
                </a:ext>
              </a:extLst>
            </p:cNvPr>
            <p:cNvSpPr/>
            <p:nvPr/>
          </p:nvSpPr>
          <p:spPr>
            <a:xfrm>
              <a:off x="5143214" y="1943356"/>
              <a:ext cx="1760320" cy="1314041"/>
            </a:xfrm>
            <a:prstGeom prst="round2SameRect">
              <a:avLst>
                <a:gd name="adj1" fmla="val 8000"/>
                <a:gd name="adj2" fmla="val 0"/>
              </a:avLst>
            </a:prstGeom>
            <a:noFill/>
            <a:ln w="38100">
              <a:solidFill>
                <a:srgbClr val="072A40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13E3E49D-C59C-4DFC-9CDD-1FFA4973EAC5}"/>
                </a:ext>
              </a:extLst>
            </p:cNvPr>
            <p:cNvSpPr/>
            <p:nvPr/>
          </p:nvSpPr>
          <p:spPr>
            <a:xfrm>
              <a:off x="5143214" y="3257398"/>
              <a:ext cx="1760320" cy="565038"/>
            </a:xfrm>
            <a:custGeom>
              <a:avLst/>
              <a:gdLst>
                <a:gd name="connsiteX0" fmla="*/ 0 w 2372728"/>
                <a:gd name="connsiteY0" fmla="*/ 0 h 761612"/>
                <a:gd name="connsiteX1" fmla="*/ 2372728 w 2372728"/>
                <a:gd name="connsiteY1" fmla="*/ 0 h 761612"/>
                <a:gd name="connsiteX2" fmla="*/ 2372728 w 2372728"/>
                <a:gd name="connsiteY2" fmla="*/ 761612 h 761612"/>
                <a:gd name="connsiteX3" fmla="*/ 0 w 2372728"/>
                <a:gd name="connsiteY3" fmla="*/ 761612 h 761612"/>
                <a:gd name="connsiteX4" fmla="*/ 0 w 2372728"/>
                <a:gd name="connsiteY4" fmla="*/ 0 h 76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728" h="761612">
                  <a:moveTo>
                    <a:pt x="0" y="0"/>
                  </a:moveTo>
                  <a:lnTo>
                    <a:pt x="2372728" y="0"/>
                  </a:lnTo>
                  <a:lnTo>
                    <a:pt x="2372728" y="761612"/>
                  </a:lnTo>
                  <a:lnTo>
                    <a:pt x="0" y="7616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72A40"/>
              </a:solidFill>
            </a:ln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0" rIns="746243" bIns="0" numCol="1" spcCol="1270" anchor="ctr" anchorCtr="0">
              <a:noAutofit/>
            </a:bodyPr>
            <a:lstStyle/>
            <a:p>
              <a:pPr marL="0" lvl="0" indent="0" algn="l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500" kern="120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CBCDCD6-08AA-4114-825C-100EE74175B4}"/>
                </a:ext>
              </a:extLst>
            </p:cNvPr>
            <p:cNvSpPr/>
            <p:nvPr/>
          </p:nvSpPr>
          <p:spPr>
            <a:xfrm>
              <a:off x="6432673" y="3347149"/>
              <a:ext cx="616111" cy="61611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72A40"/>
              </a:solidFill>
            </a:ln>
          </p:spPr>
          <p:style>
            <a:lnRef idx="2">
              <a:schemeClr val="dk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CEEDDEC3-6D70-436A-9ED9-2F6628489F54}"/>
              </a:ext>
            </a:extLst>
          </p:cNvPr>
          <p:cNvSpPr txBox="1"/>
          <p:nvPr/>
        </p:nvSpPr>
        <p:spPr>
          <a:xfrm>
            <a:off x="5273333" y="3292376"/>
            <a:ext cx="11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맑은 고딕" panose="020B0503020000020004" pitchFamily="50" charset="-127"/>
              </a:rPr>
              <a:t>박정민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432ED1-7CFA-43E5-A7BD-B215ABA3826C}"/>
              </a:ext>
            </a:extLst>
          </p:cNvPr>
          <p:cNvSpPr txBox="1"/>
          <p:nvPr/>
        </p:nvSpPr>
        <p:spPr>
          <a:xfrm>
            <a:off x="6424786" y="3393215"/>
            <a:ext cx="631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PM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998613-460E-4FE6-B35C-2BD750CB0C03}"/>
              </a:ext>
            </a:extLst>
          </p:cNvPr>
          <p:cNvSpPr txBox="1"/>
          <p:nvPr/>
        </p:nvSpPr>
        <p:spPr>
          <a:xfrm>
            <a:off x="2041578" y="5585673"/>
            <a:ext cx="11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맑은 고딕" panose="020B0503020000020004" pitchFamily="50" charset="-127"/>
              </a:rPr>
              <a:t>조용현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B96EE2-3FDC-40D8-9D2C-5BD25376CFB6}"/>
              </a:ext>
            </a:extLst>
          </p:cNvPr>
          <p:cNvSpPr txBox="1"/>
          <p:nvPr/>
        </p:nvSpPr>
        <p:spPr>
          <a:xfrm>
            <a:off x="3168847" y="5735176"/>
            <a:ext cx="6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맑은 고딕" panose="020B0503020000020004" pitchFamily="50" charset="-127"/>
              </a:rPr>
              <a:t>기획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E1CC09-D376-4ADE-BA62-212CD5D5A380}"/>
              </a:ext>
            </a:extLst>
          </p:cNvPr>
          <p:cNvSpPr txBox="1"/>
          <p:nvPr/>
        </p:nvSpPr>
        <p:spPr>
          <a:xfrm>
            <a:off x="4209328" y="5583971"/>
            <a:ext cx="11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맑은 고딕" panose="020B0503020000020004" pitchFamily="50" charset="-127"/>
              </a:rPr>
              <a:t>이재혁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A74AA3-9B18-4E3F-A71F-9B16F3C63D8A}"/>
              </a:ext>
            </a:extLst>
          </p:cNvPr>
          <p:cNvSpPr txBox="1"/>
          <p:nvPr/>
        </p:nvSpPr>
        <p:spPr>
          <a:xfrm>
            <a:off x="5433051" y="5689009"/>
            <a:ext cx="46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맑은 고딕" panose="020B0503020000020004" pitchFamily="50" charset="-127"/>
              </a:rPr>
              <a:t>UI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E5CCF75-49B2-4F63-BF64-255DE05E7AEF}"/>
              </a:ext>
            </a:extLst>
          </p:cNvPr>
          <p:cNvSpPr txBox="1"/>
          <p:nvPr/>
        </p:nvSpPr>
        <p:spPr>
          <a:xfrm>
            <a:off x="6373690" y="5583971"/>
            <a:ext cx="11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 err="1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맑은 고딕" panose="020B0503020000020004" pitchFamily="50" charset="-127"/>
              </a:rPr>
              <a:t>온창민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7320DD-45F1-41BF-90DD-2A4CDE5FB866}"/>
              </a:ext>
            </a:extLst>
          </p:cNvPr>
          <p:cNvSpPr txBox="1"/>
          <p:nvPr/>
        </p:nvSpPr>
        <p:spPr>
          <a:xfrm>
            <a:off x="7494908" y="5726787"/>
            <a:ext cx="65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개발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23014C-5479-42C9-9A04-8232EFA7C4A0}"/>
              </a:ext>
            </a:extLst>
          </p:cNvPr>
          <p:cNvSpPr txBox="1"/>
          <p:nvPr/>
        </p:nvSpPr>
        <p:spPr>
          <a:xfrm>
            <a:off x="8529663" y="5575582"/>
            <a:ext cx="11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맑은 고딕" panose="020B0503020000020004" pitchFamily="50" charset="-127"/>
              </a:rPr>
              <a:t>황민영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2A584A9A-BAEA-4308-A166-25BBC05340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9" t="12548" r="9257" b="673"/>
          <a:stretch/>
        </p:blipFill>
        <p:spPr>
          <a:xfrm>
            <a:off x="5386647" y="1911926"/>
            <a:ext cx="1197033" cy="1371601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EAD831D6-D30D-4489-AB52-D36E0DE153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9" t="10956" r="15770" b="6953"/>
          <a:stretch/>
        </p:blipFill>
        <p:spPr>
          <a:xfrm>
            <a:off x="4330931" y="4206240"/>
            <a:ext cx="1113905" cy="146304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D410222F-3BAE-41C9-9745-A5AA508E97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9" t="14798" r="4666" b="1698"/>
          <a:stretch/>
        </p:blipFill>
        <p:spPr>
          <a:xfrm>
            <a:off x="8558956" y="4227264"/>
            <a:ext cx="1438102" cy="1379913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EC5EBA36-382C-4A4B-902F-517FA2F378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5" t="12414" r="17384" b="19487"/>
          <a:stretch/>
        </p:blipFill>
        <p:spPr>
          <a:xfrm>
            <a:off x="6591992" y="4222865"/>
            <a:ext cx="1088967" cy="12136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7" t="12076" r="16465" b="12830"/>
          <a:stretch/>
        </p:blipFill>
        <p:spPr>
          <a:xfrm>
            <a:off x="2109451" y="4216773"/>
            <a:ext cx="1354975" cy="133834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B7320DD-45F1-41BF-90DD-2A4CDE5FB866}"/>
              </a:ext>
            </a:extLst>
          </p:cNvPr>
          <p:cNvSpPr txBox="1"/>
          <p:nvPr/>
        </p:nvSpPr>
        <p:spPr>
          <a:xfrm>
            <a:off x="9666756" y="5726787"/>
            <a:ext cx="65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개발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4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384" y="251532"/>
            <a:ext cx="1990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CONTENTS</a:t>
            </a:r>
            <a:endParaRPr lang="ko-KR" altLang="en-US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276007A-2F1C-4579-B460-43E46DCDCAAA}"/>
              </a:ext>
            </a:extLst>
          </p:cNvPr>
          <p:cNvGrpSpPr/>
          <p:nvPr/>
        </p:nvGrpSpPr>
        <p:grpSpPr>
          <a:xfrm>
            <a:off x="936538" y="2683242"/>
            <a:ext cx="1261209" cy="1415773"/>
            <a:chOff x="919379" y="2683242"/>
            <a:chExt cx="1261209" cy="1415773"/>
          </a:xfrm>
        </p:grpSpPr>
        <p:sp>
          <p:nvSpPr>
            <p:cNvPr id="16" name="TextBox 15"/>
            <p:cNvSpPr txBox="1"/>
            <p:nvPr/>
          </p:nvSpPr>
          <p:spPr>
            <a:xfrm>
              <a:off x="1089405" y="2683242"/>
              <a:ext cx="10399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u="sng" dirty="0"/>
                <a:t>01</a:t>
              </a:r>
              <a:endParaRPr lang="ko-KR" altLang="en-US" sz="6000" b="1" u="sn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19379" y="3698905"/>
              <a:ext cx="1261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상황분석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28DD18-BD4C-4AF0-A5F9-5026B73687D5}"/>
              </a:ext>
            </a:extLst>
          </p:cNvPr>
          <p:cNvGrpSpPr/>
          <p:nvPr/>
        </p:nvGrpSpPr>
        <p:grpSpPr>
          <a:xfrm>
            <a:off x="3036287" y="2710135"/>
            <a:ext cx="1686857" cy="1388880"/>
            <a:chOff x="3036287" y="2710135"/>
            <a:chExt cx="1612531" cy="1388880"/>
          </a:xfrm>
        </p:grpSpPr>
        <p:sp>
          <p:nvSpPr>
            <p:cNvPr id="12" name="TextBox 11"/>
            <p:cNvSpPr txBox="1"/>
            <p:nvPr/>
          </p:nvSpPr>
          <p:spPr>
            <a:xfrm>
              <a:off x="3296961" y="2710135"/>
              <a:ext cx="10399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u="sng" dirty="0"/>
                <a:t>02</a:t>
              </a:r>
              <a:endParaRPr lang="ko-KR" altLang="en-US" sz="6000" b="1" u="sn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36287" y="3698905"/>
              <a:ext cx="1612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서비스 구성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2FAEC09-FB60-4695-AD2C-D111B7AB2B10}"/>
              </a:ext>
            </a:extLst>
          </p:cNvPr>
          <p:cNvGrpSpPr/>
          <p:nvPr/>
        </p:nvGrpSpPr>
        <p:grpSpPr>
          <a:xfrm>
            <a:off x="5399510" y="2710135"/>
            <a:ext cx="1249920" cy="1388880"/>
            <a:chOff x="5399510" y="2710135"/>
            <a:chExt cx="1249920" cy="1388880"/>
          </a:xfrm>
        </p:grpSpPr>
        <p:sp>
          <p:nvSpPr>
            <p:cNvPr id="13" name="TextBox 12"/>
            <p:cNvSpPr txBox="1"/>
            <p:nvPr/>
          </p:nvSpPr>
          <p:spPr>
            <a:xfrm>
              <a:off x="5504518" y="2710135"/>
              <a:ext cx="10399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u="sng" dirty="0"/>
                <a:t>03</a:t>
              </a:r>
              <a:endParaRPr lang="ko-KR" altLang="en-US" sz="6000" b="1" u="sn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510" y="3698905"/>
              <a:ext cx="12499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구현계획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0CAA6F7-26C5-4AEB-8CC5-1E5FC903F56C}"/>
              </a:ext>
            </a:extLst>
          </p:cNvPr>
          <p:cNvGrpSpPr/>
          <p:nvPr/>
        </p:nvGrpSpPr>
        <p:grpSpPr>
          <a:xfrm>
            <a:off x="7457647" y="2710135"/>
            <a:ext cx="1552115" cy="1381721"/>
            <a:chOff x="7457647" y="2710135"/>
            <a:chExt cx="1552115" cy="1381721"/>
          </a:xfrm>
        </p:grpSpPr>
        <p:sp>
          <p:nvSpPr>
            <p:cNvPr id="14" name="TextBox 13"/>
            <p:cNvSpPr txBox="1"/>
            <p:nvPr/>
          </p:nvSpPr>
          <p:spPr>
            <a:xfrm>
              <a:off x="7712075" y="2710135"/>
              <a:ext cx="10399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u="sng" dirty="0"/>
                <a:t>04</a:t>
              </a:r>
              <a:endParaRPr lang="ko-KR" altLang="en-US" sz="6000" b="1" u="sn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57647" y="3691746"/>
              <a:ext cx="15521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/>
                <a:t>프로토타입</a:t>
              </a:r>
              <a:endParaRPr lang="ko-KR" altLang="en-US" sz="20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1B3738C-CABE-4D15-928C-7E704BC93B5F}"/>
              </a:ext>
            </a:extLst>
          </p:cNvPr>
          <p:cNvGrpSpPr/>
          <p:nvPr/>
        </p:nvGrpSpPr>
        <p:grpSpPr>
          <a:xfrm>
            <a:off x="9791136" y="2710135"/>
            <a:ext cx="1296894" cy="1415773"/>
            <a:chOff x="9791136" y="2710135"/>
            <a:chExt cx="1296894" cy="1415773"/>
          </a:xfrm>
        </p:grpSpPr>
        <p:sp>
          <p:nvSpPr>
            <p:cNvPr id="11" name="TextBox 10"/>
            <p:cNvSpPr txBox="1"/>
            <p:nvPr/>
          </p:nvSpPr>
          <p:spPr>
            <a:xfrm>
              <a:off x="9919631" y="2710135"/>
              <a:ext cx="10399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u="sng" dirty="0"/>
                <a:t>05</a:t>
              </a:r>
              <a:endParaRPr lang="ko-KR" altLang="en-US" sz="6000" b="1" u="sn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791136" y="3725798"/>
              <a:ext cx="1296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err="1"/>
                <a:t>팀소개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9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7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/>
              <a:t>STUN</a:t>
            </a:r>
            <a:endParaRPr lang="ko-KR" altLang="en-US" sz="2400" b="1" spc="300" dirty="0"/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3063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307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50000"/>
                  </a:schemeClr>
                </a:solidFill>
              </a:rPr>
              <a:t>01 </a:t>
            </a:r>
            <a:r>
              <a:rPr lang="ko-KR" altLang="en-US" sz="4000" b="1" dirty="0">
                <a:solidFill>
                  <a:schemeClr val="bg2">
                    <a:lumMod val="50000"/>
                  </a:schemeClr>
                </a:solidFill>
              </a:rPr>
              <a:t>상황분석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65693" y="30128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ADD4A-DD1D-4563-9940-E280A926956A}"/>
              </a:ext>
            </a:extLst>
          </p:cNvPr>
          <p:cNvSpPr txBox="1"/>
          <p:nvPr/>
        </p:nvSpPr>
        <p:spPr>
          <a:xfrm>
            <a:off x="3755444" y="1056262"/>
            <a:ext cx="2155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- (1)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추진배경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5FCAEA-5E21-40CF-B16B-19E924BA8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09" y="2141089"/>
            <a:ext cx="9494727" cy="35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7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/>
              <a:t>STUN</a:t>
            </a:r>
            <a:endParaRPr lang="ko-KR" altLang="en-US" sz="2400" b="1" spc="300" dirty="0"/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3063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307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50000"/>
                  </a:schemeClr>
                </a:solidFill>
              </a:rPr>
              <a:t>01 </a:t>
            </a:r>
            <a:r>
              <a:rPr lang="ko-KR" altLang="en-US" sz="4000" b="1" dirty="0">
                <a:solidFill>
                  <a:schemeClr val="bg2">
                    <a:lumMod val="50000"/>
                  </a:schemeClr>
                </a:solidFill>
              </a:rPr>
              <a:t>상황분석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65693" y="30128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0EB35C-A124-4A1C-ABB5-811F8C75F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52" y="1778032"/>
            <a:ext cx="5921696" cy="45714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EADD4A-DD1D-4563-9940-E280A926956A}"/>
              </a:ext>
            </a:extLst>
          </p:cNvPr>
          <p:cNvSpPr txBox="1"/>
          <p:nvPr/>
        </p:nvSpPr>
        <p:spPr>
          <a:xfrm>
            <a:off x="3755444" y="1056262"/>
            <a:ext cx="2155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- (2)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시장분석</a:t>
            </a:r>
          </a:p>
        </p:txBody>
      </p:sp>
    </p:spTree>
    <p:extLst>
      <p:ext uri="{BB962C8B-B14F-4D97-AF65-F5344CB8AC3E}">
        <p14:creationId xmlns:p14="http://schemas.microsoft.com/office/powerpoint/2010/main" val="30136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904" y="67937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307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01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상황분석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ADD4A-DD1D-4563-9940-E280A926956A}"/>
              </a:ext>
            </a:extLst>
          </p:cNvPr>
          <p:cNvSpPr txBox="1"/>
          <p:nvPr/>
        </p:nvSpPr>
        <p:spPr>
          <a:xfrm>
            <a:off x="3755444" y="1056262"/>
            <a:ext cx="246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(3)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맑은 고딕" panose="020B0503020000020004" pitchFamily="50" charset="-127"/>
              </a:rPr>
              <a:t>경쟁사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분석</a:t>
            </a: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27AFCB2-FAA9-4156-A664-D134DF53E650}"/>
              </a:ext>
            </a:extLst>
          </p:cNvPr>
          <p:cNvGrpSpPr/>
          <p:nvPr/>
        </p:nvGrpSpPr>
        <p:grpSpPr>
          <a:xfrm>
            <a:off x="664593" y="2358880"/>
            <a:ext cx="2363087" cy="2361524"/>
            <a:chOff x="664593" y="2344884"/>
            <a:chExt cx="2363087" cy="236152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8F9C53D-B3F1-4634-8B0B-E9B56C871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30" t="29861" r="11328" b="42834"/>
            <a:stretch/>
          </p:blipFill>
          <p:spPr>
            <a:xfrm>
              <a:off x="1081980" y="3055331"/>
              <a:ext cx="1647969" cy="390781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DF356A6-FD41-418B-9416-5B3A5865D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075" y="3567543"/>
              <a:ext cx="1460348" cy="608076"/>
            </a:xfrm>
            <a:prstGeom prst="rect">
              <a:avLst/>
            </a:prstGeom>
          </p:spPr>
        </p:pic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5DA250B-A4D8-402C-B682-841690A378D0}"/>
                </a:ext>
              </a:extLst>
            </p:cNvPr>
            <p:cNvSpPr/>
            <p:nvPr/>
          </p:nvSpPr>
          <p:spPr>
            <a:xfrm>
              <a:off x="664593" y="2344884"/>
              <a:ext cx="2363087" cy="2361524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072A40"/>
                  </a:solidFill>
                </a:ln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8240B88-9859-4791-A4CC-DDB0E839E837}"/>
              </a:ext>
            </a:extLst>
          </p:cNvPr>
          <p:cNvGrpSpPr/>
          <p:nvPr/>
        </p:nvGrpSpPr>
        <p:grpSpPr>
          <a:xfrm>
            <a:off x="3448484" y="2332692"/>
            <a:ext cx="2363087" cy="2361524"/>
            <a:chOff x="3023745" y="2385905"/>
            <a:chExt cx="2363087" cy="236152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329D58C-BFDF-481B-9669-205B71E182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31" t="15878" r="32162" b="229"/>
            <a:stretch/>
          </p:blipFill>
          <p:spPr>
            <a:xfrm>
              <a:off x="3385759" y="2666793"/>
              <a:ext cx="1647969" cy="1884046"/>
            </a:xfrm>
            <a:prstGeom prst="rect">
              <a:avLst/>
            </a:prstGeom>
          </p:spPr>
        </p:pic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4522E6-3AA6-454C-9D6D-51398683A4F9}"/>
                </a:ext>
              </a:extLst>
            </p:cNvPr>
            <p:cNvSpPr/>
            <p:nvPr/>
          </p:nvSpPr>
          <p:spPr>
            <a:xfrm>
              <a:off x="3023745" y="2385905"/>
              <a:ext cx="2363087" cy="2361524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072A40"/>
                  </a:solidFill>
                </a:ln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59ADF8-67BC-43D3-A466-506DADCE5D34}"/>
              </a:ext>
            </a:extLst>
          </p:cNvPr>
          <p:cNvGrpSpPr/>
          <p:nvPr/>
        </p:nvGrpSpPr>
        <p:grpSpPr>
          <a:xfrm>
            <a:off x="6232375" y="2385068"/>
            <a:ext cx="2363087" cy="2361524"/>
            <a:chOff x="5602353" y="2332692"/>
            <a:chExt cx="2363087" cy="2361524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9E2FE2E-C481-4E6E-A5AD-0AFEB88C8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1974" y="2805249"/>
              <a:ext cx="1523843" cy="1522835"/>
            </a:xfrm>
            <a:prstGeom prst="rect">
              <a:avLst/>
            </a:prstGeom>
          </p:spPr>
        </p:pic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138F095-CA30-4E1C-AEB5-5ED9723264B3}"/>
                </a:ext>
              </a:extLst>
            </p:cNvPr>
            <p:cNvSpPr/>
            <p:nvPr/>
          </p:nvSpPr>
          <p:spPr>
            <a:xfrm>
              <a:off x="5602353" y="2332692"/>
              <a:ext cx="2363087" cy="2361524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072A40"/>
                  </a:solidFill>
                </a:ln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55CF76C-632F-4336-AC94-0D5D5CB0FBCF}"/>
              </a:ext>
            </a:extLst>
          </p:cNvPr>
          <p:cNvGrpSpPr/>
          <p:nvPr/>
        </p:nvGrpSpPr>
        <p:grpSpPr>
          <a:xfrm>
            <a:off x="9016267" y="2411256"/>
            <a:ext cx="2363087" cy="2361524"/>
            <a:chOff x="8721473" y="2334724"/>
            <a:chExt cx="2363087" cy="2361524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C09BE71-2239-487C-9014-86198DC59E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14" t="36068" r="3471" b="36908"/>
            <a:stretch/>
          </p:blipFill>
          <p:spPr>
            <a:xfrm>
              <a:off x="8970265" y="2897404"/>
              <a:ext cx="1865499" cy="548708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0480335-1DBC-461B-904E-79AF1411CB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24" t="17271" r="21625" b="8372"/>
            <a:stretch/>
          </p:blipFill>
          <p:spPr>
            <a:xfrm>
              <a:off x="9305059" y="3609003"/>
              <a:ext cx="1195912" cy="804207"/>
            </a:xfrm>
            <a:prstGeom prst="rect">
              <a:avLst/>
            </a:prstGeom>
          </p:spPr>
        </p:pic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05F8B1CB-7097-4175-94C8-45BC3004A1C0}"/>
                </a:ext>
              </a:extLst>
            </p:cNvPr>
            <p:cNvSpPr/>
            <p:nvPr/>
          </p:nvSpPr>
          <p:spPr>
            <a:xfrm>
              <a:off x="8721473" y="2334724"/>
              <a:ext cx="2363087" cy="2361524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072A40"/>
                  </a:solidFill>
                </a:ln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E4B23C4-6BCF-4256-8B04-EC9F86EC10D0}"/>
              </a:ext>
            </a:extLst>
          </p:cNvPr>
          <p:cNvGrpSpPr/>
          <p:nvPr/>
        </p:nvGrpSpPr>
        <p:grpSpPr>
          <a:xfrm>
            <a:off x="612354" y="5105167"/>
            <a:ext cx="2484776" cy="838797"/>
            <a:chOff x="612354" y="5109180"/>
            <a:chExt cx="2484776" cy="838797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108B9DA-61B0-4FB5-B186-BC7C86E47078}"/>
                </a:ext>
              </a:extLst>
            </p:cNvPr>
            <p:cNvSpPr/>
            <p:nvPr/>
          </p:nvSpPr>
          <p:spPr>
            <a:xfrm>
              <a:off x="664593" y="5109180"/>
              <a:ext cx="2363087" cy="820281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1EA3EF-501E-46E3-ADB9-18E0A6F30E9B}"/>
                </a:ext>
              </a:extLst>
            </p:cNvPr>
            <p:cNvSpPr txBox="1"/>
            <p:nvPr/>
          </p:nvSpPr>
          <p:spPr>
            <a:xfrm>
              <a:off x="612354" y="5116980"/>
              <a:ext cx="24847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유저확보</a:t>
              </a:r>
              <a:r>
                <a:rPr lang="en-US" altLang="ko-KR" sz="24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+</a:t>
              </a:r>
            </a:p>
            <a:p>
              <a:pPr algn="ctr"/>
              <a:r>
                <a:rPr lang="ko-KR" altLang="en-US" sz="24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기능 확장 가능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94E40C0-D533-4B46-89D2-F12D133BC5C0}"/>
              </a:ext>
            </a:extLst>
          </p:cNvPr>
          <p:cNvGrpSpPr/>
          <p:nvPr/>
        </p:nvGrpSpPr>
        <p:grpSpPr>
          <a:xfrm>
            <a:off x="3394781" y="5094676"/>
            <a:ext cx="2484776" cy="845276"/>
            <a:chOff x="3403782" y="5084185"/>
            <a:chExt cx="2484776" cy="845276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6E55146-6CCD-4F7A-8CEA-AE755DA04C52}"/>
                </a:ext>
              </a:extLst>
            </p:cNvPr>
            <p:cNvSpPr/>
            <p:nvPr/>
          </p:nvSpPr>
          <p:spPr>
            <a:xfrm>
              <a:off x="3449076" y="5109180"/>
              <a:ext cx="2363087" cy="820281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981A6E-1A2E-424A-AA7D-38FD81C6F7C8}"/>
                </a:ext>
              </a:extLst>
            </p:cNvPr>
            <p:cNvSpPr txBox="1"/>
            <p:nvPr/>
          </p:nvSpPr>
          <p:spPr>
            <a:xfrm>
              <a:off x="3403782" y="5084185"/>
              <a:ext cx="24847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당일예약</a:t>
              </a:r>
              <a:r>
                <a:rPr lang="en-US" altLang="ko-KR" sz="24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,</a:t>
              </a:r>
            </a:p>
            <a:p>
              <a:pPr algn="ctr"/>
              <a:r>
                <a:rPr lang="ko-KR" altLang="en-US" sz="24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가게유저↓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A1FAF88-70C4-46C9-A915-628AB9A3A065}"/>
              </a:ext>
            </a:extLst>
          </p:cNvPr>
          <p:cNvGrpSpPr/>
          <p:nvPr/>
        </p:nvGrpSpPr>
        <p:grpSpPr>
          <a:xfrm>
            <a:off x="6177208" y="5084183"/>
            <a:ext cx="2484776" cy="845278"/>
            <a:chOff x="6204856" y="5084183"/>
            <a:chExt cx="2484776" cy="845278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F0AE5CF-6CF1-4D38-8C28-14AED05C22BE}"/>
                </a:ext>
              </a:extLst>
            </p:cNvPr>
            <p:cNvSpPr/>
            <p:nvPr/>
          </p:nvSpPr>
          <p:spPr>
            <a:xfrm>
              <a:off x="6233557" y="5109180"/>
              <a:ext cx="2363087" cy="820281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51A9A1D-57B6-4716-B703-DC0B2A24DCFC}"/>
                </a:ext>
              </a:extLst>
            </p:cNvPr>
            <p:cNvSpPr txBox="1"/>
            <p:nvPr/>
          </p:nvSpPr>
          <p:spPr>
            <a:xfrm>
              <a:off x="6204856" y="5084183"/>
              <a:ext cx="24847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예약</a:t>
              </a:r>
              <a:r>
                <a:rPr lang="en-US" altLang="ko-KR" sz="24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+</a:t>
              </a:r>
              <a:r>
                <a:rPr lang="ko-KR" altLang="en-US" sz="24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식당정보</a:t>
              </a:r>
              <a:endParaRPr lang="en-US" altLang="ko-KR" sz="2400" b="1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ko-KR" sz="24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+</a:t>
              </a:r>
              <a:r>
                <a:rPr lang="ko-KR" altLang="en-US" sz="24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유저↓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74C27CB-6A07-42FE-B9C1-6A4EA5459898}"/>
              </a:ext>
            </a:extLst>
          </p:cNvPr>
          <p:cNvGrpSpPr/>
          <p:nvPr/>
        </p:nvGrpSpPr>
        <p:grpSpPr>
          <a:xfrm>
            <a:off x="8959635" y="5109180"/>
            <a:ext cx="2484776" cy="840728"/>
            <a:chOff x="8959635" y="5109180"/>
            <a:chExt cx="2484776" cy="840728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55F98E8-42A2-4277-BC5D-C726924D0F2B}"/>
                </a:ext>
              </a:extLst>
            </p:cNvPr>
            <p:cNvSpPr/>
            <p:nvPr/>
          </p:nvSpPr>
          <p:spPr>
            <a:xfrm>
              <a:off x="9016267" y="5109180"/>
              <a:ext cx="2363087" cy="820281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0F252A-76F1-4EE1-AF5C-F7CBFC15FFBE}"/>
                </a:ext>
              </a:extLst>
            </p:cNvPr>
            <p:cNvSpPr txBox="1"/>
            <p:nvPr/>
          </p:nvSpPr>
          <p:spPr>
            <a:xfrm>
              <a:off x="8959635" y="5118911"/>
              <a:ext cx="24847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식당정보</a:t>
              </a:r>
              <a:r>
                <a:rPr lang="en-US" altLang="ko-KR" sz="24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,</a:t>
              </a:r>
            </a:p>
            <a:p>
              <a:pPr algn="ctr"/>
              <a:r>
                <a:rPr lang="en-US" altLang="ko-KR" sz="24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+</a:t>
              </a:r>
              <a:r>
                <a:rPr lang="ko-KR" altLang="en-US" sz="24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유저↓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84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7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3063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307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01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상황분석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65693" y="30128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ADD4A-DD1D-4563-9940-E280A926956A}"/>
              </a:ext>
            </a:extLst>
          </p:cNvPr>
          <p:cNvSpPr txBox="1"/>
          <p:nvPr/>
        </p:nvSpPr>
        <p:spPr>
          <a:xfrm>
            <a:off x="3755444" y="1056262"/>
            <a:ext cx="255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(4)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서비스소개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63BA093-E32C-411E-BAC7-B9B7ACFFAA02}"/>
              </a:ext>
            </a:extLst>
          </p:cNvPr>
          <p:cNvGrpSpPr/>
          <p:nvPr/>
        </p:nvGrpSpPr>
        <p:grpSpPr>
          <a:xfrm>
            <a:off x="875853" y="2382637"/>
            <a:ext cx="2952876" cy="2952876"/>
            <a:chOff x="875853" y="2382637"/>
            <a:chExt cx="2952876" cy="2952876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EE6465C-A7E0-4987-A553-024CEE9C81C0}"/>
                </a:ext>
              </a:extLst>
            </p:cNvPr>
            <p:cNvSpPr/>
            <p:nvPr/>
          </p:nvSpPr>
          <p:spPr>
            <a:xfrm>
              <a:off x="875853" y="2382637"/>
              <a:ext cx="2952876" cy="2952876"/>
            </a:xfrm>
            <a:prstGeom prst="ellipse">
              <a:avLst/>
            </a:prstGeom>
            <a:solidFill>
              <a:srgbClr val="072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8D9F41-7670-4239-B5D9-FEA798A36159}"/>
                </a:ext>
              </a:extLst>
            </p:cNvPr>
            <p:cNvSpPr txBox="1"/>
            <p:nvPr/>
          </p:nvSpPr>
          <p:spPr>
            <a:xfrm>
              <a:off x="1515178" y="3486967"/>
              <a:ext cx="1653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+mn-ea"/>
                </a:rPr>
                <a:t>가게의 상세 정보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1236E4-7CBA-4F35-AAFD-B99C7953423C}"/>
              </a:ext>
            </a:extLst>
          </p:cNvPr>
          <p:cNvGrpSpPr/>
          <p:nvPr/>
        </p:nvGrpSpPr>
        <p:grpSpPr>
          <a:xfrm>
            <a:off x="4792326" y="2401777"/>
            <a:ext cx="2952876" cy="2952876"/>
            <a:chOff x="4822762" y="2382637"/>
            <a:chExt cx="2952876" cy="2952876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9E4A8DA-9702-42F6-84EB-BDC3B8201965}"/>
                </a:ext>
              </a:extLst>
            </p:cNvPr>
            <p:cNvSpPr/>
            <p:nvPr/>
          </p:nvSpPr>
          <p:spPr>
            <a:xfrm>
              <a:off x="4822762" y="2382637"/>
              <a:ext cx="2952876" cy="2952876"/>
            </a:xfrm>
            <a:prstGeom prst="ellipse">
              <a:avLst/>
            </a:prstGeom>
            <a:solidFill>
              <a:srgbClr val="072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9368A5-4B5E-4059-9540-6C7ACA3BD8FA}"/>
                </a:ext>
              </a:extLst>
            </p:cNvPr>
            <p:cNvSpPr txBox="1"/>
            <p:nvPr/>
          </p:nvSpPr>
          <p:spPr>
            <a:xfrm>
              <a:off x="5428710" y="3666524"/>
              <a:ext cx="1761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+mn-ea"/>
                </a:rPr>
                <a:t>예약서비스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5EFFD4-13A8-4C5E-A886-401903E449A0}"/>
              </a:ext>
            </a:extLst>
          </p:cNvPr>
          <p:cNvGrpSpPr/>
          <p:nvPr/>
        </p:nvGrpSpPr>
        <p:grpSpPr>
          <a:xfrm>
            <a:off x="8708800" y="2420917"/>
            <a:ext cx="2952876" cy="2952876"/>
            <a:chOff x="8708800" y="2420917"/>
            <a:chExt cx="2952876" cy="2952876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82B992-EC61-433A-AE39-B31F7E8BC00A}"/>
                </a:ext>
              </a:extLst>
            </p:cNvPr>
            <p:cNvSpPr/>
            <p:nvPr/>
          </p:nvSpPr>
          <p:spPr>
            <a:xfrm>
              <a:off x="8708800" y="2420917"/>
              <a:ext cx="2952876" cy="2952876"/>
            </a:xfrm>
            <a:prstGeom prst="ellipse">
              <a:avLst/>
            </a:prstGeom>
            <a:solidFill>
              <a:srgbClr val="072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1B0245-B0B4-4C75-96C9-3B2587841767}"/>
                </a:ext>
              </a:extLst>
            </p:cNvPr>
            <p:cNvSpPr txBox="1"/>
            <p:nvPr/>
          </p:nvSpPr>
          <p:spPr>
            <a:xfrm>
              <a:off x="9296566" y="3481859"/>
              <a:ext cx="18443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+mn-ea"/>
                </a:rPr>
                <a:t>인구 밀집 </a:t>
              </a:r>
              <a:endParaRPr lang="en-US" altLang="ko-KR" sz="2400" b="1" dirty="0">
                <a:latin typeface="+mn-ea"/>
              </a:endParaRPr>
            </a:p>
            <a:p>
              <a:pPr algn="ctr"/>
              <a:r>
                <a:rPr lang="ko-KR" altLang="en-US" sz="2400" b="1" dirty="0">
                  <a:latin typeface="+mn-ea"/>
                </a:rPr>
                <a:t>데이터 제공</a:t>
              </a:r>
            </a:p>
          </p:txBody>
        </p:sp>
      </p:grpSp>
      <p:sp>
        <p:nvSpPr>
          <p:cNvPr id="9" name="더하기 기호 8">
            <a:extLst>
              <a:ext uri="{FF2B5EF4-FFF2-40B4-BE49-F238E27FC236}">
                <a16:creationId xmlns:a16="http://schemas.microsoft.com/office/drawing/2014/main" id="{4E0A5B6E-4134-4AB7-96B9-0EFF2537D4F7}"/>
              </a:ext>
            </a:extLst>
          </p:cNvPr>
          <p:cNvSpPr/>
          <p:nvPr/>
        </p:nvSpPr>
        <p:spPr>
          <a:xfrm>
            <a:off x="4045387" y="3616997"/>
            <a:ext cx="560717" cy="560717"/>
          </a:xfrm>
          <a:prstGeom prst="mathPlus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E4D3EAD8-8135-413A-80E5-5DD052FE6E10}"/>
              </a:ext>
            </a:extLst>
          </p:cNvPr>
          <p:cNvSpPr/>
          <p:nvPr/>
        </p:nvSpPr>
        <p:spPr>
          <a:xfrm>
            <a:off x="7951715" y="3616997"/>
            <a:ext cx="560717" cy="560717"/>
          </a:xfrm>
          <a:prstGeom prst="mathPlus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7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3063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307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01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상황분석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65693" y="30128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ADD4A-DD1D-4563-9940-E280A926956A}"/>
              </a:ext>
            </a:extLst>
          </p:cNvPr>
          <p:cNvSpPr txBox="1"/>
          <p:nvPr/>
        </p:nvSpPr>
        <p:spPr>
          <a:xfrm>
            <a:off x="3755444" y="1056262"/>
            <a:ext cx="307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(5)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자사 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맑은 고딕" panose="020B0503020000020004" pitchFamily="50" charset="-127"/>
              </a:rPr>
              <a:t>SWOT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맑은 고딕" panose="020B0503020000020004" pitchFamily="50" charset="-127"/>
              </a:rPr>
              <a:t>분석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566DC49-730F-4AAD-AB62-FC69B599EF71}"/>
              </a:ext>
            </a:extLst>
          </p:cNvPr>
          <p:cNvGrpSpPr/>
          <p:nvPr/>
        </p:nvGrpSpPr>
        <p:grpSpPr>
          <a:xfrm>
            <a:off x="631909" y="1853868"/>
            <a:ext cx="5401875" cy="1732755"/>
            <a:chOff x="631909" y="1945308"/>
            <a:chExt cx="5401875" cy="1732755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C045506-E59A-414B-B9A6-48ED5876DA49}"/>
                </a:ext>
              </a:extLst>
            </p:cNvPr>
            <p:cNvSpPr/>
            <p:nvPr/>
          </p:nvSpPr>
          <p:spPr>
            <a:xfrm>
              <a:off x="813620" y="2234411"/>
              <a:ext cx="5220164" cy="1443652"/>
            </a:xfrm>
            <a:custGeom>
              <a:avLst/>
              <a:gdLst>
                <a:gd name="connsiteX0" fmla="*/ 0 w 4361063"/>
                <a:gd name="connsiteY0" fmla="*/ 0 h 1362832"/>
                <a:gd name="connsiteX1" fmla="*/ 4361063 w 4361063"/>
                <a:gd name="connsiteY1" fmla="*/ 0 h 1362832"/>
                <a:gd name="connsiteX2" fmla="*/ 4361063 w 4361063"/>
                <a:gd name="connsiteY2" fmla="*/ 1362832 h 1362832"/>
                <a:gd name="connsiteX3" fmla="*/ 0 w 4361063"/>
                <a:gd name="connsiteY3" fmla="*/ 1362832 h 1362832"/>
                <a:gd name="connsiteX4" fmla="*/ 0 w 4361063"/>
                <a:gd name="connsiteY4" fmla="*/ 0 h 136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1063" h="1362832">
                  <a:moveTo>
                    <a:pt x="0" y="0"/>
                  </a:moveTo>
                  <a:lnTo>
                    <a:pt x="4361063" y="0"/>
                  </a:lnTo>
                  <a:lnTo>
                    <a:pt x="4361063" y="1362832"/>
                  </a:lnTo>
                  <a:lnTo>
                    <a:pt x="0" y="13628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3092" tIns="182880" rIns="182880" bIns="182880" numCol="1" spcCol="1270" anchor="ctr" anchorCtr="0">
              <a:noAutofit/>
            </a:bodyPr>
            <a:lstStyle/>
            <a:p>
              <a:pPr marL="0" lvl="0" indent="0" algn="l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9E6C9-ECFC-408E-B6E5-39FBFE53AF77}"/>
                </a:ext>
              </a:extLst>
            </p:cNvPr>
            <p:cNvSpPr/>
            <p:nvPr/>
          </p:nvSpPr>
          <p:spPr>
            <a:xfrm>
              <a:off x="631909" y="2016594"/>
              <a:ext cx="1141911" cy="15158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dist"/>
              <a:endParaRPr lang="ko-KR" altLang="en-US" sz="6600" b="1" spc="300" dirty="0">
                <a:latin typeface="+mn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70912B7-07F9-46EC-B7F7-F91018042DE2}"/>
                </a:ext>
              </a:extLst>
            </p:cNvPr>
            <p:cNvSpPr/>
            <p:nvPr/>
          </p:nvSpPr>
          <p:spPr>
            <a:xfrm>
              <a:off x="665785" y="1945308"/>
              <a:ext cx="1055716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9600" b="1" dirty="0">
                  <a:ln w="0"/>
                  <a:latin typeface="+mn-ea"/>
                </a:rPr>
                <a:t>S</a:t>
              </a:r>
              <a:endParaRPr lang="en-US" altLang="ko-KR" sz="5400" b="1" cap="none" spc="0" dirty="0">
                <a:ln w="0"/>
                <a:latin typeface="+mn-ea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14A50C3-48FB-4193-99EC-3BCDA3FFF841}"/>
              </a:ext>
            </a:extLst>
          </p:cNvPr>
          <p:cNvGrpSpPr/>
          <p:nvPr/>
        </p:nvGrpSpPr>
        <p:grpSpPr>
          <a:xfrm>
            <a:off x="630845" y="4115140"/>
            <a:ext cx="5401875" cy="1661468"/>
            <a:chOff x="630845" y="4409780"/>
            <a:chExt cx="5401875" cy="1661468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64F177F-31F6-4F8C-BC75-73F3455D1F5C}"/>
                </a:ext>
              </a:extLst>
            </p:cNvPr>
            <p:cNvSpPr/>
            <p:nvPr/>
          </p:nvSpPr>
          <p:spPr>
            <a:xfrm>
              <a:off x="812556" y="4627596"/>
              <a:ext cx="5220164" cy="1443652"/>
            </a:xfrm>
            <a:custGeom>
              <a:avLst/>
              <a:gdLst>
                <a:gd name="connsiteX0" fmla="*/ 0 w 4361063"/>
                <a:gd name="connsiteY0" fmla="*/ 0 h 1362832"/>
                <a:gd name="connsiteX1" fmla="*/ 4361063 w 4361063"/>
                <a:gd name="connsiteY1" fmla="*/ 0 h 1362832"/>
                <a:gd name="connsiteX2" fmla="*/ 4361063 w 4361063"/>
                <a:gd name="connsiteY2" fmla="*/ 1362832 h 1362832"/>
                <a:gd name="connsiteX3" fmla="*/ 0 w 4361063"/>
                <a:gd name="connsiteY3" fmla="*/ 1362832 h 1362832"/>
                <a:gd name="connsiteX4" fmla="*/ 0 w 4361063"/>
                <a:gd name="connsiteY4" fmla="*/ 0 h 136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1063" h="1362832">
                  <a:moveTo>
                    <a:pt x="0" y="0"/>
                  </a:moveTo>
                  <a:lnTo>
                    <a:pt x="4361063" y="0"/>
                  </a:lnTo>
                  <a:lnTo>
                    <a:pt x="4361063" y="1362832"/>
                  </a:lnTo>
                  <a:lnTo>
                    <a:pt x="0" y="13628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3092" tIns="182880" rIns="182880" bIns="182880" numCol="1" spcCol="1270" anchor="ctr" anchorCtr="0">
              <a:noAutofit/>
            </a:bodyPr>
            <a:lstStyle/>
            <a:p>
              <a:pPr marL="0" lvl="0" indent="0" algn="l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58581B-71A7-4A64-B600-06DF30D0E4F0}"/>
                </a:ext>
              </a:extLst>
            </p:cNvPr>
            <p:cNvSpPr/>
            <p:nvPr/>
          </p:nvSpPr>
          <p:spPr>
            <a:xfrm>
              <a:off x="630845" y="4409780"/>
              <a:ext cx="1141911" cy="15158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dist"/>
              <a:endParaRPr lang="ko-KR" altLang="en-US" sz="6600" b="1" spc="300" dirty="0"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7BA9193-5DE6-4047-A6BE-5960DC7AF7DC}"/>
                </a:ext>
              </a:extLst>
            </p:cNvPr>
            <p:cNvSpPr/>
            <p:nvPr/>
          </p:nvSpPr>
          <p:spPr>
            <a:xfrm>
              <a:off x="736177" y="4524465"/>
              <a:ext cx="931246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8800" b="1" dirty="0">
                  <a:ln w="0"/>
                  <a:latin typeface="+mn-ea"/>
                </a:rPr>
                <a:t>W</a:t>
              </a:r>
              <a:endParaRPr lang="en-US" altLang="ko-KR" sz="4800" b="1" cap="none" spc="0" dirty="0">
                <a:ln w="0"/>
                <a:latin typeface="+mn-ea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5C9F5FD-21BB-4A8E-B113-5D0718F602AE}"/>
              </a:ext>
            </a:extLst>
          </p:cNvPr>
          <p:cNvGrpSpPr/>
          <p:nvPr/>
        </p:nvGrpSpPr>
        <p:grpSpPr>
          <a:xfrm>
            <a:off x="6124340" y="1981600"/>
            <a:ext cx="5401875" cy="1688382"/>
            <a:chOff x="6124340" y="2073040"/>
            <a:chExt cx="5401875" cy="1688382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5C94F78-7A88-4526-AB73-E9E4F31F54D4}"/>
                </a:ext>
              </a:extLst>
            </p:cNvPr>
            <p:cNvSpPr/>
            <p:nvPr/>
          </p:nvSpPr>
          <p:spPr>
            <a:xfrm>
              <a:off x="6306051" y="2317770"/>
              <a:ext cx="5220164" cy="1443652"/>
            </a:xfrm>
            <a:custGeom>
              <a:avLst/>
              <a:gdLst>
                <a:gd name="connsiteX0" fmla="*/ 0 w 4361063"/>
                <a:gd name="connsiteY0" fmla="*/ 0 h 1362832"/>
                <a:gd name="connsiteX1" fmla="*/ 4361063 w 4361063"/>
                <a:gd name="connsiteY1" fmla="*/ 0 h 1362832"/>
                <a:gd name="connsiteX2" fmla="*/ 4361063 w 4361063"/>
                <a:gd name="connsiteY2" fmla="*/ 1362832 h 1362832"/>
                <a:gd name="connsiteX3" fmla="*/ 0 w 4361063"/>
                <a:gd name="connsiteY3" fmla="*/ 1362832 h 1362832"/>
                <a:gd name="connsiteX4" fmla="*/ 0 w 4361063"/>
                <a:gd name="connsiteY4" fmla="*/ 0 h 136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1063" h="1362832">
                  <a:moveTo>
                    <a:pt x="0" y="0"/>
                  </a:moveTo>
                  <a:lnTo>
                    <a:pt x="4361063" y="0"/>
                  </a:lnTo>
                  <a:lnTo>
                    <a:pt x="4361063" y="1362832"/>
                  </a:lnTo>
                  <a:lnTo>
                    <a:pt x="0" y="13628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3092" tIns="182880" rIns="182880" bIns="182880" numCol="1" spcCol="1270" anchor="ctr" anchorCtr="0">
              <a:noAutofit/>
            </a:bodyPr>
            <a:lstStyle/>
            <a:p>
              <a:pPr marL="0" lvl="0" indent="0" algn="l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BDE8867-72A5-4618-B955-87A88271BD4A}"/>
                </a:ext>
              </a:extLst>
            </p:cNvPr>
            <p:cNvSpPr/>
            <p:nvPr/>
          </p:nvSpPr>
          <p:spPr>
            <a:xfrm>
              <a:off x="6124340" y="2099953"/>
              <a:ext cx="1141911" cy="15158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dist"/>
              <a:endParaRPr lang="ko-KR" altLang="en-US" sz="6600" b="1" spc="300" dirty="0">
                <a:latin typeface="+mn-ea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5BADBAD-B43A-42A5-A3B6-A741EE8C0EBC}"/>
                </a:ext>
              </a:extLst>
            </p:cNvPr>
            <p:cNvSpPr/>
            <p:nvPr/>
          </p:nvSpPr>
          <p:spPr>
            <a:xfrm>
              <a:off x="6181619" y="2073040"/>
              <a:ext cx="1055716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9600" b="1" dirty="0">
                  <a:ln w="0"/>
                  <a:latin typeface="+mn-ea"/>
                </a:rPr>
                <a:t>O</a:t>
              </a:r>
              <a:endParaRPr lang="en-US" altLang="ko-KR" sz="5400" b="1" cap="none" spc="0" dirty="0">
                <a:ln w="0"/>
                <a:latin typeface="+mn-ea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0D03DE6-733B-43ED-BC84-C12D6FBFB90A}"/>
              </a:ext>
            </a:extLst>
          </p:cNvPr>
          <p:cNvGrpSpPr/>
          <p:nvPr/>
        </p:nvGrpSpPr>
        <p:grpSpPr>
          <a:xfrm>
            <a:off x="6124340" y="4140012"/>
            <a:ext cx="5401875" cy="1717110"/>
            <a:chOff x="6124340" y="4434652"/>
            <a:chExt cx="5401875" cy="1717110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2E3DCB0-6709-4CEB-89EF-E8C5DF7B44E6}"/>
                </a:ext>
              </a:extLst>
            </p:cNvPr>
            <p:cNvSpPr/>
            <p:nvPr/>
          </p:nvSpPr>
          <p:spPr>
            <a:xfrm>
              <a:off x="6306051" y="4708110"/>
              <a:ext cx="5220164" cy="1443652"/>
            </a:xfrm>
            <a:custGeom>
              <a:avLst/>
              <a:gdLst>
                <a:gd name="connsiteX0" fmla="*/ 0 w 4361063"/>
                <a:gd name="connsiteY0" fmla="*/ 0 h 1362832"/>
                <a:gd name="connsiteX1" fmla="*/ 4361063 w 4361063"/>
                <a:gd name="connsiteY1" fmla="*/ 0 h 1362832"/>
                <a:gd name="connsiteX2" fmla="*/ 4361063 w 4361063"/>
                <a:gd name="connsiteY2" fmla="*/ 1362832 h 1362832"/>
                <a:gd name="connsiteX3" fmla="*/ 0 w 4361063"/>
                <a:gd name="connsiteY3" fmla="*/ 1362832 h 1362832"/>
                <a:gd name="connsiteX4" fmla="*/ 0 w 4361063"/>
                <a:gd name="connsiteY4" fmla="*/ 0 h 136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1063" h="1362832">
                  <a:moveTo>
                    <a:pt x="0" y="0"/>
                  </a:moveTo>
                  <a:lnTo>
                    <a:pt x="4361063" y="0"/>
                  </a:lnTo>
                  <a:lnTo>
                    <a:pt x="4361063" y="1362832"/>
                  </a:lnTo>
                  <a:lnTo>
                    <a:pt x="0" y="13628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3092" tIns="182880" rIns="182880" bIns="182880" numCol="1" spcCol="1270" anchor="ctr" anchorCtr="0">
              <a:noAutofit/>
            </a:bodyPr>
            <a:lstStyle/>
            <a:p>
              <a:pPr marL="0" lvl="0" indent="0" algn="l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4A68910-3679-496E-BACA-07CE8D3D4F51}"/>
                </a:ext>
              </a:extLst>
            </p:cNvPr>
            <p:cNvSpPr/>
            <p:nvPr/>
          </p:nvSpPr>
          <p:spPr>
            <a:xfrm>
              <a:off x="6124340" y="4490294"/>
              <a:ext cx="1141911" cy="15158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dist"/>
              <a:endParaRPr lang="ko-KR" altLang="en-US" sz="6600" b="1" spc="300" dirty="0">
                <a:latin typeface="+mn-ea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D3046E-18D0-415F-949C-074AD3BE43B5}"/>
                </a:ext>
              </a:extLst>
            </p:cNvPr>
            <p:cNvSpPr/>
            <p:nvPr/>
          </p:nvSpPr>
          <p:spPr>
            <a:xfrm>
              <a:off x="6168500" y="4434652"/>
              <a:ext cx="1055716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9600" b="1" dirty="0">
                  <a:ln w="0"/>
                  <a:latin typeface="+mn-ea"/>
                </a:rPr>
                <a:t>T</a:t>
              </a:r>
              <a:endParaRPr lang="en-US" altLang="ko-KR" sz="5400" b="1" cap="none" spc="0" dirty="0">
                <a:ln w="0"/>
                <a:latin typeface="+mn-ea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2B7192E-595E-4C74-B875-8DFDEF567866}"/>
              </a:ext>
            </a:extLst>
          </p:cNvPr>
          <p:cNvSpPr txBox="1"/>
          <p:nvPr/>
        </p:nvSpPr>
        <p:spPr>
          <a:xfrm>
            <a:off x="1845933" y="2168047"/>
            <a:ext cx="114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Strength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5F4244-3C6A-44DB-B564-810F011FC8FA}"/>
              </a:ext>
            </a:extLst>
          </p:cNvPr>
          <p:cNvSpPr txBox="1"/>
          <p:nvPr/>
        </p:nvSpPr>
        <p:spPr>
          <a:xfrm>
            <a:off x="1894856" y="2472568"/>
            <a:ext cx="374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지역</a:t>
            </a: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상권 활성화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911C37-6EDE-4212-8B1C-4B3F16650792}"/>
              </a:ext>
            </a:extLst>
          </p:cNvPr>
          <p:cNvSpPr txBox="1"/>
          <p:nvPr/>
        </p:nvSpPr>
        <p:spPr>
          <a:xfrm>
            <a:off x="7339428" y="2234734"/>
            <a:ext cx="16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Opportunity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5EFDC-8005-43CB-B447-E37B9A9356BC}"/>
              </a:ext>
            </a:extLst>
          </p:cNvPr>
          <p:cNvSpPr txBox="1"/>
          <p:nvPr/>
        </p:nvSpPr>
        <p:spPr>
          <a:xfrm>
            <a:off x="7357870" y="2651015"/>
            <a:ext cx="444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선택권 제공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8F6FBD-26B0-4D81-BFAC-8E865ED42019}"/>
              </a:ext>
            </a:extLst>
          </p:cNvPr>
          <p:cNvSpPr txBox="1"/>
          <p:nvPr/>
        </p:nvSpPr>
        <p:spPr>
          <a:xfrm>
            <a:off x="1847509" y="4339389"/>
            <a:ext cx="129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Weakness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54DE06-F6C5-4EC7-8578-2712C28DF86F}"/>
              </a:ext>
            </a:extLst>
          </p:cNvPr>
          <p:cNvSpPr txBox="1"/>
          <p:nvPr/>
        </p:nvSpPr>
        <p:spPr>
          <a:xfrm>
            <a:off x="1865952" y="4755670"/>
            <a:ext cx="416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인지도</a:t>
            </a: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사용자 부족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0E0B8F-024B-41C9-8717-EAF4D5A46178}"/>
              </a:ext>
            </a:extLst>
          </p:cNvPr>
          <p:cNvSpPr txBox="1"/>
          <p:nvPr/>
        </p:nvSpPr>
        <p:spPr>
          <a:xfrm>
            <a:off x="7356295" y="4424220"/>
            <a:ext cx="114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Threat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94E40D-EB75-418F-B6E1-0BEA264D45CB}"/>
              </a:ext>
            </a:extLst>
          </p:cNvPr>
          <p:cNvSpPr txBox="1"/>
          <p:nvPr/>
        </p:nvSpPr>
        <p:spPr>
          <a:xfrm>
            <a:off x="7374738" y="4840501"/>
            <a:ext cx="433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타업체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기능 추가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19E7872-BA42-454F-B85A-3DA96B5D44DE}"/>
              </a:ext>
            </a:extLst>
          </p:cNvPr>
          <p:cNvSpPr/>
          <p:nvPr/>
        </p:nvSpPr>
        <p:spPr>
          <a:xfrm>
            <a:off x="1988948" y="3321889"/>
            <a:ext cx="1141911" cy="518105"/>
          </a:xfrm>
          <a:prstGeom prst="roundRect">
            <a:avLst/>
          </a:prstGeom>
          <a:solidFill>
            <a:schemeClr val="tx1"/>
          </a:solidFill>
          <a:ln>
            <a:solidFill>
              <a:srgbClr val="072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E7B5A28-EC10-4155-BC41-72B8BD4030A1}"/>
              </a:ext>
            </a:extLst>
          </p:cNvPr>
          <p:cNvSpPr/>
          <p:nvPr/>
        </p:nvSpPr>
        <p:spPr>
          <a:xfrm>
            <a:off x="3255291" y="3322264"/>
            <a:ext cx="1141911" cy="518105"/>
          </a:xfrm>
          <a:prstGeom prst="roundRect">
            <a:avLst/>
          </a:prstGeom>
          <a:solidFill>
            <a:schemeClr val="tx1"/>
          </a:solidFill>
          <a:ln>
            <a:solidFill>
              <a:srgbClr val="072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F766BA1-CE56-4AEC-A870-A9A0DCB8F2DB}"/>
              </a:ext>
            </a:extLst>
          </p:cNvPr>
          <p:cNvSpPr/>
          <p:nvPr/>
        </p:nvSpPr>
        <p:spPr>
          <a:xfrm>
            <a:off x="4521634" y="3322263"/>
            <a:ext cx="1141911" cy="518105"/>
          </a:xfrm>
          <a:prstGeom prst="roundRect">
            <a:avLst/>
          </a:prstGeom>
          <a:solidFill>
            <a:schemeClr val="tx1"/>
          </a:solidFill>
          <a:ln>
            <a:solidFill>
              <a:srgbClr val="072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DDA3BDE-7D7B-4702-8D3C-5DBB35F88B12}"/>
              </a:ext>
            </a:extLst>
          </p:cNvPr>
          <p:cNvSpPr/>
          <p:nvPr/>
        </p:nvSpPr>
        <p:spPr>
          <a:xfrm>
            <a:off x="7538658" y="3332423"/>
            <a:ext cx="1141911" cy="544021"/>
          </a:xfrm>
          <a:prstGeom prst="roundRect">
            <a:avLst/>
          </a:prstGeom>
          <a:solidFill>
            <a:schemeClr val="tx1"/>
          </a:solidFill>
          <a:ln>
            <a:solidFill>
              <a:srgbClr val="072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A1DFEB2-D01A-4346-8457-DA71E09EA851}"/>
              </a:ext>
            </a:extLst>
          </p:cNvPr>
          <p:cNvSpPr/>
          <p:nvPr/>
        </p:nvSpPr>
        <p:spPr>
          <a:xfrm>
            <a:off x="8805001" y="3342958"/>
            <a:ext cx="1141911" cy="544021"/>
          </a:xfrm>
          <a:prstGeom prst="roundRect">
            <a:avLst/>
          </a:prstGeom>
          <a:solidFill>
            <a:schemeClr val="tx1"/>
          </a:solidFill>
          <a:ln>
            <a:solidFill>
              <a:srgbClr val="072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ACA96D4-9A42-452A-B624-5ECBF53B28CC}"/>
              </a:ext>
            </a:extLst>
          </p:cNvPr>
          <p:cNvSpPr/>
          <p:nvPr/>
        </p:nvSpPr>
        <p:spPr>
          <a:xfrm>
            <a:off x="10071344" y="3342957"/>
            <a:ext cx="1141911" cy="544021"/>
          </a:xfrm>
          <a:prstGeom prst="roundRect">
            <a:avLst/>
          </a:prstGeom>
          <a:solidFill>
            <a:schemeClr val="tx1"/>
          </a:solidFill>
          <a:ln>
            <a:solidFill>
              <a:srgbClr val="072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B73987A-F71F-42AD-9012-B4DF319E0A62}"/>
              </a:ext>
            </a:extLst>
          </p:cNvPr>
          <p:cNvSpPr/>
          <p:nvPr/>
        </p:nvSpPr>
        <p:spPr>
          <a:xfrm>
            <a:off x="1998580" y="5503656"/>
            <a:ext cx="1141911" cy="544021"/>
          </a:xfrm>
          <a:prstGeom prst="roundRect">
            <a:avLst/>
          </a:prstGeom>
          <a:solidFill>
            <a:schemeClr val="tx1"/>
          </a:solidFill>
          <a:ln>
            <a:solidFill>
              <a:srgbClr val="072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D361109-14EC-43B7-B726-BCE96B3968A6}"/>
              </a:ext>
            </a:extLst>
          </p:cNvPr>
          <p:cNvSpPr/>
          <p:nvPr/>
        </p:nvSpPr>
        <p:spPr>
          <a:xfrm>
            <a:off x="3264923" y="5504031"/>
            <a:ext cx="1141911" cy="544021"/>
          </a:xfrm>
          <a:prstGeom prst="roundRect">
            <a:avLst/>
          </a:prstGeom>
          <a:solidFill>
            <a:schemeClr val="tx1"/>
          </a:solidFill>
          <a:ln>
            <a:solidFill>
              <a:srgbClr val="072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AE0F592-5EC8-42B9-A994-89E7BDFA0678}"/>
              </a:ext>
            </a:extLst>
          </p:cNvPr>
          <p:cNvSpPr/>
          <p:nvPr/>
        </p:nvSpPr>
        <p:spPr>
          <a:xfrm>
            <a:off x="4531266" y="5504030"/>
            <a:ext cx="1141911" cy="544021"/>
          </a:xfrm>
          <a:prstGeom prst="roundRect">
            <a:avLst/>
          </a:prstGeom>
          <a:solidFill>
            <a:schemeClr val="tx1"/>
          </a:solidFill>
          <a:ln>
            <a:solidFill>
              <a:srgbClr val="072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2823C3D-279E-4D89-9A83-C659700F53D9}"/>
              </a:ext>
            </a:extLst>
          </p:cNvPr>
          <p:cNvSpPr/>
          <p:nvPr/>
        </p:nvSpPr>
        <p:spPr>
          <a:xfrm>
            <a:off x="7480271" y="5503656"/>
            <a:ext cx="1141911" cy="544021"/>
          </a:xfrm>
          <a:prstGeom prst="roundRect">
            <a:avLst/>
          </a:prstGeom>
          <a:solidFill>
            <a:schemeClr val="tx1"/>
          </a:solidFill>
          <a:ln>
            <a:solidFill>
              <a:srgbClr val="072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57295BD-B3A8-42EF-AE83-75B8EE558E5F}"/>
              </a:ext>
            </a:extLst>
          </p:cNvPr>
          <p:cNvSpPr/>
          <p:nvPr/>
        </p:nvSpPr>
        <p:spPr>
          <a:xfrm>
            <a:off x="8746614" y="5504031"/>
            <a:ext cx="1141911" cy="544021"/>
          </a:xfrm>
          <a:prstGeom prst="roundRect">
            <a:avLst/>
          </a:prstGeom>
          <a:solidFill>
            <a:schemeClr val="tx1"/>
          </a:solidFill>
          <a:ln>
            <a:solidFill>
              <a:srgbClr val="072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F18E8D6-8A68-45EE-82EF-3445E4470A42}"/>
              </a:ext>
            </a:extLst>
          </p:cNvPr>
          <p:cNvSpPr/>
          <p:nvPr/>
        </p:nvSpPr>
        <p:spPr>
          <a:xfrm>
            <a:off x="10012957" y="5504164"/>
            <a:ext cx="1141911" cy="544021"/>
          </a:xfrm>
          <a:prstGeom prst="roundRect">
            <a:avLst/>
          </a:prstGeom>
          <a:solidFill>
            <a:schemeClr val="tx1"/>
          </a:solidFill>
          <a:ln>
            <a:solidFill>
              <a:srgbClr val="072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079E1F-1408-4C00-82B8-7C4831475DD2}"/>
              </a:ext>
            </a:extLst>
          </p:cNvPr>
          <p:cNvSpPr txBox="1"/>
          <p:nvPr/>
        </p:nvSpPr>
        <p:spPr>
          <a:xfrm>
            <a:off x="2008493" y="3387247"/>
            <a:ext cx="114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Strength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B420FA-C940-448D-AB2B-CC433784FFB2}"/>
              </a:ext>
            </a:extLst>
          </p:cNvPr>
          <p:cNvSpPr txBox="1"/>
          <p:nvPr/>
        </p:nvSpPr>
        <p:spPr>
          <a:xfrm>
            <a:off x="3319133" y="3397407"/>
            <a:ext cx="114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Strength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1B4BC5-78A5-480F-87E2-9498CA453BCE}"/>
              </a:ext>
            </a:extLst>
          </p:cNvPr>
          <p:cNvSpPr txBox="1"/>
          <p:nvPr/>
        </p:nvSpPr>
        <p:spPr>
          <a:xfrm>
            <a:off x="4558653" y="3397407"/>
            <a:ext cx="114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Strength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7CF8DB-4005-4353-A84A-EAB268B25A02}"/>
              </a:ext>
            </a:extLst>
          </p:cNvPr>
          <p:cNvSpPr txBox="1"/>
          <p:nvPr/>
        </p:nvSpPr>
        <p:spPr>
          <a:xfrm>
            <a:off x="7576173" y="3397407"/>
            <a:ext cx="114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Strength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858439-AAA0-4B2D-A8FE-6F22BE05A9BC}"/>
              </a:ext>
            </a:extLst>
          </p:cNvPr>
          <p:cNvSpPr txBox="1"/>
          <p:nvPr/>
        </p:nvSpPr>
        <p:spPr>
          <a:xfrm>
            <a:off x="8886813" y="3407567"/>
            <a:ext cx="114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Strength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E0F6C0-BC73-45B5-B9FA-145C24593A47}"/>
              </a:ext>
            </a:extLst>
          </p:cNvPr>
          <p:cNvSpPr txBox="1"/>
          <p:nvPr/>
        </p:nvSpPr>
        <p:spPr>
          <a:xfrm>
            <a:off x="10126333" y="3407567"/>
            <a:ext cx="114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Strength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88D569-78B0-4034-A223-4424D2818A1D}"/>
              </a:ext>
            </a:extLst>
          </p:cNvPr>
          <p:cNvSpPr txBox="1"/>
          <p:nvPr/>
        </p:nvSpPr>
        <p:spPr>
          <a:xfrm>
            <a:off x="1988173" y="5581807"/>
            <a:ext cx="114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Strength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CB6A8C-22C1-4C81-87E4-4C6042757165}"/>
              </a:ext>
            </a:extLst>
          </p:cNvPr>
          <p:cNvSpPr txBox="1"/>
          <p:nvPr/>
        </p:nvSpPr>
        <p:spPr>
          <a:xfrm>
            <a:off x="3298813" y="5591967"/>
            <a:ext cx="114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Strength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ACAE35-5640-45BF-98A4-38BE707E2054}"/>
              </a:ext>
            </a:extLst>
          </p:cNvPr>
          <p:cNvSpPr txBox="1"/>
          <p:nvPr/>
        </p:nvSpPr>
        <p:spPr>
          <a:xfrm>
            <a:off x="4538333" y="5591967"/>
            <a:ext cx="114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Strength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CB88DE-B0AA-4C24-B0E8-F2198E0EF10F}"/>
              </a:ext>
            </a:extLst>
          </p:cNvPr>
          <p:cNvSpPr txBox="1"/>
          <p:nvPr/>
        </p:nvSpPr>
        <p:spPr>
          <a:xfrm>
            <a:off x="7494893" y="5591967"/>
            <a:ext cx="114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Strength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223C23-3D34-4D43-8443-DDE59D1F5C91}"/>
              </a:ext>
            </a:extLst>
          </p:cNvPr>
          <p:cNvSpPr txBox="1"/>
          <p:nvPr/>
        </p:nvSpPr>
        <p:spPr>
          <a:xfrm>
            <a:off x="8805533" y="5602127"/>
            <a:ext cx="114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Strength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205811-C598-401F-B544-BF7D42D1368D}"/>
              </a:ext>
            </a:extLst>
          </p:cNvPr>
          <p:cNvSpPr txBox="1"/>
          <p:nvPr/>
        </p:nvSpPr>
        <p:spPr>
          <a:xfrm>
            <a:off x="10045053" y="5602127"/>
            <a:ext cx="114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Strength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23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904" y="67937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2" y="886985"/>
            <a:ext cx="4102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02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서비스 구성도</a:t>
            </a: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3FC129-CE66-45EA-8B2A-EF7A2471B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650" y="1770718"/>
            <a:ext cx="8388701" cy="47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904" y="67937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2944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03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구현계획</a:t>
            </a: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BAD30-CB5A-471D-AADF-678547CB0731}"/>
              </a:ext>
            </a:extLst>
          </p:cNvPr>
          <p:cNvSpPr txBox="1"/>
          <p:nvPr/>
        </p:nvSpPr>
        <p:spPr>
          <a:xfrm>
            <a:off x="3755444" y="1056262"/>
            <a:ext cx="246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(1)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개발환경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05363B-6499-4558-9F2B-4B60033D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20" y="2093243"/>
            <a:ext cx="1552012" cy="19468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FE4588-086B-4B4A-9857-573859A26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958" y="2077983"/>
            <a:ext cx="1771651" cy="20962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CB33E3-E09B-475C-B81D-71B328393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228" y="4040065"/>
            <a:ext cx="3269605" cy="2188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49817A-86F8-41AB-A3E9-C44811FFC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514" y="4040065"/>
            <a:ext cx="1569250" cy="19984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0D24DEB-C8F0-449D-A63C-815C81524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435" y="2189478"/>
            <a:ext cx="2030795" cy="17893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E9B5D7-DC85-4649-BFF8-3EE8CA8E00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076" y="2845467"/>
            <a:ext cx="2018169" cy="122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1094</TotalTime>
  <Words>248</Words>
  <Application>Microsoft Office PowerPoint</Application>
  <PresentationFormat>와이드스크린</PresentationFormat>
  <Paragraphs>111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Century Gothic</vt:lpstr>
      <vt:lpstr>Wingdings 3</vt:lpstr>
      <vt:lpstr>이온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85</cp:revision>
  <dcterms:created xsi:type="dcterms:W3CDTF">2020-10-29T05:37:49Z</dcterms:created>
  <dcterms:modified xsi:type="dcterms:W3CDTF">2021-07-14T08:24:23Z</dcterms:modified>
</cp:coreProperties>
</file>