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5" r:id="rId7"/>
    <p:sldId id="263" r:id="rId8"/>
    <p:sldId id="279" r:id="rId9"/>
    <p:sldId id="280" r:id="rId10"/>
    <p:sldId id="285" r:id="rId11"/>
    <p:sldId id="284" r:id="rId12"/>
    <p:sldId id="267" r:id="rId13"/>
    <p:sldId id="264" r:id="rId14"/>
    <p:sldId id="278" r:id="rId15"/>
    <p:sldId id="277" r:id="rId16"/>
    <p:sldId id="272" r:id="rId17"/>
    <p:sldId id="273" r:id="rId18"/>
    <p:sldId id="275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6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4E01-ACED-4127-9C84-A395FBD6D31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C15D8-1923-4D60-9FCA-4AD68E2D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4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9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6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4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39.png"/><Relationship Id="rId4" Type="http://schemas.openxmlformats.org/officeDocument/2006/relationships/image" Target="../media/image7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6981" y="650494"/>
            <a:ext cx="14921833" cy="8984726"/>
            <a:chOff x="2716981" y="650494"/>
            <a:chExt cx="14921833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6981" y="650494"/>
              <a:ext cx="14921833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912813" y="2885554"/>
            <a:ext cx="11775410" cy="3792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600" kern="0" spc="-1200" dirty="0" smtClean="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독특한 캐릭터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236512" y="4236255"/>
            <a:ext cx="11775409" cy="16474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kern="0" spc="-1200" dirty="0" smtClean="0">
                <a:solidFill>
                  <a:srgbClr val="695300"/>
                </a:solidFill>
                <a:latin typeface="Black Han Sans" pitchFamily="34" charset="0"/>
                <a:cs typeface="Black Han Sans" pitchFamily="34" charset="0"/>
              </a:rPr>
              <a:t>내 님 찾기 프로젝트</a:t>
            </a:r>
            <a:r>
              <a:rPr lang="en-US" altLang="ko-KR" sz="11500" kern="0" spc="-1200" dirty="0" smtClean="0">
                <a:solidFill>
                  <a:srgbClr val="695300"/>
                </a:solidFill>
                <a:latin typeface="Black Han Sans" pitchFamily="34" charset="0"/>
                <a:cs typeface="Black Han Sans" pitchFamily="34" charset="0"/>
              </a:rPr>
              <a:t>.</a:t>
            </a:r>
            <a:endParaRPr lang="en-US"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2895600" y="800100"/>
            <a:ext cx="3200400" cy="9920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6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공공데이터를 활용한</a:t>
            </a:r>
            <a:endParaRPr lang="en-US" sz="2600" b="1" kern="0" spc="-200" dirty="0" smtClean="0">
              <a:solidFill>
                <a:srgbClr val="695300"/>
              </a:solidFill>
              <a:latin typeface="바른바탕3 B" pitchFamily="34" charset="0"/>
              <a:cs typeface="바른바탕3 B" pitchFamily="34" charset="0"/>
            </a:endParaRPr>
          </a:p>
          <a:p>
            <a:pPr algn="just"/>
            <a:r>
              <a:rPr lang="ko-KR" altLang="en-US" sz="26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데이터 시각화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912812" y="8592250"/>
            <a:ext cx="4283558" cy="5076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000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5652130" y="800100"/>
            <a:ext cx="1873870" cy="42257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1800" kern="0" spc="-100" dirty="0" err="1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이나겸</a:t>
            </a:r>
            <a:r>
              <a:rPr lang="en-US" sz="1800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 </a:t>
            </a:r>
            <a:r>
              <a:rPr lang="en-US" sz="1800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교수님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2558942" y="8033790"/>
            <a:ext cx="2209732" cy="9271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8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박정민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5050918" y="8193591"/>
            <a:ext cx="874882" cy="60750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kern="0" spc="-200" dirty="0" err="1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발표</a:t>
            </a:r>
            <a:endParaRPr lang="en-US" sz="1600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9689493" y="8101884"/>
            <a:ext cx="2869449" cy="7373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28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우주최강 반장 조</a:t>
            </a:r>
            <a:endParaRPr lang="en-US" altLang="ko-KR" sz="2800" b="1" kern="0" spc="-100" dirty="0" smtClean="0">
              <a:solidFill>
                <a:srgbClr val="695300"/>
              </a:solidFill>
              <a:latin typeface="바른바탕3 B" pitchFamily="34" charset="0"/>
              <a:cs typeface="바른바탕3 B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0940" y="3865929"/>
            <a:ext cx="3631460" cy="6459171"/>
            <a:chOff x="-142746" y="4102826"/>
            <a:chExt cx="3631460" cy="64591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2746" y="4102826"/>
              <a:ext cx="3631460" cy="6459171"/>
            </a:xfrm>
            <a:prstGeom prst="rect">
              <a:avLst/>
            </a:prstGeom>
          </p:spPr>
        </p:pic>
      </p:grpSp>
      <p:sp>
        <p:nvSpPr>
          <p:cNvPr id="16" name="Object 12"/>
          <p:cNvSpPr txBox="1"/>
          <p:nvPr/>
        </p:nvSpPr>
        <p:spPr>
          <a:xfrm>
            <a:off x="12105778" y="8859747"/>
            <a:ext cx="3216770" cy="549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2000" kern="0" spc="-100" dirty="0" smtClean="0">
                <a:solidFill>
                  <a:srgbClr val="695300"/>
                </a:solidFill>
                <a:latin typeface="바른바탕3 B" pitchFamily="34" charset="0"/>
              </a:rPr>
              <a:t>팀원</a:t>
            </a:r>
            <a:r>
              <a:rPr lang="en-US" altLang="ko-KR" sz="2000" kern="0" spc="-100" dirty="0" smtClean="0">
                <a:solidFill>
                  <a:srgbClr val="695300"/>
                </a:solidFill>
                <a:latin typeface="바른바탕3 B" pitchFamily="34" charset="0"/>
              </a:rPr>
              <a:t>: </a:t>
            </a:r>
            <a:r>
              <a:rPr lang="ko-KR" altLang="en-US" sz="2000" kern="0" spc="-100" dirty="0" err="1" smtClean="0">
                <a:solidFill>
                  <a:srgbClr val="695300"/>
                </a:solidFill>
                <a:latin typeface="바른바탕3 B" pitchFamily="34" charset="0"/>
              </a:rPr>
              <a:t>곽우영</a:t>
            </a:r>
            <a:r>
              <a:rPr lang="ko-KR" altLang="en-US" sz="2000" kern="0" spc="-100" dirty="0" smtClean="0">
                <a:solidFill>
                  <a:srgbClr val="695300"/>
                </a:solidFill>
                <a:latin typeface="바른바탕3 B" pitchFamily="34" charset="0"/>
              </a:rPr>
              <a:t> 김기환 조용현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990" y="1370853"/>
            <a:ext cx="4752729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두</a:t>
            </a:r>
            <a:r>
              <a:rPr lang="en-US" sz="46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번째</a:t>
            </a:r>
            <a:endParaRPr lang="en-US" sz="4600" b="1" kern="0" spc="-300" dirty="0" smtClean="0">
              <a:solidFill>
                <a:srgbClr val="695300"/>
              </a:solidFill>
              <a:latin typeface="바른바탕3 B" pitchFamily="34" charset="0"/>
              <a:cs typeface="바른바탕3 B" pitchFamily="34" charset="0"/>
            </a:endParaRP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900781" y="2227881"/>
            <a:ext cx="1540428" cy="60952"/>
            <a:chOff x="3900781" y="2227881"/>
            <a:chExt cx="1540428" cy="6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900781" y="2227881"/>
              <a:ext cx="1540428" cy="6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1990" y="3247619"/>
            <a:ext cx="15352381" cy="156406"/>
            <a:chOff x="1421990" y="3247619"/>
            <a:chExt cx="15352381" cy="1564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3247619"/>
              <a:ext cx="15352381" cy="15640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11094" y="4013461"/>
            <a:ext cx="15174171" cy="33929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600" kern="0" spc="-100" dirty="0" err="1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딕셔너리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/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리스트 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=&gt; CSV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파일 데이터 정제</a:t>
            </a:r>
            <a:endParaRPr lang="en-US" altLang="ko-KR" sz="3600" kern="0" spc="-100" dirty="0" smtClean="0">
              <a:solidFill>
                <a:srgbClr val="695300"/>
              </a:solidFill>
              <a:latin typeface="THE명품고딕R" pitchFamily="34" charset="0"/>
              <a:cs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클래스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/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메서드 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=&gt; 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정제된 데이터 중 필요한 부분 추출</a:t>
            </a:r>
            <a:endParaRPr lang="en-US" altLang="ko-KR" sz="3600" kern="0" spc="-100" dirty="0" smtClean="0">
              <a:solidFill>
                <a:srgbClr val="695300"/>
              </a:solidFill>
              <a:latin typeface="THE명품고딕R" pitchFamily="34" charset="0"/>
              <a:cs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kern="0" spc="-100" dirty="0" err="1" smtClean="0">
                <a:solidFill>
                  <a:srgbClr val="695300"/>
                </a:solidFill>
                <a:latin typeface="THE명품고딕R" pitchFamily="34" charset="0"/>
              </a:rPr>
              <a:t>조건문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  <a:r>
              <a:rPr lang="ko-KR" altLang="en-US" sz="3600" kern="0" spc="-100" dirty="0" err="1" smtClean="0">
                <a:solidFill>
                  <a:srgbClr val="695300"/>
                </a:solidFill>
                <a:latin typeface="THE명품고딕R" pitchFamily="34" charset="0"/>
              </a:rPr>
              <a:t>반복문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 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=&gt; 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결과 도출</a:t>
            </a:r>
            <a:endParaRPr lang="en-US" altLang="ko-KR" sz="3600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데이터 시각화 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=&gt; 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결과를 그래프로 표현</a:t>
            </a:r>
            <a:endParaRPr lang="en-US" sz="3200" dirty="0"/>
          </a:p>
        </p:txBody>
      </p:sp>
      <p:sp>
        <p:nvSpPr>
          <p:cNvPr id="3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sp>
        <p:nvSpPr>
          <p:cNvPr id="34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009</a:t>
            </a:r>
            <a:endParaRPr lang="en-US" dirty="0"/>
          </a:p>
        </p:txBody>
      </p:sp>
      <p:sp>
        <p:nvSpPr>
          <p:cNvPr id="14" name="Object 13"/>
          <p:cNvSpPr txBox="1"/>
          <p:nvPr/>
        </p:nvSpPr>
        <p:spPr>
          <a:xfrm>
            <a:off x="4953000" y="1810782"/>
            <a:ext cx="7782771" cy="745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600" kern="0" spc="-100" dirty="0" err="1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사용이론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59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600" y="650494"/>
            <a:ext cx="14921833" cy="8984726"/>
            <a:chOff x="748607" y="650494"/>
            <a:chExt cx="14921833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07" y="650494"/>
              <a:ext cx="14921833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44438" y="2885554"/>
            <a:ext cx="17321887" cy="3792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600" kern="0" spc="-1200" dirty="0" smtClean="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발표를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90601" y="5508100"/>
            <a:ext cx="12039600" cy="2667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500" kern="0" spc="-1200" dirty="0" smtClean="0">
                <a:solidFill>
                  <a:srgbClr val="695300"/>
                </a:solidFill>
                <a:latin typeface="Black Han Sans" pitchFamily="34" charset="0"/>
                <a:cs typeface="Black Han Sans" pitchFamily="34" charset="0"/>
              </a:rPr>
              <a:t>시연해보겠습니다</a:t>
            </a:r>
            <a:r>
              <a:rPr lang="en-US" altLang="ko-KR" sz="11500" kern="0" spc="-1200" dirty="0">
                <a:solidFill>
                  <a:srgbClr val="695300"/>
                </a:solidFill>
                <a:latin typeface="Black Han Sans" pitchFamily="34" charset="0"/>
                <a:cs typeface="Black Han Sans" pitchFamily="34" charset="0"/>
              </a:rPr>
              <a:t>.</a:t>
            </a:r>
            <a:endParaRPr lang="en-US" sz="14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566019" y="2166598"/>
            <a:ext cx="6721982" cy="7935002"/>
            <a:chOff x="15389313" y="5812569"/>
            <a:chExt cx="4042424" cy="47719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9313" y="5812569"/>
              <a:ext cx="4042424" cy="4771903"/>
            </a:xfrm>
            <a:prstGeom prst="rect">
              <a:avLst/>
            </a:prstGeom>
          </p:spPr>
        </p:pic>
      </p:grpSp>
      <p:sp>
        <p:nvSpPr>
          <p:cNvPr id="2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06200" y="3009900"/>
            <a:ext cx="7049788" cy="7737347"/>
            <a:chOff x="10666363" y="2961595"/>
            <a:chExt cx="8393366" cy="92119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">
              <a:off x="10666363" y="2961595"/>
              <a:ext cx="8393366" cy="921196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445755" y="3832671"/>
            <a:ext cx="15204414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500" b="1" kern="0" spc="-8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세번째 이야기</a:t>
            </a:r>
            <a:endParaRPr lang="en-US" dirty="0"/>
          </a:p>
        </p:txBody>
      </p:sp>
      <p:sp>
        <p:nvSpPr>
          <p:cNvPr id="8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grpSp>
        <p:nvGrpSpPr>
          <p:cNvPr id="9" name="그룹 1021"/>
          <p:cNvGrpSpPr/>
          <p:nvPr/>
        </p:nvGrpSpPr>
        <p:grpSpPr>
          <a:xfrm rot="20954827">
            <a:off x="10834611" y="1749639"/>
            <a:ext cx="2971429" cy="1100178"/>
            <a:chOff x="7600000" y="2788864"/>
            <a:chExt cx="2971429" cy="1100178"/>
          </a:xfrm>
        </p:grpSpPr>
        <p:pic>
          <p:nvPicPr>
            <p:cNvPr id="10" name="Object 7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0000" y="2788864"/>
              <a:ext cx="2971429" cy="1100178"/>
            </a:xfrm>
            <a:prstGeom prst="rect">
              <a:avLst/>
            </a:prstGeom>
          </p:spPr>
        </p:pic>
      </p:grpSp>
      <p:sp>
        <p:nvSpPr>
          <p:cNvPr id="11" name="Object 80"/>
          <p:cNvSpPr txBox="1"/>
          <p:nvPr/>
        </p:nvSpPr>
        <p:spPr>
          <a:xfrm rot="20954827">
            <a:off x="10210800" y="1816127"/>
            <a:ext cx="4333333" cy="95280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200" dirty="0" err="1" smtClean="0">
                <a:solidFill>
                  <a:srgbClr val="695300"/>
                </a:solidFill>
                <a:latin typeface="둥근모꼴" pitchFamily="34" charset="0"/>
                <a:cs typeface="둥근모꼴" pitchFamily="34" charset="0"/>
              </a:rPr>
              <a:t>오류개선</a:t>
            </a:r>
            <a:endParaRPr lang="en-US" dirty="0"/>
          </a:p>
        </p:txBody>
      </p:sp>
      <p:sp>
        <p:nvSpPr>
          <p:cNvPr id="12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21990" y="1370853"/>
            <a:ext cx="3577506" cy="1562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b="1" kern="0" spc="-300" dirty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세</a:t>
            </a:r>
            <a:r>
              <a:rPr lang="en-US" sz="46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번째</a:t>
            </a:r>
            <a:endParaRPr lang="en-US" sz="4600" b="1" kern="0" spc="-300" dirty="0" smtClean="0">
              <a:solidFill>
                <a:srgbClr val="695300"/>
              </a:solidFill>
              <a:latin typeface="바른바탕3 B" pitchFamily="34" charset="0"/>
              <a:cs typeface="바른바탕3 B" pitchFamily="34" charset="0"/>
            </a:endParaRP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00200" y="2777294"/>
            <a:ext cx="2635153" cy="156406"/>
            <a:chOff x="1421990" y="2890417"/>
            <a:chExt cx="2635153" cy="1564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6110" y="4161725"/>
            <a:ext cx="1515175" cy="1515175"/>
            <a:chOff x="1421990" y="5299832"/>
            <a:chExt cx="1209295" cy="12092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990" y="5299832"/>
              <a:ext cx="1209295" cy="12092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21991" y="4471417"/>
            <a:ext cx="891864" cy="899603"/>
            <a:chOff x="1758037" y="5609524"/>
            <a:chExt cx="555817" cy="6067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8037" y="5609524"/>
              <a:ext cx="555817" cy="6067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778446" y="4829824"/>
            <a:ext cx="2723810" cy="60952"/>
            <a:chOff x="2800000" y="5161905"/>
            <a:chExt cx="2723810" cy="6095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000" y="5161905"/>
              <a:ext cx="2723810" cy="60952"/>
            </a:xfrm>
            <a:prstGeom prst="rect">
              <a:avLst/>
            </a:prstGeom>
          </p:spPr>
        </p:pic>
      </p:grpSp>
      <p:sp>
        <p:nvSpPr>
          <p:cNvPr id="6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22" y="3608791"/>
            <a:ext cx="12477130" cy="557423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796708" y="4247255"/>
            <a:ext cx="2658148" cy="4483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1. </a:t>
            </a:r>
            <a:r>
              <a:rPr lang="ko-KR" altLang="en-US" sz="3200" b="1" kern="0" spc="-2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실수형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 변환</a:t>
            </a:r>
            <a:endParaRPr lang="en-US" sz="2400" dirty="0"/>
          </a:p>
        </p:txBody>
      </p:sp>
      <p:sp>
        <p:nvSpPr>
          <p:cNvPr id="27" name="Object 27"/>
          <p:cNvSpPr txBox="1"/>
          <p:nvPr/>
        </p:nvSpPr>
        <p:spPr>
          <a:xfrm>
            <a:off x="2796709" y="4997608"/>
            <a:ext cx="3670278" cy="38790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</a:rPr>
              <a:t>함수에 값이</a:t>
            </a:r>
            <a:endParaRPr lang="en-US" altLang="ko-KR" sz="3200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/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문자로 되어있어</a:t>
            </a:r>
            <a:endParaRPr lang="en-US" altLang="ko-KR" sz="3200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/>
            <a:r>
              <a:rPr lang="ko-KR" altLang="en-US" sz="3200" kern="0" spc="-100" dirty="0" err="1" smtClean="0">
                <a:solidFill>
                  <a:srgbClr val="695300"/>
                </a:solidFill>
                <a:latin typeface="THE명품고딕R" pitchFamily="34" charset="0"/>
              </a:rPr>
              <a:t>실수형으로</a:t>
            </a:r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</a:rPr>
              <a:t> 변환</a:t>
            </a:r>
            <a:endParaRPr lang="en-US" sz="3200" dirty="0"/>
          </a:p>
        </p:txBody>
      </p:sp>
      <p:sp>
        <p:nvSpPr>
          <p:cNvPr id="64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b="1" kern="0" spc="-300" dirty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세</a:t>
            </a:r>
            <a:r>
              <a:rPr lang="en-US" sz="46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번째</a:t>
            </a:r>
            <a:endParaRPr lang="en-US" sz="4600" b="1" kern="0" spc="-300" dirty="0" smtClean="0">
              <a:solidFill>
                <a:srgbClr val="695300"/>
              </a:solidFill>
              <a:latin typeface="바른바탕3 B" pitchFamily="34" charset="0"/>
              <a:cs typeface="바른바탕3 B" pitchFamily="34" charset="0"/>
            </a:endParaRP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6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grpSp>
        <p:nvGrpSpPr>
          <p:cNvPr id="32" name="그룹 1002"/>
          <p:cNvGrpSpPr/>
          <p:nvPr/>
        </p:nvGrpSpPr>
        <p:grpSpPr>
          <a:xfrm>
            <a:off x="4809068" y="1370853"/>
            <a:ext cx="2013834" cy="2013834"/>
            <a:chOff x="6610001" y="3609524"/>
            <a:chExt cx="4727731" cy="4727731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0001" y="3609524"/>
              <a:ext cx="4727731" cy="4727731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5133556" y="1388229"/>
            <a:ext cx="1241547" cy="1864081"/>
            <a:chOff x="7290591" y="4161725"/>
            <a:chExt cx="2914689" cy="4376165"/>
          </a:xfrm>
        </p:grpSpPr>
        <p:pic>
          <p:nvPicPr>
            <p:cNvPr id="37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0591" y="4161725"/>
              <a:ext cx="2914689" cy="4376165"/>
            </a:xfrm>
            <a:prstGeom prst="rect">
              <a:avLst/>
            </a:prstGeom>
          </p:spPr>
        </p:pic>
      </p:grpSp>
      <p:grpSp>
        <p:nvGrpSpPr>
          <p:cNvPr id="38" name="그룹 1021"/>
          <p:cNvGrpSpPr/>
          <p:nvPr/>
        </p:nvGrpSpPr>
        <p:grpSpPr>
          <a:xfrm>
            <a:off x="5267113" y="788666"/>
            <a:ext cx="1265716" cy="468634"/>
            <a:chOff x="7600000" y="2788864"/>
            <a:chExt cx="2971429" cy="1100178"/>
          </a:xfrm>
        </p:grpSpPr>
        <p:pic>
          <p:nvPicPr>
            <p:cNvPr id="39" name="Object 7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0000" y="2788864"/>
              <a:ext cx="2971429" cy="1100178"/>
            </a:xfrm>
            <a:prstGeom prst="rect">
              <a:avLst/>
            </a:prstGeom>
          </p:spPr>
        </p:pic>
      </p:grpSp>
      <p:sp>
        <p:nvSpPr>
          <p:cNvPr id="40" name="Object 80"/>
          <p:cNvSpPr txBox="1"/>
          <p:nvPr/>
        </p:nvSpPr>
        <p:spPr>
          <a:xfrm>
            <a:off x="5012164" y="785114"/>
            <a:ext cx="1845836" cy="4058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 smtClean="0">
                <a:solidFill>
                  <a:srgbClr val="695300"/>
                </a:solidFill>
                <a:latin typeface="둥근모꼴" pitchFamily="34" charset="0"/>
                <a:cs typeface="둥근모꼴" pitchFamily="34" charset="0"/>
              </a:rPr>
              <a:t>오호라!</a:t>
            </a:r>
            <a:endParaRPr lang="en-US" sz="2400" dirty="0"/>
          </a:p>
        </p:txBody>
      </p:sp>
      <p:grpSp>
        <p:nvGrpSpPr>
          <p:cNvPr id="41" name="그룹 1006"/>
          <p:cNvGrpSpPr/>
          <p:nvPr/>
        </p:nvGrpSpPr>
        <p:grpSpPr>
          <a:xfrm>
            <a:off x="1116110" y="4161725"/>
            <a:ext cx="1515175" cy="1515175"/>
            <a:chOff x="1421990" y="5299832"/>
            <a:chExt cx="1209295" cy="1209295"/>
          </a:xfrm>
        </p:grpSpPr>
        <p:pic>
          <p:nvPicPr>
            <p:cNvPr id="42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1990" y="5299832"/>
              <a:ext cx="1209295" cy="1209295"/>
            </a:xfrm>
            <a:prstGeom prst="rect">
              <a:avLst/>
            </a:prstGeom>
          </p:spPr>
        </p:pic>
      </p:grpSp>
      <p:grpSp>
        <p:nvGrpSpPr>
          <p:cNvPr id="43" name="그룹 1009"/>
          <p:cNvGrpSpPr/>
          <p:nvPr/>
        </p:nvGrpSpPr>
        <p:grpSpPr>
          <a:xfrm>
            <a:off x="1421991" y="4471417"/>
            <a:ext cx="891864" cy="899603"/>
            <a:chOff x="1758037" y="5609524"/>
            <a:chExt cx="555817" cy="606743"/>
          </a:xfrm>
        </p:grpSpPr>
        <p:pic>
          <p:nvPicPr>
            <p:cNvPr id="44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8037" y="5609524"/>
              <a:ext cx="555817" cy="606743"/>
            </a:xfrm>
            <a:prstGeom prst="rect">
              <a:avLst/>
            </a:prstGeom>
          </p:spPr>
        </p:pic>
      </p:grpSp>
      <p:grpSp>
        <p:nvGrpSpPr>
          <p:cNvPr id="45" name="그룹 1017"/>
          <p:cNvGrpSpPr/>
          <p:nvPr/>
        </p:nvGrpSpPr>
        <p:grpSpPr>
          <a:xfrm>
            <a:off x="2778446" y="4829824"/>
            <a:ext cx="2723810" cy="60952"/>
            <a:chOff x="2800000" y="5161905"/>
            <a:chExt cx="2723810" cy="60952"/>
          </a:xfrm>
        </p:grpSpPr>
        <p:pic>
          <p:nvPicPr>
            <p:cNvPr id="46" name="Object 6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0000" y="5161905"/>
              <a:ext cx="2723810" cy="60952"/>
            </a:xfrm>
            <a:prstGeom prst="rect">
              <a:avLst/>
            </a:prstGeom>
          </p:spPr>
        </p:pic>
      </p:grpSp>
      <p:sp>
        <p:nvSpPr>
          <p:cNvPr id="47" name="Object 26"/>
          <p:cNvSpPr txBox="1"/>
          <p:nvPr/>
        </p:nvSpPr>
        <p:spPr>
          <a:xfrm>
            <a:off x="2796708" y="4247255"/>
            <a:ext cx="2658148" cy="4483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=&gt; 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해결방법</a:t>
            </a:r>
            <a:endParaRPr lang="en-US" sz="2400" dirty="0"/>
          </a:p>
        </p:txBody>
      </p:sp>
      <p:sp>
        <p:nvSpPr>
          <p:cNvPr id="48" name="Object 27"/>
          <p:cNvSpPr txBox="1"/>
          <p:nvPr/>
        </p:nvSpPr>
        <p:spPr>
          <a:xfrm>
            <a:off x="2796708" y="4997608"/>
            <a:ext cx="4061291" cy="2660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문자가 들어간</a:t>
            </a:r>
            <a:endParaRPr lang="en-US" altLang="ko-KR" sz="3200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/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리스트를 </a:t>
            </a:r>
            <a:r>
              <a:rPr lang="ko-KR" altLang="en-US" sz="3200" kern="0" spc="-100" dirty="0" err="1" smtClean="0">
                <a:solidFill>
                  <a:srgbClr val="695300"/>
                </a:solidFill>
                <a:latin typeface="THE명품고딕R" pitchFamily="34" charset="0"/>
              </a:rPr>
              <a:t>반복문을</a:t>
            </a:r>
            <a:endParaRPr lang="en-US" altLang="ko-KR" sz="3200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/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</a:rPr>
              <a:t>이용하여 </a:t>
            </a:r>
            <a:r>
              <a:rPr lang="ko-KR" altLang="en-US" sz="3200" kern="0" spc="-100" dirty="0" err="1" smtClean="0">
                <a:solidFill>
                  <a:srgbClr val="695300"/>
                </a:solidFill>
                <a:latin typeface="THE명품고딕R" pitchFamily="34" charset="0"/>
              </a:rPr>
              <a:t>문자형을</a:t>
            </a:r>
            <a:endParaRPr lang="en-US" altLang="ko-KR" sz="3200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/>
            <a:r>
              <a:rPr lang="ko-KR" altLang="en-US" sz="3200" kern="0" spc="-100" dirty="0" err="1" smtClean="0">
                <a:solidFill>
                  <a:srgbClr val="695300"/>
                </a:solidFill>
                <a:latin typeface="THE명품고딕R" pitchFamily="34" charset="0"/>
              </a:rPr>
              <a:t>실수형으로</a:t>
            </a:r>
            <a:endParaRPr lang="en-US" altLang="ko-KR" sz="3200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/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변환하여 해결</a:t>
            </a:r>
            <a:r>
              <a:rPr lang="en-US" altLang="ko-KR" sz="3200" kern="0" spc="-100" dirty="0" smtClean="0">
                <a:solidFill>
                  <a:srgbClr val="695300"/>
                </a:solidFill>
                <a:latin typeface="THE명품고딕R" pitchFamily="34" charset="0"/>
              </a:rPr>
              <a:t>.</a:t>
            </a:r>
            <a:endParaRPr lang="en-US" sz="320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3" y="3153848"/>
            <a:ext cx="11132777" cy="6348012"/>
          </a:xfrm>
          <a:prstGeom prst="rect">
            <a:avLst/>
          </a:prstGeom>
        </p:spPr>
      </p:pic>
      <p:sp>
        <p:nvSpPr>
          <p:cNvPr id="5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세</a:t>
            </a:r>
            <a:r>
              <a:rPr lang="en-US" sz="46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번째</a:t>
            </a:r>
            <a:endParaRPr lang="en-US" sz="4600" b="1" kern="0" spc="-300" dirty="0" smtClean="0">
              <a:solidFill>
                <a:srgbClr val="695300"/>
              </a:solidFill>
              <a:latin typeface="바른바탕3 B" pitchFamily="34" charset="0"/>
              <a:cs typeface="바른바탕3 B" pitchFamily="34" charset="0"/>
            </a:endParaRP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6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grpSp>
        <p:nvGrpSpPr>
          <p:cNvPr id="32" name="그룹 1007"/>
          <p:cNvGrpSpPr/>
          <p:nvPr/>
        </p:nvGrpSpPr>
        <p:grpSpPr>
          <a:xfrm>
            <a:off x="1012699" y="3763502"/>
            <a:ext cx="1488878" cy="1488878"/>
            <a:chOff x="1421990" y="6685660"/>
            <a:chExt cx="1209295" cy="1209295"/>
          </a:xfrm>
        </p:grpSpPr>
        <p:pic>
          <p:nvPicPr>
            <p:cNvPr id="3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990" y="6685660"/>
              <a:ext cx="1209295" cy="1209295"/>
            </a:xfrm>
            <a:prstGeom prst="rect">
              <a:avLst/>
            </a:prstGeom>
          </p:spPr>
        </p:pic>
      </p:grpSp>
      <p:sp>
        <p:nvSpPr>
          <p:cNvPr id="35" name="Object 30"/>
          <p:cNvSpPr txBox="1"/>
          <p:nvPr/>
        </p:nvSpPr>
        <p:spPr>
          <a:xfrm>
            <a:off x="2771637" y="3772430"/>
            <a:ext cx="2723809" cy="3479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2. 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클래스 이용</a:t>
            </a:r>
            <a:endParaRPr lang="en-US" sz="2400" dirty="0"/>
          </a:p>
        </p:txBody>
      </p:sp>
      <p:sp>
        <p:nvSpPr>
          <p:cNvPr id="37" name="Object 31"/>
          <p:cNvSpPr txBox="1"/>
          <p:nvPr/>
        </p:nvSpPr>
        <p:spPr>
          <a:xfrm>
            <a:off x="2667000" y="4428201"/>
            <a:ext cx="14173200" cy="10200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CSV</a:t>
            </a:r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파일에서 찾을 때 </a:t>
            </a:r>
            <a:r>
              <a:rPr lang="en-US" altLang="ko-KR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if</a:t>
            </a:r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문을 이용해서 데이터의 값만 뽑기만 했는데 값을 찾거나 값을 뽑아 내는 것이</a:t>
            </a:r>
            <a:r>
              <a:rPr lang="en-US" altLang="ko-KR" sz="3200" kern="0" spc="-100" dirty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 </a:t>
            </a:r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힘들었다</a:t>
            </a:r>
            <a:r>
              <a:rPr lang="en-US" altLang="ko-KR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.</a:t>
            </a:r>
            <a:endParaRPr lang="en-US" sz="3200" dirty="0"/>
          </a:p>
        </p:txBody>
      </p:sp>
      <p:grpSp>
        <p:nvGrpSpPr>
          <p:cNvPr id="38" name="그룹 1008"/>
          <p:cNvGrpSpPr/>
          <p:nvPr/>
        </p:nvGrpSpPr>
        <p:grpSpPr>
          <a:xfrm>
            <a:off x="1282759" y="4032883"/>
            <a:ext cx="939914" cy="939914"/>
            <a:chOff x="1719942" y="6955041"/>
            <a:chExt cx="632439" cy="632439"/>
          </a:xfrm>
        </p:grpSpPr>
        <p:pic>
          <p:nvPicPr>
            <p:cNvPr id="39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9942" y="6955041"/>
              <a:ext cx="632439" cy="632439"/>
            </a:xfrm>
            <a:prstGeom prst="rect">
              <a:avLst/>
            </a:prstGeom>
          </p:spPr>
        </p:pic>
      </p:grpSp>
      <p:grpSp>
        <p:nvGrpSpPr>
          <p:cNvPr id="40" name="그룹 1018"/>
          <p:cNvGrpSpPr/>
          <p:nvPr/>
        </p:nvGrpSpPr>
        <p:grpSpPr>
          <a:xfrm>
            <a:off x="2667000" y="4318626"/>
            <a:ext cx="2723810" cy="60952"/>
            <a:chOff x="2800000" y="6566269"/>
            <a:chExt cx="2723810" cy="60952"/>
          </a:xfrm>
        </p:grpSpPr>
        <p:pic>
          <p:nvPicPr>
            <p:cNvPr id="41" name="Object 6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000" y="6566269"/>
              <a:ext cx="2723810" cy="60952"/>
            </a:xfrm>
            <a:prstGeom prst="rect">
              <a:avLst/>
            </a:prstGeom>
          </p:spPr>
        </p:pic>
      </p:grpSp>
      <p:sp>
        <p:nvSpPr>
          <p:cNvPr id="42" name="Object 30"/>
          <p:cNvSpPr txBox="1"/>
          <p:nvPr/>
        </p:nvSpPr>
        <p:spPr>
          <a:xfrm>
            <a:off x="2876274" y="6383844"/>
            <a:ext cx="2723809" cy="3479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b="1" kern="0" spc="-200" dirty="0" smtClean="0">
                <a:solidFill>
                  <a:srgbClr val="695300"/>
                </a:solidFill>
                <a:latin typeface="바른바탕3 B" pitchFamily="34" charset="0"/>
              </a:rPr>
              <a:t>=&gt; 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3 B" pitchFamily="34" charset="0"/>
              </a:rPr>
              <a:t>해결방법</a:t>
            </a:r>
            <a:endParaRPr lang="en-US" sz="2400" dirty="0"/>
          </a:p>
        </p:txBody>
      </p:sp>
      <p:sp>
        <p:nvSpPr>
          <p:cNvPr id="43" name="Object 31"/>
          <p:cNvSpPr txBox="1"/>
          <p:nvPr/>
        </p:nvSpPr>
        <p:spPr>
          <a:xfrm>
            <a:off x="2771637" y="7039615"/>
            <a:ext cx="13563600" cy="1609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오류를 개선하기 위해 </a:t>
            </a:r>
            <a:r>
              <a:rPr lang="en-US" altLang="ko-KR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if</a:t>
            </a:r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문으로 값을 뽑은 값들을 변수를 하나 생성하여 리스트를 만들어 그 리스트를 합쳐서 </a:t>
            </a:r>
            <a:r>
              <a:rPr lang="ko-KR" altLang="en-US" sz="3200" kern="0" spc="-100" dirty="0" err="1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딕션어리로</a:t>
            </a:r>
            <a:r>
              <a:rPr lang="ko-KR" altLang="en-US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 만드니 값을 찾기도 쉽고 뽑기도 쉬웠다</a:t>
            </a:r>
            <a:r>
              <a:rPr lang="en-US" altLang="ko-KR" sz="32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.</a:t>
            </a:r>
            <a:endParaRPr lang="en-US" sz="3200" dirty="0"/>
          </a:p>
        </p:txBody>
      </p:sp>
      <p:grpSp>
        <p:nvGrpSpPr>
          <p:cNvPr id="44" name="그룹 1018"/>
          <p:cNvGrpSpPr/>
          <p:nvPr/>
        </p:nvGrpSpPr>
        <p:grpSpPr>
          <a:xfrm>
            <a:off x="2771637" y="6930040"/>
            <a:ext cx="2723810" cy="60952"/>
            <a:chOff x="2800000" y="6566269"/>
            <a:chExt cx="2723810" cy="60952"/>
          </a:xfrm>
        </p:grpSpPr>
        <p:pic>
          <p:nvPicPr>
            <p:cNvPr id="45" name="Object 6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000" y="6566269"/>
              <a:ext cx="2723810" cy="60952"/>
            </a:xfrm>
            <a:prstGeom prst="rect">
              <a:avLst/>
            </a:prstGeom>
          </p:spPr>
        </p:pic>
      </p:grpSp>
      <p:sp>
        <p:nvSpPr>
          <p:cNvPr id="46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460119" y="4192880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네번째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556592" y="4192880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 rot="10800000">
            <a:off x="4953000" y="2019300"/>
            <a:ext cx="7652253" cy="8398606"/>
            <a:chOff x="4827962" y="-418417"/>
            <a:chExt cx="7652253" cy="83986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827962" y="-418417"/>
              <a:ext cx="7652253" cy="8398606"/>
            </a:xfrm>
            <a:prstGeom prst="rect">
              <a:avLst/>
            </a:prstGeom>
          </p:spPr>
        </p:pic>
      </p:grpSp>
      <p:sp>
        <p:nvSpPr>
          <p:cNvPr id="8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sp>
        <p:nvSpPr>
          <p:cNvPr id="9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21990" y="1370853"/>
            <a:ext cx="5737635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네번째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419125" y="2304610"/>
            <a:ext cx="5315675" cy="4526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아쉬운 점 </a:t>
            </a:r>
            <a:r>
              <a:rPr lang="en-US" altLang="ko-KR" sz="25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1.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248400" y="2757254"/>
            <a:ext cx="8072776" cy="76909"/>
            <a:chOff x="8533333" y="2757254"/>
            <a:chExt cx="8072776" cy="1564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3333" y="2757254"/>
              <a:ext cx="8072776" cy="15640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228766" y="2973386"/>
            <a:ext cx="9940955" cy="1746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데이터 수집의 한계로 동성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,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종교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,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취미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,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인격 등 구하지 못한 데이터로 인해 개발의 한계점을 느낌 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63475" y="4678203"/>
            <a:ext cx="3238437" cy="5868700"/>
            <a:chOff x="1163475" y="4678203"/>
            <a:chExt cx="3238437" cy="58687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475" y="4678203"/>
              <a:ext cx="3238437" cy="58687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18858" y="3943982"/>
            <a:ext cx="2166107" cy="2021261"/>
            <a:chOff x="3318858" y="3943982"/>
            <a:chExt cx="2166107" cy="202126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60000">
              <a:off x="3318858" y="3943982"/>
              <a:ext cx="2166107" cy="202126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3163816" y="4638107"/>
            <a:ext cx="2476190" cy="10094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마지막이에요</a:t>
            </a:r>
          </a:p>
          <a:p>
            <a:pPr algn="ctr"/>
            <a:r>
              <a:rPr 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화이팅!</a:t>
            </a:r>
            <a:endParaRPr lang="en-US" sz="2400" dirty="0"/>
          </a:p>
        </p:txBody>
      </p:sp>
      <p:sp>
        <p:nvSpPr>
          <p:cNvPr id="28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sp>
        <p:nvSpPr>
          <p:cNvPr id="29" name="Object 16"/>
          <p:cNvSpPr txBox="1"/>
          <p:nvPr/>
        </p:nvSpPr>
        <p:spPr>
          <a:xfrm>
            <a:off x="6419125" y="5395072"/>
            <a:ext cx="5315675" cy="4526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아쉬운 점 </a:t>
            </a:r>
            <a:r>
              <a:rPr lang="en-US" altLang="ko-KR" sz="25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2.</a:t>
            </a:r>
            <a:endParaRPr lang="en-US" dirty="0"/>
          </a:p>
        </p:txBody>
      </p:sp>
      <p:grpSp>
        <p:nvGrpSpPr>
          <p:cNvPr id="31" name="그룹 1004"/>
          <p:cNvGrpSpPr/>
          <p:nvPr/>
        </p:nvGrpSpPr>
        <p:grpSpPr>
          <a:xfrm>
            <a:off x="6248400" y="5847716"/>
            <a:ext cx="8072776" cy="76909"/>
            <a:chOff x="8533333" y="2757254"/>
            <a:chExt cx="8072776" cy="156406"/>
          </a:xfrm>
        </p:grpSpPr>
        <p:pic>
          <p:nvPicPr>
            <p:cNvPr id="32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3333" y="2757254"/>
              <a:ext cx="8072776" cy="156406"/>
            </a:xfrm>
            <a:prstGeom prst="rect">
              <a:avLst/>
            </a:prstGeom>
          </p:spPr>
        </p:pic>
      </p:grpSp>
      <p:sp>
        <p:nvSpPr>
          <p:cNvPr id="34" name="Object 20"/>
          <p:cNvSpPr txBox="1"/>
          <p:nvPr/>
        </p:nvSpPr>
        <p:spPr>
          <a:xfrm>
            <a:off x="6228766" y="6063848"/>
            <a:ext cx="9940955" cy="1746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프로그램 안에서 사용자의 입력 오류를 고려하여 설계하지 못함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.</a:t>
            </a:r>
            <a:endParaRPr lang="en-US" dirty="0"/>
          </a:p>
        </p:txBody>
      </p:sp>
      <p:sp>
        <p:nvSpPr>
          <p:cNvPr id="36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600" y="650494"/>
            <a:ext cx="14921833" cy="8984726"/>
            <a:chOff x="748607" y="650494"/>
            <a:chExt cx="14921833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07" y="650494"/>
              <a:ext cx="14921833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44438" y="2885554"/>
            <a:ext cx="17321887" cy="3792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600" kern="0" spc="-1200" dirty="0" smtClean="0">
                <a:solidFill>
                  <a:srgbClr val="FFFFFF"/>
                </a:solidFill>
                <a:latin typeface="Black Han Sans" pitchFamily="34" charset="0"/>
                <a:cs typeface="Black Han Sans" pitchFamily="34" charset="0"/>
              </a:rPr>
              <a:t>발표를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44438" y="5030636"/>
            <a:ext cx="15241980" cy="3792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600" kern="0" spc="-1200" dirty="0" smtClean="0">
                <a:solidFill>
                  <a:srgbClr val="695300"/>
                </a:solidFill>
                <a:latin typeface="Black Han Sans" pitchFamily="34" charset="0"/>
                <a:cs typeface="Black Han Sans" pitchFamily="34" charset="0"/>
              </a:rPr>
              <a:t>마칩니다.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90601" y="926148"/>
            <a:ext cx="1752600" cy="5930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Thank you!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988412" y="2386381"/>
            <a:ext cx="6721982" cy="7935002"/>
            <a:chOff x="14534322" y="5678163"/>
            <a:chExt cx="4042424" cy="47719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34322" y="5678163"/>
              <a:ext cx="4042424" cy="4771903"/>
            </a:xfrm>
            <a:prstGeom prst="rect">
              <a:avLst/>
            </a:prstGeom>
          </p:spPr>
        </p:pic>
      </p:grpSp>
      <p:sp>
        <p:nvSpPr>
          <p:cNvPr id="2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27839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698714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993952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349724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04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38200" y="872910"/>
            <a:ext cx="3358180" cy="15273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700" b="1" kern="0" spc="-4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목차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362618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개발배경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191383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2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첫번째 이야기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715209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사용이론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5543973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2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두번째 이야기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067800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오류개선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8896564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2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세번째 이야기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420390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아쉬운점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2249154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2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네번째 이야기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577324" y="4915464"/>
            <a:ext cx="190476" cy="190476"/>
            <a:chOff x="5710746" y="5425337"/>
            <a:chExt cx="190476" cy="1904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0746" y="5425337"/>
              <a:ext cx="190476" cy="190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14197" y="4915464"/>
            <a:ext cx="190476" cy="190476"/>
            <a:chOff x="9047619" y="5425337"/>
            <a:chExt cx="190476" cy="19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7619" y="5425337"/>
              <a:ext cx="190476" cy="19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85626" y="4915464"/>
            <a:ext cx="190476" cy="190476"/>
            <a:chOff x="12419048" y="5425337"/>
            <a:chExt cx="190476" cy="1904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19048" y="5425337"/>
              <a:ext cx="190476" cy="19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0600" y="1787310"/>
            <a:ext cx="1481873" cy="156406"/>
            <a:chOff x="1421990" y="2390979"/>
            <a:chExt cx="1481873" cy="1564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390979"/>
              <a:ext cx="1481873" cy="15640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5058" y="3261081"/>
            <a:ext cx="10131739" cy="63094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500" b="1" kern="0" spc="-8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첫번째</a:t>
            </a:r>
          </a:p>
          <a:p>
            <a:pPr algn="just"/>
            <a:r>
              <a:rPr lang="en-US" sz="12500" b="1" kern="0" spc="-8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   이야기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173587" y="2499531"/>
            <a:ext cx="7140883" cy="7832578"/>
            <a:chOff x="3679632" y="2841173"/>
            <a:chExt cx="7140883" cy="78325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9632" y="2841173"/>
              <a:ext cx="7140883" cy="7832578"/>
            </a:xfrm>
            <a:prstGeom prst="rect">
              <a:avLst/>
            </a:prstGeom>
          </p:spPr>
        </p:pic>
      </p:grpSp>
      <p:sp>
        <p:nvSpPr>
          <p:cNvPr id="7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sp>
        <p:nvSpPr>
          <p:cNvPr id="8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첫번째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32047" y="2777294"/>
            <a:ext cx="2635153" cy="156406"/>
            <a:chOff x="1421990" y="2890417"/>
            <a:chExt cx="2635153" cy="1564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57100" y="4152900"/>
            <a:ext cx="981300" cy="7365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01</a:t>
            </a:r>
            <a:endParaRPr lang="en-US" sz="28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02943" y="4957880"/>
            <a:ext cx="7111343" cy="156406"/>
            <a:chOff x="1402943" y="4957880"/>
            <a:chExt cx="7111343" cy="1564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943" y="4957880"/>
              <a:ext cx="7111343" cy="15640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438400" y="4225506"/>
            <a:ext cx="1949857" cy="645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b="1" kern="0" spc="-2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개발배경</a:t>
            </a:r>
            <a:endParaRPr lang="en-US" dirty="0"/>
          </a:p>
        </p:txBody>
      </p:sp>
      <p:sp>
        <p:nvSpPr>
          <p:cNvPr id="2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grpSp>
        <p:nvGrpSpPr>
          <p:cNvPr id="24" name="그룹 1002"/>
          <p:cNvGrpSpPr/>
          <p:nvPr/>
        </p:nvGrpSpPr>
        <p:grpSpPr>
          <a:xfrm>
            <a:off x="9372600" y="2247900"/>
            <a:ext cx="7276190" cy="3343590"/>
            <a:chOff x="9428571" y="3676599"/>
            <a:chExt cx="7276190" cy="3343590"/>
          </a:xfrm>
        </p:grpSpPr>
        <p:pic>
          <p:nvPicPr>
            <p:cNvPr id="25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8571" y="3676599"/>
              <a:ext cx="7276190" cy="3343590"/>
            </a:xfrm>
            <a:prstGeom prst="rect">
              <a:avLst/>
            </a:prstGeom>
          </p:spPr>
        </p:pic>
      </p:grpSp>
      <p:sp>
        <p:nvSpPr>
          <p:cNvPr id="26" name="Object 64"/>
          <p:cNvSpPr txBox="1"/>
          <p:nvPr/>
        </p:nvSpPr>
        <p:spPr>
          <a:xfrm>
            <a:off x="9469029" y="2474112"/>
            <a:ext cx="7086600" cy="656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내 님은 도대체 어디에</a:t>
            </a:r>
            <a:r>
              <a:rPr lang="en-US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?</a:t>
            </a:r>
            <a:endParaRPr lang="en-US" dirty="0"/>
          </a:p>
        </p:txBody>
      </p:sp>
      <p:sp>
        <p:nvSpPr>
          <p:cNvPr id="27" name="Object 65"/>
          <p:cNvSpPr txBox="1"/>
          <p:nvPr/>
        </p:nvSpPr>
        <p:spPr>
          <a:xfrm>
            <a:off x="9469029" y="3144942"/>
            <a:ext cx="7107472" cy="18129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400" kern="0" spc="-100" dirty="0" err="1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저출생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, </a:t>
            </a:r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비혼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, </a:t>
            </a:r>
            <a:r>
              <a:rPr lang="ko-KR" altLang="en-US" sz="2400" kern="0" spc="-100" dirty="0" err="1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남녀갈등</a:t>
            </a:r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 등으로 연애 및 </a:t>
            </a:r>
            <a:r>
              <a:rPr lang="ko-KR" altLang="en-US" sz="2400" kern="0" spc="-100" dirty="0" err="1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혼인율이</a:t>
            </a:r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 낮아져가는 이 시대에 과연 이세상 남녀들이 원하는 사람을 만날 확률이 어느정도 </a:t>
            </a:r>
            <a:r>
              <a:rPr lang="ko-KR" altLang="en-US" sz="2400" kern="0" spc="-100" dirty="0" err="1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될까가</a:t>
            </a:r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 궁금하여 개발하게 되었습니다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.</a:t>
            </a:r>
            <a:endParaRPr lang="en-US" sz="2400" dirty="0"/>
          </a:p>
        </p:txBody>
      </p:sp>
      <p:grpSp>
        <p:nvGrpSpPr>
          <p:cNvPr id="28" name="그룹 1018"/>
          <p:cNvGrpSpPr/>
          <p:nvPr/>
        </p:nvGrpSpPr>
        <p:grpSpPr>
          <a:xfrm>
            <a:off x="10552620" y="5327167"/>
            <a:ext cx="4125524" cy="4959833"/>
            <a:chOff x="11114476" y="6187744"/>
            <a:chExt cx="3551026" cy="4269154"/>
          </a:xfrm>
        </p:grpSpPr>
        <p:pic>
          <p:nvPicPr>
            <p:cNvPr id="29" name="Object 6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14476" y="6187744"/>
              <a:ext cx="3551026" cy="4269154"/>
            </a:xfrm>
            <a:prstGeom prst="rect">
              <a:avLst/>
            </a:prstGeom>
          </p:spPr>
        </p:pic>
      </p:grpSp>
      <p:sp>
        <p:nvSpPr>
          <p:cNvPr id="3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1990" y="4666667"/>
            <a:ext cx="15092296" cy="4266667"/>
            <a:chOff x="1421990" y="4666667"/>
            <a:chExt cx="15092296" cy="42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990" y="4666667"/>
              <a:ext cx="15092296" cy="42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15700" y="3337138"/>
            <a:ext cx="3256870" cy="2159305"/>
            <a:chOff x="1715700" y="3337138"/>
            <a:chExt cx="3256870" cy="21593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5700" y="3337138"/>
              <a:ext cx="3256870" cy="215930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21990" y="1370853"/>
            <a:ext cx="15067015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＂</a:t>
            </a:r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연애는 나중에</a:t>
            </a:r>
            <a:r>
              <a:rPr lang="en-US" altLang="ko-KR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…"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 에 </a:t>
            </a:r>
          </a:p>
          <a:p>
            <a:pPr algn="just"/>
            <a:r>
              <a:rPr lang="en-US" sz="4600" b="1" kern="0" spc="-300" dirty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 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   </a:t>
            </a:r>
            <a:r>
              <a:rPr lang="en-US" sz="46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응답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...69.5%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994009" y="2628900"/>
            <a:ext cx="2730391" cy="156406"/>
            <a:chOff x="1421990" y="2932309"/>
            <a:chExt cx="2730391" cy="1564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990" y="2932309"/>
              <a:ext cx="2730391" cy="15640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39549" y="8024879"/>
            <a:ext cx="1777472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kern="0" spc="-100" dirty="0" err="1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나최고</a:t>
            </a:r>
            <a:r>
              <a:rPr 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, 9n</a:t>
            </a:r>
            <a:r>
              <a:rPr lang="ko-KR" alt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년생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7284565" y="8024879"/>
            <a:ext cx="2618891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kern="0" spc="-100" dirty="0" err="1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나혼자</a:t>
            </a:r>
            <a:r>
              <a:rPr 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, 9n</a:t>
            </a:r>
            <a:r>
              <a:rPr lang="ko-KR" alt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년생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0677197" y="8024879"/>
            <a:ext cx="2618891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kern="0" spc="-100" dirty="0" err="1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나부족</a:t>
            </a:r>
            <a:r>
              <a:rPr 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, </a:t>
            </a:r>
            <a:r>
              <a:rPr 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9n</a:t>
            </a:r>
            <a:r>
              <a:rPr lang="ko-KR" alt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년생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4228141" y="8024880"/>
            <a:ext cx="1850059" cy="3802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온</a:t>
            </a:r>
            <a:r>
              <a:rPr 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한</a:t>
            </a:r>
            <a:r>
              <a:rPr lang="ko-KR" alt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민</a:t>
            </a:r>
            <a:r>
              <a:rPr 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, 9n</a:t>
            </a:r>
            <a:r>
              <a:rPr lang="ko-KR" altLang="en-US" sz="2000" kern="0" spc="-100" dirty="0" smtClean="0">
                <a:solidFill>
                  <a:srgbClr val="695300"/>
                </a:solidFill>
                <a:latin typeface="THE명품고딕EB" pitchFamily="34" charset="0"/>
                <a:cs typeface="THE명품고딕EB" pitchFamily="34" charset="0"/>
              </a:rPr>
              <a:t>년생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19949" y="3438095"/>
            <a:ext cx="2651027" cy="2473755"/>
            <a:chOff x="5804869" y="3890589"/>
            <a:chExt cx="2166107" cy="20212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920000">
              <a:off x="5804869" y="3890589"/>
              <a:ext cx="2166107" cy="20212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79253" y="2996148"/>
            <a:ext cx="3422266" cy="2635145"/>
            <a:chOff x="9010824" y="3269384"/>
            <a:chExt cx="2930805" cy="22567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10824" y="3269384"/>
              <a:ext cx="2930805" cy="22567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93648" y="3672079"/>
            <a:ext cx="3041179" cy="2176262"/>
            <a:chOff x="13887543" y="4154732"/>
            <a:chExt cx="2389027" cy="170958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3180000">
              <a:off x="13887543" y="4154732"/>
              <a:ext cx="2389027" cy="170958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715700" y="3467631"/>
            <a:ext cx="3271486" cy="14982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취직하고 여유 생기면 </a:t>
            </a:r>
            <a:endParaRPr lang="en-US" altLang="ko-KR" sz="2400" kern="0" spc="-100" dirty="0" smtClean="0">
              <a:solidFill>
                <a:srgbClr val="695300"/>
              </a:solidFill>
              <a:latin typeface="THE명품고딕R" pitchFamily="34" charset="0"/>
              <a:cs typeface="THE명품고딕R" pitchFamily="34" charset="0"/>
            </a:endParaRPr>
          </a:p>
          <a:p>
            <a:pPr algn="ctr"/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그 때 하던지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…</a:t>
            </a:r>
          </a:p>
          <a:p>
            <a:pPr algn="ctr"/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연애가 필수인지는</a:t>
            </a:r>
            <a:endParaRPr lang="en-US" altLang="ko-KR" sz="2400" kern="0" spc="-100" dirty="0" smtClean="0">
              <a:solidFill>
                <a:srgbClr val="695300"/>
              </a:solidFill>
              <a:latin typeface="THE명품고딕R" pitchFamily="34" charset="0"/>
              <a:cs typeface="THE명품고딕R" pitchFamily="34" charset="0"/>
            </a:endParaRPr>
          </a:p>
          <a:p>
            <a:pPr algn="ctr"/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잘 모르겠어요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….</a:t>
            </a:r>
            <a:endParaRPr lang="en-US" sz="2400" dirty="0"/>
          </a:p>
        </p:txBody>
      </p:sp>
      <p:sp>
        <p:nvSpPr>
          <p:cNvPr id="34" name="Object 34"/>
          <p:cNvSpPr txBox="1"/>
          <p:nvPr/>
        </p:nvSpPr>
        <p:spPr>
          <a:xfrm>
            <a:off x="5517020" y="3688200"/>
            <a:ext cx="2256883" cy="177433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저는 </a:t>
            </a:r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혼자가 편해요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!!</a:t>
            </a:r>
          </a:p>
          <a:p>
            <a:pPr algn="ctr"/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혼자서도 할 수 있는게 얼마나 많은데요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!</a:t>
            </a:r>
            <a:endParaRPr lang="en-US" altLang="ko-KR" sz="2400" kern="0" spc="-100" dirty="0" smtClean="0">
              <a:solidFill>
                <a:srgbClr val="695300"/>
              </a:solidFill>
              <a:latin typeface="THE명품고딕R" pitchFamily="34" charset="0"/>
              <a:cs typeface="THE명품고딕R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01342" y="3188532"/>
            <a:ext cx="3500177" cy="206277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이상형도 못 만났고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…</a:t>
            </a:r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내가 못나서 그런 것 같아요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...</a:t>
            </a:r>
          </a:p>
          <a:p>
            <a:pPr algn="ctr"/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</a:rPr>
              <a:t>저를 사랑해 줄 사람이 있을까요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</a:rPr>
              <a:t>?</a:t>
            </a:r>
            <a:endParaRPr lang="en-US" sz="2000" dirty="0"/>
          </a:p>
        </p:txBody>
      </p:sp>
      <p:sp>
        <p:nvSpPr>
          <p:cNvPr id="36" name="Object 36"/>
          <p:cNvSpPr txBox="1"/>
          <p:nvPr/>
        </p:nvSpPr>
        <p:spPr>
          <a:xfrm>
            <a:off x="14495201" y="3984342"/>
            <a:ext cx="1993804" cy="13785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돈 많아지면 일부다처제로 살 겁니다</a:t>
            </a:r>
            <a:r>
              <a:rPr lang="en-US" altLang="ko-KR" sz="24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!</a:t>
            </a:r>
            <a:endParaRPr lang="en-US" sz="2000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2542857" y="5669023"/>
            <a:ext cx="1188618" cy="3252989"/>
            <a:chOff x="2542857" y="5669023"/>
            <a:chExt cx="1188618" cy="325298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857" y="5669023"/>
              <a:ext cx="1188618" cy="32529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78508" y="6104862"/>
            <a:ext cx="1011968" cy="2802541"/>
            <a:chOff x="6178508" y="6104862"/>
            <a:chExt cx="1011968" cy="28025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8508" y="6104862"/>
              <a:ext cx="1011968" cy="28025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62787" y="5750910"/>
            <a:ext cx="922928" cy="3163376"/>
            <a:chOff x="9562787" y="5750910"/>
            <a:chExt cx="922928" cy="31633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62787" y="5750910"/>
              <a:ext cx="922928" cy="31633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68103" y="5600000"/>
            <a:ext cx="1162833" cy="3304762"/>
            <a:chOff x="12968103" y="5600000"/>
            <a:chExt cx="1162833" cy="330476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68103" y="5600000"/>
              <a:ext cx="1162833" cy="3304762"/>
            </a:xfrm>
            <a:prstGeom prst="rect">
              <a:avLst/>
            </a:prstGeom>
          </p:spPr>
        </p:pic>
      </p:grpSp>
      <p:sp>
        <p:nvSpPr>
          <p:cNvPr id="39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813" y="636290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2000" y="800100"/>
            <a:ext cx="4752729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두번째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22358" y="5161018"/>
            <a:ext cx="7411559" cy="60952"/>
            <a:chOff x="1422358" y="5161018"/>
            <a:chExt cx="7411559" cy="6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422358" y="5161018"/>
              <a:ext cx="7411559" cy="6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54917" y="4659451"/>
            <a:ext cx="7095990" cy="249100"/>
            <a:chOff x="3000589" y="5060951"/>
            <a:chExt cx="7095990" cy="2491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26035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68.75%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6008623" y="3717541"/>
            <a:ext cx="1960891" cy="437047"/>
            <a:chOff x="5973505" y="4119041"/>
            <a:chExt cx="1960891" cy="4370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3505" y="4119041"/>
              <a:ext cx="1960891" cy="4370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812200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kern="0" spc="-100" dirty="0" smtClean="0">
                <a:solidFill>
                  <a:srgbClr val="FFFFFF"/>
                </a:solidFill>
                <a:latin typeface="THE명품고딕R" pitchFamily="34" charset="0"/>
                <a:cs typeface="THE명품고딕R" pitchFamily="34" charset="0"/>
              </a:rPr>
              <a:t>환경이 안 됨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7546323" y="5409849"/>
            <a:ext cx="5595195" cy="249100"/>
            <a:chOff x="7371438" y="5811349"/>
            <a:chExt cx="5595195" cy="2491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8251923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12.5%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8834511" y="3717541"/>
            <a:ext cx="1960891" cy="437047"/>
            <a:chOff x="8799393" y="4119041"/>
            <a:chExt cx="1960891" cy="43704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9393" y="4119041"/>
              <a:ext cx="1960891" cy="43704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8638089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kern="0" spc="-100" dirty="0" smtClean="0">
                <a:solidFill>
                  <a:srgbClr val="FFFFFF"/>
                </a:solidFill>
                <a:latin typeface="THE명품고딕R" pitchFamily="34" charset="0"/>
                <a:cs typeface="THE명품고딕R" pitchFamily="34" charset="0"/>
              </a:rPr>
              <a:t>모르겠다</a:t>
            </a:r>
            <a:r>
              <a:rPr lang="en-US" altLang="ko-KR" sz="2000" kern="0" spc="-100" dirty="0" smtClean="0">
                <a:solidFill>
                  <a:srgbClr val="FFFFFF"/>
                </a:solidFill>
                <a:latin typeface="THE명품고딕R" pitchFamily="34" charset="0"/>
                <a:cs typeface="THE명품고딕R" pitchFamily="34" charset="0"/>
              </a:rPr>
              <a:t>.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10961307" y="6012441"/>
            <a:ext cx="4390011" cy="249100"/>
            <a:chOff x="10788549" y="6413941"/>
            <a:chExt cx="4390011" cy="24910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1066442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6.25</a:t>
            </a:r>
            <a:r>
              <a:rPr lang="en-US" sz="50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%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1875101" y="3717541"/>
            <a:ext cx="1508751" cy="437047"/>
            <a:chOff x="11839983" y="4119041"/>
            <a:chExt cx="1508751" cy="43704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39983" y="4119041"/>
              <a:ext cx="1508751" cy="437047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1452607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kern="0" spc="-100" dirty="0" err="1" smtClean="0">
                <a:solidFill>
                  <a:srgbClr val="FFFFFF"/>
                </a:solidFill>
                <a:latin typeface="THE명품고딕R" pitchFamily="34" charset="0"/>
                <a:cs typeface="THE명품고딕R" pitchFamily="34" charset="0"/>
              </a:rPr>
              <a:t>혼자최고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3880961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12.5%</a:t>
            </a:r>
            <a:endParaRPr lang="en-US" dirty="0"/>
          </a:p>
        </p:txBody>
      </p:sp>
      <p:grpSp>
        <p:nvGrpSpPr>
          <p:cNvPr id="1026" name="그룹 1026"/>
          <p:cNvGrpSpPr/>
          <p:nvPr/>
        </p:nvGrpSpPr>
        <p:grpSpPr>
          <a:xfrm>
            <a:off x="14357633" y="3717541"/>
            <a:ext cx="2172723" cy="437047"/>
            <a:chOff x="14322515" y="4119041"/>
            <a:chExt cx="2172723" cy="437047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22515" y="4119041"/>
              <a:ext cx="2172723" cy="437047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4267126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kern="0" spc="-100" dirty="0" smtClean="0">
                <a:solidFill>
                  <a:srgbClr val="FFFFFF"/>
                </a:solidFill>
                <a:latin typeface="THE명품고딕R" pitchFamily="34" charset="0"/>
                <a:cs typeface="THE명품고딕R" pitchFamily="34" charset="0"/>
              </a:rPr>
              <a:t>내가 다 </a:t>
            </a:r>
            <a:r>
              <a:rPr lang="ko-KR" altLang="en-US" sz="2000" kern="0" spc="-100" dirty="0" err="1" smtClean="0">
                <a:solidFill>
                  <a:srgbClr val="FFFFFF"/>
                </a:solidFill>
                <a:latin typeface="THE명품고딕R" pitchFamily="34" charset="0"/>
                <a:cs typeface="THE명품고딕R" pitchFamily="34" charset="0"/>
              </a:rPr>
              <a:t>만날래</a:t>
            </a:r>
            <a:endParaRPr lang="en-US" dirty="0"/>
          </a:p>
        </p:txBody>
      </p:sp>
      <p:grpSp>
        <p:nvGrpSpPr>
          <p:cNvPr id="1027" name="그룹 1027"/>
          <p:cNvGrpSpPr/>
          <p:nvPr/>
        </p:nvGrpSpPr>
        <p:grpSpPr>
          <a:xfrm>
            <a:off x="762000" y="2319664"/>
            <a:ext cx="2635153" cy="156406"/>
            <a:chOff x="1421990" y="2890417"/>
            <a:chExt cx="2635153" cy="156406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74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sp>
        <p:nvSpPr>
          <p:cNvPr id="76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005</a:t>
            </a:r>
            <a:endParaRPr lang="en-US" dirty="0"/>
          </a:p>
        </p:txBody>
      </p:sp>
      <p:grpSp>
        <p:nvGrpSpPr>
          <p:cNvPr id="77" name="그룹 1004"/>
          <p:cNvGrpSpPr/>
          <p:nvPr/>
        </p:nvGrpSpPr>
        <p:grpSpPr>
          <a:xfrm>
            <a:off x="2895600" y="4641540"/>
            <a:ext cx="7095990" cy="249100"/>
            <a:chOff x="3000589" y="5060951"/>
            <a:chExt cx="7095990" cy="249100"/>
          </a:xfrm>
        </p:grpSpPr>
        <p:pic>
          <p:nvPicPr>
            <p:cNvPr id="79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grpSp>
        <p:nvGrpSpPr>
          <p:cNvPr id="95" name="그룹 1004"/>
          <p:cNvGrpSpPr/>
          <p:nvPr/>
        </p:nvGrpSpPr>
        <p:grpSpPr>
          <a:xfrm>
            <a:off x="3607128" y="4645300"/>
            <a:ext cx="7095990" cy="249100"/>
            <a:chOff x="3000589" y="5060951"/>
            <a:chExt cx="7095990" cy="249100"/>
          </a:xfrm>
        </p:grpSpPr>
        <p:pic>
          <p:nvPicPr>
            <p:cNvPr id="97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grpSp>
        <p:nvGrpSpPr>
          <p:cNvPr id="100" name="그룹 1004"/>
          <p:cNvGrpSpPr/>
          <p:nvPr/>
        </p:nvGrpSpPr>
        <p:grpSpPr>
          <a:xfrm>
            <a:off x="3988128" y="4665800"/>
            <a:ext cx="7095990" cy="249100"/>
            <a:chOff x="3000589" y="5060951"/>
            <a:chExt cx="7095990" cy="249100"/>
          </a:xfrm>
        </p:grpSpPr>
        <p:pic>
          <p:nvPicPr>
            <p:cNvPr id="101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grpSp>
        <p:nvGrpSpPr>
          <p:cNvPr id="102" name="그룹 1018"/>
          <p:cNvGrpSpPr/>
          <p:nvPr/>
        </p:nvGrpSpPr>
        <p:grpSpPr>
          <a:xfrm>
            <a:off x="10626918" y="6016900"/>
            <a:ext cx="4390011" cy="249100"/>
            <a:chOff x="10788549" y="6413941"/>
            <a:chExt cx="4390011" cy="249100"/>
          </a:xfrm>
        </p:grpSpPr>
        <p:pic>
          <p:nvPicPr>
            <p:cNvPr id="103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grpSp>
        <p:nvGrpSpPr>
          <p:cNvPr id="104" name="그룹 1018"/>
          <p:cNvGrpSpPr/>
          <p:nvPr/>
        </p:nvGrpSpPr>
        <p:grpSpPr>
          <a:xfrm>
            <a:off x="10275507" y="6016900"/>
            <a:ext cx="4390011" cy="249100"/>
            <a:chOff x="10788549" y="6413941"/>
            <a:chExt cx="4390011" cy="249100"/>
          </a:xfrm>
        </p:grpSpPr>
        <p:pic>
          <p:nvPicPr>
            <p:cNvPr id="105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grpSp>
        <p:nvGrpSpPr>
          <p:cNvPr id="106" name="그룹 1018"/>
          <p:cNvGrpSpPr/>
          <p:nvPr/>
        </p:nvGrpSpPr>
        <p:grpSpPr>
          <a:xfrm>
            <a:off x="9941118" y="6037400"/>
            <a:ext cx="4390011" cy="249100"/>
            <a:chOff x="10788549" y="6413941"/>
            <a:chExt cx="4390011" cy="249100"/>
          </a:xfrm>
        </p:grpSpPr>
        <p:pic>
          <p:nvPicPr>
            <p:cNvPr id="107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grpSp>
        <p:nvGrpSpPr>
          <p:cNvPr id="108" name="그룹 1012"/>
          <p:cNvGrpSpPr/>
          <p:nvPr/>
        </p:nvGrpSpPr>
        <p:grpSpPr>
          <a:xfrm>
            <a:off x="7152690" y="5427800"/>
            <a:ext cx="5595195" cy="249100"/>
            <a:chOff x="7371438" y="5811349"/>
            <a:chExt cx="5595195" cy="249100"/>
          </a:xfrm>
        </p:grpSpPr>
        <p:pic>
          <p:nvPicPr>
            <p:cNvPr id="109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0" name="그룹 1012"/>
          <p:cNvGrpSpPr/>
          <p:nvPr/>
        </p:nvGrpSpPr>
        <p:grpSpPr>
          <a:xfrm>
            <a:off x="6804285" y="5427800"/>
            <a:ext cx="5595195" cy="249100"/>
            <a:chOff x="7371438" y="5811349"/>
            <a:chExt cx="5595195" cy="249100"/>
          </a:xfrm>
        </p:grpSpPr>
        <p:pic>
          <p:nvPicPr>
            <p:cNvPr id="111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2" name="그룹 1012"/>
          <p:cNvGrpSpPr/>
          <p:nvPr/>
        </p:nvGrpSpPr>
        <p:grpSpPr>
          <a:xfrm>
            <a:off x="6466890" y="5427800"/>
            <a:ext cx="5595195" cy="249100"/>
            <a:chOff x="7371438" y="5811349"/>
            <a:chExt cx="5595195" cy="249100"/>
          </a:xfrm>
        </p:grpSpPr>
        <p:pic>
          <p:nvPicPr>
            <p:cNvPr id="113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4" name="그룹 1012"/>
          <p:cNvGrpSpPr/>
          <p:nvPr/>
        </p:nvGrpSpPr>
        <p:grpSpPr>
          <a:xfrm>
            <a:off x="13230351" y="5351600"/>
            <a:ext cx="5595195" cy="249100"/>
            <a:chOff x="7371438" y="5811349"/>
            <a:chExt cx="5595195" cy="249100"/>
          </a:xfrm>
        </p:grpSpPr>
        <p:pic>
          <p:nvPicPr>
            <p:cNvPr id="115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6" name="그룹 1012"/>
          <p:cNvGrpSpPr/>
          <p:nvPr/>
        </p:nvGrpSpPr>
        <p:grpSpPr>
          <a:xfrm>
            <a:off x="12836718" y="5369551"/>
            <a:ext cx="5595195" cy="249100"/>
            <a:chOff x="7371438" y="5811349"/>
            <a:chExt cx="5595195" cy="249100"/>
          </a:xfrm>
        </p:grpSpPr>
        <p:pic>
          <p:nvPicPr>
            <p:cNvPr id="117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8" name="그룹 1012"/>
          <p:cNvGrpSpPr/>
          <p:nvPr/>
        </p:nvGrpSpPr>
        <p:grpSpPr>
          <a:xfrm>
            <a:off x="12488313" y="5369551"/>
            <a:ext cx="5595195" cy="249100"/>
            <a:chOff x="7371438" y="5811349"/>
            <a:chExt cx="5595195" cy="249100"/>
          </a:xfrm>
        </p:grpSpPr>
        <p:pic>
          <p:nvPicPr>
            <p:cNvPr id="119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20" name="그룹 1012"/>
          <p:cNvGrpSpPr/>
          <p:nvPr/>
        </p:nvGrpSpPr>
        <p:grpSpPr>
          <a:xfrm>
            <a:off x="12150918" y="5369551"/>
            <a:ext cx="5595195" cy="249100"/>
            <a:chOff x="7371438" y="5811349"/>
            <a:chExt cx="5595195" cy="249100"/>
          </a:xfrm>
        </p:grpSpPr>
        <p:pic>
          <p:nvPicPr>
            <p:cNvPr id="121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24563" y="2768935"/>
            <a:ext cx="6888181" cy="7857968"/>
            <a:chOff x="5224563" y="2768935"/>
            <a:chExt cx="6888181" cy="78579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4563" y="2768935"/>
              <a:ext cx="6888181" cy="78579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856346" y="2561885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두번째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010321" y="6044452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endParaRPr lang="en-US" dirty="0"/>
          </a:p>
        </p:txBody>
      </p:sp>
      <p:sp>
        <p:nvSpPr>
          <p:cNvPr id="9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sp>
        <p:nvSpPr>
          <p:cNvPr id="13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62941" y="2378965"/>
            <a:ext cx="9911188" cy="6197484"/>
            <a:chOff x="8423725" y="3333333"/>
            <a:chExt cx="7126263" cy="44560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3725" y="3333333"/>
              <a:ext cx="7126263" cy="445606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두</a:t>
            </a:r>
            <a:r>
              <a:rPr lang="en-US" sz="46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번째</a:t>
            </a:r>
            <a:endParaRPr lang="en-US" sz="4600" b="1" kern="0" spc="-300" dirty="0" smtClean="0">
              <a:solidFill>
                <a:srgbClr val="695300"/>
              </a:solidFill>
              <a:latin typeface="바른바탕3 B" pitchFamily="34" charset="0"/>
              <a:cs typeface="바른바탕3 B" pitchFamily="34" charset="0"/>
            </a:endParaRP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133785" y="2604523"/>
            <a:ext cx="9507088" cy="7827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CSV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읽기 사용 </a:t>
            </a:r>
            <a:r>
              <a:rPr lang="en-US" altLang="ko-KR" sz="28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(</a:t>
            </a:r>
            <a:r>
              <a:rPr lang="ko-KR" altLang="en-US" sz="28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표 형태의 데이터를 저장하는 파일 형식</a:t>
            </a:r>
            <a:r>
              <a:rPr lang="en-US" altLang="ko-KR" sz="2800" b="1" kern="0" spc="-2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)</a:t>
            </a:r>
            <a:endParaRPr lang="en-US" sz="28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438400" y="3929111"/>
            <a:ext cx="2165983" cy="4647338"/>
            <a:chOff x="4225281" y="3467962"/>
            <a:chExt cx="3664720" cy="78630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5281" y="3467962"/>
              <a:ext cx="3664720" cy="7863030"/>
            </a:xfrm>
            <a:prstGeom prst="rect">
              <a:avLst/>
            </a:prstGeom>
          </p:spPr>
        </p:pic>
      </p:grpSp>
      <p:sp>
        <p:nvSpPr>
          <p:cNvPr id="1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sp>
        <p:nvSpPr>
          <p:cNvPr id="15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007</a:t>
            </a:r>
            <a:endParaRPr 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1" y="3387262"/>
            <a:ext cx="9512055" cy="35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990" y="1370853"/>
            <a:ext cx="4752729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두</a:t>
            </a:r>
            <a:r>
              <a:rPr lang="en-US" sz="4600" b="1" kern="0" spc="-300" dirty="0" err="1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번째</a:t>
            </a:r>
            <a:endParaRPr lang="en-US" sz="4600" b="1" kern="0" spc="-300" dirty="0" smtClean="0">
              <a:solidFill>
                <a:srgbClr val="695300"/>
              </a:solidFill>
              <a:latin typeface="바른바탕3 B" pitchFamily="34" charset="0"/>
              <a:cs typeface="바른바탕3 B" pitchFamily="34" charset="0"/>
            </a:endParaRP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900781" y="2227881"/>
            <a:ext cx="1540428" cy="60952"/>
            <a:chOff x="3900781" y="2227881"/>
            <a:chExt cx="1540428" cy="6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900781" y="2227881"/>
              <a:ext cx="1540428" cy="6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1990" y="3247619"/>
            <a:ext cx="15352381" cy="156406"/>
            <a:chOff x="1421990" y="3247619"/>
            <a:chExt cx="15352381" cy="1564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3247619"/>
              <a:ext cx="15352381" cy="15640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21990" y="3825132"/>
            <a:ext cx="15174171" cy="42156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통계청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&gt;&gt; 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대구시 연령별 미혼자 수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연봉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운동 여부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흡연 여부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음주 여부</a:t>
            </a:r>
            <a:endParaRPr lang="en-US" altLang="ko-KR" sz="3600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병무청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&gt;&gt; 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남자 키</a:t>
            </a:r>
            <a:endParaRPr lang="en-US" altLang="ko-KR" sz="3600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코리아사이즈</a:t>
            </a: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&gt;&gt; 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</a:rPr>
              <a:t>여자 키</a:t>
            </a:r>
            <a:endParaRPr lang="en-US" sz="3200" dirty="0"/>
          </a:p>
        </p:txBody>
      </p:sp>
      <p:sp>
        <p:nvSpPr>
          <p:cNvPr id="3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dirty="0"/>
          </a:p>
        </p:txBody>
      </p:sp>
      <p:sp>
        <p:nvSpPr>
          <p:cNvPr id="34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008</a:t>
            </a:r>
            <a:endParaRPr lang="en-US" dirty="0"/>
          </a:p>
        </p:txBody>
      </p:sp>
      <p:sp>
        <p:nvSpPr>
          <p:cNvPr id="35" name="Object 13"/>
          <p:cNvSpPr txBox="1"/>
          <p:nvPr/>
        </p:nvSpPr>
        <p:spPr>
          <a:xfrm>
            <a:off x="4953000" y="1810782"/>
            <a:ext cx="7782771" cy="745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CSV</a:t>
            </a:r>
            <a:r>
              <a:rPr lang="ko-KR" altLang="en-US" sz="3600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파일 출처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21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478</Words>
  <Application>Microsoft Office PowerPoint</Application>
  <PresentationFormat>사용자 지정</PresentationFormat>
  <Paragraphs>149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?? ??</vt:lpstr>
      <vt:lpstr>Black Han Sans</vt:lpstr>
      <vt:lpstr>THE명품고딕EB</vt:lpstr>
      <vt:lpstr>THE명품고딕R</vt:lpstr>
      <vt:lpstr>둥근모꼴</vt:lpstr>
      <vt:lpstr>맑은 고딕</vt:lpstr>
      <vt:lpstr>바른바탕1 L</vt:lpstr>
      <vt:lpstr>바른바탕3 B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27</cp:revision>
  <dcterms:created xsi:type="dcterms:W3CDTF">2021-04-22T11:29:46Z</dcterms:created>
  <dcterms:modified xsi:type="dcterms:W3CDTF">2021-04-22T07:22:31Z</dcterms:modified>
</cp:coreProperties>
</file>