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9" r:id="rId4"/>
    <p:sldId id="261" r:id="rId5"/>
    <p:sldId id="262" r:id="rId6"/>
    <p:sldId id="265" r:id="rId7"/>
    <p:sldId id="263" r:id="rId8"/>
    <p:sldId id="279" r:id="rId9"/>
    <p:sldId id="280" r:id="rId10"/>
    <p:sldId id="285" r:id="rId11"/>
    <p:sldId id="284" r:id="rId12"/>
    <p:sldId id="267" r:id="rId13"/>
    <p:sldId id="264" r:id="rId14"/>
    <p:sldId id="278" r:id="rId15"/>
    <p:sldId id="277" r:id="rId16"/>
    <p:sldId id="272" r:id="rId17"/>
    <p:sldId id="273" r:id="rId18"/>
    <p:sldId id="275" r:id="rId19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9" autoAdjust="0"/>
    <p:restoredTop sz="94660"/>
  </p:normalViewPr>
  <p:slideViewPr>
    <p:cSldViewPr>
      <p:cViewPr varScale="1">
        <p:scale>
          <a:sx n="73" d="100"/>
          <a:sy n="73" d="100"/>
        </p:scale>
        <p:origin x="600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A04E01-ACED-4127-9C84-A395FBD6D31B}" type="datetimeFigureOut">
              <a:rPr lang="ko-KR" altLang="en-US" smtClean="0"/>
              <a:t>2021-04-23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9C15D8-1923-4D60-9FCA-4AD68E2D2E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4544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15D8-1923-4D60-9FCA-4AD68E2D2E61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06901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15D8-1923-4D60-9FCA-4AD68E2D2E61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14653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15D8-1923-4D60-9FCA-4AD68E2D2E61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0922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15D8-1923-4D60-9FCA-4AD68E2D2E61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2401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2.png"/><Relationship Id="rId11" Type="http://schemas.openxmlformats.org/officeDocument/2006/relationships/image" Target="../media/image43.PNG"/><Relationship Id="rId5" Type="http://schemas.openxmlformats.org/officeDocument/2006/relationships/image" Target="../media/image41.png"/><Relationship Id="rId10" Type="http://schemas.openxmlformats.org/officeDocument/2006/relationships/image" Target="../media/image39.png"/><Relationship Id="rId4" Type="http://schemas.openxmlformats.org/officeDocument/2006/relationships/image" Target="../media/image7.png"/><Relationship Id="rId9" Type="http://schemas.openxmlformats.org/officeDocument/2006/relationships/image" Target="../media/image3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4.png"/><Relationship Id="rId5" Type="http://schemas.openxmlformats.org/officeDocument/2006/relationships/image" Target="../media/image37.pn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4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10" Type="http://schemas.openxmlformats.org/officeDocument/2006/relationships/image" Target="../media/image7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8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716981" y="650494"/>
            <a:ext cx="14921833" cy="8984726"/>
            <a:chOff x="2716981" y="650494"/>
            <a:chExt cx="14921833" cy="898472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16981" y="650494"/>
              <a:ext cx="14921833" cy="8984726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3912813" y="2885554"/>
            <a:ext cx="11775410" cy="3792492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6600" b="1" kern="0" spc="-1200" dirty="0" smtClean="0">
                <a:solidFill>
                  <a:srgbClr val="FFFFFF"/>
                </a:solidFill>
                <a:latin typeface="바른바탕1 L"/>
                <a:cs typeface="Black Han Sans" pitchFamily="34" charset="0"/>
              </a:rPr>
              <a:t>독특한 캐릭터</a:t>
            </a:r>
            <a:endParaRPr lang="en-US" b="1" dirty="0">
              <a:latin typeface="바른바탕1 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236512" y="4236255"/>
            <a:ext cx="11775409" cy="1647410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ko-KR" altLang="en-US" sz="11500" b="1" kern="0" spc="-1200" dirty="0" smtClean="0">
                <a:solidFill>
                  <a:srgbClr val="695300"/>
                </a:solidFill>
                <a:latin typeface="바른바탕1 L"/>
                <a:cs typeface="Black Han Sans" pitchFamily="34" charset="0"/>
              </a:rPr>
              <a:t>내 님 찾기 프로젝트</a:t>
            </a:r>
            <a:r>
              <a:rPr lang="en-US" altLang="ko-KR" sz="11500" b="1" kern="0" spc="-1200" dirty="0" smtClean="0">
                <a:solidFill>
                  <a:srgbClr val="695300"/>
                </a:solidFill>
                <a:latin typeface="바른바탕1 L"/>
                <a:cs typeface="Black Han Sans" pitchFamily="34" charset="0"/>
              </a:rPr>
              <a:t>.</a:t>
            </a:r>
            <a:endParaRPr lang="en-US" sz="1400" b="1" dirty="0">
              <a:latin typeface="바른바탕1 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895600" y="800100"/>
            <a:ext cx="3200400" cy="992033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2600" b="1" kern="0" spc="-200" dirty="0" smtClean="0">
                <a:solidFill>
                  <a:srgbClr val="695300"/>
                </a:solidFill>
                <a:latin typeface="바른바탕1 L"/>
                <a:cs typeface="바른바탕3 B" pitchFamily="34" charset="0"/>
              </a:rPr>
              <a:t>공공데이터를 활용한</a:t>
            </a:r>
            <a:endParaRPr lang="en-US" sz="2600" b="1" kern="0" spc="-200" dirty="0" smtClean="0">
              <a:solidFill>
                <a:srgbClr val="695300"/>
              </a:solidFill>
              <a:latin typeface="바른바탕1 L"/>
              <a:cs typeface="바른바탕3 B" pitchFamily="34" charset="0"/>
            </a:endParaRPr>
          </a:p>
          <a:p>
            <a:pPr algn="just"/>
            <a:r>
              <a:rPr lang="ko-KR" altLang="en-US" sz="2600" b="1" kern="0" spc="-200" dirty="0" smtClean="0">
                <a:solidFill>
                  <a:srgbClr val="695300"/>
                </a:solidFill>
                <a:latin typeface="바른바탕1 L"/>
                <a:cs typeface="바른바탕3 B" pitchFamily="34" charset="0"/>
              </a:rPr>
              <a:t>데이터 시각화</a:t>
            </a:r>
            <a:endParaRPr lang="en-US" b="1" dirty="0">
              <a:latin typeface="바른바탕1 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12812" y="8592250"/>
            <a:ext cx="4283558" cy="50766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200" b="1" kern="0" spc="-100" dirty="0" smtClean="0">
                <a:solidFill>
                  <a:srgbClr val="695300"/>
                </a:solidFill>
                <a:latin typeface="바른바탕1 L"/>
                <a:cs typeface="바른바탕3 B" pitchFamily="34" charset="0"/>
              </a:rPr>
              <a:t>000</a:t>
            </a:r>
            <a:endParaRPr lang="en-US" b="1" dirty="0">
              <a:latin typeface="바른바탕1 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652130" y="800100"/>
            <a:ext cx="1873870" cy="422578"/>
          </a:xfrm>
          <a:prstGeom prst="rect">
            <a:avLst/>
          </a:prstGeom>
          <a:noFill/>
        </p:spPr>
        <p:txBody>
          <a:bodyPr wrap="square" rtlCol="0"/>
          <a:lstStyle/>
          <a:p>
            <a:pPr algn="r"/>
            <a:r>
              <a:rPr lang="ko-KR" altLang="en-US" b="1" kern="0" spc="-100" dirty="0" err="1" smtClean="0">
                <a:solidFill>
                  <a:srgbClr val="695300"/>
                </a:solidFill>
                <a:latin typeface="바른바탕1 L"/>
                <a:cs typeface="바른바탕1 L" pitchFamily="34" charset="0"/>
              </a:rPr>
              <a:t>이나겸</a:t>
            </a:r>
            <a:r>
              <a:rPr lang="en-US" b="1" kern="0" spc="-100" dirty="0" smtClean="0">
                <a:solidFill>
                  <a:srgbClr val="695300"/>
                </a:solidFill>
                <a:latin typeface="바른바탕1 L"/>
                <a:cs typeface="바른바탕1 L" pitchFamily="34" charset="0"/>
              </a:rPr>
              <a:t> 교수님</a:t>
            </a:r>
            <a:endParaRPr lang="en-US" b="1" dirty="0">
              <a:latin typeface="바른바탕1 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649268" y="8033790"/>
            <a:ext cx="2209732" cy="927110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ko-KR" altLang="en-US" sz="4800" b="1" kern="0" spc="-300" dirty="0" smtClean="0">
                <a:solidFill>
                  <a:srgbClr val="695300"/>
                </a:solidFill>
                <a:latin typeface="바른바탕1 L"/>
                <a:cs typeface="바른바탕3 B" pitchFamily="34" charset="0"/>
              </a:rPr>
              <a:t>박정민</a:t>
            </a:r>
            <a:endParaRPr lang="en-US" b="1" dirty="0">
              <a:latin typeface="바른바탕1 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5050918" y="8193591"/>
            <a:ext cx="874882" cy="607509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2400" b="1" kern="0" spc="-200" dirty="0" err="1" smtClean="0">
                <a:solidFill>
                  <a:srgbClr val="695300"/>
                </a:solidFill>
                <a:latin typeface="바른바탕1 L"/>
                <a:cs typeface="바른바탕1 L" pitchFamily="34" charset="0"/>
              </a:rPr>
              <a:t>발표</a:t>
            </a:r>
            <a:endParaRPr lang="en-US" sz="1600" b="1" dirty="0">
              <a:latin typeface="바른바탕1 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689493" y="8101884"/>
            <a:ext cx="2869449" cy="737316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>
              <a:lnSpc>
                <a:spcPct val="150000"/>
              </a:lnSpc>
            </a:pPr>
            <a:r>
              <a:rPr lang="ko-KR" altLang="en-US" sz="2800" b="1" kern="0" spc="-100" dirty="0" smtClean="0">
                <a:solidFill>
                  <a:srgbClr val="695300"/>
                </a:solidFill>
                <a:latin typeface="바른바탕1 L"/>
                <a:cs typeface="바른바탕3 B" pitchFamily="34" charset="0"/>
              </a:rPr>
              <a:t>우주최강 반장 조</a:t>
            </a:r>
            <a:endParaRPr lang="en-US" altLang="ko-KR" sz="2800" b="1" kern="0" spc="-100" dirty="0" smtClean="0">
              <a:solidFill>
                <a:srgbClr val="695300"/>
              </a:solidFill>
              <a:latin typeface="바른바탕1 L"/>
              <a:cs typeface="바른바탕3 B" pitchFamily="34" charset="0"/>
            </a:endParaRPr>
          </a:p>
        </p:txBody>
      </p:sp>
      <p:grpSp>
        <p:nvGrpSpPr>
          <p:cNvPr id="1002" name="그룹 1002"/>
          <p:cNvGrpSpPr/>
          <p:nvPr/>
        </p:nvGrpSpPr>
        <p:grpSpPr>
          <a:xfrm>
            <a:off x="330940" y="3865929"/>
            <a:ext cx="3631460" cy="6459171"/>
            <a:chOff x="-142746" y="4102826"/>
            <a:chExt cx="3631460" cy="6459171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142746" y="4102826"/>
              <a:ext cx="3631460" cy="6459171"/>
            </a:xfrm>
            <a:prstGeom prst="rect">
              <a:avLst/>
            </a:prstGeom>
          </p:spPr>
        </p:pic>
      </p:grpSp>
      <p:sp>
        <p:nvSpPr>
          <p:cNvPr id="16" name="Object 12"/>
          <p:cNvSpPr txBox="1"/>
          <p:nvPr/>
        </p:nvSpPr>
        <p:spPr>
          <a:xfrm>
            <a:off x="12105778" y="8859747"/>
            <a:ext cx="3216770" cy="549263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>
              <a:lnSpc>
                <a:spcPct val="150000"/>
              </a:lnSpc>
            </a:pPr>
            <a:r>
              <a:rPr lang="ko-KR" altLang="en-US" sz="2000" b="1" kern="0" spc="-100" dirty="0" smtClean="0">
                <a:solidFill>
                  <a:srgbClr val="695300"/>
                </a:solidFill>
                <a:latin typeface="바른바탕1 L"/>
              </a:rPr>
              <a:t>팀원</a:t>
            </a:r>
            <a:r>
              <a:rPr lang="en-US" altLang="ko-KR" sz="2000" b="1" kern="0" spc="-100" dirty="0" smtClean="0">
                <a:solidFill>
                  <a:srgbClr val="695300"/>
                </a:solidFill>
                <a:latin typeface="바른바탕1 L"/>
              </a:rPr>
              <a:t>: </a:t>
            </a:r>
            <a:r>
              <a:rPr lang="ko-KR" altLang="en-US" sz="2000" b="1" kern="0" spc="-100" dirty="0" err="1" smtClean="0">
                <a:solidFill>
                  <a:srgbClr val="695300"/>
                </a:solidFill>
                <a:latin typeface="바른바탕1 L"/>
              </a:rPr>
              <a:t>곽우영</a:t>
            </a:r>
            <a:r>
              <a:rPr lang="ko-KR" altLang="en-US" sz="2000" b="1" kern="0" spc="-100" dirty="0" smtClean="0">
                <a:solidFill>
                  <a:srgbClr val="695300"/>
                </a:solidFill>
                <a:latin typeface="바른바탕1 L"/>
              </a:rPr>
              <a:t> 김기환 조용현</a:t>
            </a:r>
            <a:endParaRPr lang="en-US" sz="1600" b="1" dirty="0">
              <a:latin typeface="바른바탕1 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56783" y="650494"/>
            <a:ext cx="16972147" cy="8984726"/>
            <a:chOff x="656783" y="650494"/>
            <a:chExt cx="16972147" cy="898472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6783" y="650494"/>
              <a:ext cx="16972147" cy="898472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900781" y="2227881"/>
            <a:ext cx="1540428" cy="60952"/>
            <a:chOff x="3900781" y="2227881"/>
            <a:chExt cx="1540428" cy="60952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5400000">
              <a:off x="3900781" y="2227881"/>
              <a:ext cx="1540428" cy="6095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421990" y="3247619"/>
            <a:ext cx="15352381" cy="156406"/>
            <a:chOff x="1421990" y="3247619"/>
            <a:chExt cx="15352381" cy="156406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21990" y="3247619"/>
              <a:ext cx="15352381" cy="156406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1511094" y="4013461"/>
            <a:ext cx="15174171" cy="3392996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>
              <a:lnSpc>
                <a:spcPct val="150000"/>
              </a:lnSpc>
            </a:pPr>
            <a:r>
              <a:rPr lang="ko-KR" altLang="en-US" sz="3600" b="1" kern="0" spc="-100" dirty="0" err="1" smtClean="0">
                <a:solidFill>
                  <a:srgbClr val="695300"/>
                </a:solidFill>
                <a:latin typeface="바른바탕1 L"/>
                <a:cs typeface="THE명품고딕R" pitchFamily="34" charset="0"/>
              </a:rPr>
              <a:t>딕셔너리</a:t>
            </a:r>
            <a:r>
              <a:rPr lang="en-US" altLang="ko-KR" sz="3600" b="1" kern="0" spc="-100" dirty="0" smtClean="0">
                <a:solidFill>
                  <a:srgbClr val="695300"/>
                </a:solidFill>
                <a:latin typeface="바른바탕1 L"/>
                <a:cs typeface="THE명품고딕R" pitchFamily="34" charset="0"/>
              </a:rPr>
              <a:t>/</a:t>
            </a:r>
            <a:r>
              <a:rPr lang="ko-KR" altLang="en-US" sz="3600" b="1" kern="0" spc="-100" dirty="0" smtClean="0">
                <a:solidFill>
                  <a:srgbClr val="695300"/>
                </a:solidFill>
                <a:latin typeface="바른바탕1 L"/>
                <a:cs typeface="THE명품고딕R" pitchFamily="34" charset="0"/>
              </a:rPr>
              <a:t>리스트 </a:t>
            </a:r>
            <a:r>
              <a:rPr lang="en-US" altLang="ko-KR" sz="3600" b="1" kern="0" spc="-100" dirty="0" smtClean="0">
                <a:solidFill>
                  <a:srgbClr val="695300"/>
                </a:solidFill>
                <a:latin typeface="바른바탕1 L"/>
                <a:cs typeface="THE명품고딕R" pitchFamily="34" charset="0"/>
              </a:rPr>
              <a:t>=&gt; CSV</a:t>
            </a:r>
            <a:r>
              <a:rPr lang="ko-KR" altLang="en-US" sz="3600" b="1" kern="0" spc="-100" dirty="0" smtClean="0">
                <a:solidFill>
                  <a:srgbClr val="695300"/>
                </a:solidFill>
                <a:latin typeface="바른바탕1 L"/>
                <a:cs typeface="THE명품고딕R" pitchFamily="34" charset="0"/>
              </a:rPr>
              <a:t>파일 데이터 정제</a:t>
            </a:r>
            <a:endParaRPr lang="en-US" altLang="ko-KR" sz="3600" b="1" kern="0" spc="-100" dirty="0" smtClean="0">
              <a:solidFill>
                <a:srgbClr val="695300"/>
              </a:solidFill>
              <a:latin typeface="바른바탕1 L"/>
              <a:cs typeface="THE명품고딕R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3600" b="1" kern="0" spc="-100" dirty="0" smtClean="0">
                <a:solidFill>
                  <a:srgbClr val="695300"/>
                </a:solidFill>
                <a:latin typeface="바른바탕1 L"/>
                <a:cs typeface="THE명품고딕R" pitchFamily="34" charset="0"/>
              </a:rPr>
              <a:t>클래스</a:t>
            </a:r>
            <a:r>
              <a:rPr lang="en-US" altLang="ko-KR" sz="3600" b="1" kern="0" spc="-100" dirty="0" smtClean="0">
                <a:solidFill>
                  <a:srgbClr val="695300"/>
                </a:solidFill>
                <a:latin typeface="바른바탕1 L"/>
                <a:cs typeface="THE명품고딕R" pitchFamily="34" charset="0"/>
              </a:rPr>
              <a:t>/</a:t>
            </a:r>
            <a:r>
              <a:rPr lang="ko-KR" altLang="en-US" sz="3600" b="1" kern="0" spc="-100" dirty="0" smtClean="0">
                <a:solidFill>
                  <a:srgbClr val="695300"/>
                </a:solidFill>
                <a:latin typeface="바른바탕1 L"/>
                <a:cs typeface="THE명품고딕R" pitchFamily="34" charset="0"/>
              </a:rPr>
              <a:t>메서드 </a:t>
            </a:r>
            <a:r>
              <a:rPr lang="en-US" altLang="ko-KR" sz="3600" b="1" kern="0" spc="-100" dirty="0" smtClean="0">
                <a:solidFill>
                  <a:srgbClr val="695300"/>
                </a:solidFill>
                <a:latin typeface="바른바탕1 L"/>
                <a:cs typeface="THE명품고딕R" pitchFamily="34" charset="0"/>
              </a:rPr>
              <a:t>=&gt; </a:t>
            </a:r>
            <a:r>
              <a:rPr lang="ko-KR" altLang="en-US" sz="3600" b="1" kern="0" spc="-100" dirty="0" smtClean="0">
                <a:solidFill>
                  <a:srgbClr val="695300"/>
                </a:solidFill>
                <a:latin typeface="바른바탕1 L"/>
                <a:cs typeface="THE명품고딕R" pitchFamily="34" charset="0"/>
              </a:rPr>
              <a:t>정제된 데이터 중 필요한 부분 추출</a:t>
            </a:r>
            <a:endParaRPr lang="en-US" altLang="ko-KR" sz="3600" b="1" kern="0" spc="-100" dirty="0" smtClean="0">
              <a:solidFill>
                <a:srgbClr val="695300"/>
              </a:solidFill>
              <a:latin typeface="바른바탕1 L"/>
              <a:cs typeface="THE명품고딕R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3600" b="1" kern="0" spc="-100" dirty="0" err="1" smtClean="0">
                <a:solidFill>
                  <a:srgbClr val="695300"/>
                </a:solidFill>
                <a:latin typeface="바른바탕1 L"/>
              </a:rPr>
              <a:t>조건문</a:t>
            </a:r>
            <a:r>
              <a:rPr lang="en-US" altLang="ko-KR" sz="3600" b="1" kern="0" spc="-100" dirty="0" smtClean="0">
                <a:solidFill>
                  <a:srgbClr val="695300"/>
                </a:solidFill>
                <a:latin typeface="바른바탕1 L"/>
              </a:rPr>
              <a:t>/</a:t>
            </a:r>
            <a:r>
              <a:rPr lang="ko-KR" altLang="en-US" sz="3600" b="1" kern="0" spc="-100" dirty="0" err="1" smtClean="0">
                <a:solidFill>
                  <a:srgbClr val="695300"/>
                </a:solidFill>
                <a:latin typeface="바른바탕1 L"/>
              </a:rPr>
              <a:t>반복문</a:t>
            </a:r>
            <a:r>
              <a:rPr lang="ko-KR" altLang="en-US" sz="3600" b="1" kern="0" spc="-100" dirty="0" smtClean="0">
                <a:solidFill>
                  <a:srgbClr val="695300"/>
                </a:solidFill>
                <a:latin typeface="바른바탕1 L"/>
              </a:rPr>
              <a:t> </a:t>
            </a:r>
            <a:r>
              <a:rPr lang="en-US" altLang="ko-KR" sz="3600" b="1" kern="0" spc="-100" dirty="0" smtClean="0">
                <a:solidFill>
                  <a:srgbClr val="695300"/>
                </a:solidFill>
                <a:latin typeface="바른바탕1 L"/>
              </a:rPr>
              <a:t>=&gt; </a:t>
            </a:r>
            <a:r>
              <a:rPr lang="ko-KR" altLang="en-US" sz="3600" b="1" kern="0" spc="-100" dirty="0" smtClean="0">
                <a:solidFill>
                  <a:srgbClr val="695300"/>
                </a:solidFill>
                <a:latin typeface="바른바탕1 L"/>
              </a:rPr>
              <a:t>결과 도출</a:t>
            </a:r>
            <a:endParaRPr lang="en-US" altLang="ko-KR" sz="3600" b="1" kern="0" spc="-100" dirty="0" smtClean="0">
              <a:solidFill>
                <a:srgbClr val="695300"/>
              </a:solidFill>
              <a:latin typeface="바른바탕1 L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3600" b="1" kern="0" spc="-100" dirty="0" smtClean="0">
                <a:solidFill>
                  <a:srgbClr val="695300"/>
                </a:solidFill>
                <a:latin typeface="바른바탕1 L"/>
              </a:rPr>
              <a:t>데이터 시각화 </a:t>
            </a:r>
            <a:r>
              <a:rPr lang="en-US" altLang="ko-KR" sz="3600" b="1" kern="0" spc="-100" dirty="0" smtClean="0">
                <a:solidFill>
                  <a:srgbClr val="695300"/>
                </a:solidFill>
                <a:latin typeface="바른바탕1 L"/>
              </a:rPr>
              <a:t>=&gt; </a:t>
            </a:r>
            <a:r>
              <a:rPr lang="ko-KR" altLang="en-US" sz="3600" b="1" kern="0" spc="-100" dirty="0" smtClean="0">
                <a:solidFill>
                  <a:srgbClr val="695300"/>
                </a:solidFill>
                <a:latin typeface="바른바탕1 L"/>
              </a:rPr>
              <a:t>결과를 그래프로 표현</a:t>
            </a:r>
            <a:endParaRPr lang="en-US" sz="3200" b="1" dirty="0">
              <a:latin typeface="바른바탕1 L"/>
            </a:endParaRPr>
          </a:p>
        </p:txBody>
      </p:sp>
      <p:sp>
        <p:nvSpPr>
          <p:cNvPr id="33" name="Object 31"/>
          <p:cNvSpPr txBox="1"/>
          <p:nvPr/>
        </p:nvSpPr>
        <p:spPr>
          <a:xfrm>
            <a:off x="15240000" y="800100"/>
            <a:ext cx="2254870" cy="933194"/>
          </a:xfrm>
          <a:prstGeom prst="rect">
            <a:avLst/>
          </a:prstGeom>
          <a:noFill/>
        </p:spPr>
        <p:txBody>
          <a:bodyPr wrap="square" rtlCol="0"/>
          <a:lstStyle/>
          <a:p>
            <a:pPr algn="r"/>
            <a:r>
              <a:rPr lang="ko-KR" altLang="en-US" b="1" kern="0" spc="-100" dirty="0" smtClean="0">
                <a:solidFill>
                  <a:srgbClr val="695300"/>
                </a:solidFill>
                <a:latin typeface="바른바탕1 L"/>
                <a:cs typeface="바른바탕1 L" pitchFamily="34" charset="0"/>
              </a:rPr>
              <a:t>공공데이터를 활용한 데이터 시각화</a:t>
            </a:r>
            <a:endParaRPr lang="en-US" b="1" dirty="0">
              <a:latin typeface="바른바탕1 L"/>
            </a:endParaRPr>
          </a:p>
        </p:txBody>
      </p:sp>
      <p:sp>
        <p:nvSpPr>
          <p:cNvPr id="34" name="Object 10"/>
          <p:cNvSpPr txBox="1"/>
          <p:nvPr/>
        </p:nvSpPr>
        <p:spPr>
          <a:xfrm>
            <a:off x="789699" y="8953500"/>
            <a:ext cx="810501" cy="51365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200" b="1" kern="0" spc="-100" dirty="0" smtClean="0">
                <a:solidFill>
                  <a:srgbClr val="695300"/>
                </a:solidFill>
                <a:latin typeface="바른바탕1 L"/>
                <a:cs typeface="바른바탕3 B" pitchFamily="34" charset="0"/>
              </a:rPr>
              <a:t>009</a:t>
            </a:r>
            <a:endParaRPr lang="en-US" b="1" dirty="0">
              <a:latin typeface="바른바탕1 L"/>
            </a:endParaRPr>
          </a:p>
        </p:txBody>
      </p:sp>
      <p:sp>
        <p:nvSpPr>
          <p:cNvPr id="14" name="Object 13"/>
          <p:cNvSpPr txBox="1"/>
          <p:nvPr/>
        </p:nvSpPr>
        <p:spPr>
          <a:xfrm>
            <a:off x="4953000" y="1810782"/>
            <a:ext cx="7782771" cy="74520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>
              <a:lnSpc>
                <a:spcPct val="150000"/>
              </a:lnSpc>
            </a:pPr>
            <a:r>
              <a:rPr lang="ko-KR" altLang="en-US" sz="3600" b="1" kern="0" spc="-100" dirty="0" err="1" smtClean="0">
                <a:solidFill>
                  <a:srgbClr val="695300"/>
                </a:solidFill>
                <a:latin typeface="바른바탕1 L"/>
                <a:cs typeface="THE명품고딕R" pitchFamily="34" charset="0"/>
              </a:rPr>
              <a:t>사용이론</a:t>
            </a:r>
            <a:endParaRPr lang="en-US" sz="3200" b="1" dirty="0">
              <a:latin typeface="바른바탕1 L"/>
            </a:endParaRPr>
          </a:p>
        </p:txBody>
      </p:sp>
      <p:sp>
        <p:nvSpPr>
          <p:cNvPr id="15" name="Object 5"/>
          <p:cNvSpPr txBox="1"/>
          <p:nvPr/>
        </p:nvSpPr>
        <p:spPr>
          <a:xfrm>
            <a:off x="1267071" y="1511111"/>
            <a:ext cx="4752729" cy="2336989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4600" b="1" kern="0" spc="-300" dirty="0" smtClean="0">
                <a:solidFill>
                  <a:srgbClr val="695300"/>
                </a:solidFill>
                <a:latin typeface="바른바탕1 L"/>
                <a:cs typeface="바른바탕3 B" pitchFamily="34" charset="0"/>
              </a:rPr>
              <a:t>두번째</a:t>
            </a:r>
          </a:p>
          <a:p>
            <a:pPr algn="just"/>
            <a:r>
              <a:rPr lang="en-US" sz="4600" b="1" kern="0" spc="-300" dirty="0" smtClean="0">
                <a:solidFill>
                  <a:srgbClr val="695300"/>
                </a:solidFill>
                <a:latin typeface="바른바탕1 L"/>
                <a:cs typeface="바른바탕3 B" pitchFamily="34" charset="0"/>
              </a:rPr>
              <a:t>이야기</a:t>
            </a:r>
            <a:r>
              <a:rPr lang="en-US" sz="4600" b="1" kern="0" spc="-300" dirty="0" smtClean="0">
                <a:solidFill>
                  <a:srgbClr val="FFEC00"/>
                </a:solidFill>
                <a:latin typeface="바른바탕1 L"/>
                <a:cs typeface="바른바탕3 B" pitchFamily="34" charset="0"/>
              </a:rPr>
              <a:t> 주제</a:t>
            </a:r>
            <a:endParaRPr lang="en-US" b="1" dirty="0">
              <a:latin typeface="바른바탕1 L"/>
            </a:endParaRPr>
          </a:p>
        </p:txBody>
      </p:sp>
    </p:spTree>
    <p:extLst>
      <p:ext uri="{BB962C8B-B14F-4D97-AF65-F5344CB8AC3E}">
        <p14:creationId xmlns:p14="http://schemas.microsoft.com/office/powerpoint/2010/main" val="1285924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8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09600" y="650494"/>
            <a:ext cx="14921833" cy="8984726"/>
            <a:chOff x="748607" y="650494"/>
            <a:chExt cx="14921833" cy="898472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8607" y="650494"/>
              <a:ext cx="14921833" cy="8984726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944438" y="2885554"/>
            <a:ext cx="17321887" cy="3792492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6600" b="1" kern="0" spc="-1200" dirty="0" smtClean="0">
                <a:solidFill>
                  <a:srgbClr val="FFFFFF"/>
                </a:solidFill>
                <a:latin typeface="바른바탕1 L"/>
                <a:cs typeface="Black Han Sans" pitchFamily="34" charset="0"/>
              </a:rPr>
              <a:t>발표를</a:t>
            </a:r>
            <a:endParaRPr lang="en-US" b="1" dirty="0">
              <a:latin typeface="바른바탕1 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90601" y="5508100"/>
            <a:ext cx="12039600" cy="266700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11500" b="1" kern="0" spc="-1200" dirty="0" smtClean="0">
                <a:solidFill>
                  <a:srgbClr val="695300"/>
                </a:solidFill>
                <a:latin typeface="바른바탕1 L"/>
                <a:cs typeface="Black Han Sans" pitchFamily="34" charset="0"/>
              </a:rPr>
              <a:t>시연해보겠습니다</a:t>
            </a:r>
            <a:r>
              <a:rPr lang="en-US" altLang="ko-KR" sz="11500" b="1" kern="0" spc="-1200" dirty="0">
                <a:solidFill>
                  <a:srgbClr val="695300"/>
                </a:solidFill>
                <a:latin typeface="바른바탕1 L"/>
                <a:cs typeface="Black Han Sans" pitchFamily="34" charset="0"/>
              </a:rPr>
              <a:t>.</a:t>
            </a:r>
            <a:endParaRPr lang="en-US" sz="1400" b="1" dirty="0">
              <a:latin typeface="바른바탕1 L"/>
            </a:endParaRPr>
          </a:p>
        </p:txBody>
      </p:sp>
      <p:grpSp>
        <p:nvGrpSpPr>
          <p:cNvPr id="1002" name="그룹 1002"/>
          <p:cNvGrpSpPr/>
          <p:nvPr/>
        </p:nvGrpSpPr>
        <p:grpSpPr>
          <a:xfrm>
            <a:off x="11566019" y="2166598"/>
            <a:ext cx="6721982" cy="7935002"/>
            <a:chOff x="15389313" y="5812569"/>
            <a:chExt cx="4042424" cy="4771903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389313" y="5812569"/>
              <a:ext cx="4042424" cy="4771903"/>
            </a:xfrm>
            <a:prstGeom prst="rect">
              <a:avLst/>
            </a:prstGeom>
          </p:spPr>
        </p:pic>
      </p:grpSp>
      <p:sp>
        <p:nvSpPr>
          <p:cNvPr id="20" name="Object 10"/>
          <p:cNvSpPr txBox="1"/>
          <p:nvPr/>
        </p:nvSpPr>
        <p:spPr>
          <a:xfrm>
            <a:off x="789699" y="8953500"/>
            <a:ext cx="810501" cy="51365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200" b="1" kern="0" spc="-100" dirty="0" smtClean="0">
                <a:solidFill>
                  <a:srgbClr val="695300"/>
                </a:solidFill>
                <a:latin typeface="바른바탕1 L"/>
                <a:cs typeface="바른바탕3 B" pitchFamily="34" charset="0"/>
              </a:rPr>
              <a:t>010</a:t>
            </a:r>
            <a:endParaRPr lang="en-US" b="1" dirty="0">
              <a:latin typeface="바른바탕1 L"/>
            </a:endParaRPr>
          </a:p>
        </p:txBody>
      </p:sp>
    </p:spTree>
    <p:extLst>
      <p:ext uri="{BB962C8B-B14F-4D97-AF65-F5344CB8AC3E}">
        <p14:creationId xmlns:p14="http://schemas.microsoft.com/office/powerpoint/2010/main" val="339280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8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1506200" y="3009900"/>
            <a:ext cx="7049788" cy="7737347"/>
            <a:chOff x="10666363" y="2961595"/>
            <a:chExt cx="8393366" cy="921196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620000">
              <a:off x="10666363" y="2961595"/>
              <a:ext cx="8393366" cy="9211963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2445755" y="3832671"/>
            <a:ext cx="15204414" cy="2857123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2500" b="1" kern="0" spc="-800" dirty="0" smtClean="0">
                <a:solidFill>
                  <a:srgbClr val="695300"/>
                </a:solidFill>
                <a:latin typeface="바른바탕1 L"/>
                <a:cs typeface="바른바탕3 B" pitchFamily="34" charset="0"/>
              </a:rPr>
              <a:t>세번째 이야기</a:t>
            </a:r>
            <a:endParaRPr lang="en-US" b="1" dirty="0">
              <a:latin typeface="바른바탕1 L"/>
            </a:endParaRPr>
          </a:p>
        </p:txBody>
      </p:sp>
      <p:sp>
        <p:nvSpPr>
          <p:cNvPr id="8" name="Object 31"/>
          <p:cNvSpPr txBox="1"/>
          <p:nvPr/>
        </p:nvSpPr>
        <p:spPr>
          <a:xfrm>
            <a:off x="15240000" y="800100"/>
            <a:ext cx="2254870" cy="933194"/>
          </a:xfrm>
          <a:prstGeom prst="rect">
            <a:avLst/>
          </a:prstGeom>
          <a:noFill/>
        </p:spPr>
        <p:txBody>
          <a:bodyPr wrap="square" rtlCol="0"/>
          <a:lstStyle/>
          <a:p>
            <a:pPr algn="r"/>
            <a:r>
              <a:rPr lang="ko-KR" altLang="en-US" b="1" kern="0" spc="-100" dirty="0" smtClean="0">
                <a:solidFill>
                  <a:srgbClr val="695300"/>
                </a:solidFill>
                <a:latin typeface="바른바탕1 L"/>
                <a:cs typeface="바른바탕1 L" pitchFamily="34" charset="0"/>
              </a:rPr>
              <a:t>공공데이터를 활용한 데이터 시각화</a:t>
            </a:r>
            <a:endParaRPr lang="en-US" b="1" dirty="0">
              <a:latin typeface="바른바탕1 L"/>
            </a:endParaRPr>
          </a:p>
        </p:txBody>
      </p:sp>
      <p:grpSp>
        <p:nvGrpSpPr>
          <p:cNvPr id="9" name="그룹 1021"/>
          <p:cNvGrpSpPr/>
          <p:nvPr/>
        </p:nvGrpSpPr>
        <p:grpSpPr>
          <a:xfrm rot="20954827">
            <a:off x="10834611" y="1749639"/>
            <a:ext cx="2971429" cy="1100178"/>
            <a:chOff x="7600000" y="2788864"/>
            <a:chExt cx="2971429" cy="1100178"/>
          </a:xfrm>
        </p:grpSpPr>
        <p:pic>
          <p:nvPicPr>
            <p:cNvPr id="10" name="Object 7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600000" y="2788864"/>
              <a:ext cx="2971429" cy="1100178"/>
            </a:xfrm>
            <a:prstGeom prst="rect">
              <a:avLst/>
            </a:prstGeom>
          </p:spPr>
        </p:pic>
      </p:grpSp>
      <p:sp>
        <p:nvSpPr>
          <p:cNvPr id="11" name="Object 80"/>
          <p:cNvSpPr txBox="1"/>
          <p:nvPr/>
        </p:nvSpPr>
        <p:spPr>
          <a:xfrm rot="20954827">
            <a:off x="10210800" y="1816127"/>
            <a:ext cx="4333333" cy="952808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ko-KR" altLang="en-US" sz="4200" b="1" dirty="0" err="1" smtClean="0">
                <a:solidFill>
                  <a:srgbClr val="695300"/>
                </a:solidFill>
                <a:latin typeface="바른바탕1 L"/>
                <a:cs typeface="둥근모꼴" pitchFamily="34" charset="0"/>
              </a:rPr>
              <a:t>오류개선</a:t>
            </a:r>
            <a:endParaRPr lang="en-US" b="1" dirty="0">
              <a:latin typeface="바른바탕1 L"/>
            </a:endParaRPr>
          </a:p>
        </p:txBody>
      </p:sp>
      <p:sp>
        <p:nvSpPr>
          <p:cNvPr id="12" name="Object 10"/>
          <p:cNvSpPr txBox="1"/>
          <p:nvPr/>
        </p:nvSpPr>
        <p:spPr>
          <a:xfrm>
            <a:off x="789699" y="8953500"/>
            <a:ext cx="810501" cy="51365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200" b="1" kern="0" spc="-100" dirty="0" smtClean="0">
                <a:solidFill>
                  <a:srgbClr val="695300"/>
                </a:solidFill>
                <a:latin typeface="바른바탕1 L"/>
                <a:cs typeface="바른바탕3 B" pitchFamily="34" charset="0"/>
              </a:rPr>
              <a:t>011</a:t>
            </a:r>
            <a:endParaRPr lang="en-US" b="1" dirty="0">
              <a:latin typeface="바른바탕1 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8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56783" y="650494"/>
            <a:ext cx="16972147" cy="8984726"/>
            <a:chOff x="656783" y="650494"/>
            <a:chExt cx="16972147" cy="898472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6783" y="650494"/>
              <a:ext cx="16972147" cy="898472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600200" y="2777294"/>
            <a:ext cx="2635153" cy="156406"/>
            <a:chOff x="1421990" y="2890417"/>
            <a:chExt cx="2635153" cy="156406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21990" y="2890417"/>
              <a:ext cx="2635153" cy="156406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116110" y="4161725"/>
            <a:ext cx="1515175" cy="1515175"/>
            <a:chOff x="1421990" y="5299832"/>
            <a:chExt cx="1209295" cy="1209295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21990" y="5299832"/>
              <a:ext cx="1209295" cy="1209295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421991" y="4471417"/>
            <a:ext cx="891864" cy="899603"/>
            <a:chOff x="1758037" y="5609524"/>
            <a:chExt cx="555817" cy="606743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758037" y="5609524"/>
              <a:ext cx="555817" cy="606743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2778446" y="4829824"/>
            <a:ext cx="2723810" cy="60952"/>
            <a:chOff x="2800000" y="5161905"/>
            <a:chExt cx="2723810" cy="60952"/>
          </a:xfrm>
        </p:grpSpPr>
        <p:pic>
          <p:nvPicPr>
            <p:cNvPr id="66" name="Object 6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800000" y="5161905"/>
              <a:ext cx="2723810" cy="60952"/>
            </a:xfrm>
            <a:prstGeom prst="rect">
              <a:avLst/>
            </a:prstGeom>
          </p:spPr>
        </p:pic>
      </p:grpSp>
      <p:sp>
        <p:nvSpPr>
          <p:cNvPr id="61" name="Object 31"/>
          <p:cNvSpPr txBox="1"/>
          <p:nvPr/>
        </p:nvSpPr>
        <p:spPr>
          <a:xfrm>
            <a:off x="15240000" y="800100"/>
            <a:ext cx="2254870" cy="933194"/>
          </a:xfrm>
          <a:prstGeom prst="rect">
            <a:avLst/>
          </a:prstGeom>
          <a:noFill/>
        </p:spPr>
        <p:txBody>
          <a:bodyPr wrap="square" rtlCol="0"/>
          <a:lstStyle/>
          <a:p>
            <a:pPr algn="r"/>
            <a:r>
              <a:rPr lang="ko-KR" altLang="en-US" b="1" kern="0" spc="-100" dirty="0" smtClean="0">
                <a:solidFill>
                  <a:srgbClr val="695300"/>
                </a:solidFill>
                <a:latin typeface="바른바탕1 L"/>
                <a:cs typeface="바른바탕1 L" pitchFamily="34" charset="0"/>
              </a:rPr>
              <a:t>공공데이터를 활용한 데이터 시각화</a:t>
            </a:r>
            <a:endParaRPr lang="en-US" b="1" dirty="0">
              <a:latin typeface="바른바탕1 L"/>
            </a:endParaRPr>
          </a:p>
        </p:txBody>
      </p:sp>
      <p:pic>
        <p:nvPicPr>
          <p:cNvPr id="62" name="그림 6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2322" y="3608791"/>
            <a:ext cx="12477130" cy="5574238"/>
          </a:xfrm>
          <a:prstGeom prst="rect">
            <a:avLst/>
          </a:prstGeom>
        </p:spPr>
      </p:pic>
      <p:sp>
        <p:nvSpPr>
          <p:cNvPr id="26" name="Object 26"/>
          <p:cNvSpPr txBox="1"/>
          <p:nvPr/>
        </p:nvSpPr>
        <p:spPr>
          <a:xfrm>
            <a:off x="2796708" y="4247255"/>
            <a:ext cx="2658148" cy="448324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3200" b="1" kern="0" spc="-200" dirty="0" smtClean="0">
                <a:solidFill>
                  <a:srgbClr val="695300"/>
                </a:solidFill>
                <a:latin typeface="바른바탕1 L"/>
                <a:cs typeface="바른바탕3 B" pitchFamily="34" charset="0"/>
              </a:rPr>
              <a:t>1. </a:t>
            </a:r>
            <a:r>
              <a:rPr lang="ko-KR" altLang="en-US" sz="3200" b="1" kern="0" spc="-200" dirty="0" err="1" smtClean="0">
                <a:solidFill>
                  <a:srgbClr val="695300"/>
                </a:solidFill>
                <a:latin typeface="바른바탕1 L"/>
                <a:cs typeface="바른바탕3 B" pitchFamily="34" charset="0"/>
              </a:rPr>
              <a:t>실수형</a:t>
            </a:r>
            <a:r>
              <a:rPr lang="ko-KR" altLang="en-US" sz="3200" b="1" kern="0" spc="-200" dirty="0" smtClean="0">
                <a:solidFill>
                  <a:srgbClr val="695300"/>
                </a:solidFill>
                <a:latin typeface="바른바탕1 L"/>
                <a:cs typeface="바른바탕3 B" pitchFamily="34" charset="0"/>
              </a:rPr>
              <a:t> 변환</a:t>
            </a:r>
            <a:endParaRPr lang="en-US" sz="2400" b="1" dirty="0">
              <a:latin typeface="바른바탕1 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796709" y="4997608"/>
            <a:ext cx="3670278" cy="387906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3200" b="1" kern="0" spc="-100" dirty="0" smtClean="0">
                <a:solidFill>
                  <a:srgbClr val="695300"/>
                </a:solidFill>
                <a:latin typeface="바른바탕1 L"/>
              </a:rPr>
              <a:t>함수에 값이</a:t>
            </a:r>
            <a:endParaRPr lang="en-US" altLang="ko-KR" sz="3200" b="1" kern="0" spc="-100" dirty="0" smtClean="0">
              <a:solidFill>
                <a:srgbClr val="695300"/>
              </a:solidFill>
              <a:latin typeface="바른바탕1 L"/>
            </a:endParaRPr>
          </a:p>
          <a:p>
            <a:pPr algn="just"/>
            <a:r>
              <a:rPr lang="ko-KR" altLang="en-US" sz="3200" b="1" kern="0" spc="-100" dirty="0" smtClean="0">
                <a:solidFill>
                  <a:srgbClr val="695300"/>
                </a:solidFill>
                <a:latin typeface="바른바탕1 L"/>
              </a:rPr>
              <a:t>문자로 되어있어</a:t>
            </a:r>
            <a:endParaRPr lang="en-US" altLang="ko-KR" sz="3200" b="1" kern="0" spc="-100" dirty="0" smtClean="0">
              <a:solidFill>
                <a:srgbClr val="695300"/>
              </a:solidFill>
              <a:latin typeface="바른바탕1 L"/>
            </a:endParaRPr>
          </a:p>
          <a:p>
            <a:pPr algn="just"/>
            <a:r>
              <a:rPr lang="ko-KR" altLang="en-US" sz="3200" b="1" kern="0" spc="-100" dirty="0" err="1" smtClean="0">
                <a:solidFill>
                  <a:srgbClr val="695300"/>
                </a:solidFill>
                <a:latin typeface="바른바탕1 L"/>
              </a:rPr>
              <a:t>실수형으로</a:t>
            </a:r>
            <a:r>
              <a:rPr lang="ko-KR" altLang="en-US" sz="3200" b="1" kern="0" spc="-100" dirty="0" smtClean="0">
                <a:solidFill>
                  <a:srgbClr val="695300"/>
                </a:solidFill>
                <a:latin typeface="바른바탕1 L"/>
              </a:rPr>
              <a:t> 변환</a:t>
            </a:r>
            <a:endParaRPr lang="en-US" sz="3200" b="1" dirty="0">
              <a:latin typeface="바른바탕1 L"/>
            </a:endParaRPr>
          </a:p>
        </p:txBody>
      </p:sp>
      <p:sp>
        <p:nvSpPr>
          <p:cNvPr id="64" name="Object 10"/>
          <p:cNvSpPr txBox="1"/>
          <p:nvPr/>
        </p:nvSpPr>
        <p:spPr>
          <a:xfrm>
            <a:off x="789699" y="8953500"/>
            <a:ext cx="810501" cy="51365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200" b="1" kern="0" spc="-100" dirty="0" smtClean="0">
                <a:solidFill>
                  <a:srgbClr val="695300"/>
                </a:solidFill>
                <a:latin typeface="바른바탕1 L"/>
                <a:cs typeface="바른바탕3 B" pitchFamily="34" charset="0"/>
              </a:rPr>
              <a:t>012</a:t>
            </a:r>
            <a:endParaRPr lang="en-US" b="1" dirty="0">
              <a:latin typeface="바른바탕1 L"/>
            </a:endParaRPr>
          </a:p>
        </p:txBody>
      </p:sp>
      <p:sp>
        <p:nvSpPr>
          <p:cNvPr id="18" name="Object 7"/>
          <p:cNvSpPr txBox="1"/>
          <p:nvPr/>
        </p:nvSpPr>
        <p:spPr>
          <a:xfrm>
            <a:off x="1421990" y="1370853"/>
            <a:ext cx="8409872" cy="2336989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4600" b="1" kern="0" spc="-300" dirty="0" smtClean="0">
                <a:solidFill>
                  <a:srgbClr val="695300"/>
                </a:solidFill>
                <a:latin typeface="바른바탕1 L"/>
                <a:cs typeface="바른바탕3 B" pitchFamily="34" charset="0"/>
              </a:rPr>
              <a:t>세번째</a:t>
            </a:r>
          </a:p>
          <a:p>
            <a:pPr algn="just"/>
            <a:r>
              <a:rPr lang="en-US" sz="4600" b="1" kern="0" spc="-300" dirty="0" smtClean="0">
                <a:solidFill>
                  <a:srgbClr val="695300"/>
                </a:solidFill>
                <a:latin typeface="바른바탕1 L"/>
                <a:cs typeface="바른바탕3 B" pitchFamily="34" charset="0"/>
              </a:rPr>
              <a:t>이야기</a:t>
            </a:r>
            <a:r>
              <a:rPr lang="en-US" sz="4600" b="1" kern="0" spc="-300" dirty="0" smtClean="0">
                <a:solidFill>
                  <a:srgbClr val="FFEC00"/>
                </a:solidFill>
                <a:latin typeface="바른바탕1 L"/>
                <a:cs typeface="바른바탕3 B" pitchFamily="34" charset="0"/>
              </a:rPr>
              <a:t> 주제</a:t>
            </a:r>
            <a:endParaRPr lang="en-US" b="1" dirty="0">
              <a:latin typeface="바른바탕1 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8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56783" y="650494"/>
            <a:ext cx="16972147" cy="8984726"/>
            <a:chOff x="656783" y="650494"/>
            <a:chExt cx="16972147" cy="898472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6783" y="650494"/>
              <a:ext cx="16972147" cy="898472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421990" y="2890417"/>
            <a:ext cx="2635153" cy="156406"/>
            <a:chOff x="1421990" y="2890417"/>
            <a:chExt cx="2635153" cy="156406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21990" y="2890417"/>
              <a:ext cx="2635153" cy="156406"/>
            </a:xfrm>
            <a:prstGeom prst="rect">
              <a:avLst/>
            </a:prstGeom>
          </p:spPr>
        </p:pic>
      </p:grpSp>
      <p:sp>
        <p:nvSpPr>
          <p:cNvPr id="61" name="Object 31"/>
          <p:cNvSpPr txBox="1"/>
          <p:nvPr/>
        </p:nvSpPr>
        <p:spPr>
          <a:xfrm>
            <a:off x="15240000" y="800100"/>
            <a:ext cx="2254870" cy="933194"/>
          </a:xfrm>
          <a:prstGeom prst="rect">
            <a:avLst/>
          </a:prstGeom>
          <a:noFill/>
        </p:spPr>
        <p:txBody>
          <a:bodyPr wrap="square" rtlCol="0"/>
          <a:lstStyle/>
          <a:p>
            <a:pPr algn="r"/>
            <a:r>
              <a:rPr lang="ko-KR" altLang="en-US" b="1" kern="0" spc="-100" dirty="0" smtClean="0">
                <a:solidFill>
                  <a:srgbClr val="695300"/>
                </a:solidFill>
                <a:latin typeface="바른바탕1 L"/>
                <a:cs typeface="바른바탕1 L" pitchFamily="34" charset="0"/>
              </a:rPr>
              <a:t>공공데이터를 활용한 데이터 시각화</a:t>
            </a:r>
            <a:endParaRPr lang="en-US" b="1" dirty="0">
              <a:latin typeface="바른바탕1 L"/>
            </a:endParaRPr>
          </a:p>
        </p:txBody>
      </p:sp>
      <p:grpSp>
        <p:nvGrpSpPr>
          <p:cNvPr id="32" name="그룹 1002"/>
          <p:cNvGrpSpPr/>
          <p:nvPr/>
        </p:nvGrpSpPr>
        <p:grpSpPr>
          <a:xfrm>
            <a:off x="4809068" y="1370853"/>
            <a:ext cx="2013834" cy="2013834"/>
            <a:chOff x="6610001" y="3609524"/>
            <a:chExt cx="4727731" cy="4727731"/>
          </a:xfrm>
        </p:grpSpPr>
        <p:pic>
          <p:nvPicPr>
            <p:cNvPr id="34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610001" y="3609524"/>
              <a:ext cx="4727731" cy="4727731"/>
            </a:xfrm>
            <a:prstGeom prst="rect">
              <a:avLst/>
            </a:prstGeom>
          </p:spPr>
        </p:pic>
      </p:grpSp>
      <p:grpSp>
        <p:nvGrpSpPr>
          <p:cNvPr id="35" name="그룹 1003"/>
          <p:cNvGrpSpPr/>
          <p:nvPr/>
        </p:nvGrpSpPr>
        <p:grpSpPr>
          <a:xfrm>
            <a:off x="5133556" y="1388229"/>
            <a:ext cx="1241547" cy="1864081"/>
            <a:chOff x="7290591" y="4161725"/>
            <a:chExt cx="2914689" cy="4376165"/>
          </a:xfrm>
        </p:grpSpPr>
        <p:pic>
          <p:nvPicPr>
            <p:cNvPr id="37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290591" y="4161725"/>
              <a:ext cx="2914689" cy="4376165"/>
            </a:xfrm>
            <a:prstGeom prst="rect">
              <a:avLst/>
            </a:prstGeom>
          </p:spPr>
        </p:pic>
      </p:grpSp>
      <p:grpSp>
        <p:nvGrpSpPr>
          <p:cNvPr id="38" name="그룹 1021"/>
          <p:cNvGrpSpPr/>
          <p:nvPr/>
        </p:nvGrpSpPr>
        <p:grpSpPr>
          <a:xfrm>
            <a:off x="5267113" y="788666"/>
            <a:ext cx="1265716" cy="468634"/>
            <a:chOff x="7600000" y="2788864"/>
            <a:chExt cx="2971429" cy="1100178"/>
          </a:xfrm>
        </p:grpSpPr>
        <p:pic>
          <p:nvPicPr>
            <p:cNvPr id="39" name="Object 7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600000" y="2788864"/>
              <a:ext cx="2971429" cy="1100178"/>
            </a:xfrm>
            <a:prstGeom prst="rect">
              <a:avLst/>
            </a:prstGeom>
          </p:spPr>
        </p:pic>
      </p:grpSp>
      <p:sp>
        <p:nvSpPr>
          <p:cNvPr id="40" name="Object 80"/>
          <p:cNvSpPr txBox="1"/>
          <p:nvPr/>
        </p:nvSpPr>
        <p:spPr>
          <a:xfrm>
            <a:off x="5012164" y="785114"/>
            <a:ext cx="1845836" cy="405860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2400" b="1" dirty="0" smtClean="0">
                <a:solidFill>
                  <a:srgbClr val="695300"/>
                </a:solidFill>
                <a:latin typeface="바른바탕1 L"/>
                <a:cs typeface="둥근모꼴" pitchFamily="34" charset="0"/>
              </a:rPr>
              <a:t>오호라!</a:t>
            </a:r>
            <a:endParaRPr lang="en-US" sz="2400" b="1" dirty="0">
              <a:latin typeface="바른바탕1 L"/>
            </a:endParaRPr>
          </a:p>
        </p:txBody>
      </p:sp>
      <p:grpSp>
        <p:nvGrpSpPr>
          <p:cNvPr id="41" name="그룹 1006"/>
          <p:cNvGrpSpPr/>
          <p:nvPr/>
        </p:nvGrpSpPr>
        <p:grpSpPr>
          <a:xfrm>
            <a:off x="1116110" y="4161725"/>
            <a:ext cx="1515175" cy="1515175"/>
            <a:chOff x="1421990" y="5299832"/>
            <a:chExt cx="1209295" cy="1209295"/>
          </a:xfrm>
        </p:grpSpPr>
        <p:pic>
          <p:nvPicPr>
            <p:cNvPr id="42" name="Object 2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21990" y="5299832"/>
              <a:ext cx="1209295" cy="1209295"/>
            </a:xfrm>
            <a:prstGeom prst="rect">
              <a:avLst/>
            </a:prstGeom>
          </p:spPr>
        </p:pic>
      </p:grpSp>
      <p:grpSp>
        <p:nvGrpSpPr>
          <p:cNvPr id="43" name="그룹 1009"/>
          <p:cNvGrpSpPr/>
          <p:nvPr/>
        </p:nvGrpSpPr>
        <p:grpSpPr>
          <a:xfrm>
            <a:off x="1421991" y="4471417"/>
            <a:ext cx="891864" cy="899603"/>
            <a:chOff x="1758037" y="5609524"/>
            <a:chExt cx="555817" cy="606743"/>
          </a:xfrm>
        </p:grpSpPr>
        <p:pic>
          <p:nvPicPr>
            <p:cNvPr id="44" name="Object 3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758037" y="5609524"/>
              <a:ext cx="555817" cy="606743"/>
            </a:xfrm>
            <a:prstGeom prst="rect">
              <a:avLst/>
            </a:prstGeom>
          </p:spPr>
        </p:pic>
      </p:grpSp>
      <p:grpSp>
        <p:nvGrpSpPr>
          <p:cNvPr id="45" name="그룹 1017"/>
          <p:cNvGrpSpPr/>
          <p:nvPr/>
        </p:nvGrpSpPr>
        <p:grpSpPr>
          <a:xfrm>
            <a:off x="2778446" y="4829824"/>
            <a:ext cx="2723810" cy="60952"/>
            <a:chOff x="2800000" y="5161905"/>
            <a:chExt cx="2723810" cy="60952"/>
          </a:xfrm>
        </p:grpSpPr>
        <p:pic>
          <p:nvPicPr>
            <p:cNvPr id="46" name="Object 65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800000" y="5161905"/>
              <a:ext cx="2723810" cy="60952"/>
            </a:xfrm>
            <a:prstGeom prst="rect">
              <a:avLst/>
            </a:prstGeom>
          </p:spPr>
        </p:pic>
      </p:grpSp>
      <p:sp>
        <p:nvSpPr>
          <p:cNvPr id="47" name="Object 26"/>
          <p:cNvSpPr txBox="1"/>
          <p:nvPr/>
        </p:nvSpPr>
        <p:spPr>
          <a:xfrm>
            <a:off x="2796708" y="4247255"/>
            <a:ext cx="2658148" cy="448324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3200" b="1" kern="0" spc="-200" dirty="0" smtClean="0">
                <a:solidFill>
                  <a:srgbClr val="695300"/>
                </a:solidFill>
                <a:latin typeface="바른바탕1 L"/>
                <a:cs typeface="바른바탕3 B" pitchFamily="34" charset="0"/>
              </a:rPr>
              <a:t>=&gt; </a:t>
            </a:r>
            <a:r>
              <a:rPr lang="ko-KR" altLang="en-US" sz="3200" b="1" kern="0" spc="-200" dirty="0" smtClean="0">
                <a:solidFill>
                  <a:srgbClr val="695300"/>
                </a:solidFill>
                <a:latin typeface="바른바탕1 L"/>
                <a:cs typeface="바른바탕3 B" pitchFamily="34" charset="0"/>
              </a:rPr>
              <a:t>해결방법</a:t>
            </a:r>
            <a:endParaRPr lang="en-US" sz="2400" b="1" dirty="0">
              <a:latin typeface="바른바탕1 L"/>
            </a:endParaRPr>
          </a:p>
        </p:txBody>
      </p:sp>
      <p:sp>
        <p:nvSpPr>
          <p:cNvPr id="48" name="Object 27"/>
          <p:cNvSpPr txBox="1"/>
          <p:nvPr/>
        </p:nvSpPr>
        <p:spPr>
          <a:xfrm>
            <a:off x="2796708" y="4997608"/>
            <a:ext cx="4061291" cy="2660492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3200" b="1" kern="0" spc="-100" dirty="0" smtClean="0">
                <a:solidFill>
                  <a:srgbClr val="695300"/>
                </a:solidFill>
                <a:latin typeface="바른바탕1 L"/>
              </a:rPr>
              <a:t>문자가 들어간</a:t>
            </a:r>
            <a:endParaRPr lang="en-US" altLang="ko-KR" sz="3200" b="1" kern="0" spc="-100" dirty="0" smtClean="0">
              <a:solidFill>
                <a:srgbClr val="695300"/>
              </a:solidFill>
              <a:latin typeface="바른바탕1 L"/>
            </a:endParaRPr>
          </a:p>
          <a:p>
            <a:pPr algn="just"/>
            <a:r>
              <a:rPr lang="ko-KR" altLang="en-US" sz="3200" b="1" kern="0" spc="-100" dirty="0" smtClean="0">
                <a:solidFill>
                  <a:srgbClr val="695300"/>
                </a:solidFill>
                <a:latin typeface="바른바탕1 L"/>
              </a:rPr>
              <a:t>리스트를 </a:t>
            </a:r>
            <a:r>
              <a:rPr lang="ko-KR" altLang="en-US" sz="3200" b="1" kern="0" spc="-100" dirty="0" err="1" smtClean="0">
                <a:solidFill>
                  <a:srgbClr val="695300"/>
                </a:solidFill>
                <a:latin typeface="바른바탕1 L"/>
              </a:rPr>
              <a:t>반복문을</a:t>
            </a:r>
            <a:endParaRPr lang="en-US" altLang="ko-KR" sz="3200" b="1" kern="0" spc="-100" dirty="0" smtClean="0">
              <a:solidFill>
                <a:srgbClr val="695300"/>
              </a:solidFill>
              <a:latin typeface="바른바탕1 L"/>
            </a:endParaRPr>
          </a:p>
          <a:p>
            <a:pPr algn="just"/>
            <a:r>
              <a:rPr lang="ko-KR" altLang="en-US" sz="3200" b="1" kern="0" spc="-100" dirty="0" smtClean="0">
                <a:solidFill>
                  <a:srgbClr val="695300"/>
                </a:solidFill>
                <a:latin typeface="바른바탕1 L"/>
              </a:rPr>
              <a:t>이용하여 </a:t>
            </a:r>
            <a:r>
              <a:rPr lang="ko-KR" altLang="en-US" sz="3200" b="1" kern="0" spc="-100" dirty="0" err="1" smtClean="0">
                <a:solidFill>
                  <a:srgbClr val="695300"/>
                </a:solidFill>
                <a:latin typeface="바른바탕1 L"/>
              </a:rPr>
              <a:t>문자형을</a:t>
            </a:r>
            <a:endParaRPr lang="en-US" altLang="ko-KR" sz="3200" b="1" kern="0" spc="-100" dirty="0" smtClean="0">
              <a:solidFill>
                <a:srgbClr val="695300"/>
              </a:solidFill>
              <a:latin typeface="바른바탕1 L"/>
            </a:endParaRPr>
          </a:p>
          <a:p>
            <a:pPr algn="just"/>
            <a:r>
              <a:rPr lang="ko-KR" altLang="en-US" sz="3200" b="1" kern="0" spc="-100" dirty="0" err="1" smtClean="0">
                <a:solidFill>
                  <a:srgbClr val="695300"/>
                </a:solidFill>
                <a:latin typeface="바른바탕1 L"/>
              </a:rPr>
              <a:t>실수형으로</a:t>
            </a:r>
            <a:endParaRPr lang="en-US" altLang="ko-KR" sz="3200" b="1" kern="0" spc="-100" dirty="0" smtClean="0">
              <a:solidFill>
                <a:srgbClr val="695300"/>
              </a:solidFill>
              <a:latin typeface="바른바탕1 L"/>
            </a:endParaRPr>
          </a:p>
          <a:p>
            <a:pPr algn="just"/>
            <a:r>
              <a:rPr lang="ko-KR" altLang="en-US" sz="3200" b="1" kern="0" spc="-100" dirty="0" smtClean="0">
                <a:solidFill>
                  <a:srgbClr val="695300"/>
                </a:solidFill>
                <a:latin typeface="바른바탕1 L"/>
              </a:rPr>
              <a:t>변환하여 해결</a:t>
            </a:r>
            <a:r>
              <a:rPr lang="en-US" altLang="ko-KR" sz="3200" b="1" kern="0" spc="-100" dirty="0" smtClean="0">
                <a:solidFill>
                  <a:srgbClr val="695300"/>
                </a:solidFill>
                <a:latin typeface="바른바탕1 L"/>
              </a:rPr>
              <a:t>.</a:t>
            </a:r>
            <a:endParaRPr lang="en-US" sz="3200" b="1" dirty="0">
              <a:latin typeface="바른바탕1 L"/>
            </a:endParaRPr>
          </a:p>
        </p:txBody>
      </p:sp>
      <p:pic>
        <p:nvPicPr>
          <p:cNvPr id="49" name="그림 48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2093" y="3153848"/>
            <a:ext cx="11132777" cy="6348012"/>
          </a:xfrm>
          <a:prstGeom prst="rect">
            <a:avLst/>
          </a:prstGeom>
        </p:spPr>
      </p:pic>
      <p:sp>
        <p:nvSpPr>
          <p:cNvPr id="50" name="Object 10"/>
          <p:cNvSpPr txBox="1"/>
          <p:nvPr/>
        </p:nvSpPr>
        <p:spPr>
          <a:xfrm>
            <a:off x="789699" y="8953500"/>
            <a:ext cx="810501" cy="51365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200" b="1" kern="0" spc="-100" dirty="0" smtClean="0">
                <a:solidFill>
                  <a:srgbClr val="695300"/>
                </a:solidFill>
                <a:latin typeface="바른바탕1 L"/>
                <a:cs typeface="바른바탕3 B" pitchFamily="34" charset="0"/>
              </a:rPr>
              <a:t>013</a:t>
            </a:r>
            <a:endParaRPr lang="en-US" b="1" dirty="0">
              <a:latin typeface="바른바탕1 L"/>
            </a:endParaRPr>
          </a:p>
        </p:txBody>
      </p:sp>
      <p:sp>
        <p:nvSpPr>
          <p:cNvPr id="25" name="Object 7"/>
          <p:cNvSpPr txBox="1"/>
          <p:nvPr/>
        </p:nvSpPr>
        <p:spPr>
          <a:xfrm>
            <a:off x="1421990" y="1370853"/>
            <a:ext cx="8409872" cy="2336989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4600" b="1" kern="0" spc="-300" dirty="0" smtClean="0">
                <a:solidFill>
                  <a:srgbClr val="695300"/>
                </a:solidFill>
                <a:latin typeface="바른바탕1 L"/>
                <a:cs typeface="바른바탕3 B" pitchFamily="34" charset="0"/>
              </a:rPr>
              <a:t>세번째</a:t>
            </a:r>
          </a:p>
          <a:p>
            <a:pPr algn="just"/>
            <a:r>
              <a:rPr lang="en-US" sz="4600" b="1" kern="0" spc="-300" dirty="0" smtClean="0">
                <a:solidFill>
                  <a:srgbClr val="695300"/>
                </a:solidFill>
                <a:latin typeface="바른바탕1 L"/>
                <a:cs typeface="바른바탕3 B" pitchFamily="34" charset="0"/>
              </a:rPr>
              <a:t>이야기</a:t>
            </a:r>
            <a:r>
              <a:rPr lang="en-US" sz="4600" b="1" kern="0" spc="-300" dirty="0" smtClean="0">
                <a:solidFill>
                  <a:srgbClr val="FFEC00"/>
                </a:solidFill>
                <a:latin typeface="바른바탕1 L"/>
                <a:cs typeface="바른바탕3 B" pitchFamily="34" charset="0"/>
              </a:rPr>
              <a:t> 주제</a:t>
            </a:r>
            <a:endParaRPr lang="en-US" b="1" dirty="0">
              <a:latin typeface="바른바탕1 L"/>
            </a:endParaRPr>
          </a:p>
        </p:txBody>
      </p:sp>
    </p:spTree>
    <p:extLst>
      <p:ext uri="{BB962C8B-B14F-4D97-AF65-F5344CB8AC3E}">
        <p14:creationId xmlns:p14="http://schemas.microsoft.com/office/powerpoint/2010/main" val="1675257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8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56783" y="650494"/>
            <a:ext cx="16972147" cy="8984726"/>
            <a:chOff x="656783" y="650494"/>
            <a:chExt cx="16972147" cy="898472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6783" y="650494"/>
              <a:ext cx="16972147" cy="898472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421990" y="2890417"/>
            <a:ext cx="2635153" cy="156406"/>
            <a:chOff x="1421990" y="2890417"/>
            <a:chExt cx="2635153" cy="156406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21990" y="2890417"/>
              <a:ext cx="2635153" cy="156406"/>
            </a:xfrm>
            <a:prstGeom prst="rect">
              <a:avLst/>
            </a:prstGeom>
          </p:spPr>
        </p:pic>
      </p:grpSp>
      <p:sp>
        <p:nvSpPr>
          <p:cNvPr id="61" name="Object 31"/>
          <p:cNvSpPr txBox="1"/>
          <p:nvPr/>
        </p:nvSpPr>
        <p:spPr>
          <a:xfrm>
            <a:off x="15240000" y="800100"/>
            <a:ext cx="2254870" cy="933194"/>
          </a:xfrm>
          <a:prstGeom prst="rect">
            <a:avLst/>
          </a:prstGeom>
          <a:noFill/>
        </p:spPr>
        <p:txBody>
          <a:bodyPr wrap="square" rtlCol="0"/>
          <a:lstStyle/>
          <a:p>
            <a:pPr algn="r"/>
            <a:r>
              <a:rPr lang="ko-KR" altLang="en-US" b="1" kern="0" spc="-100" dirty="0" smtClean="0">
                <a:solidFill>
                  <a:srgbClr val="695300"/>
                </a:solidFill>
                <a:latin typeface="바른바탕1 L"/>
                <a:cs typeface="바른바탕1 L" pitchFamily="34" charset="0"/>
              </a:rPr>
              <a:t>공공데이터를 활용한 데이터 시각화</a:t>
            </a:r>
            <a:endParaRPr lang="en-US" b="1" dirty="0">
              <a:latin typeface="바른바탕1 L"/>
            </a:endParaRPr>
          </a:p>
        </p:txBody>
      </p:sp>
      <p:grpSp>
        <p:nvGrpSpPr>
          <p:cNvPr id="32" name="그룹 1007"/>
          <p:cNvGrpSpPr/>
          <p:nvPr/>
        </p:nvGrpSpPr>
        <p:grpSpPr>
          <a:xfrm>
            <a:off x="1012699" y="3763502"/>
            <a:ext cx="1488878" cy="1488878"/>
            <a:chOff x="1421990" y="6685660"/>
            <a:chExt cx="1209295" cy="1209295"/>
          </a:xfrm>
        </p:grpSpPr>
        <p:pic>
          <p:nvPicPr>
            <p:cNvPr id="34" name="Object 2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21990" y="6685660"/>
              <a:ext cx="1209295" cy="1209295"/>
            </a:xfrm>
            <a:prstGeom prst="rect">
              <a:avLst/>
            </a:prstGeom>
          </p:spPr>
        </p:pic>
      </p:grpSp>
      <p:sp>
        <p:nvSpPr>
          <p:cNvPr id="35" name="Object 30"/>
          <p:cNvSpPr txBox="1"/>
          <p:nvPr/>
        </p:nvSpPr>
        <p:spPr>
          <a:xfrm>
            <a:off x="2771637" y="3772430"/>
            <a:ext cx="2723809" cy="347923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3200" b="1" kern="0" spc="-200" dirty="0" smtClean="0">
                <a:solidFill>
                  <a:srgbClr val="695300"/>
                </a:solidFill>
                <a:latin typeface="바른바탕1 L"/>
                <a:cs typeface="바른바탕3 B" pitchFamily="34" charset="0"/>
              </a:rPr>
              <a:t>2. </a:t>
            </a:r>
            <a:r>
              <a:rPr lang="ko-KR" altLang="en-US" sz="3200" b="1" kern="0" spc="-200" dirty="0" smtClean="0">
                <a:solidFill>
                  <a:srgbClr val="695300"/>
                </a:solidFill>
                <a:latin typeface="바른바탕1 L"/>
                <a:cs typeface="바른바탕3 B" pitchFamily="34" charset="0"/>
              </a:rPr>
              <a:t>클래스 이용</a:t>
            </a:r>
            <a:endParaRPr lang="en-US" sz="2400" b="1" dirty="0">
              <a:latin typeface="바른바탕1 L"/>
            </a:endParaRPr>
          </a:p>
        </p:txBody>
      </p:sp>
      <p:sp>
        <p:nvSpPr>
          <p:cNvPr id="37" name="Object 31"/>
          <p:cNvSpPr txBox="1"/>
          <p:nvPr/>
        </p:nvSpPr>
        <p:spPr>
          <a:xfrm>
            <a:off x="2667000" y="4428201"/>
            <a:ext cx="14173200" cy="1020099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3200" b="1" kern="0" spc="-100" dirty="0" smtClean="0">
                <a:solidFill>
                  <a:srgbClr val="695300"/>
                </a:solidFill>
                <a:latin typeface="바른바탕1 L"/>
                <a:cs typeface="THE명품고딕R" pitchFamily="34" charset="0"/>
              </a:rPr>
              <a:t>CSV</a:t>
            </a:r>
            <a:r>
              <a:rPr lang="ko-KR" altLang="en-US" sz="3200" b="1" kern="0" spc="-100" dirty="0" smtClean="0">
                <a:solidFill>
                  <a:srgbClr val="695300"/>
                </a:solidFill>
                <a:latin typeface="바른바탕1 L"/>
                <a:cs typeface="THE명품고딕R" pitchFamily="34" charset="0"/>
              </a:rPr>
              <a:t>파일에서 찾을 때 </a:t>
            </a:r>
            <a:r>
              <a:rPr lang="en-US" altLang="ko-KR" sz="3200" b="1" kern="0" spc="-100" dirty="0" smtClean="0">
                <a:solidFill>
                  <a:srgbClr val="695300"/>
                </a:solidFill>
                <a:latin typeface="바른바탕1 L"/>
                <a:cs typeface="THE명품고딕R" pitchFamily="34" charset="0"/>
              </a:rPr>
              <a:t>if</a:t>
            </a:r>
            <a:r>
              <a:rPr lang="ko-KR" altLang="en-US" sz="3200" b="1" kern="0" spc="-100" dirty="0" smtClean="0">
                <a:solidFill>
                  <a:srgbClr val="695300"/>
                </a:solidFill>
                <a:latin typeface="바른바탕1 L"/>
                <a:cs typeface="THE명품고딕R" pitchFamily="34" charset="0"/>
              </a:rPr>
              <a:t>문을 이용해서 데이터의 값만 뽑기만 했는데 값을 찾거나 값을 뽑아 내는 것이</a:t>
            </a:r>
            <a:r>
              <a:rPr lang="en-US" altLang="ko-KR" sz="3200" b="1" kern="0" spc="-100" dirty="0">
                <a:solidFill>
                  <a:srgbClr val="695300"/>
                </a:solidFill>
                <a:latin typeface="바른바탕1 L"/>
                <a:cs typeface="THE명품고딕R" pitchFamily="34" charset="0"/>
              </a:rPr>
              <a:t> </a:t>
            </a:r>
            <a:r>
              <a:rPr lang="ko-KR" altLang="en-US" sz="3200" b="1" kern="0" spc="-100" dirty="0" smtClean="0">
                <a:solidFill>
                  <a:srgbClr val="695300"/>
                </a:solidFill>
                <a:latin typeface="바른바탕1 L"/>
                <a:cs typeface="THE명품고딕R" pitchFamily="34" charset="0"/>
              </a:rPr>
              <a:t>힘들었다</a:t>
            </a:r>
            <a:r>
              <a:rPr lang="en-US" altLang="ko-KR" sz="3200" b="1" kern="0" spc="-100" dirty="0" smtClean="0">
                <a:solidFill>
                  <a:srgbClr val="695300"/>
                </a:solidFill>
                <a:latin typeface="바른바탕1 L"/>
                <a:cs typeface="THE명품고딕R" pitchFamily="34" charset="0"/>
              </a:rPr>
              <a:t>.</a:t>
            </a:r>
            <a:endParaRPr lang="en-US" sz="3200" b="1" dirty="0">
              <a:latin typeface="바른바탕1 L"/>
            </a:endParaRPr>
          </a:p>
        </p:txBody>
      </p:sp>
      <p:grpSp>
        <p:nvGrpSpPr>
          <p:cNvPr id="38" name="그룹 1008"/>
          <p:cNvGrpSpPr/>
          <p:nvPr/>
        </p:nvGrpSpPr>
        <p:grpSpPr>
          <a:xfrm>
            <a:off x="1282759" y="4032883"/>
            <a:ext cx="939914" cy="939914"/>
            <a:chOff x="1719942" y="6955041"/>
            <a:chExt cx="632439" cy="632439"/>
          </a:xfrm>
        </p:grpSpPr>
        <p:pic>
          <p:nvPicPr>
            <p:cNvPr id="39" name="Object 3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719942" y="6955041"/>
              <a:ext cx="632439" cy="632439"/>
            </a:xfrm>
            <a:prstGeom prst="rect">
              <a:avLst/>
            </a:prstGeom>
          </p:spPr>
        </p:pic>
      </p:grpSp>
      <p:grpSp>
        <p:nvGrpSpPr>
          <p:cNvPr id="40" name="그룹 1018"/>
          <p:cNvGrpSpPr/>
          <p:nvPr/>
        </p:nvGrpSpPr>
        <p:grpSpPr>
          <a:xfrm>
            <a:off x="2667000" y="4318626"/>
            <a:ext cx="2723810" cy="60952"/>
            <a:chOff x="2800000" y="6566269"/>
            <a:chExt cx="2723810" cy="60952"/>
          </a:xfrm>
        </p:grpSpPr>
        <p:pic>
          <p:nvPicPr>
            <p:cNvPr id="41" name="Object 68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800000" y="6566269"/>
              <a:ext cx="2723810" cy="60952"/>
            </a:xfrm>
            <a:prstGeom prst="rect">
              <a:avLst/>
            </a:prstGeom>
          </p:spPr>
        </p:pic>
      </p:grpSp>
      <p:sp>
        <p:nvSpPr>
          <p:cNvPr id="42" name="Object 30"/>
          <p:cNvSpPr txBox="1"/>
          <p:nvPr/>
        </p:nvSpPr>
        <p:spPr>
          <a:xfrm>
            <a:off x="2876274" y="6383844"/>
            <a:ext cx="2723809" cy="347923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altLang="ko-KR" sz="3200" b="1" kern="0" spc="-200" dirty="0" smtClean="0">
                <a:solidFill>
                  <a:srgbClr val="695300"/>
                </a:solidFill>
                <a:latin typeface="바른바탕1 L"/>
              </a:rPr>
              <a:t>=&gt; </a:t>
            </a:r>
            <a:r>
              <a:rPr lang="ko-KR" altLang="en-US" sz="3200" b="1" kern="0" spc="-200" dirty="0" smtClean="0">
                <a:solidFill>
                  <a:srgbClr val="695300"/>
                </a:solidFill>
                <a:latin typeface="바른바탕1 L"/>
              </a:rPr>
              <a:t>해결방법</a:t>
            </a:r>
            <a:endParaRPr lang="en-US" sz="2400" b="1" dirty="0">
              <a:latin typeface="바른바탕1 L"/>
            </a:endParaRPr>
          </a:p>
        </p:txBody>
      </p:sp>
      <p:sp>
        <p:nvSpPr>
          <p:cNvPr id="43" name="Object 31"/>
          <p:cNvSpPr txBox="1"/>
          <p:nvPr/>
        </p:nvSpPr>
        <p:spPr>
          <a:xfrm>
            <a:off x="2771637" y="7039615"/>
            <a:ext cx="13563600" cy="160908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3200" b="1" kern="0" spc="-100" dirty="0" smtClean="0">
                <a:solidFill>
                  <a:srgbClr val="695300"/>
                </a:solidFill>
                <a:latin typeface="바른바탕1 L"/>
                <a:cs typeface="THE명품고딕R" pitchFamily="34" charset="0"/>
              </a:rPr>
              <a:t>오류를 개선하기 위해 </a:t>
            </a:r>
            <a:r>
              <a:rPr lang="en-US" altLang="ko-KR" sz="3200" b="1" kern="0" spc="-100" dirty="0" smtClean="0">
                <a:solidFill>
                  <a:srgbClr val="695300"/>
                </a:solidFill>
                <a:latin typeface="바른바탕1 L"/>
                <a:cs typeface="THE명품고딕R" pitchFamily="34" charset="0"/>
              </a:rPr>
              <a:t>if</a:t>
            </a:r>
            <a:r>
              <a:rPr lang="ko-KR" altLang="en-US" sz="3200" b="1" kern="0" spc="-100" dirty="0" smtClean="0">
                <a:solidFill>
                  <a:srgbClr val="695300"/>
                </a:solidFill>
                <a:latin typeface="바른바탕1 L"/>
                <a:cs typeface="THE명품고딕R" pitchFamily="34" charset="0"/>
              </a:rPr>
              <a:t>문으로 값을 뽑은 값들을 변수를 하나 생성하여 리스트를 만들어 그 리스트를 합쳐서 </a:t>
            </a:r>
            <a:r>
              <a:rPr lang="ko-KR" altLang="en-US" sz="3200" b="1" kern="0" spc="-100" dirty="0" err="1" smtClean="0">
                <a:solidFill>
                  <a:srgbClr val="695300"/>
                </a:solidFill>
                <a:latin typeface="바른바탕1 L"/>
                <a:cs typeface="THE명품고딕R" pitchFamily="34" charset="0"/>
              </a:rPr>
              <a:t>딕션어리로</a:t>
            </a:r>
            <a:r>
              <a:rPr lang="ko-KR" altLang="en-US" sz="3200" b="1" kern="0" spc="-100" dirty="0" smtClean="0">
                <a:solidFill>
                  <a:srgbClr val="695300"/>
                </a:solidFill>
                <a:latin typeface="바른바탕1 L"/>
                <a:cs typeface="THE명품고딕R" pitchFamily="34" charset="0"/>
              </a:rPr>
              <a:t> 만드니 값을 찾기도 쉽고 뽑기도 쉬웠다</a:t>
            </a:r>
            <a:r>
              <a:rPr lang="en-US" altLang="ko-KR" sz="3200" b="1" kern="0" spc="-100" dirty="0" smtClean="0">
                <a:solidFill>
                  <a:srgbClr val="695300"/>
                </a:solidFill>
                <a:latin typeface="바른바탕1 L"/>
                <a:cs typeface="THE명품고딕R" pitchFamily="34" charset="0"/>
              </a:rPr>
              <a:t>.</a:t>
            </a:r>
            <a:endParaRPr lang="en-US" sz="3200" b="1" dirty="0">
              <a:latin typeface="바른바탕1 L"/>
            </a:endParaRPr>
          </a:p>
        </p:txBody>
      </p:sp>
      <p:grpSp>
        <p:nvGrpSpPr>
          <p:cNvPr id="44" name="그룹 1018"/>
          <p:cNvGrpSpPr/>
          <p:nvPr/>
        </p:nvGrpSpPr>
        <p:grpSpPr>
          <a:xfrm>
            <a:off x="2771637" y="6930040"/>
            <a:ext cx="2723810" cy="60952"/>
            <a:chOff x="2800000" y="6566269"/>
            <a:chExt cx="2723810" cy="60952"/>
          </a:xfrm>
        </p:grpSpPr>
        <p:pic>
          <p:nvPicPr>
            <p:cNvPr id="45" name="Object 68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800000" y="6566269"/>
              <a:ext cx="2723810" cy="60952"/>
            </a:xfrm>
            <a:prstGeom prst="rect">
              <a:avLst/>
            </a:prstGeom>
          </p:spPr>
        </p:pic>
      </p:grpSp>
      <p:sp>
        <p:nvSpPr>
          <p:cNvPr id="46" name="Object 10"/>
          <p:cNvSpPr txBox="1"/>
          <p:nvPr/>
        </p:nvSpPr>
        <p:spPr>
          <a:xfrm>
            <a:off x="789699" y="8953500"/>
            <a:ext cx="810501" cy="51365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200" b="1" kern="0" spc="-100" dirty="0" smtClean="0">
                <a:solidFill>
                  <a:srgbClr val="695300"/>
                </a:solidFill>
                <a:latin typeface="바른바탕1 L"/>
                <a:cs typeface="바른바탕3 B" pitchFamily="34" charset="0"/>
              </a:rPr>
              <a:t>014</a:t>
            </a:r>
            <a:endParaRPr lang="en-US" b="1" dirty="0">
              <a:latin typeface="바른바탕1 L"/>
            </a:endParaRPr>
          </a:p>
        </p:txBody>
      </p:sp>
      <p:sp>
        <p:nvSpPr>
          <p:cNvPr id="22" name="Object 7"/>
          <p:cNvSpPr txBox="1"/>
          <p:nvPr/>
        </p:nvSpPr>
        <p:spPr>
          <a:xfrm>
            <a:off x="1421990" y="1370853"/>
            <a:ext cx="8409872" cy="2336989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4600" b="1" kern="0" spc="-300" dirty="0" smtClean="0">
                <a:solidFill>
                  <a:srgbClr val="695300"/>
                </a:solidFill>
                <a:latin typeface="바른바탕1 L"/>
                <a:cs typeface="바른바탕3 B" pitchFamily="34" charset="0"/>
              </a:rPr>
              <a:t>세번째</a:t>
            </a:r>
          </a:p>
          <a:p>
            <a:pPr algn="just"/>
            <a:r>
              <a:rPr lang="en-US" sz="4600" b="1" kern="0" spc="-300" dirty="0" smtClean="0">
                <a:solidFill>
                  <a:srgbClr val="695300"/>
                </a:solidFill>
                <a:latin typeface="바른바탕1 L"/>
                <a:cs typeface="바른바탕3 B" pitchFamily="34" charset="0"/>
              </a:rPr>
              <a:t>이야기</a:t>
            </a:r>
            <a:r>
              <a:rPr lang="en-US" sz="4600" b="1" kern="0" spc="-300" dirty="0" smtClean="0">
                <a:solidFill>
                  <a:srgbClr val="FFEC00"/>
                </a:solidFill>
                <a:latin typeface="바른바탕1 L"/>
                <a:cs typeface="바른바탕3 B" pitchFamily="34" charset="0"/>
              </a:rPr>
              <a:t> 주제</a:t>
            </a:r>
            <a:endParaRPr lang="en-US" b="1" dirty="0">
              <a:latin typeface="바른바탕1 L"/>
            </a:endParaRPr>
          </a:p>
        </p:txBody>
      </p:sp>
    </p:spTree>
    <p:extLst>
      <p:ext uri="{BB962C8B-B14F-4D97-AF65-F5344CB8AC3E}">
        <p14:creationId xmlns:p14="http://schemas.microsoft.com/office/powerpoint/2010/main" val="711902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8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-1460119" y="4192880"/>
            <a:ext cx="8443116" cy="2857123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12500" b="1" kern="0" spc="-800" dirty="0" smtClean="0">
                <a:solidFill>
                  <a:srgbClr val="695300"/>
                </a:solidFill>
                <a:latin typeface="바른바탕1 L"/>
                <a:cs typeface="바른바탕3 B" pitchFamily="34" charset="0"/>
              </a:rPr>
              <a:t>네번째</a:t>
            </a:r>
            <a:endParaRPr lang="en-US" b="1" dirty="0">
              <a:latin typeface="바른바탕1 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556592" y="4192880"/>
            <a:ext cx="8443116" cy="2857123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12500" b="1" kern="0" spc="-800" dirty="0" smtClean="0">
                <a:solidFill>
                  <a:srgbClr val="695300"/>
                </a:solidFill>
                <a:latin typeface="바른바탕1 L"/>
                <a:cs typeface="바른바탕3 B" pitchFamily="34" charset="0"/>
              </a:rPr>
              <a:t>이야기</a:t>
            </a:r>
            <a:endParaRPr lang="en-US" b="1" dirty="0">
              <a:latin typeface="바른바탕1 L"/>
            </a:endParaRPr>
          </a:p>
        </p:txBody>
      </p:sp>
      <p:grpSp>
        <p:nvGrpSpPr>
          <p:cNvPr id="1001" name="그룹 1001"/>
          <p:cNvGrpSpPr/>
          <p:nvPr/>
        </p:nvGrpSpPr>
        <p:grpSpPr>
          <a:xfrm rot="10800000">
            <a:off x="4953000" y="2019300"/>
            <a:ext cx="7652253" cy="8398606"/>
            <a:chOff x="4827962" y="-418417"/>
            <a:chExt cx="7652253" cy="8398606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4827962" y="-418417"/>
              <a:ext cx="7652253" cy="8398606"/>
            </a:xfrm>
            <a:prstGeom prst="rect">
              <a:avLst/>
            </a:prstGeom>
          </p:spPr>
        </p:pic>
      </p:grpSp>
      <p:sp>
        <p:nvSpPr>
          <p:cNvPr id="8" name="Object 31"/>
          <p:cNvSpPr txBox="1"/>
          <p:nvPr/>
        </p:nvSpPr>
        <p:spPr>
          <a:xfrm>
            <a:off x="15240000" y="800100"/>
            <a:ext cx="2254870" cy="933194"/>
          </a:xfrm>
          <a:prstGeom prst="rect">
            <a:avLst/>
          </a:prstGeom>
          <a:noFill/>
        </p:spPr>
        <p:txBody>
          <a:bodyPr wrap="square" rtlCol="0"/>
          <a:lstStyle/>
          <a:p>
            <a:pPr algn="r"/>
            <a:r>
              <a:rPr lang="ko-KR" altLang="en-US" b="1" kern="0" spc="-100" dirty="0" smtClean="0">
                <a:solidFill>
                  <a:srgbClr val="695300"/>
                </a:solidFill>
                <a:latin typeface="바른바탕1 L"/>
                <a:cs typeface="바른바탕1 L" pitchFamily="34" charset="0"/>
              </a:rPr>
              <a:t>공공데이터를 활용한 데이터 시각화</a:t>
            </a:r>
            <a:endParaRPr lang="en-US" b="1" dirty="0">
              <a:latin typeface="바른바탕1 L"/>
            </a:endParaRPr>
          </a:p>
        </p:txBody>
      </p:sp>
      <p:sp>
        <p:nvSpPr>
          <p:cNvPr id="9" name="Object 10"/>
          <p:cNvSpPr txBox="1"/>
          <p:nvPr/>
        </p:nvSpPr>
        <p:spPr>
          <a:xfrm>
            <a:off x="789699" y="8953500"/>
            <a:ext cx="810501" cy="51365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200" b="1" kern="0" spc="-100" dirty="0" smtClean="0">
                <a:solidFill>
                  <a:srgbClr val="695300"/>
                </a:solidFill>
                <a:latin typeface="바른바탕1 L"/>
                <a:cs typeface="바른바탕3 B" pitchFamily="34" charset="0"/>
              </a:rPr>
              <a:t>015</a:t>
            </a:r>
            <a:endParaRPr lang="en-US" b="1" dirty="0">
              <a:latin typeface="바른바탕1 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8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56783" y="650494"/>
            <a:ext cx="16972147" cy="8984726"/>
            <a:chOff x="656783" y="650494"/>
            <a:chExt cx="16972147" cy="898472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6783" y="650494"/>
              <a:ext cx="16972147" cy="8984726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1421990" y="1370853"/>
            <a:ext cx="5737635" cy="2336989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4600" b="1" kern="0" spc="-300" dirty="0" smtClean="0">
                <a:solidFill>
                  <a:srgbClr val="695300"/>
                </a:solidFill>
                <a:latin typeface="바른바탕1 L"/>
                <a:cs typeface="바른바탕3 B" pitchFamily="34" charset="0"/>
              </a:rPr>
              <a:t>네번째</a:t>
            </a:r>
          </a:p>
          <a:p>
            <a:pPr algn="just"/>
            <a:r>
              <a:rPr lang="en-US" sz="4600" b="1" kern="0" spc="-300" dirty="0" smtClean="0">
                <a:solidFill>
                  <a:srgbClr val="695300"/>
                </a:solidFill>
                <a:latin typeface="바른바탕1 L"/>
                <a:cs typeface="바른바탕3 B" pitchFamily="34" charset="0"/>
              </a:rPr>
              <a:t>이야기</a:t>
            </a:r>
            <a:r>
              <a:rPr lang="en-US" sz="4600" b="1" kern="0" spc="-300" dirty="0" smtClean="0">
                <a:solidFill>
                  <a:srgbClr val="FFEC00"/>
                </a:solidFill>
                <a:latin typeface="바른바탕1 L"/>
                <a:cs typeface="바른바탕3 B" pitchFamily="34" charset="0"/>
              </a:rPr>
              <a:t> 주제</a:t>
            </a:r>
            <a:endParaRPr lang="en-US" b="1" dirty="0">
              <a:latin typeface="바른바탕1 L"/>
            </a:endParaRPr>
          </a:p>
        </p:txBody>
      </p:sp>
      <p:grpSp>
        <p:nvGrpSpPr>
          <p:cNvPr id="1002" name="그룹 1002"/>
          <p:cNvGrpSpPr/>
          <p:nvPr/>
        </p:nvGrpSpPr>
        <p:grpSpPr>
          <a:xfrm>
            <a:off x="1421990" y="2890417"/>
            <a:ext cx="2635153" cy="156406"/>
            <a:chOff x="1421990" y="2890417"/>
            <a:chExt cx="2635153" cy="156406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21990" y="2890417"/>
              <a:ext cx="2635153" cy="156406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6419125" y="2304610"/>
            <a:ext cx="5315675" cy="452644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2500" b="1" kern="0" spc="-200" dirty="0" smtClean="0">
                <a:solidFill>
                  <a:srgbClr val="695300"/>
                </a:solidFill>
                <a:latin typeface="바른바탕1 L"/>
                <a:cs typeface="바른바탕3 B" pitchFamily="34" charset="0"/>
              </a:rPr>
              <a:t>아쉬운 점 </a:t>
            </a:r>
            <a:r>
              <a:rPr lang="en-US" altLang="ko-KR" sz="2500" b="1" kern="0" spc="-200" dirty="0" smtClean="0">
                <a:solidFill>
                  <a:srgbClr val="695300"/>
                </a:solidFill>
                <a:latin typeface="바른바탕1 L"/>
                <a:cs typeface="바른바탕3 B" pitchFamily="34" charset="0"/>
              </a:rPr>
              <a:t>1.</a:t>
            </a:r>
            <a:endParaRPr lang="en-US" b="1" dirty="0">
              <a:latin typeface="바른바탕1 L"/>
            </a:endParaRPr>
          </a:p>
        </p:txBody>
      </p:sp>
      <p:grpSp>
        <p:nvGrpSpPr>
          <p:cNvPr id="1004" name="그룹 1004"/>
          <p:cNvGrpSpPr/>
          <p:nvPr/>
        </p:nvGrpSpPr>
        <p:grpSpPr>
          <a:xfrm>
            <a:off x="6248400" y="2757254"/>
            <a:ext cx="8072776" cy="76909"/>
            <a:chOff x="8533333" y="2757254"/>
            <a:chExt cx="8072776" cy="156406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533333" y="2757254"/>
              <a:ext cx="8072776" cy="156406"/>
            </a:xfrm>
            <a:prstGeom prst="rect">
              <a:avLst/>
            </a:prstGeom>
          </p:spPr>
        </p:pic>
      </p:grpSp>
      <p:sp>
        <p:nvSpPr>
          <p:cNvPr id="20" name="Object 20"/>
          <p:cNvSpPr txBox="1"/>
          <p:nvPr/>
        </p:nvSpPr>
        <p:spPr>
          <a:xfrm>
            <a:off x="6228766" y="2973386"/>
            <a:ext cx="9940955" cy="1746652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>
              <a:lnSpc>
                <a:spcPct val="150000"/>
              </a:lnSpc>
            </a:pPr>
            <a:r>
              <a:rPr lang="ko-KR" altLang="en-US" sz="3400" b="1" kern="0" spc="-200" dirty="0" smtClean="0">
                <a:solidFill>
                  <a:srgbClr val="695300"/>
                </a:solidFill>
                <a:latin typeface="바른바탕1 L"/>
                <a:cs typeface="바른바탕3 B" pitchFamily="34" charset="0"/>
              </a:rPr>
              <a:t>데이터 수집의 한계로 동성</a:t>
            </a:r>
            <a:r>
              <a:rPr lang="en-US" altLang="ko-KR" sz="3400" b="1" kern="0" spc="-200" dirty="0" smtClean="0">
                <a:solidFill>
                  <a:srgbClr val="695300"/>
                </a:solidFill>
                <a:latin typeface="바른바탕1 L"/>
                <a:cs typeface="바른바탕3 B" pitchFamily="34" charset="0"/>
              </a:rPr>
              <a:t>, </a:t>
            </a:r>
            <a:r>
              <a:rPr lang="ko-KR" altLang="en-US" sz="3400" b="1" kern="0" spc="-200" dirty="0" smtClean="0">
                <a:solidFill>
                  <a:srgbClr val="695300"/>
                </a:solidFill>
                <a:latin typeface="바른바탕1 L"/>
                <a:cs typeface="바른바탕3 B" pitchFamily="34" charset="0"/>
              </a:rPr>
              <a:t>종교</a:t>
            </a:r>
            <a:r>
              <a:rPr lang="en-US" altLang="ko-KR" sz="3400" b="1" kern="0" spc="-200" dirty="0" smtClean="0">
                <a:solidFill>
                  <a:srgbClr val="695300"/>
                </a:solidFill>
                <a:latin typeface="바른바탕1 L"/>
                <a:cs typeface="바른바탕3 B" pitchFamily="34" charset="0"/>
              </a:rPr>
              <a:t>, </a:t>
            </a:r>
            <a:r>
              <a:rPr lang="ko-KR" altLang="en-US" sz="3400" b="1" kern="0" spc="-200" dirty="0" smtClean="0">
                <a:solidFill>
                  <a:srgbClr val="695300"/>
                </a:solidFill>
                <a:latin typeface="바른바탕1 L"/>
                <a:cs typeface="바른바탕3 B" pitchFamily="34" charset="0"/>
              </a:rPr>
              <a:t>취미</a:t>
            </a:r>
            <a:r>
              <a:rPr lang="en-US" altLang="ko-KR" sz="3400" b="1" kern="0" spc="-200" dirty="0" smtClean="0">
                <a:solidFill>
                  <a:srgbClr val="695300"/>
                </a:solidFill>
                <a:latin typeface="바른바탕1 L"/>
                <a:cs typeface="바른바탕3 B" pitchFamily="34" charset="0"/>
              </a:rPr>
              <a:t>, </a:t>
            </a:r>
            <a:r>
              <a:rPr lang="ko-KR" altLang="en-US" sz="3400" b="1" kern="0" spc="-200" dirty="0" smtClean="0">
                <a:solidFill>
                  <a:srgbClr val="695300"/>
                </a:solidFill>
                <a:latin typeface="바른바탕1 L"/>
                <a:cs typeface="바른바탕3 B" pitchFamily="34" charset="0"/>
              </a:rPr>
              <a:t>인격 등 구하지 못한 데이터로 인해 개발의 한계점을 느낌 </a:t>
            </a:r>
            <a:endParaRPr lang="en-US" b="1" dirty="0">
              <a:latin typeface="바른바탕1 L"/>
            </a:endParaRPr>
          </a:p>
        </p:txBody>
      </p:sp>
      <p:grpSp>
        <p:nvGrpSpPr>
          <p:cNvPr id="1007" name="그룹 1007"/>
          <p:cNvGrpSpPr/>
          <p:nvPr/>
        </p:nvGrpSpPr>
        <p:grpSpPr>
          <a:xfrm>
            <a:off x="1163475" y="4678203"/>
            <a:ext cx="3238437" cy="5868700"/>
            <a:chOff x="1163475" y="4678203"/>
            <a:chExt cx="3238437" cy="5868700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63475" y="4678203"/>
              <a:ext cx="3238437" cy="5868700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3318858" y="3943982"/>
            <a:ext cx="2166107" cy="2021261"/>
            <a:chOff x="3318858" y="3943982"/>
            <a:chExt cx="2166107" cy="2021261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960000">
              <a:off x="3318858" y="3943982"/>
              <a:ext cx="2166107" cy="2021261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3238810" y="4638107"/>
            <a:ext cx="2476190" cy="1009499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2400" b="1" kern="0" spc="-100" dirty="0" smtClean="0">
                <a:solidFill>
                  <a:srgbClr val="695300"/>
                </a:solidFill>
                <a:latin typeface="바른바탕1 L"/>
                <a:cs typeface="THE명품고딕R" pitchFamily="34" charset="0"/>
              </a:rPr>
              <a:t>마지막이에요</a:t>
            </a:r>
          </a:p>
          <a:p>
            <a:pPr algn="ctr"/>
            <a:r>
              <a:rPr lang="en-US" sz="2400" b="1" kern="0" spc="-100" dirty="0" smtClean="0">
                <a:solidFill>
                  <a:srgbClr val="695300"/>
                </a:solidFill>
                <a:latin typeface="바른바탕1 L"/>
                <a:cs typeface="THE명품고딕R" pitchFamily="34" charset="0"/>
              </a:rPr>
              <a:t>화이팅!</a:t>
            </a:r>
            <a:endParaRPr lang="en-US" sz="2400" b="1" dirty="0">
              <a:latin typeface="바른바탕1 L"/>
            </a:endParaRPr>
          </a:p>
        </p:txBody>
      </p:sp>
      <p:sp>
        <p:nvSpPr>
          <p:cNvPr id="28" name="Object 31"/>
          <p:cNvSpPr txBox="1"/>
          <p:nvPr/>
        </p:nvSpPr>
        <p:spPr>
          <a:xfrm>
            <a:off x="15240000" y="800100"/>
            <a:ext cx="2254870" cy="933194"/>
          </a:xfrm>
          <a:prstGeom prst="rect">
            <a:avLst/>
          </a:prstGeom>
          <a:noFill/>
        </p:spPr>
        <p:txBody>
          <a:bodyPr wrap="square" rtlCol="0"/>
          <a:lstStyle/>
          <a:p>
            <a:pPr algn="r"/>
            <a:r>
              <a:rPr lang="ko-KR" altLang="en-US" b="1" kern="0" spc="-100" dirty="0" smtClean="0">
                <a:solidFill>
                  <a:srgbClr val="695300"/>
                </a:solidFill>
                <a:latin typeface="바른바탕1 L"/>
                <a:cs typeface="바른바탕1 L" pitchFamily="34" charset="0"/>
              </a:rPr>
              <a:t>공공데이터를 활용한 데이터 시각화</a:t>
            </a:r>
            <a:endParaRPr lang="en-US" b="1" dirty="0">
              <a:latin typeface="바른바탕1 L"/>
            </a:endParaRPr>
          </a:p>
        </p:txBody>
      </p:sp>
      <p:sp>
        <p:nvSpPr>
          <p:cNvPr id="29" name="Object 16"/>
          <p:cNvSpPr txBox="1"/>
          <p:nvPr/>
        </p:nvSpPr>
        <p:spPr>
          <a:xfrm>
            <a:off x="6419125" y="5395072"/>
            <a:ext cx="5315675" cy="452644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2500" b="1" kern="0" spc="-200" dirty="0" smtClean="0">
                <a:solidFill>
                  <a:srgbClr val="695300"/>
                </a:solidFill>
                <a:latin typeface="바른바탕1 L"/>
                <a:cs typeface="바른바탕3 B" pitchFamily="34" charset="0"/>
              </a:rPr>
              <a:t>아쉬운 점 </a:t>
            </a:r>
            <a:r>
              <a:rPr lang="en-US" altLang="ko-KR" sz="2500" b="1" kern="0" spc="-200" dirty="0" smtClean="0">
                <a:solidFill>
                  <a:srgbClr val="695300"/>
                </a:solidFill>
                <a:latin typeface="바른바탕1 L"/>
                <a:cs typeface="바른바탕3 B" pitchFamily="34" charset="0"/>
              </a:rPr>
              <a:t>2.</a:t>
            </a:r>
            <a:endParaRPr lang="en-US" b="1" dirty="0">
              <a:latin typeface="바른바탕1 L"/>
            </a:endParaRPr>
          </a:p>
        </p:txBody>
      </p:sp>
      <p:grpSp>
        <p:nvGrpSpPr>
          <p:cNvPr id="31" name="그룹 1004"/>
          <p:cNvGrpSpPr/>
          <p:nvPr/>
        </p:nvGrpSpPr>
        <p:grpSpPr>
          <a:xfrm>
            <a:off x="6248400" y="5847716"/>
            <a:ext cx="8072776" cy="76909"/>
            <a:chOff x="8533333" y="2757254"/>
            <a:chExt cx="8072776" cy="156406"/>
          </a:xfrm>
        </p:grpSpPr>
        <p:pic>
          <p:nvPicPr>
            <p:cNvPr id="32" name="Object 1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533333" y="2757254"/>
              <a:ext cx="8072776" cy="156406"/>
            </a:xfrm>
            <a:prstGeom prst="rect">
              <a:avLst/>
            </a:prstGeom>
          </p:spPr>
        </p:pic>
      </p:grpSp>
      <p:sp>
        <p:nvSpPr>
          <p:cNvPr id="34" name="Object 20"/>
          <p:cNvSpPr txBox="1"/>
          <p:nvPr/>
        </p:nvSpPr>
        <p:spPr>
          <a:xfrm>
            <a:off x="6228766" y="6063848"/>
            <a:ext cx="9940955" cy="1746652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>
              <a:lnSpc>
                <a:spcPct val="150000"/>
              </a:lnSpc>
            </a:pPr>
            <a:r>
              <a:rPr lang="ko-KR" altLang="en-US" sz="3400" b="1" kern="0" spc="-200" dirty="0" smtClean="0">
                <a:solidFill>
                  <a:srgbClr val="695300"/>
                </a:solidFill>
                <a:latin typeface="바른바탕1 L"/>
                <a:cs typeface="바른바탕3 B" pitchFamily="34" charset="0"/>
              </a:rPr>
              <a:t>프로그램 안에서 사용자의 입력 오류를 고려하여 설계하지 못함</a:t>
            </a:r>
            <a:r>
              <a:rPr lang="en-US" altLang="ko-KR" sz="3400" b="1" kern="0" spc="-200" dirty="0" smtClean="0">
                <a:solidFill>
                  <a:srgbClr val="695300"/>
                </a:solidFill>
                <a:latin typeface="바른바탕1 L"/>
                <a:cs typeface="바른바탕3 B" pitchFamily="34" charset="0"/>
              </a:rPr>
              <a:t>.</a:t>
            </a:r>
            <a:endParaRPr lang="en-US" b="1" dirty="0">
              <a:latin typeface="바른바탕1 L"/>
            </a:endParaRPr>
          </a:p>
        </p:txBody>
      </p:sp>
      <p:sp>
        <p:nvSpPr>
          <p:cNvPr id="36" name="Object 10"/>
          <p:cNvSpPr txBox="1"/>
          <p:nvPr/>
        </p:nvSpPr>
        <p:spPr>
          <a:xfrm>
            <a:off x="789699" y="8953500"/>
            <a:ext cx="810501" cy="51365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200" b="1" kern="0" spc="-100" dirty="0" smtClean="0">
                <a:solidFill>
                  <a:srgbClr val="695300"/>
                </a:solidFill>
                <a:latin typeface="바른바탕1 L"/>
                <a:cs typeface="바른바탕3 B" pitchFamily="34" charset="0"/>
              </a:rPr>
              <a:t>016</a:t>
            </a:r>
            <a:endParaRPr lang="en-US" b="1" dirty="0">
              <a:latin typeface="바른바탕1 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FF8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09600" y="650494"/>
            <a:ext cx="14921833" cy="8984726"/>
            <a:chOff x="748607" y="650494"/>
            <a:chExt cx="14921833" cy="898472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8607" y="650494"/>
              <a:ext cx="14921833" cy="8984726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1944438" y="5030636"/>
            <a:ext cx="15241980" cy="3792492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6600" b="1" kern="0" spc="-1200" dirty="0" smtClean="0">
                <a:solidFill>
                  <a:srgbClr val="695300"/>
                </a:solidFill>
                <a:latin typeface="바른바탕1 L"/>
                <a:cs typeface="Black Han Sans" pitchFamily="34" charset="0"/>
              </a:rPr>
              <a:t>마칩니다.</a:t>
            </a:r>
            <a:endParaRPr lang="en-US" b="1" dirty="0">
              <a:latin typeface="바른바탕1 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90601" y="926148"/>
            <a:ext cx="1752600" cy="59306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600" b="1" kern="0" spc="-200" dirty="0" smtClean="0">
                <a:solidFill>
                  <a:srgbClr val="695300"/>
                </a:solidFill>
                <a:latin typeface="바른바탕1 L"/>
                <a:cs typeface="바른바탕3 B" pitchFamily="34" charset="0"/>
              </a:rPr>
              <a:t>Thank you!</a:t>
            </a:r>
            <a:endParaRPr lang="en-US" b="1" dirty="0">
              <a:latin typeface="바른바탕1 L"/>
            </a:endParaRPr>
          </a:p>
        </p:txBody>
      </p:sp>
      <p:grpSp>
        <p:nvGrpSpPr>
          <p:cNvPr id="1002" name="그룹 1002"/>
          <p:cNvGrpSpPr/>
          <p:nvPr/>
        </p:nvGrpSpPr>
        <p:grpSpPr>
          <a:xfrm>
            <a:off x="9988412" y="2386381"/>
            <a:ext cx="6721982" cy="7935002"/>
            <a:chOff x="14534322" y="5678163"/>
            <a:chExt cx="4042424" cy="4771903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534322" y="5678163"/>
              <a:ext cx="4042424" cy="4771903"/>
            </a:xfrm>
            <a:prstGeom prst="rect">
              <a:avLst/>
            </a:prstGeom>
          </p:spPr>
        </p:pic>
      </p:grpSp>
      <p:sp>
        <p:nvSpPr>
          <p:cNvPr id="20" name="Object 10"/>
          <p:cNvSpPr txBox="1"/>
          <p:nvPr/>
        </p:nvSpPr>
        <p:spPr>
          <a:xfrm>
            <a:off x="789699" y="8953500"/>
            <a:ext cx="810501" cy="51365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200" b="1" kern="0" spc="-100" dirty="0" smtClean="0">
                <a:solidFill>
                  <a:srgbClr val="695300"/>
                </a:solidFill>
                <a:latin typeface="바른바탕1 L"/>
                <a:cs typeface="바른바탕3 B" pitchFamily="34" charset="0"/>
              </a:rPr>
              <a:t>017</a:t>
            </a:r>
            <a:endParaRPr lang="en-US" b="1" dirty="0">
              <a:latin typeface="바른바탕1 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8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56783" y="650494"/>
            <a:ext cx="16972147" cy="8984726"/>
            <a:chOff x="656783" y="650494"/>
            <a:chExt cx="16972147" cy="898472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6783" y="650494"/>
              <a:ext cx="16972147" cy="8984726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3227839" y="3467664"/>
            <a:ext cx="2731166" cy="207485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9100" b="1" kern="0" spc="-600" dirty="0" smtClean="0">
                <a:solidFill>
                  <a:srgbClr val="FFEC00"/>
                </a:solidFill>
                <a:latin typeface="바른바탕1 L"/>
                <a:cs typeface="바른바탕3 B" pitchFamily="34" charset="0"/>
              </a:rPr>
              <a:t>01</a:t>
            </a:r>
            <a:endParaRPr lang="en-US" b="1" dirty="0">
              <a:latin typeface="바른바탕1 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698714" y="3467664"/>
            <a:ext cx="2731166" cy="207485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9100" b="1" kern="0" spc="-600" dirty="0" smtClean="0">
                <a:solidFill>
                  <a:srgbClr val="FFEC00"/>
                </a:solidFill>
                <a:latin typeface="바른바탕1 L"/>
                <a:cs typeface="바른바탕3 B" pitchFamily="34" charset="0"/>
              </a:rPr>
              <a:t>02</a:t>
            </a:r>
            <a:endParaRPr lang="en-US" b="1" dirty="0">
              <a:latin typeface="바른바탕1 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993952" y="3467664"/>
            <a:ext cx="2731166" cy="207485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9100" b="1" kern="0" spc="-600" dirty="0" smtClean="0">
                <a:solidFill>
                  <a:srgbClr val="FFEC00"/>
                </a:solidFill>
                <a:latin typeface="바른바탕1 L"/>
                <a:cs typeface="바른바탕3 B" pitchFamily="34" charset="0"/>
              </a:rPr>
              <a:t>03</a:t>
            </a:r>
            <a:endParaRPr lang="en-US" b="1" dirty="0">
              <a:latin typeface="바른바탕1 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349724" y="3467664"/>
            <a:ext cx="2731166" cy="207485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9100" b="1" kern="0" spc="-600" dirty="0" smtClean="0">
                <a:solidFill>
                  <a:srgbClr val="FFEC00"/>
                </a:solidFill>
                <a:latin typeface="바른바탕1 L"/>
                <a:cs typeface="바른바탕3 B" pitchFamily="34" charset="0"/>
              </a:rPr>
              <a:t>04</a:t>
            </a:r>
            <a:endParaRPr lang="en-US" b="1" dirty="0">
              <a:latin typeface="바른바탕1 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38200" y="872910"/>
            <a:ext cx="3358180" cy="152739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6700" b="1" kern="0" spc="-400" dirty="0" smtClean="0">
                <a:solidFill>
                  <a:srgbClr val="695300"/>
                </a:solidFill>
                <a:latin typeface="바른바탕1 L"/>
                <a:cs typeface="바른바탕3 B" pitchFamily="34" charset="0"/>
              </a:rPr>
              <a:t>목차</a:t>
            </a:r>
            <a:endParaRPr lang="en-US" b="1" dirty="0">
              <a:latin typeface="바른바탕1 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89699" y="8953500"/>
            <a:ext cx="810501" cy="51365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200" b="1" kern="0" spc="-100" dirty="0" smtClean="0">
                <a:solidFill>
                  <a:srgbClr val="695300"/>
                </a:solidFill>
                <a:latin typeface="바른바탕1 L"/>
                <a:cs typeface="바른바탕3 B" pitchFamily="34" charset="0"/>
              </a:rPr>
              <a:t>001</a:t>
            </a:r>
            <a:endParaRPr lang="en-US" b="1" dirty="0">
              <a:latin typeface="바른바탕1 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362618" y="5466320"/>
            <a:ext cx="3396226" cy="1123904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ko-KR" altLang="en-US" sz="4900" b="1" kern="0" spc="-300" dirty="0" err="1" smtClean="0">
                <a:solidFill>
                  <a:srgbClr val="695300"/>
                </a:solidFill>
                <a:latin typeface="바른바탕1 L"/>
                <a:cs typeface="바른바탕3 B" pitchFamily="34" charset="0"/>
              </a:rPr>
              <a:t>개발배경</a:t>
            </a:r>
            <a:endParaRPr lang="en-US" b="1" dirty="0">
              <a:latin typeface="바른바탕1 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191383" y="4805450"/>
            <a:ext cx="3533131" cy="571703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2500" b="1" kern="0" spc="-200" dirty="0" smtClean="0">
                <a:solidFill>
                  <a:srgbClr val="695300"/>
                </a:solidFill>
                <a:latin typeface="바른바탕1 L"/>
                <a:cs typeface="바른바탕1 L" pitchFamily="34" charset="0"/>
              </a:rPr>
              <a:t>첫번째 이야기</a:t>
            </a:r>
            <a:endParaRPr lang="en-US" b="1" dirty="0">
              <a:latin typeface="바른바탕1 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715209" y="5466320"/>
            <a:ext cx="3396226" cy="1123904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ko-KR" altLang="en-US" sz="4900" b="1" kern="0" spc="-300" dirty="0" err="1" smtClean="0">
                <a:solidFill>
                  <a:srgbClr val="695300"/>
                </a:solidFill>
                <a:latin typeface="바른바탕1 L"/>
                <a:cs typeface="바른바탕3 B" pitchFamily="34" charset="0"/>
              </a:rPr>
              <a:t>사용이론</a:t>
            </a:r>
            <a:endParaRPr lang="en-US" b="1" dirty="0">
              <a:latin typeface="바른바탕1 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543973" y="4805450"/>
            <a:ext cx="3533131" cy="571703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2500" b="1" kern="0" spc="-200" dirty="0" smtClean="0">
                <a:solidFill>
                  <a:srgbClr val="695300"/>
                </a:solidFill>
                <a:latin typeface="바른바탕1 L"/>
                <a:cs typeface="바른바탕1 L" pitchFamily="34" charset="0"/>
              </a:rPr>
              <a:t>두번째 이야기</a:t>
            </a:r>
            <a:endParaRPr lang="en-US" b="1" dirty="0">
              <a:latin typeface="바른바탕1 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067800" y="5466320"/>
            <a:ext cx="3396226" cy="1123904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ko-KR" altLang="en-US" sz="4900" b="1" kern="0" spc="-300" dirty="0" err="1" smtClean="0">
                <a:solidFill>
                  <a:srgbClr val="695300"/>
                </a:solidFill>
                <a:latin typeface="바른바탕1 L"/>
                <a:cs typeface="바른바탕3 B" pitchFamily="34" charset="0"/>
              </a:rPr>
              <a:t>오류개선</a:t>
            </a:r>
            <a:endParaRPr lang="en-US" b="1" dirty="0">
              <a:latin typeface="바른바탕1 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896564" y="4805450"/>
            <a:ext cx="3533131" cy="571703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2500" b="1" kern="0" spc="-200" dirty="0" smtClean="0">
                <a:solidFill>
                  <a:srgbClr val="695300"/>
                </a:solidFill>
                <a:latin typeface="바른바탕1 L"/>
                <a:cs typeface="바른바탕1 L" pitchFamily="34" charset="0"/>
              </a:rPr>
              <a:t>세번째 이야기</a:t>
            </a:r>
            <a:endParaRPr lang="en-US" b="1" dirty="0">
              <a:latin typeface="바른바탕1 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2420390" y="5466320"/>
            <a:ext cx="3396226" cy="1123904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ko-KR" altLang="en-US" sz="4900" b="1" kern="0" spc="-300" dirty="0" err="1" smtClean="0">
                <a:solidFill>
                  <a:srgbClr val="695300"/>
                </a:solidFill>
                <a:latin typeface="바른바탕1 L"/>
                <a:cs typeface="바른바탕3 B" pitchFamily="34" charset="0"/>
              </a:rPr>
              <a:t>아쉬운점</a:t>
            </a:r>
            <a:endParaRPr lang="en-US" b="1" dirty="0">
              <a:latin typeface="바른바탕1 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2249154" y="4805450"/>
            <a:ext cx="3533131" cy="571703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2500" b="1" kern="0" spc="-200" dirty="0" smtClean="0">
                <a:solidFill>
                  <a:srgbClr val="695300"/>
                </a:solidFill>
                <a:latin typeface="바른바탕1 L"/>
                <a:cs typeface="바른바탕1 L" pitchFamily="34" charset="0"/>
              </a:rPr>
              <a:t>네번째 이야기</a:t>
            </a:r>
            <a:endParaRPr lang="en-US" b="1" dirty="0">
              <a:latin typeface="바른바탕1 L"/>
            </a:endParaRPr>
          </a:p>
        </p:txBody>
      </p:sp>
      <p:grpSp>
        <p:nvGrpSpPr>
          <p:cNvPr id="1002" name="그룹 1002"/>
          <p:cNvGrpSpPr/>
          <p:nvPr/>
        </p:nvGrpSpPr>
        <p:grpSpPr>
          <a:xfrm>
            <a:off x="5577324" y="4915464"/>
            <a:ext cx="190476" cy="190476"/>
            <a:chOff x="5710746" y="5425337"/>
            <a:chExt cx="190476" cy="190476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710746" y="5425337"/>
              <a:ext cx="190476" cy="19047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914197" y="4915464"/>
            <a:ext cx="190476" cy="190476"/>
            <a:chOff x="9047619" y="5425337"/>
            <a:chExt cx="190476" cy="190476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047619" y="5425337"/>
              <a:ext cx="190476" cy="19047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2285626" y="4915464"/>
            <a:ext cx="190476" cy="190476"/>
            <a:chOff x="12419048" y="5425337"/>
            <a:chExt cx="190476" cy="19047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419048" y="5425337"/>
              <a:ext cx="190476" cy="19047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990600" y="1787310"/>
            <a:ext cx="1481873" cy="156406"/>
            <a:chOff x="1421990" y="2390979"/>
            <a:chExt cx="1481873" cy="156406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21990" y="2390979"/>
              <a:ext cx="1481873" cy="156406"/>
            </a:xfrm>
            <a:prstGeom prst="rect">
              <a:avLst/>
            </a:prstGeom>
          </p:spPr>
        </p:pic>
      </p:grpSp>
      <p:sp>
        <p:nvSpPr>
          <p:cNvPr id="31" name="Object 31"/>
          <p:cNvSpPr txBox="1"/>
          <p:nvPr/>
        </p:nvSpPr>
        <p:spPr>
          <a:xfrm>
            <a:off x="15240000" y="800100"/>
            <a:ext cx="2254870" cy="933194"/>
          </a:xfrm>
          <a:prstGeom prst="rect">
            <a:avLst/>
          </a:prstGeom>
          <a:noFill/>
        </p:spPr>
        <p:txBody>
          <a:bodyPr wrap="square" rtlCol="0"/>
          <a:lstStyle/>
          <a:p>
            <a:pPr algn="r"/>
            <a:r>
              <a:rPr lang="ko-KR" altLang="en-US" b="1" kern="0" spc="-100" dirty="0" smtClean="0">
                <a:solidFill>
                  <a:srgbClr val="695300"/>
                </a:solidFill>
                <a:latin typeface="바른바탕1 L"/>
                <a:cs typeface="바른바탕1 L" pitchFamily="34" charset="0"/>
              </a:rPr>
              <a:t>공공데이터를 활용한 데이터 시각화</a:t>
            </a:r>
            <a:endParaRPr lang="en-US" b="1" dirty="0">
              <a:latin typeface="바른바탕1 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8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345058" y="3261081"/>
            <a:ext cx="10131739" cy="6309479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2500" b="1" kern="0" spc="-800" dirty="0" smtClean="0">
                <a:solidFill>
                  <a:srgbClr val="695300"/>
                </a:solidFill>
                <a:latin typeface="바른바탕1 L"/>
                <a:cs typeface="바른바탕3 B" pitchFamily="34" charset="0"/>
              </a:rPr>
              <a:t>첫번째</a:t>
            </a:r>
          </a:p>
          <a:p>
            <a:pPr algn="just"/>
            <a:r>
              <a:rPr lang="en-US" sz="12500" b="1" kern="0" spc="-800" dirty="0" smtClean="0">
                <a:solidFill>
                  <a:srgbClr val="695300"/>
                </a:solidFill>
                <a:latin typeface="바른바탕1 L"/>
                <a:cs typeface="바른바탕3 B" pitchFamily="34" charset="0"/>
              </a:rPr>
              <a:t>   이야기</a:t>
            </a:r>
            <a:endParaRPr lang="en-US" b="1" dirty="0">
              <a:latin typeface="바른바탕1 L"/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2173587" y="2499531"/>
            <a:ext cx="7140883" cy="7832578"/>
            <a:chOff x="3679632" y="2841173"/>
            <a:chExt cx="7140883" cy="783257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79632" y="2841173"/>
              <a:ext cx="7140883" cy="7832578"/>
            </a:xfrm>
            <a:prstGeom prst="rect">
              <a:avLst/>
            </a:prstGeom>
          </p:spPr>
        </p:pic>
      </p:grpSp>
      <p:sp>
        <p:nvSpPr>
          <p:cNvPr id="7" name="Object 31"/>
          <p:cNvSpPr txBox="1"/>
          <p:nvPr/>
        </p:nvSpPr>
        <p:spPr>
          <a:xfrm>
            <a:off x="15240000" y="800100"/>
            <a:ext cx="2254870" cy="933194"/>
          </a:xfrm>
          <a:prstGeom prst="rect">
            <a:avLst/>
          </a:prstGeom>
          <a:noFill/>
        </p:spPr>
        <p:txBody>
          <a:bodyPr wrap="square" rtlCol="0"/>
          <a:lstStyle/>
          <a:p>
            <a:pPr algn="r"/>
            <a:r>
              <a:rPr lang="ko-KR" altLang="en-US" b="1" kern="0" spc="-100" dirty="0" smtClean="0">
                <a:solidFill>
                  <a:srgbClr val="695300"/>
                </a:solidFill>
                <a:latin typeface="바른바탕1 L"/>
                <a:cs typeface="바른바탕1 L" pitchFamily="34" charset="0"/>
              </a:rPr>
              <a:t>공공데이터를 활용한 데이터 시각화</a:t>
            </a:r>
            <a:endParaRPr lang="en-US" b="1" dirty="0">
              <a:latin typeface="바른바탕1 L"/>
            </a:endParaRPr>
          </a:p>
        </p:txBody>
      </p:sp>
      <p:sp>
        <p:nvSpPr>
          <p:cNvPr id="8" name="Object 10"/>
          <p:cNvSpPr txBox="1"/>
          <p:nvPr/>
        </p:nvSpPr>
        <p:spPr>
          <a:xfrm>
            <a:off x="789699" y="8953500"/>
            <a:ext cx="810501" cy="51365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200" b="1" kern="0" spc="-100" dirty="0" smtClean="0">
                <a:solidFill>
                  <a:srgbClr val="695300"/>
                </a:solidFill>
                <a:latin typeface="바른바탕1 L"/>
                <a:cs typeface="바른바탕3 B" pitchFamily="34" charset="0"/>
              </a:rPr>
              <a:t>002</a:t>
            </a:r>
            <a:endParaRPr lang="en-US" b="1" dirty="0">
              <a:latin typeface="바른바탕1 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8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56783" y="650494"/>
            <a:ext cx="16972147" cy="8984726"/>
            <a:chOff x="656783" y="650494"/>
            <a:chExt cx="16972147" cy="898472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6783" y="650494"/>
              <a:ext cx="16972147" cy="8984726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421990" y="1370853"/>
            <a:ext cx="8409872" cy="2336989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4600" b="1" kern="0" spc="-300" dirty="0" smtClean="0">
                <a:solidFill>
                  <a:srgbClr val="695300"/>
                </a:solidFill>
                <a:latin typeface="바른바탕1 L"/>
                <a:cs typeface="바른바탕3 B" pitchFamily="34" charset="0"/>
              </a:rPr>
              <a:t>첫번째</a:t>
            </a:r>
          </a:p>
          <a:p>
            <a:pPr algn="just"/>
            <a:r>
              <a:rPr lang="en-US" sz="4600" b="1" kern="0" spc="-300" dirty="0" smtClean="0">
                <a:solidFill>
                  <a:srgbClr val="695300"/>
                </a:solidFill>
                <a:latin typeface="바른바탕1 L"/>
                <a:cs typeface="바른바탕3 B" pitchFamily="34" charset="0"/>
              </a:rPr>
              <a:t>이야기</a:t>
            </a:r>
            <a:r>
              <a:rPr lang="en-US" sz="4600" b="1" kern="0" spc="-300" dirty="0" smtClean="0">
                <a:solidFill>
                  <a:srgbClr val="FFEC00"/>
                </a:solidFill>
                <a:latin typeface="바른바탕1 L"/>
                <a:cs typeface="바른바탕3 B" pitchFamily="34" charset="0"/>
              </a:rPr>
              <a:t> 주제</a:t>
            </a:r>
            <a:endParaRPr lang="en-US" b="1" dirty="0">
              <a:latin typeface="바른바탕1 L"/>
            </a:endParaRPr>
          </a:p>
        </p:txBody>
      </p:sp>
      <p:grpSp>
        <p:nvGrpSpPr>
          <p:cNvPr id="1002" name="그룹 1002"/>
          <p:cNvGrpSpPr/>
          <p:nvPr/>
        </p:nvGrpSpPr>
        <p:grpSpPr>
          <a:xfrm>
            <a:off x="1632047" y="2777294"/>
            <a:ext cx="2635153" cy="156406"/>
            <a:chOff x="1421990" y="2890417"/>
            <a:chExt cx="2635153" cy="156406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21990" y="2890417"/>
              <a:ext cx="2635153" cy="156406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1457100" y="4152900"/>
            <a:ext cx="981300" cy="736571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4400" b="1" kern="0" spc="-200" dirty="0" smtClean="0">
                <a:solidFill>
                  <a:srgbClr val="695300"/>
                </a:solidFill>
                <a:latin typeface="바른바탕1 L"/>
                <a:cs typeface="바른바탕3 B" pitchFamily="34" charset="0"/>
              </a:rPr>
              <a:t>01</a:t>
            </a:r>
            <a:endParaRPr lang="en-US" sz="2800" b="1" dirty="0">
              <a:latin typeface="바른바탕1 L"/>
            </a:endParaRPr>
          </a:p>
        </p:txBody>
      </p:sp>
      <p:grpSp>
        <p:nvGrpSpPr>
          <p:cNvPr id="1003" name="그룹 1003"/>
          <p:cNvGrpSpPr/>
          <p:nvPr/>
        </p:nvGrpSpPr>
        <p:grpSpPr>
          <a:xfrm>
            <a:off x="1402943" y="4957880"/>
            <a:ext cx="7111343" cy="156406"/>
            <a:chOff x="1402943" y="4957880"/>
            <a:chExt cx="7111343" cy="156406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02943" y="4957880"/>
              <a:ext cx="7111343" cy="156406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2438400" y="4225506"/>
            <a:ext cx="1949857" cy="645774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3400" b="1" kern="0" spc="-200" dirty="0" err="1" smtClean="0">
                <a:solidFill>
                  <a:srgbClr val="695300"/>
                </a:solidFill>
                <a:latin typeface="바른바탕1 L"/>
                <a:cs typeface="바른바탕3 B" pitchFamily="34" charset="0"/>
              </a:rPr>
              <a:t>개발배경</a:t>
            </a:r>
            <a:endParaRPr lang="en-US" b="1" dirty="0">
              <a:latin typeface="바른바탕1 L"/>
            </a:endParaRPr>
          </a:p>
        </p:txBody>
      </p:sp>
      <p:sp>
        <p:nvSpPr>
          <p:cNvPr id="23" name="Object 31"/>
          <p:cNvSpPr txBox="1"/>
          <p:nvPr/>
        </p:nvSpPr>
        <p:spPr>
          <a:xfrm>
            <a:off x="15240000" y="800100"/>
            <a:ext cx="2254870" cy="933194"/>
          </a:xfrm>
          <a:prstGeom prst="rect">
            <a:avLst/>
          </a:prstGeom>
          <a:noFill/>
        </p:spPr>
        <p:txBody>
          <a:bodyPr wrap="square" rtlCol="0"/>
          <a:lstStyle/>
          <a:p>
            <a:pPr algn="r"/>
            <a:r>
              <a:rPr lang="ko-KR" altLang="en-US" b="1" kern="0" spc="-100" dirty="0" smtClean="0">
                <a:solidFill>
                  <a:srgbClr val="695300"/>
                </a:solidFill>
                <a:latin typeface="바른바탕1 L"/>
                <a:cs typeface="바른바탕1 L" pitchFamily="34" charset="0"/>
              </a:rPr>
              <a:t>공공데이터를 활용한 데이터 시각화</a:t>
            </a:r>
            <a:endParaRPr lang="en-US" b="1" dirty="0">
              <a:latin typeface="바른바탕1 L"/>
            </a:endParaRPr>
          </a:p>
        </p:txBody>
      </p:sp>
      <p:grpSp>
        <p:nvGrpSpPr>
          <p:cNvPr id="24" name="그룹 1002"/>
          <p:cNvGrpSpPr/>
          <p:nvPr/>
        </p:nvGrpSpPr>
        <p:grpSpPr>
          <a:xfrm>
            <a:off x="9372600" y="2247900"/>
            <a:ext cx="7276190" cy="3343590"/>
            <a:chOff x="9428571" y="3676599"/>
            <a:chExt cx="7276190" cy="3343590"/>
          </a:xfrm>
        </p:grpSpPr>
        <p:pic>
          <p:nvPicPr>
            <p:cNvPr id="25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428571" y="3676599"/>
              <a:ext cx="7276190" cy="3343590"/>
            </a:xfrm>
            <a:prstGeom prst="rect">
              <a:avLst/>
            </a:prstGeom>
          </p:spPr>
        </p:pic>
      </p:grpSp>
      <p:sp>
        <p:nvSpPr>
          <p:cNvPr id="26" name="Object 64"/>
          <p:cNvSpPr txBox="1"/>
          <p:nvPr/>
        </p:nvSpPr>
        <p:spPr>
          <a:xfrm>
            <a:off x="9469029" y="2474112"/>
            <a:ext cx="7086600" cy="656301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ko-KR" altLang="en-US" sz="3400" b="1" kern="0" spc="-200" dirty="0" smtClean="0">
                <a:solidFill>
                  <a:srgbClr val="695300"/>
                </a:solidFill>
                <a:latin typeface="바른바탕1 L"/>
                <a:cs typeface="바른바탕3 B" pitchFamily="34" charset="0"/>
              </a:rPr>
              <a:t>내 님은 도대체 어디에</a:t>
            </a:r>
            <a:r>
              <a:rPr lang="en-US" sz="3400" b="1" kern="0" spc="-200" dirty="0" smtClean="0">
                <a:solidFill>
                  <a:srgbClr val="695300"/>
                </a:solidFill>
                <a:latin typeface="바른바탕1 L"/>
                <a:cs typeface="바른바탕3 B" pitchFamily="34" charset="0"/>
              </a:rPr>
              <a:t>?</a:t>
            </a:r>
            <a:endParaRPr lang="en-US" b="1" dirty="0">
              <a:latin typeface="바른바탕1 L"/>
            </a:endParaRPr>
          </a:p>
        </p:txBody>
      </p:sp>
      <p:sp>
        <p:nvSpPr>
          <p:cNvPr id="27" name="Object 65"/>
          <p:cNvSpPr txBox="1"/>
          <p:nvPr/>
        </p:nvSpPr>
        <p:spPr>
          <a:xfrm>
            <a:off x="9469029" y="3144942"/>
            <a:ext cx="7107472" cy="181293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2400" b="1" kern="0" spc="-100" dirty="0" err="1" smtClean="0">
                <a:solidFill>
                  <a:srgbClr val="695300"/>
                </a:solidFill>
                <a:latin typeface="바른바탕1 L"/>
                <a:cs typeface="THE명품고딕R" pitchFamily="34" charset="0"/>
              </a:rPr>
              <a:t>저출생</a:t>
            </a:r>
            <a:r>
              <a:rPr lang="en-US" altLang="ko-KR" sz="2400" b="1" kern="0" spc="-100" dirty="0" smtClean="0">
                <a:solidFill>
                  <a:srgbClr val="695300"/>
                </a:solidFill>
                <a:latin typeface="바른바탕1 L"/>
                <a:cs typeface="THE명품고딕R" pitchFamily="34" charset="0"/>
              </a:rPr>
              <a:t>, </a:t>
            </a:r>
            <a:r>
              <a:rPr lang="ko-KR" altLang="en-US" sz="2400" b="1" kern="0" spc="-100" dirty="0" smtClean="0">
                <a:solidFill>
                  <a:srgbClr val="695300"/>
                </a:solidFill>
                <a:latin typeface="바른바탕1 L"/>
                <a:cs typeface="THE명품고딕R" pitchFamily="34" charset="0"/>
              </a:rPr>
              <a:t>비혼</a:t>
            </a:r>
            <a:r>
              <a:rPr lang="en-US" altLang="ko-KR" sz="2400" b="1" kern="0" spc="-100" dirty="0" smtClean="0">
                <a:solidFill>
                  <a:srgbClr val="695300"/>
                </a:solidFill>
                <a:latin typeface="바른바탕1 L"/>
                <a:cs typeface="THE명품고딕R" pitchFamily="34" charset="0"/>
              </a:rPr>
              <a:t>, </a:t>
            </a:r>
            <a:r>
              <a:rPr lang="ko-KR" altLang="en-US" sz="2400" b="1" kern="0" spc="-100" dirty="0" err="1" smtClean="0">
                <a:solidFill>
                  <a:srgbClr val="695300"/>
                </a:solidFill>
                <a:latin typeface="바른바탕1 L"/>
                <a:cs typeface="THE명품고딕R" pitchFamily="34" charset="0"/>
              </a:rPr>
              <a:t>남녀갈등</a:t>
            </a:r>
            <a:r>
              <a:rPr lang="ko-KR" altLang="en-US" sz="2400" b="1" kern="0" spc="-100" dirty="0" smtClean="0">
                <a:solidFill>
                  <a:srgbClr val="695300"/>
                </a:solidFill>
                <a:latin typeface="바른바탕1 L"/>
                <a:cs typeface="THE명품고딕R" pitchFamily="34" charset="0"/>
              </a:rPr>
              <a:t> 등으로 연애 및 </a:t>
            </a:r>
            <a:r>
              <a:rPr lang="ko-KR" altLang="en-US" sz="2400" b="1" kern="0" spc="-100" dirty="0" err="1" smtClean="0">
                <a:solidFill>
                  <a:srgbClr val="695300"/>
                </a:solidFill>
                <a:latin typeface="바른바탕1 L"/>
                <a:cs typeface="THE명품고딕R" pitchFamily="34" charset="0"/>
              </a:rPr>
              <a:t>혼인율이</a:t>
            </a:r>
            <a:r>
              <a:rPr lang="ko-KR" altLang="en-US" sz="2400" b="1" kern="0" spc="-100" dirty="0" smtClean="0">
                <a:solidFill>
                  <a:srgbClr val="695300"/>
                </a:solidFill>
                <a:latin typeface="바른바탕1 L"/>
                <a:cs typeface="THE명품고딕R" pitchFamily="34" charset="0"/>
              </a:rPr>
              <a:t> 낮아져가는 </a:t>
            </a:r>
            <a:r>
              <a:rPr lang="ko-KR" altLang="en-US" sz="2400" b="1" kern="0" spc="-100" dirty="0" smtClean="0">
                <a:solidFill>
                  <a:srgbClr val="695300"/>
                </a:solidFill>
                <a:latin typeface="바른바탕1 L"/>
                <a:cs typeface="THE명품고딕R" pitchFamily="34" charset="0"/>
              </a:rPr>
              <a:t>시대에 사람들이 </a:t>
            </a:r>
            <a:r>
              <a:rPr lang="ko-KR" altLang="en-US" sz="2400" b="1" kern="0" spc="-100" dirty="0" smtClean="0">
                <a:solidFill>
                  <a:srgbClr val="695300"/>
                </a:solidFill>
                <a:latin typeface="바른바탕1 L"/>
                <a:cs typeface="THE명품고딕R" pitchFamily="34" charset="0"/>
              </a:rPr>
              <a:t>원하는 사람을 만날 확률이 어느정도 </a:t>
            </a:r>
            <a:r>
              <a:rPr lang="ko-KR" altLang="en-US" sz="2400" b="1" kern="0" spc="-100" dirty="0" err="1" smtClean="0">
                <a:solidFill>
                  <a:srgbClr val="695300"/>
                </a:solidFill>
                <a:latin typeface="바른바탕1 L"/>
                <a:cs typeface="THE명품고딕R" pitchFamily="34" charset="0"/>
              </a:rPr>
              <a:t>될까가</a:t>
            </a:r>
            <a:r>
              <a:rPr lang="ko-KR" altLang="en-US" sz="2400" b="1" kern="0" spc="-100" dirty="0" smtClean="0">
                <a:solidFill>
                  <a:srgbClr val="695300"/>
                </a:solidFill>
                <a:latin typeface="바른바탕1 L"/>
                <a:cs typeface="THE명품고딕R" pitchFamily="34" charset="0"/>
              </a:rPr>
              <a:t> 궁금하여 개발하게 되었습니다</a:t>
            </a:r>
            <a:r>
              <a:rPr lang="en-US" altLang="ko-KR" sz="2400" b="1" kern="0" spc="-100" dirty="0" smtClean="0">
                <a:solidFill>
                  <a:srgbClr val="695300"/>
                </a:solidFill>
                <a:latin typeface="바른바탕1 L"/>
                <a:cs typeface="THE명품고딕R" pitchFamily="34" charset="0"/>
              </a:rPr>
              <a:t>.</a:t>
            </a:r>
            <a:endParaRPr lang="en-US" sz="2400" b="1" dirty="0">
              <a:latin typeface="바른바탕1 L"/>
            </a:endParaRPr>
          </a:p>
        </p:txBody>
      </p:sp>
      <p:grpSp>
        <p:nvGrpSpPr>
          <p:cNvPr id="28" name="그룹 1018"/>
          <p:cNvGrpSpPr/>
          <p:nvPr/>
        </p:nvGrpSpPr>
        <p:grpSpPr>
          <a:xfrm>
            <a:off x="10552620" y="5327167"/>
            <a:ext cx="4125524" cy="4959833"/>
            <a:chOff x="11114476" y="6187744"/>
            <a:chExt cx="3551026" cy="4269154"/>
          </a:xfrm>
        </p:grpSpPr>
        <p:pic>
          <p:nvPicPr>
            <p:cNvPr id="29" name="Object 6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114476" y="6187744"/>
              <a:ext cx="3551026" cy="4269154"/>
            </a:xfrm>
            <a:prstGeom prst="rect">
              <a:avLst/>
            </a:prstGeom>
          </p:spPr>
        </p:pic>
      </p:grpSp>
      <p:sp>
        <p:nvSpPr>
          <p:cNvPr id="30" name="Object 10"/>
          <p:cNvSpPr txBox="1"/>
          <p:nvPr/>
        </p:nvSpPr>
        <p:spPr>
          <a:xfrm>
            <a:off x="789699" y="8953500"/>
            <a:ext cx="810501" cy="51365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200" b="1" kern="0" spc="-100" dirty="0" smtClean="0">
                <a:solidFill>
                  <a:srgbClr val="695300"/>
                </a:solidFill>
                <a:latin typeface="바른바탕1 L"/>
                <a:cs typeface="바른바탕3 B" pitchFamily="34" charset="0"/>
              </a:rPr>
              <a:t>003</a:t>
            </a:r>
            <a:endParaRPr lang="en-US" b="1" dirty="0">
              <a:latin typeface="바른바탕1 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8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56783" y="650494"/>
            <a:ext cx="16972147" cy="8984726"/>
            <a:chOff x="656783" y="650494"/>
            <a:chExt cx="16972147" cy="898472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6783" y="650494"/>
              <a:ext cx="16972147" cy="898472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421990" y="4666667"/>
            <a:ext cx="15092296" cy="4266667"/>
            <a:chOff x="1421990" y="4666667"/>
            <a:chExt cx="15092296" cy="426666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21990" y="4666667"/>
              <a:ext cx="15092296" cy="426666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715700" y="3337138"/>
            <a:ext cx="3256870" cy="2159305"/>
            <a:chOff x="1715700" y="3337138"/>
            <a:chExt cx="3256870" cy="2159305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15700" y="3337138"/>
              <a:ext cx="3256870" cy="2159305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1421990" y="1370853"/>
            <a:ext cx="15067015" cy="2336989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4600" b="1" kern="0" spc="-300" dirty="0" smtClean="0">
                <a:solidFill>
                  <a:srgbClr val="695300"/>
                </a:solidFill>
                <a:latin typeface="바른바탕1 L"/>
                <a:cs typeface="바른바탕3 B" pitchFamily="34" charset="0"/>
              </a:rPr>
              <a:t>＂</a:t>
            </a:r>
            <a:r>
              <a:rPr lang="ko-KR" altLang="en-US" sz="4600" b="1" kern="0" spc="-300" dirty="0" smtClean="0">
                <a:solidFill>
                  <a:srgbClr val="695300"/>
                </a:solidFill>
                <a:latin typeface="바른바탕1 L"/>
                <a:cs typeface="바른바탕3 B" pitchFamily="34" charset="0"/>
              </a:rPr>
              <a:t>연애는 나중에</a:t>
            </a:r>
            <a:r>
              <a:rPr lang="en-US" altLang="ko-KR" sz="4600" b="1" kern="0" spc="-300" dirty="0" smtClean="0">
                <a:solidFill>
                  <a:srgbClr val="695300"/>
                </a:solidFill>
                <a:latin typeface="바른바탕1 L"/>
                <a:cs typeface="바른바탕3 B" pitchFamily="34" charset="0"/>
              </a:rPr>
              <a:t>…"</a:t>
            </a:r>
            <a:r>
              <a:rPr lang="en-US" sz="4600" b="1" kern="0" spc="-300" dirty="0" smtClean="0">
                <a:solidFill>
                  <a:srgbClr val="695300"/>
                </a:solidFill>
                <a:latin typeface="바른바탕1 L"/>
                <a:cs typeface="바른바탕3 B" pitchFamily="34" charset="0"/>
              </a:rPr>
              <a:t> </a:t>
            </a:r>
            <a:r>
              <a:rPr lang="ko-KR" altLang="en-US" sz="4600" b="1" kern="0" spc="-300" dirty="0" smtClean="0">
                <a:solidFill>
                  <a:srgbClr val="695300"/>
                </a:solidFill>
                <a:latin typeface="바른바탕1 L"/>
                <a:cs typeface="바른바탕3 B" pitchFamily="34" charset="0"/>
              </a:rPr>
              <a:t>에</a:t>
            </a:r>
            <a:endParaRPr lang="en-US" sz="4600" b="1" kern="0" spc="-300" dirty="0" smtClean="0">
              <a:solidFill>
                <a:srgbClr val="695300"/>
              </a:solidFill>
              <a:latin typeface="바른바탕1 L"/>
              <a:cs typeface="바른바탕3 B" pitchFamily="34" charset="0"/>
            </a:endParaRPr>
          </a:p>
          <a:p>
            <a:pPr algn="just"/>
            <a:r>
              <a:rPr lang="en-US" sz="4600" b="1" kern="0" spc="-300" dirty="0">
                <a:solidFill>
                  <a:srgbClr val="695300"/>
                </a:solidFill>
                <a:latin typeface="바른바탕1 L"/>
                <a:cs typeface="바른바탕3 B" pitchFamily="34" charset="0"/>
              </a:rPr>
              <a:t> </a:t>
            </a:r>
            <a:r>
              <a:rPr lang="en-US" sz="4600" b="1" kern="0" spc="-300" dirty="0" smtClean="0">
                <a:solidFill>
                  <a:srgbClr val="695300"/>
                </a:solidFill>
                <a:latin typeface="바른바탕1 L"/>
                <a:cs typeface="바른바탕3 B" pitchFamily="34" charset="0"/>
              </a:rPr>
              <a:t>   </a:t>
            </a:r>
            <a:r>
              <a:rPr lang="ko-KR" altLang="en-US" sz="4600" b="1" kern="0" spc="-300" dirty="0" smtClean="0">
                <a:solidFill>
                  <a:srgbClr val="695300"/>
                </a:solidFill>
                <a:latin typeface="바른바탕1 L"/>
                <a:cs typeface="바른바탕3 B" pitchFamily="34" charset="0"/>
              </a:rPr>
              <a:t>응답</a:t>
            </a:r>
            <a:r>
              <a:rPr lang="en-US" sz="4600" b="1" kern="0" spc="-300" dirty="0" smtClean="0">
                <a:solidFill>
                  <a:srgbClr val="695300"/>
                </a:solidFill>
                <a:latin typeface="바른바탕1 L"/>
                <a:cs typeface="바른바탕3 B" pitchFamily="34" charset="0"/>
              </a:rPr>
              <a:t>...</a:t>
            </a:r>
            <a:r>
              <a:rPr lang="en-US" sz="4600" b="1" kern="0" spc="-300" dirty="0" smtClean="0">
                <a:solidFill>
                  <a:srgbClr val="695300"/>
                </a:solidFill>
                <a:latin typeface="바른바탕1 L"/>
                <a:cs typeface="바른바탕3 B" pitchFamily="34" charset="0"/>
              </a:rPr>
              <a:t>69.5%</a:t>
            </a:r>
            <a:endParaRPr lang="en-US" b="1" dirty="0">
              <a:latin typeface="바른바탕1 L"/>
            </a:endParaRPr>
          </a:p>
        </p:txBody>
      </p:sp>
      <p:grpSp>
        <p:nvGrpSpPr>
          <p:cNvPr id="1004" name="그룹 1004"/>
          <p:cNvGrpSpPr/>
          <p:nvPr/>
        </p:nvGrpSpPr>
        <p:grpSpPr>
          <a:xfrm>
            <a:off x="1994009" y="2628900"/>
            <a:ext cx="2730391" cy="156406"/>
            <a:chOff x="1421990" y="2932309"/>
            <a:chExt cx="2730391" cy="156406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21990" y="2932309"/>
              <a:ext cx="2730391" cy="156406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3739549" y="8024879"/>
            <a:ext cx="1777472" cy="457131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2000" b="1" kern="0" spc="-100" dirty="0" err="1" smtClean="0">
                <a:solidFill>
                  <a:srgbClr val="695300"/>
                </a:solidFill>
                <a:latin typeface="바른바탕1 L"/>
                <a:cs typeface="THE명품고딕EB" pitchFamily="34" charset="0"/>
              </a:rPr>
              <a:t>나최고</a:t>
            </a:r>
            <a:r>
              <a:rPr lang="en-US" sz="2000" b="1" kern="0" spc="-100" dirty="0" smtClean="0">
                <a:solidFill>
                  <a:srgbClr val="695300"/>
                </a:solidFill>
                <a:latin typeface="바른바탕1 L"/>
                <a:cs typeface="THE명품고딕EB" pitchFamily="34" charset="0"/>
              </a:rPr>
              <a:t>, 9n</a:t>
            </a:r>
            <a:r>
              <a:rPr lang="ko-KR" altLang="en-US" sz="2000" b="1" kern="0" spc="-100" dirty="0" smtClean="0">
                <a:solidFill>
                  <a:srgbClr val="695300"/>
                </a:solidFill>
                <a:latin typeface="바른바탕1 L"/>
                <a:cs typeface="THE명품고딕EB" pitchFamily="34" charset="0"/>
              </a:rPr>
              <a:t>년생</a:t>
            </a:r>
            <a:endParaRPr lang="en-US" b="1" dirty="0">
              <a:latin typeface="바른바탕1 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284565" y="8024879"/>
            <a:ext cx="2618891" cy="457131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2000" b="1" kern="0" spc="-100" dirty="0" err="1" smtClean="0">
                <a:solidFill>
                  <a:srgbClr val="695300"/>
                </a:solidFill>
                <a:latin typeface="바른바탕1 L"/>
                <a:cs typeface="THE명품고딕EB" pitchFamily="34" charset="0"/>
              </a:rPr>
              <a:t>나혼자</a:t>
            </a:r>
            <a:r>
              <a:rPr lang="en-US" sz="2000" b="1" kern="0" spc="-100" dirty="0" smtClean="0">
                <a:solidFill>
                  <a:srgbClr val="695300"/>
                </a:solidFill>
                <a:latin typeface="바른바탕1 L"/>
                <a:cs typeface="THE명품고딕EB" pitchFamily="34" charset="0"/>
              </a:rPr>
              <a:t>, 9n</a:t>
            </a:r>
            <a:r>
              <a:rPr lang="ko-KR" altLang="en-US" sz="2000" b="1" kern="0" spc="-100" dirty="0" smtClean="0">
                <a:solidFill>
                  <a:srgbClr val="695300"/>
                </a:solidFill>
                <a:latin typeface="바른바탕1 L"/>
                <a:cs typeface="THE명품고딕EB" pitchFamily="34" charset="0"/>
              </a:rPr>
              <a:t>년생</a:t>
            </a:r>
            <a:endParaRPr lang="en-US" b="1" dirty="0">
              <a:latin typeface="바른바탕1 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0677197" y="8024879"/>
            <a:ext cx="2618891" cy="457131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2000" b="1" kern="0" spc="-100" dirty="0" err="1" smtClean="0">
                <a:solidFill>
                  <a:srgbClr val="695300"/>
                </a:solidFill>
                <a:latin typeface="바른바탕1 L"/>
                <a:cs typeface="THE명품고딕EB" pitchFamily="34" charset="0"/>
              </a:rPr>
              <a:t>나부족</a:t>
            </a:r>
            <a:r>
              <a:rPr lang="en-US" sz="2000" b="1" kern="0" spc="-100" dirty="0" smtClean="0">
                <a:solidFill>
                  <a:srgbClr val="695300"/>
                </a:solidFill>
                <a:latin typeface="바른바탕1 L"/>
                <a:cs typeface="THE명품고딕EB" pitchFamily="34" charset="0"/>
              </a:rPr>
              <a:t>, 9n</a:t>
            </a:r>
            <a:r>
              <a:rPr lang="ko-KR" altLang="en-US" sz="2000" b="1" kern="0" spc="-100" dirty="0" smtClean="0">
                <a:solidFill>
                  <a:srgbClr val="695300"/>
                </a:solidFill>
                <a:latin typeface="바른바탕1 L"/>
                <a:cs typeface="THE명품고딕EB" pitchFamily="34" charset="0"/>
              </a:rPr>
              <a:t>년생</a:t>
            </a:r>
            <a:endParaRPr lang="en-US" b="1" dirty="0">
              <a:latin typeface="바른바탕1 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4228141" y="8024880"/>
            <a:ext cx="1850059" cy="38029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2000" b="1" kern="0" spc="-100" dirty="0" err="1" smtClean="0">
                <a:solidFill>
                  <a:srgbClr val="695300"/>
                </a:solidFill>
                <a:latin typeface="바른바탕1 L"/>
                <a:cs typeface="THE명품고딕EB" pitchFamily="34" charset="0"/>
              </a:rPr>
              <a:t>온한민</a:t>
            </a:r>
            <a:r>
              <a:rPr lang="en-US" sz="2000" b="1" kern="0" spc="-100" dirty="0" smtClean="0">
                <a:solidFill>
                  <a:srgbClr val="695300"/>
                </a:solidFill>
                <a:latin typeface="바른바탕1 L"/>
                <a:cs typeface="THE명품고딕EB" pitchFamily="34" charset="0"/>
              </a:rPr>
              <a:t>, 9n</a:t>
            </a:r>
            <a:r>
              <a:rPr lang="ko-KR" altLang="en-US" sz="2000" b="1" kern="0" spc="-100" dirty="0" smtClean="0">
                <a:solidFill>
                  <a:srgbClr val="695300"/>
                </a:solidFill>
                <a:latin typeface="바른바탕1 L"/>
                <a:cs typeface="THE명품고딕EB" pitchFamily="34" charset="0"/>
              </a:rPr>
              <a:t>년생</a:t>
            </a:r>
            <a:endParaRPr lang="en-US" b="1" dirty="0">
              <a:latin typeface="바른바탕1 L"/>
            </a:endParaRPr>
          </a:p>
        </p:txBody>
      </p:sp>
      <p:grpSp>
        <p:nvGrpSpPr>
          <p:cNvPr id="1005" name="그룹 1005"/>
          <p:cNvGrpSpPr/>
          <p:nvPr/>
        </p:nvGrpSpPr>
        <p:grpSpPr>
          <a:xfrm>
            <a:off x="5319949" y="3438095"/>
            <a:ext cx="2651027" cy="2473755"/>
            <a:chOff x="5804869" y="3890589"/>
            <a:chExt cx="2166107" cy="2021261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4920000">
              <a:off x="5804869" y="3890589"/>
              <a:ext cx="2166107" cy="2021261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8879253" y="2996148"/>
            <a:ext cx="3422266" cy="2635145"/>
            <a:chOff x="9010824" y="3269384"/>
            <a:chExt cx="2930805" cy="2256720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010824" y="3269384"/>
              <a:ext cx="2930805" cy="2256720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3793648" y="3672079"/>
            <a:ext cx="3041179" cy="2176262"/>
            <a:chOff x="13887543" y="4154732"/>
            <a:chExt cx="2389027" cy="1709583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3180000">
              <a:off x="13887543" y="4154732"/>
              <a:ext cx="2389027" cy="1709583"/>
            </a:xfrm>
            <a:prstGeom prst="rect">
              <a:avLst/>
            </a:prstGeom>
          </p:spPr>
        </p:pic>
      </p:grpSp>
      <p:sp>
        <p:nvSpPr>
          <p:cNvPr id="33" name="Object 33"/>
          <p:cNvSpPr txBox="1"/>
          <p:nvPr/>
        </p:nvSpPr>
        <p:spPr>
          <a:xfrm>
            <a:off x="1715700" y="3467631"/>
            <a:ext cx="3271486" cy="1498257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ko-KR" altLang="en-US" sz="2400" b="1" kern="0" spc="-100" dirty="0" smtClean="0">
                <a:solidFill>
                  <a:srgbClr val="695300"/>
                </a:solidFill>
                <a:latin typeface="바른바탕1 L"/>
                <a:cs typeface="THE명품고딕R" pitchFamily="34" charset="0"/>
              </a:rPr>
              <a:t>취직하고 여유 생기면 </a:t>
            </a:r>
            <a:endParaRPr lang="en-US" altLang="ko-KR" sz="2400" b="1" kern="0" spc="-100" dirty="0" smtClean="0">
              <a:solidFill>
                <a:srgbClr val="695300"/>
              </a:solidFill>
              <a:latin typeface="바른바탕1 L"/>
              <a:cs typeface="THE명품고딕R" pitchFamily="34" charset="0"/>
            </a:endParaRPr>
          </a:p>
          <a:p>
            <a:pPr algn="ctr"/>
            <a:r>
              <a:rPr lang="ko-KR" altLang="en-US" sz="2400" b="1" kern="0" spc="-100" dirty="0" smtClean="0">
                <a:solidFill>
                  <a:srgbClr val="695300"/>
                </a:solidFill>
                <a:latin typeface="바른바탕1 L"/>
                <a:cs typeface="THE명품고딕R" pitchFamily="34" charset="0"/>
              </a:rPr>
              <a:t>그 때 하던지</a:t>
            </a:r>
            <a:r>
              <a:rPr lang="en-US" altLang="ko-KR" sz="2400" b="1" kern="0" spc="-100" dirty="0" smtClean="0">
                <a:solidFill>
                  <a:srgbClr val="695300"/>
                </a:solidFill>
                <a:latin typeface="바른바탕1 L"/>
                <a:cs typeface="THE명품고딕R" pitchFamily="34" charset="0"/>
              </a:rPr>
              <a:t>…</a:t>
            </a:r>
          </a:p>
          <a:p>
            <a:pPr algn="ctr"/>
            <a:r>
              <a:rPr lang="ko-KR" altLang="en-US" sz="2400" b="1" kern="0" spc="-100" dirty="0" smtClean="0">
                <a:solidFill>
                  <a:srgbClr val="695300"/>
                </a:solidFill>
                <a:latin typeface="바른바탕1 L"/>
                <a:cs typeface="THE명품고딕R" pitchFamily="34" charset="0"/>
              </a:rPr>
              <a:t>연애가 필수인지는</a:t>
            </a:r>
            <a:endParaRPr lang="en-US" altLang="ko-KR" sz="2400" b="1" kern="0" spc="-100" dirty="0" smtClean="0">
              <a:solidFill>
                <a:srgbClr val="695300"/>
              </a:solidFill>
              <a:latin typeface="바른바탕1 L"/>
              <a:cs typeface="THE명품고딕R" pitchFamily="34" charset="0"/>
            </a:endParaRPr>
          </a:p>
          <a:p>
            <a:pPr algn="ctr"/>
            <a:r>
              <a:rPr lang="ko-KR" altLang="en-US" sz="2400" b="1" kern="0" spc="-100" dirty="0" smtClean="0">
                <a:solidFill>
                  <a:srgbClr val="695300"/>
                </a:solidFill>
                <a:latin typeface="바른바탕1 L"/>
                <a:cs typeface="THE명품고딕R" pitchFamily="34" charset="0"/>
              </a:rPr>
              <a:t>잘 모르겠어요</a:t>
            </a:r>
            <a:r>
              <a:rPr lang="en-US" altLang="ko-KR" sz="2400" b="1" kern="0" spc="-100" dirty="0" smtClean="0">
                <a:solidFill>
                  <a:srgbClr val="695300"/>
                </a:solidFill>
                <a:latin typeface="바른바탕1 L"/>
                <a:cs typeface="THE명품고딕R" pitchFamily="34" charset="0"/>
              </a:rPr>
              <a:t>….</a:t>
            </a:r>
            <a:endParaRPr lang="en-US" sz="2400" b="1" dirty="0">
              <a:latin typeface="바른바탕1 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517020" y="3688200"/>
            <a:ext cx="2256883" cy="1774333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ko-KR" altLang="en-US" sz="2400" b="1" kern="0" spc="-100" dirty="0" smtClean="0">
                <a:solidFill>
                  <a:srgbClr val="695300"/>
                </a:solidFill>
                <a:latin typeface="바른바탕1 L"/>
                <a:cs typeface="THE명품고딕R" pitchFamily="34" charset="0"/>
              </a:rPr>
              <a:t>저는 혼자가 편해요</a:t>
            </a:r>
            <a:r>
              <a:rPr lang="en-US" altLang="ko-KR" sz="2400" b="1" kern="0" spc="-100" dirty="0" smtClean="0">
                <a:solidFill>
                  <a:srgbClr val="695300"/>
                </a:solidFill>
                <a:latin typeface="바른바탕1 L"/>
                <a:cs typeface="THE명품고딕R" pitchFamily="34" charset="0"/>
              </a:rPr>
              <a:t>!!</a:t>
            </a:r>
          </a:p>
          <a:p>
            <a:pPr algn="ctr"/>
            <a:r>
              <a:rPr lang="ko-KR" altLang="en-US" sz="2400" b="1" kern="0" spc="-100" dirty="0" smtClean="0">
                <a:solidFill>
                  <a:srgbClr val="695300"/>
                </a:solidFill>
                <a:latin typeface="바른바탕1 L"/>
                <a:cs typeface="THE명품고딕R" pitchFamily="34" charset="0"/>
              </a:rPr>
              <a:t>혼자서도 할 수 있는게 얼마나 많은데요</a:t>
            </a:r>
            <a:r>
              <a:rPr lang="en-US" altLang="ko-KR" sz="2400" b="1" kern="0" spc="-100" dirty="0" smtClean="0">
                <a:solidFill>
                  <a:srgbClr val="695300"/>
                </a:solidFill>
                <a:latin typeface="바른바탕1 L"/>
                <a:cs typeface="THE명품고딕R" pitchFamily="34" charset="0"/>
              </a:rPr>
              <a:t>!</a:t>
            </a:r>
          </a:p>
        </p:txBody>
      </p:sp>
      <p:sp>
        <p:nvSpPr>
          <p:cNvPr id="35" name="Object 35"/>
          <p:cNvSpPr txBox="1"/>
          <p:nvPr/>
        </p:nvSpPr>
        <p:spPr>
          <a:xfrm>
            <a:off x="8801342" y="3188532"/>
            <a:ext cx="3500177" cy="2062772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ko-KR" altLang="en-US" sz="2400" b="1" kern="0" spc="-100" dirty="0" smtClean="0">
                <a:solidFill>
                  <a:srgbClr val="695300"/>
                </a:solidFill>
                <a:latin typeface="바른바탕1 L"/>
                <a:cs typeface="THE명품고딕R" pitchFamily="34" charset="0"/>
              </a:rPr>
              <a:t>이상형도 못 만났고</a:t>
            </a:r>
            <a:r>
              <a:rPr lang="en-US" altLang="ko-KR" sz="2400" b="1" kern="0" spc="-100" dirty="0" smtClean="0">
                <a:solidFill>
                  <a:srgbClr val="695300"/>
                </a:solidFill>
                <a:latin typeface="바른바탕1 L"/>
                <a:cs typeface="THE명품고딕R" pitchFamily="34" charset="0"/>
              </a:rPr>
              <a:t>…</a:t>
            </a:r>
            <a:r>
              <a:rPr lang="ko-KR" altLang="en-US" sz="2400" b="1" kern="0" spc="-100" dirty="0" smtClean="0">
                <a:solidFill>
                  <a:srgbClr val="695300"/>
                </a:solidFill>
                <a:latin typeface="바른바탕1 L"/>
                <a:cs typeface="THE명품고딕R" pitchFamily="34" charset="0"/>
              </a:rPr>
              <a:t>내가 못나서 그런 것 같아요</a:t>
            </a:r>
            <a:r>
              <a:rPr lang="en-US" altLang="ko-KR" sz="2400" b="1" kern="0" spc="-100" dirty="0" smtClean="0">
                <a:solidFill>
                  <a:srgbClr val="695300"/>
                </a:solidFill>
                <a:latin typeface="바른바탕1 L"/>
                <a:cs typeface="THE명품고딕R" pitchFamily="34" charset="0"/>
              </a:rPr>
              <a:t>...</a:t>
            </a:r>
          </a:p>
          <a:p>
            <a:pPr algn="ctr"/>
            <a:r>
              <a:rPr lang="ko-KR" altLang="en-US" sz="2400" b="1" kern="0" spc="-100" dirty="0" smtClean="0">
                <a:solidFill>
                  <a:srgbClr val="695300"/>
                </a:solidFill>
                <a:latin typeface="바른바탕1 L"/>
              </a:rPr>
              <a:t>저를 사랑해 줄 사람이 있을까요</a:t>
            </a:r>
            <a:r>
              <a:rPr lang="en-US" altLang="ko-KR" sz="2400" b="1" kern="0" spc="-100" dirty="0" smtClean="0">
                <a:solidFill>
                  <a:srgbClr val="695300"/>
                </a:solidFill>
                <a:latin typeface="바른바탕1 L"/>
              </a:rPr>
              <a:t>?</a:t>
            </a:r>
            <a:endParaRPr lang="en-US" sz="2000" b="1" dirty="0">
              <a:latin typeface="바른바탕1 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4495201" y="3984342"/>
            <a:ext cx="1993804" cy="1378597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ko-KR" altLang="en-US" sz="2400" b="1" kern="0" spc="-100" dirty="0" smtClean="0">
                <a:solidFill>
                  <a:srgbClr val="695300"/>
                </a:solidFill>
                <a:latin typeface="바른바탕1 L"/>
                <a:cs typeface="THE명품고딕R" pitchFamily="34" charset="0"/>
              </a:rPr>
              <a:t>돈 많아지면 일부다처제로 살 겁니다</a:t>
            </a:r>
            <a:r>
              <a:rPr lang="en-US" altLang="ko-KR" sz="2400" b="1" kern="0" spc="-100" dirty="0" smtClean="0">
                <a:solidFill>
                  <a:srgbClr val="695300"/>
                </a:solidFill>
                <a:latin typeface="바른바탕1 L"/>
                <a:cs typeface="THE명품고딕R" pitchFamily="34" charset="0"/>
              </a:rPr>
              <a:t>!</a:t>
            </a:r>
            <a:endParaRPr lang="en-US" sz="2000" b="1" dirty="0">
              <a:latin typeface="바른바탕1 L"/>
            </a:endParaRPr>
          </a:p>
        </p:txBody>
      </p:sp>
      <p:grpSp>
        <p:nvGrpSpPr>
          <p:cNvPr id="1008" name="그룹 1008"/>
          <p:cNvGrpSpPr/>
          <p:nvPr/>
        </p:nvGrpSpPr>
        <p:grpSpPr>
          <a:xfrm>
            <a:off x="2542857" y="5669023"/>
            <a:ext cx="1188618" cy="3252989"/>
            <a:chOff x="2542857" y="5669023"/>
            <a:chExt cx="1188618" cy="3252989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542857" y="5669023"/>
              <a:ext cx="1188618" cy="3252989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6178508" y="6104862"/>
            <a:ext cx="1011968" cy="2802541"/>
            <a:chOff x="6178508" y="6104862"/>
            <a:chExt cx="1011968" cy="2802541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178508" y="6104862"/>
              <a:ext cx="1011968" cy="2802541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9562787" y="5750910"/>
            <a:ext cx="922928" cy="3163376"/>
            <a:chOff x="9562787" y="5750910"/>
            <a:chExt cx="922928" cy="3163376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562787" y="5750910"/>
              <a:ext cx="922928" cy="3163376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2968103" y="5600000"/>
            <a:ext cx="1162833" cy="3304762"/>
            <a:chOff x="12968103" y="5600000"/>
            <a:chExt cx="1162833" cy="3304762"/>
          </a:xfrm>
        </p:grpSpPr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2968103" y="5600000"/>
              <a:ext cx="1162833" cy="3304762"/>
            </a:xfrm>
            <a:prstGeom prst="rect">
              <a:avLst/>
            </a:prstGeom>
          </p:spPr>
        </p:pic>
      </p:grpSp>
      <p:sp>
        <p:nvSpPr>
          <p:cNvPr id="39" name="Object 31"/>
          <p:cNvSpPr txBox="1"/>
          <p:nvPr/>
        </p:nvSpPr>
        <p:spPr>
          <a:xfrm>
            <a:off x="15240000" y="800100"/>
            <a:ext cx="2254870" cy="933194"/>
          </a:xfrm>
          <a:prstGeom prst="rect">
            <a:avLst/>
          </a:prstGeom>
          <a:noFill/>
        </p:spPr>
        <p:txBody>
          <a:bodyPr wrap="square" rtlCol="0"/>
          <a:lstStyle/>
          <a:p>
            <a:pPr algn="r"/>
            <a:r>
              <a:rPr lang="ko-KR" altLang="en-US" b="1" kern="0" spc="-100" dirty="0" smtClean="0">
                <a:solidFill>
                  <a:srgbClr val="695300"/>
                </a:solidFill>
                <a:latin typeface="바른바탕1 L"/>
                <a:cs typeface="바른바탕1 L" pitchFamily="34" charset="0"/>
              </a:rPr>
              <a:t>공공데이터를 활용한 데이터 시각화</a:t>
            </a:r>
            <a:endParaRPr lang="en-US" b="1" dirty="0">
              <a:latin typeface="바른바탕1 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8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05813" y="636290"/>
            <a:ext cx="16972147" cy="8984726"/>
            <a:chOff x="656783" y="650494"/>
            <a:chExt cx="16972147" cy="898472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6783" y="650494"/>
              <a:ext cx="16972147" cy="898472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422358" y="5161018"/>
            <a:ext cx="7411559" cy="60952"/>
            <a:chOff x="1422358" y="5161018"/>
            <a:chExt cx="7411559" cy="60952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5400000">
              <a:off x="1422358" y="5161018"/>
              <a:ext cx="7411559" cy="6095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3254917" y="4659451"/>
            <a:ext cx="7095990" cy="249100"/>
            <a:chOff x="3000589" y="5060951"/>
            <a:chExt cx="7095990" cy="249100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5400000">
              <a:off x="3000589" y="5060951"/>
              <a:ext cx="7095990" cy="249100"/>
            </a:xfrm>
            <a:prstGeom prst="rect">
              <a:avLst/>
            </a:prstGeom>
          </p:spPr>
        </p:pic>
      </p:grpSp>
      <p:sp>
        <p:nvSpPr>
          <p:cNvPr id="26" name="Object 26"/>
          <p:cNvSpPr txBox="1"/>
          <p:nvPr/>
        </p:nvSpPr>
        <p:spPr>
          <a:xfrm>
            <a:off x="5426035" y="2760800"/>
            <a:ext cx="2994357" cy="1142829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5000" b="1" kern="0" spc="-300" dirty="0" smtClean="0">
                <a:solidFill>
                  <a:srgbClr val="695300"/>
                </a:solidFill>
                <a:latin typeface="바른바탕1 L"/>
                <a:cs typeface="바른바탕3 B" pitchFamily="34" charset="0"/>
              </a:rPr>
              <a:t>68.75%</a:t>
            </a:r>
            <a:endParaRPr lang="en-US" b="1" dirty="0">
              <a:latin typeface="바른바탕1 L"/>
            </a:endParaRPr>
          </a:p>
        </p:txBody>
      </p:sp>
      <p:grpSp>
        <p:nvGrpSpPr>
          <p:cNvPr id="1008" name="그룹 1008"/>
          <p:cNvGrpSpPr/>
          <p:nvPr/>
        </p:nvGrpSpPr>
        <p:grpSpPr>
          <a:xfrm>
            <a:off x="6008623" y="3717541"/>
            <a:ext cx="1960891" cy="437047"/>
            <a:chOff x="5973505" y="4119041"/>
            <a:chExt cx="1960891" cy="437047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973505" y="4119041"/>
              <a:ext cx="1960891" cy="437047"/>
            </a:xfrm>
            <a:prstGeom prst="rect">
              <a:avLst/>
            </a:prstGeom>
          </p:spPr>
        </p:pic>
      </p:grpSp>
      <p:sp>
        <p:nvSpPr>
          <p:cNvPr id="31" name="Object 31"/>
          <p:cNvSpPr txBox="1"/>
          <p:nvPr/>
        </p:nvSpPr>
        <p:spPr>
          <a:xfrm>
            <a:off x="5812200" y="3750245"/>
            <a:ext cx="2354795" cy="458355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ko-KR" altLang="en-US" sz="2000" b="1" kern="0" spc="-100" dirty="0" smtClean="0">
                <a:solidFill>
                  <a:srgbClr val="FFFFFF"/>
                </a:solidFill>
                <a:latin typeface="바른바탕1 L"/>
                <a:cs typeface="THE명품고딕R" pitchFamily="34" charset="0"/>
              </a:rPr>
              <a:t>환경이 안 됨</a:t>
            </a:r>
            <a:endParaRPr lang="en-US" b="1" dirty="0">
              <a:latin typeface="바른바탕1 L"/>
            </a:endParaRPr>
          </a:p>
        </p:txBody>
      </p:sp>
      <p:grpSp>
        <p:nvGrpSpPr>
          <p:cNvPr id="1012" name="그룹 1012"/>
          <p:cNvGrpSpPr/>
          <p:nvPr/>
        </p:nvGrpSpPr>
        <p:grpSpPr>
          <a:xfrm>
            <a:off x="7546323" y="5409849"/>
            <a:ext cx="5595195" cy="249100"/>
            <a:chOff x="7371438" y="5811349"/>
            <a:chExt cx="5595195" cy="249100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5400000">
              <a:off x="7371438" y="5811349"/>
              <a:ext cx="5595195" cy="249100"/>
            </a:xfrm>
            <a:prstGeom prst="rect">
              <a:avLst/>
            </a:prstGeom>
          </p:spPr>
        </p:pic>
      </p:grpSp>
      <p:sp>
        <p:nvSpPr>
          <p:cNvPr id="48" name="Object 48"/>
          <p:cNvSpPr txBox="1"/>
          <p:nvPr/>
        </p:nvSpPr>
        <p:spPr>
          <a:xfrm>
            <a:off x="8251923" y="2760800"/>
            <a:ext cx="2994357" cy="1142829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5000" b="1" kern="0" spc="-300" dirty="0" smtClean="0">
                <a:solidFill>
                  <a:srgbClr val="695300"/>
                </a:solidFill>
                <a:latin typeface="바른바탕1 L"/>
                <a:cs typeface="바른바탕3 B" pitchFamily="34" charset="0"/>
              </a:rPr>
              <a:t>12.5%</a:t>
            </a:r>
            <a:endParaRPr lang="en-US" b="1" dirty="0">
              <a:latin typeface="바른바탕1 L"/>
            </a:endParaRPr>
          </a:p>
        </p:txBody>
      </p:sp>
      <p:grpSp>
        <p:nvGrpSpPr>
          <p:cNvPr id="1014" name="그룹 1014"/>
          <p:cNvGrpSpPr/>
          <p:nvPr/>
        </p:nvGrpSpPr>
        <p:grpSpPr>
          <a:xfrm>
            <a:off x="8834511" y="3717541"/>
            <a:ext cx="1960891" cy="437047"/>
            <a:chOff x="8799393" y="4119041"/>
            <a:chExt cx="1960891" cy="437047"/>
          </a:xfrm>
        </p:grpSpPr>
        <p:pic>
          <p:nvPicPr>
            <p:cNvPr id="50" name="Object 4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799393" y="4119041"/>
              <a:ext cx="1960891" cy="437047"/>
            </a:xfrm>
            <a:prstGeom prst="rect">
              <a:avLst/>
            </a:prstGeom>
          </p:spPr>
        </p:pic>
      </p:grpSp>
      <p:sp>
        <p:nvSpPr>
          <p:cNvPr id="52" name="Object 52"/>
          <p:cNvSpPr txBox="1"/>
          <p:nvPr/>
        </p:nvSpPr>
        <p:spPr>
          <a:xfrm>
            <a:off x="8638089" y="3750245"/>
            <a:ext cx="2354795" cy="458355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ko-KR" altLang="en-US" sz="2000" b="1" kern="0" spc="-100" dirty="0" smtClean="0">
                <a:solidFill>
                  <a:srgbClr val="FFFFFF"/>
                </a:solidFill>
                <a:latin typeface="바른바탕1 L"/>
                <a:cs typeface="THE명품고딕R" pitchFamily="34" charset="0"/>
              </a:rPr>
              <a:t>모르겠다</a:t>
            </a:r>
            <a:r>
              <a:rPr lang="en-US" altLang="ko-KR" sz="2000" b="1" kern="0" spc="-100" dirty="0" smtClean="0">
                <a:solidFill>
                  <a:srgbClr val="FFFFFF"/>
                </a:solidFill>
                <a:latin typeface="바른바탕1 L"/>
                <a:cs typeface="THE명품고딕R" pitchFamily="34" charset="0"/>
              </a:rPr>
              <a:t>.</a:t>
            </a:r>
            <a:endParaRPr lang="en-US" b="1" dirty="0">
              <a:latin typeface="바른바탕1 L"/>
            </a:endParaRPr>
          </a:p>
        </p:txBody>
      </p:sp>
      <p:grpSp>
        <p:nvGrpSpPr>
          <p:cNvPr id="1018" name="그룹 1018"/>
          <p:cNvGrpSpPr/>
          <p:nvPr/>
        </p:nvGrpSpPr>
        <p:grpSpPr>
          <a:xfrm>
            <a:off x="10961307" y="6012441"/>
            <a:ext cx="4390011" cy="249100"/>
            <a:chOff x="10788549" y="6413941"/>
            <a:chExt cx="4390011" cy="249100"/>
          </a:xfrm>
        </p:grpSpPr>
        <p:pic>
          <p:nvPicPr>
            <p:cNvPr id="63" name="Object 62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5400000">
              <a:off x="10788549" y="6413941"/>
              <a:ext cx="4390011" cy="249100"/>
            </a:xfrm>
            <a:prstGeom prst="rect">
              <a:avLst/>
            </a:prstGeom>
          </p:spPr>
        </p:pic>
      </p:grpSp>
      <p:sp>
        <p:nvSpPr>
          <p:cNvPr id="69" name="Object 69"/>
          <p:cNvSpPr txBox="1"/>
          <p:nvPr/>
        </p:nvSpPr>
        <p:spPr>
          <a:xfrm>
            <a:off x="11066442" y="2760800"/>
            <a:ext cx="2994357" cy="1142829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5000" b="1" kern="0" spc="-300" dirty="0" smtClean="0">
                <a:solidFill>
                  <a:srgbClr val="695300"/>
                </a:solidFill>
                <a:latin typeface="바른바탕1 L"/>
                <a:cs typeface="바른바탕3 B" pitchFamily="34" charset="0"/>
              </a:rPr>
              <a:t>6.25%</a:t>
            </a:r>
            <a:endParaRPr lang="en-US" b="1" dirty="0">
              <a:latin typeface="바른바탕1 L"/>
            </a:endParaRPr>
          </a:p>
        </p:txBody>
      </p:sp>
      <p:grpSp>
        <p:nvGrpSpPr>
          <p:cNvPr id="1020" name="그룹 1020"/>
          <p:cNvGrpSpPr/>
          <p:nvPr/>
        </p:nvGrpSpPr>
        <p:grpSpPr>
          <a:xfrm>
            <a:off x="11875101" y="3717541"/>
            <a:ext cx="1508751" cy="437047"/>
            <a:chOff x="11839983" y="4119041"/>
            <a:chExt cx="1508751" cy="437047"/>
          </a:xfrm>
        </p:grpSpPr>
        <p:pic>
          <p:nvPicPr>
            <p:cNvPr id="71" name="Object 7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839983" y="4119041"/>
              <a:ext cx="1508751" cy="437047"/>
            </a:xfrm>
            <a:prstGeom prst="rect">
              <a:avLst/>
            </a:prstGeom>
          </p:spPr>
        </p:pic>
      </p:grpSp>
      <p:sp>
        <p:nvSpPr>
          <p:cNvPr id="73" name="Object 73"/>
          <p:cNvSpPr txBox="1"/>
          <p:nvPr/>
        </p:nvSpPr>
        <p:spPr>
          <a:xfrm>
            <a:off x="11452607" y="3750245"/>
            <a:ext cx="2354795" cy="458355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ko-KR" altLang="en-US" sz="2000" b="1" kern="0" spc="-100" dirty="0" err="1" smtClean="0">
                <a:solidFill>
                  <a:srgbClr val="FFFFFF"/>
                </a:solidFill>
                <a:latin typeface="바른바탕1 L"/>
                <a:cs typeface="THE명품고딕R" pitchFamily="34" charset="0"/>
              </a:rPr>
              <a:t>혼자최고</a:t>
            </a:r>
            <a:endParaRPr lang="en-US" b="1" dirty="0">
              <a:latin typeface="바른바탕1 L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13880961" y="2760800"/>
            <a:ext cx="2994357" cy="1142829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5000" b="1" kern="0" spc="-300" dirty="0" smtClean="0">
                <a:solidFill>
                  <a:srgbClr val="695300"/>
                </a:solidFill>
                <a:latin typeface="바른바탕1 L"/>
                <a:cs typeface="바른바탕3 B" pitchFamily="34" charset="0"/>
              </a:rPr>
              <a:t>12.5%</a:t>
            </a:r>
            <a:endParaRPr lang="en-US" b="1" dirty="0">
              <a:latin typeface="바른바탕1 L"/>
            </a:endParaRPr>
          </a:p>
        </p:txBody>
      </p:sp>
      <p:grpSp>
        <p:nvGrpSpPr>
          <p:cNvPr id="1026" name="그룹 1026"/>
          <p:cNvGrpSpPr/>
          <p:nvPr/>
        </p:nvGrpSpPr>
        <p:grpSpPr>
          <a:xfrm>
            <a:off x="14357633" y="3717541"/>
            <a:ext cx="2172723" cy="437047"/>
            <a:chOff x="14322515" y="4119041"/>
            <a:chExt cx="2172723" cy="437047"/>
          </a:xfrm>
        </p:grpSpPr>
        <p:pic>
          <p:nvPicPr>
            <p:cNvPr id="92" name="Object 9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4322515" y="4119041"/>
              <a:ext cx="2172723" cy="437047"/>
            </a:xfrm>
            <a:prstGeom prst="rect">
              <a:avLst/>
            </a:prstGeom>
          </p:spPr>
        </p:pic>
      </p:grpSp>
      <p:sp>
        <p:nvSpPr>
          <p:cNvPr id="94" name="Object 94"/>
          <p:cNvSpPr txBox="1"/>
          <p:nvPr/>
        </p:nvSpPr>
        <p:spPr>
          <a:xfrm>
            <a:off x="14267126" y="3750245"/>
            <a:ext cx="2354795" cy="458355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ko-KR" altLang="en-US" sz="2000" b="1" kern="0" spc="-100" dirty="0" smtClean="0">
                <a:solidFill>
                  <a:srgbClr val="FFFFFF"/>
                </a:solidFill>
                <a:latin typeface="바른바탕1 L"/>
                <a:cs typeface="THE명품고딕R" pitchFamily="34" charset="0"/>
              </a:rPr>
              <a:t>내가 다 </a:t>
            </a:r>
            <a:r>
              <a:rPr lang="ko-KR" altLang="en-US" sz="2000" b="1" kern="0" spc="-100" dirty="0" err="1" smtClean="0">
                <a:solidFill>
                  <a:srgbClr val="FFFFFF"/>
                </a:solidFill>
                <a:latin typeface="바른바탕1 L"/>
                <a:cs typeface="THE명품고딕R" pitchFamily="34" charset="0"/>
              </a:rPr>
              <a:t>만날래</a:t>
            </a:r>
            <a:endParaRPr lang="en-US" b="1" dirty="0">
              <a:latin typeface="바른바탕1 L"/>
            </a:endParaRPr>
          </a:p>
        </p:txBody>
      </p:sp>
      <p:grpSp>
        <p:nvGrpSpPr>
          <p:cNvPr id="1027" name="그룹 1027"/>
          <p:cNvGrpSpPr/>
          <p:nvPr/>
        </p:nvGrpSpPr>
        <p:grpSpPr>
          <a:xfrm>
            <a:off x="762000" y="2319664"/>
            <a:ext cx="2635153" cy="156406"/>
            <a:chOff x="1421990" y="2890417"/>
            <a:chExt cx="2635153" cy="156406"/>
          </a:xfrm>
        </p:grpSpPr>
        <p:pic>
          <p:nvPicPr>
            <p:cNvPr id="96" name="Object 95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421990" y="2890417"/>
              <a:ext cx="2635153" cy="156406"/>
            </a:xfrm>
            <a:prstGeom prst="rect">
              <a:avLst/>
            </a:prstGeom>
          </p:spPr>
        </p:pic>
      </p:grpSp>
      <p:sp>
        <p:nvSpPr>
          <p:cNvPr id="74" name="Object 31"/>
          <p:cNvSpPr txBox="1"/>
          <p:nvPr/>
        </p:nvSpPr>
        <p:spPr>
          <a:xfrm>
            <a:off x="15240000" y="800100"/>
            <a:ext cx="2254870" cy="933194"/>
          </a:xfrm>
          <a:prstGeom prst="rect">
            <a:avLst/>
          </a:prstGeom>
          <a:noFill/>
        </p:spPr>
        <p:txBody>
          <a:bodyPr wrap="square" rtlCol="0"/>
          <a:lstStyle/>
          <a:p>
            <a:pPr algn="r"/>
            <a:r>
              <a:rPr lang="ko-KR" altLang="en-US" b="1" kern="0" spc="-100" dirty="0" smtClean="0">
                <a:solidFill>
                  <a:srgbClr val="695300"/>
                </a:solidFill>
                <a:latin typeface="바른바탕1 L"/>
                <a:cs typeface="바른바탕1 L" pitchFamily="34" charset="0"/>
              </a:rPr>
              <a:t>공공데이터를 활용한 데이터 시각화</a:t>
            </a:r>
            <a:endParaRPr lang="en-US" b="1" dirty="0">
              <a:latin typeface="바른바탕1 L"/>
            </a:endParaRPr>
          </a:p>
        </p:txBody>
      </p:sp>
      <p:sp>
        <p:nvSpPr>
          <p:cNvPr id="76" name="Object 10"/>
          <p:cNvSpPr txBox="1"/>
          <p:nvPr/>
        </p:nvSpPr>
        <p:spPr>
          <a:xfrm>
            <a:off x="789699" y="8953500"/>
            <a:ext cx="810501" cy="51365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200" b="1" kern="0" spc="-100" dirty="0" smtClean="0">
                <a:solidFill>
                  <a:srgbClr val="695300"/>
                </a:solidFill>
                <a:latin typeface="바른바탕1 L"/>
                <a:cs typeface="바른바탕3 B" pitchFamily="34" charset="0"/>
              </a:rPr>
              <a:t>005</a:t>
            </a:r>
            <a:endParaRPr lang="en-US" b="1" dirty="0">
              <a:latin typeface="바른바탕1 L"/>
            </a:endParaRPr>
          </a:p>
        </p:txBody>
      </p:sp>
      <p:grpSp>
        <p:nvGrpSpPr>
          <p:cNvPr id="77" name="그룹 1004"/>
          <p:cNvGrpSpPr/>
          <p:nvPr/>
        </p:nvGrpSpPr>
        <p:grpSpPr>
          <a:xfrm>
            <a:off x="2895600" y="4641540"/>
            <a:ext cx="7095990" cy="249100"/>
            <a:chOff x="3000589" y="5060951"/>
            <a:chExt cx="7095990" cy="249100"/>
          </a:xfrm>
        </p:grpSpPr>
        <p:pic>
          <p:nvPicPr>
            <p:cNvPr id="79" name="Object 1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5400000">
              <a:off x="3000589" y="5060951"/>
              <a:ext cx="7095990" cy="249100"/>
            </a:xfrm>
            <a:prstGeom prst="rect">
              <a:avLst/>
            </a:prstGeom>
          </p:spPr>
        </p:pic>
      </p:grpSp>
      <p:grpSp>
        <p:nvGrpSpPr>
          <p:cNvPr id="95" name="그룹 1004"/>
          <p:cNvGrpSpPr/>
          <p:nvPr/>
        </p:nvGrpSpPr>
        <p:grpSpPr>
          <a:xfrm>
            <a:off x="3607128" y="4645300"/>
            <a:ext cx="7095990" cy="249100"/>
            <a:chOff x="3000589" y="5060951"/>
            <a:chExt cx="7095990" cy="249100"/>
          </a:xfrm>
        </p:grpSpPr>
        <p:pic>
          <p:nvPicPr>
            <p:cNvPr id="97" name="Object 1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5400000">
              <a:off x="3000589" y="5060951"/>
              <a:ext cx="7095990" cy="249100"/>
            </a:xfrm>
            <a:prstGeom prst="rect">
              <a:avLst/>
            </a:prstGeom>
          </p:spPr>
        </p:pic>
      </p:grpSp>
      <p:grpSp>
        <p:nvGrpSpPr>
          <p:cNvPr id="100" name="그룹 1004"/>
          <p:cNvGrpSpPr/>
          <p:nvPr/>
        </p:nvGrpSpPr>
        <p:grpSpPr>
          <a:xfrm>
            <a:off x="3988128" y="4665800"/>
            <a:ext cx="7095990" cy="249100"/>
            <a:chOff x="3000589" y="5060951"/>
            <a:chExt cx="7095990" cy="249100"/>
          </a:xfrm>
        </p:grpSpPr>
        <p:pic>
          <p:nvPicPr>
            <p:cNvPr id="101" name="Object 1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5400000">
              <a:off x="3000589" y="5060951"/>
              <a:ext cx="7095990" cy="249100"/>
            </a:xfrm>
            <a:prstGeom prst="rect">
              <a:avLst/>
            </a:prstGeom>
          </p:spPr>
        </p:pic>
      </p:grpSp>
      <p:grpSp>
        <p:nvGrpSpPr>
          <p:cNvPr id="102" name="그룹 1018"/>
          <p:cNvGrpSpPr/>
          <p:nvPr/>
        </p:nvGrpSpPr>
        <p:grpSpPr>
          <a:xfrm>
            <a:off x="10626918" y="6016900"/>
            <a:ext cx="4390011" cy="249100"/>
            <a:chOff x="10788549" y="6413941"/>
            <a:chExt cx="4390011" cy="249100"/>
          </a:xfrm>
        </p:grpSpPr>
        <p:pic>
          <p:nvPicPr>
            <p:cNvPr id="103" name="Object 62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5400000">
              <a:off x="10788549" y="6413941"/>
              <a:ext cx="4390011" cy="249100"/>
            </a:xfrm>
            <a:prstGeom prst="rect">
              <a:avLst/>
            </a:prstGeom>
          </p:spPr>
        </p:pic>
      </p:grpSp>
      <p:grpSp>
        <p:nvGrpSpPr>
          <p:cNvPr id="104" name="그룹 1018"/>
          <p:cNvGrpSpPr/>
          <p:nvPr/>
        </p:nvGrpSpPr>
        <p:grpSpPr>
          <a:xfrm>
            <a:off x="10275507" y="6016900"/>
            <a:ext cx="4390011" cy="249100"/>
            <a:chOff x="10788549" y="6413941"/>
            <a:chExt cx="4390011" cy="249100"/>
          </a:xfrm>
        </p:grpSpPr>
        <p:pic>
          <p:nvPicPr>
            <p:cNvPr id="105" name="Object 62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5400000">
              <a:off x="10788549" y="6413941"/>
              <a:ext cx="4390011" cy="249100"/>
            </a:xfrm>
            <a:prstGeom prst="rect">
              <a:avLst/>
            </a:prstGeom>
          </p:spPr>
        </p:pic>
      </p:grpSp>
      <p:grpSp>
        <p:nvGrpSpPr>
          <p:cNvPr id="106" name="그룹 1018"/>
          <p:cNvGrpSpPr/>
          <p:nvPr/>
        </p:nvGrpSpPr>
        <p:grpSpPr>
          <a:xfrm>
            <a:off x="9941118" y="6037400"/>
            <a:ext cx="4390011" cy="249100"/>
            <a:chOff x="10788549" y="6413941"/>
            <a:chExt cx="4390011" cy="249100"/>
          </a:xfrm>
        </p:grpSpPr>
        <p:pic>
          <p:nvPicPr>
            <p:cNvPr id="107" name="Object 62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5400000">
              <a:off x="10788549" y="6413941"/>
              <a:ext cx="4390011" cy="249100"/>
            </a:xfrm>
            <a:prstGeom prst="rect">
              <a:avLst/>
            </a:prstGeom>
          </p:spPr>
        </p:pic>
      </p:grpSp>
      <p:grpSp>
        <p:nvGrpSpPr>
          <p:cNvPr id="108" name="그룹 1012"/>
          <p:cNvGrpSpPr/>
          <p:nvPr/>
        </p:nvGrpSpPr>
        <p:grpSpPr>
          <a:xfrm>
            <a:off x="7152690" y="5427800"/>
            <a:ext cx="5595195" cy="249100"/>
            <a:chOff x="7371438" y="5811349"/>
            <a:chExt cx="5595195" cy="249100"/>
          </a:xfrm>
        </p:grpSpPr>
        <p:pic>
          <p:nvPicPr>
            <p:cNvPr id="109" name="Object 41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5400000">
              <a:off x="7371438" y="5811349"/>
              <a:ext cx="5595195" cy="249100"/>
            </a:xfrm>
            <a:prstGeom prst="rect">
              <a:avLst/>
            </a:prstGeom>
          </p:spPr>
        </p:pic>
      </p:grpSp>
      <p:grpSp>
        <p:nvGrpSpPr>
          <p:cNvPr id="110" name="그룹 1012"/>
          <p:cNvGrpSpPr/>
          <p:nvPr/>
        </p:nvGrpSpPr>
        <p:grpSpPr>
          <a:xfrm>
            <a:off x="6804285" y="5427800"/>
            <a:ext cx="5595195" cy="249100"/>
            <a:chOff x="7371438" y="5811349"/>
            <a:chExt cx="5595195" cy="249100"/>
          </a:xfrm>
        </p:grpSpPr>
        <p:pic>
          <p:nvPicPr>
            <p:cNvPr id="111" name="Object 41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5400000">
              <a:off x="7371438" y="5811349"/>
              <a:ext cx="5595195" cy="249100"/>
            </a:xfrm>
            <a:prstGeom prst="rect">
              <a:avLst/>
            </a:prstGeom>
          </p:spPr>
        </p:pic>
      </p:grpSp>
      <p:grpSp>
        <p:nvGrpSpPr>
          <p:cNvPr id="112" name="그룹 1012"/>
          <p:cNvGrpSpPr/>
          <p:nvPr/>
        </p:nvGrpSpPr>
        <p:grpSpPr>
          <a:xfrm>
            <a:off x="6466890" y="5427800"/>
            <a:ext cx="5595195" cy="249100"/>
            <a:chOff x="7371438" y="5811349"/>
            <a:chExt cx="5595195" cy="249100"/>
          </a:xfrm>
        </p:grpSpPr>
        <p:pic>
          <p:nvPicPr>
            <p:cNvPr id="113" name="Object 41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5400000">
              <a:off x="7371438" y="5811349"/>
              <a:ext cx="5595195" cy="249100"/>
            </a:xfrm>
            <a:prstGeom prst="rect">
              <a:avLst/>
            </a:prstGeom>
          </p:spPr>
        </p:pic>
      </p:grpSp>
      <p:grpSp>
        <p:nvGrpSpPr>
          <p:cNvPr id="114" name="그룹 1012"/>
          <p:cNvGrpSpPr/>
          <p:nvPr/>
        </p:nvGrpSpPr>
        <p:grpSpPr>
          <a:xfrm>
            <a:off x="13230351" y="5351600"/>
            <a:ext cx="5595195" cy="249100"/>
            <a:chOff x="7371438" y="5811349"/>
            <a:chExt cx="5595195" cy="249100"/>
          </a:xfrm>
        </p:grpSpPr>
        <p:pic>
          <p:nvPicPr>
            <p:cNvPr id="115" name="Object 41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5400000">
              <a:off x="7371438" y="5811349"/>
              <a:ext cx="5595195" cy="249100"/>
            </a:xfrm>
            <a:prstGeom prst="rect">
              <a:avLst/>
            </a:prstGeom>
          </p:spPr>
        </p:pic>
      </p:grpSp>
      <p:grpSp>
        <p:nvGrpSpPr>
          <p:cNvPr id="116" name="그룹 1012"/>
          <p:cNvGrpSpPr/>
          <p:nvPr/>
        </p:nvGrpSpPr>
        <p:grpSpPr>
          <a:xfrm>
            <a:off x="12836718" y="5369551"/>
            <a:ext cx="5595195" cy="249100"/>
            <a:chOff x="7371438" y="5811349"/>
            <a:chExt cx="5595195" cy="249100"/>
          </a:xfrm>
        </p:grpSpPr>
        <p:pic>
          <p:nvPicPr>
            <p:cNvPr id="117" name="Object 41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5400000">
              <a:off x="7371438" y="5811349"/>
              <a:ext cx="5595195" cy="249100"/>
            </a:xfrm>
            <a:prstGeom prst="rect">
              <a:avLst/>
            </a:prstGeom>
          </p:spPr>
        </p:pic>
      </p:grpSp>
      <p:grpSp>
        <p:nvGrpSpPr>
          <p:cNvPr id="118" name="그룹 1012"/>
          <p:cNvGrpSpPr/>
          <p:nvPr/>
        </p:nvGrpSpPr>
        <p:grpSpPr>
          <a:xfrm>
            <a:off x="12488313" y="5369551"/>
            <a:ext cx="5595195" cy="249100"/>
            <a:chOff x="7371438" y="5811349"/>
            <a:chExt cx="5595195" cy="249100"/>
          </a:xfrm>
        </p:grpSpPr>
        <p:pic>
          <p:nvPicPr>
            <p:cNvPr id="119" name="Object 41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5400000">
              <a:off x="7371438" y="5811349"/>
              <a:ext cx="5595195" cy="249100"/>
            </a:xfrm>
            <a:prstGeom prst="rect">
              <a:avLst/>
            </a:prstGeom>
          </p:spPr>
        </p:pic>
      </p:grpSp>
      <p:grpSp>
        <p:nvGrpSpPr>
          <p:cNvPr id="120" name="그룹 1012"/>
          <p:cNvGrpSpPr/>
          <p:nvPr/>
        </p:nvGrpSpPr>
        <p:grpSpPr>
          <a:xfrm>
            <a:off x="12150918" y="5369551"/>
            <a:ext cx="5595195" cy="249100"/>
            <a:chOff x="7371438" y="5811349"/>
            <a:chExt cx="5595195" cy="249100"/>
          </a:xfrm>
        </p:grpSpPr>
        <p:pic>
          <p:nvPicPr>
            <p:cNvPr id="121" name="Object 41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5400000">
              <a:off x="7371438" y="5811349"/>
              <a:ext cx="5595195" cy="249100"/>
            </a:xfrm>
            <a:prstGeom prst="rect">
              <a:avLst/>
            </a:prstGeom>
          </p:spPr>
        </p:pic>
      </p:grpSp>
      <p:sp>
        <p:nvSpPr>
          <p:cNvPr id="60" name="Object 5"/>
          <p:cNvSpPr txBox="1"/>
          <p:nvPr/>
        </p:nvSpPr>
        <p:spPr>
          <a:xfrm>
            <a:off x="734128" y="952500"/>
            <a:ext cx="8409872" cy="2336989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4600" b="1" kern="0" spc="-300" dirty="0" smtClean="0">
                <a:solidFill>
                  <a:srgbClr val="695300"/>
                </a:solidFill>
                <a:latin typeface="바른바탕1 L"/>
                <a:cs typeface="바른바탕3 B" pitchFamily="34" charset="0"/>
              </a:rPr>
              <a:t>첫번째</a:t>
            </a:r>
          </a:p>
          <a:p>
            <a:pPr algn="just"/>
            <a:r>
              <a:rPr lang="en-US" sz="4600" b="1" kern="0" spc="-300" dirty="0" smtClean="0">
                <a:solidFill>
                  <a:srgbClr val="695300"/>
                </a:solidFill>
                <a:latin typeface="바른바탕1 L"/>
                <a:cs typeface="바른바탕3 B" pitchFamily="34" charset="0"/>
              </a:rPr>
              <a:t>이야기</a:t>
            </a:r>
            <a:r>
              <a:rPr lang="en-US" sz="4600" b="1" kern="0" spc="-300" dirty="0" smtClean="0">
                <a:solidFill>
                  <a:srgbClr val="FFEC00"/>
                </a:solidFill>
                <a:latin typeface="바른바탕1 L"/>
                <a:cs typeface="바른바탕3 B" pitchFamily="34" charset="0"/>
              </a:rPr>
              <a:t> 주제</a:t>
            </a:r>
            <a:endParaRPr lang="en-US" b="1" dirty="0">
              <a:latin typeface="바른바탕1 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8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224563" y="2768935"/>
            <a:ext cx="6888181" cy="7857968"/>
            <a:chOff x="5224563" y="2768935"/>
            <a:chExt cx="6888181" cy="785796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24563" y="2768935"/>
              <a:ext cx="6888181" cy="7857968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-856346" y="2561885"/>
            <a:ext cx="8443116" cy="2857123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12500" b="1" kern="0" spc="-800" dirty="0" smtClean="0">
                <a:solidFill>
                  <a:srgbClr val="695300"/>
                </a:solidFill>
                <a:latin typeface="바른바탕1 L"/>
                <a:cs typeface="바른바탕3 B" pitchFamily="34" charset="0"/>
              </a:rPr>
              <a:t>두번째</a:t>
            </a:r>
            <a:endParaRPr lang="en-US" b="1" dirty="0">
              <a:latin typeface="바른바탕1 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10321" y="6044452"/>
            <a:ext cx="8443116" cy="2857123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12500" b="1" kern="0" spc="-800" dirty="0" smtClean="0">
                <a:solidFill>
                  <a:srgbClr val="695300"/>
                </a:solidFill>
                <a:latin typeface="바른바탕1 L"/>
                <a:cs typeface="바른바탕3 B" pitchFamily="34" charset="0"/>
              </a:rPr>
              <a:t>이야기</a:t>
            </a:r>
            <a:endParaRPr lang="en-US" b="1" dirty="0">
              <a:latin typeface="바른바탕1 L"/>
            </a:endParaRPr>
          </a:p>
        </p:txBody>
      </p:sp>
      <p:sp>
        <p:nvSpPr>
          <p:cNvPr id="9" name="Object 31"/>
          <p:cNvSpPr txBox="1"/>
          <p:nvPr/>
        </p:nvSpPr>
        <p:spPr>
          <a:xfrm>
            <a:off x="15240000" y="800100"/>
            <a:ext cx="2254870" cy="933194"/>
          </a:xfrm>
          <a:prstGeom prst="rect">
            <a:avLst/>
          </a:prstGeom>
          <a:noFill/>
        </p:spPr>
        <p:txBody>
          <a:bodyPr wrap="square" rtlCol="0"/>
          <a:lstStyle/>
          <a:p>
            <a:pPr algn="r"/>
            <a:r>
              <a:rPr lang="ko-KR" altLang="en-US" b="1" kern="0" spc="-100" dirty="0" smtClean="0">
                <a:solidFill>
                  <a:srgbClr val="695300"/>
                </a:solidFill>
                <a:latin typeface="바른바탕1 L"/>
                <a:cs typeface="바른바탕1 L" pitchFamily="34" charset="0"/>
              </a:rPr>
              <a:t>공공데이터를 활용한 데이터 시각화</a:t>
            </a:r>
            <a:endParaRPr lang="en-US" b="1" dirty="0">
              <a:latin typeface="바른바탕1 L"/>
            </a:endParaRPr>
          </a:p>
        </p:txBody>
      </p:sp>
      <p:sp>
        <p:nvSpPr>
          <p:cNvPr id="13" name="Object 10"/>
          <p:cNvSpPr txBox="1"/>
          <p:nvPr/>
        </p:nvSpPr>
        <p:spPr>
          <a:xfrm>
            <a:off x="789699" y="8953500"/>
            <a:ext cx="810501" cy="51365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200" b="1" kern="0" spc="-100" dirty="0" smtClean="0">
                <a:solidFill>
                  <a:srgbClr val="695300"/>
                </a:solidFill>
                <a:latin typeface="바른바탕1 L"/>
                <a:cs typeface="바른바탕3 B" pitchFamily="34" charset="0"/>
              </a:rPr>
              <a:t>006</a:t>
            </a:r>
            <a:endParaRPr lang="en-US" b="1" dirty="0">
              <a:latin typeface="바른바탕1 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962941" y="2378965"/>
            <a:ext cx="9911188" cy="6197484"/>
            <a:chOff x="8423725" y="3333333"/>
            <a:chExt cx="7126263" cy="445606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423725" y="3333333"/>
              <a:ext cx="7126263" cy="445606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421990" y="2890417"/>
            <a:ext cx="2635153" cy="156406"/>
            <a:chOff x="1421990" y="2890417"/>
            <a:chExt cx="2635153" cy="15640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21990" y="2890417"/>
              <a:ext cx="2635153" cy="156406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5133785" y="2604523"/>
            <a:ext cx="9507088" cy="782739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altLang="ko-KR" sz="3400" b="1" kern="0" spc="-200" dirty="0" smtClean="0">
                <a:solidFill>
                  <a:srgbClr val="695300"/>
                </a:solidFill>
                <a:latin typeface="바른바탕1 L"/>
                <a:cs typeface="바른바탕3 B" pitchFamily="34" charset="0"/>
              </a:rPr>
              <a:t>CSV </a:t>
            </a:r>
            <a:r>
              <a:rPr lang="ko-KR" altLang="en-US" sz="3400" b="1" kern="0" spc="-200" dirty="0" smtClean="0">
                <a:solidFill>
                  <a:srgbClr val="695300"/>
                </a:solidFill>
                <a:latin typeface="바른바탕1 L"/>
                <a:cs typeface="바른바탕3 B" pitchFamily="34" charset="0"/>
              </a:rPr>
              <a:t>읽기 사용 </a:t>
            </a:r>
            <a:r>
              <a:rPr lang="en-US" altLang="ko-KR" sz="2800" b="1" kern="0" spc="-200" dirty="0" smtClean="0">
                <a:solidFill>
                  <a:srgbClr val="695300"/>
                </a:solidFill>
                <a:latin typeface="바른바탕1 L"/>
                <a:cs typeface="바른바탕3 B" pitchFamily="34" charset="0"/>
              </a:rPr>
              <a:t>(</a:t>
            </a:r>
            <a:r>
              <a:rPr lang="ko-KR" altLang="en-US" sz="2800" b="1" kern="0" spc="-200" dirty="0" smtClean="0">
                <a:solidFill>
                  <a:srgbClr val="695300"/>
                </a:solidFill>
                <a:latin typeface="바른바탕1 L"/>
                <a:cs typeface="바른바탕3 B" pitchFamily="34" charset="0"/>
              </a:rPr>
              <a:t>표 형태의 데이터를 저장하는 파일 형식</a:t>
            </a:r>
            <a:r>
              <a:rPr lang="en-US" altLang="ko-KR" sz="2800" b="1" kern="0" spc="-200" dirty="0" smtClean="0">
                <a:solidFill>
                  <a:srgbClr val="695300"/>
                </a:solidFill>
                <a:latin typeface="바른바탕1 L"/>
                <a:cs typeface="바른바탕3 B" pitchFamily="34" charset="0"/>
              </a:rPr>
              <a:t>)</a:t>
            </a:r>
            <a:endParaRPr lang="en-US" sz="2800" b="1" dirty="0">
              <a:latin typeface="바른바탕1 L"/>
            </a:endParaRPr>
          </a:p>
        </p:txBody>
      </p:sp>
      <p:grpSp>
        <p:nvGrpSpPr>
          <p:cNvPr id="1003" name="그룹 1003"/>
          <p:cNvGrpSpPr/>
          <p:nvPr/>
        </p:nvGrpSpPr>
        <p:grpSpPr>
          <a:xfrm>
            <a:off x="2438400" y="3929111"/>
            <a:ext cx="2165983" cy="4647338"/>
            <a:chOff x="4225281" y="3467962"/>
            <a:chExt cx="3664720" cy="7863030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25281" y="3467962"/>
              <a:ext cx="3664720" cy="7863030"/>
            </a:xfrm>
            <a:prstGeom prst="rect">
              <a:avLst/>
            </a:prstGeom>
          </p:spPr>
        </p:pic>
      </p:grpSp>
      <p:sp>
        <p:nvSpPr>
          <p:cNvPr id="13" name="Object 31"/>
          <p:cNvSpPr txBox="1"/>
          <p:nvPr/>
        </p:nvSpPr>
        <p:spPr>
          <a:xfrm>
            <a:off x="15240000" y="800100"/>
            <a:ext cx="2254870" cy="933194"/>
          </a:xfrm>
          <a:prstGeom prst="rect">
            <a:avLst/>
          </a:prstGeom>
          <a:noFill/>
        </p:spPr>
        <p:txBody>
          <a:bodyPr wrap="square" rtlCol="0"/>
          <a:lstStyle/>
          <a:p>
            <a:pPr algn="r"/>
            <a:r>
              <a:rPr lang="ko-KR" altLang="en-US" b="1" kern="0" spc="-100" dirty="0" smtClean="0">
                <a:solidFill>
                  <a:srgbClr val="695300"/>
                </a:solidFill>
                <a:latin typeface="바른바탕1 L"/>
                <a:cs typeface="바른바탕1 L" pitchFamily="34" charset="0"/>
              </a:rPr>
              <a:t>공공데이터를 활용한 데이터 시각화</a:t>
            </a:r>
            <a:endParaRPr lang="en-US" b="1" dirty="0">
              <a:latin typeface="바른바탕1 L"/>
            </a:endParaRPr>
          </a:p>
        </p:txBody>
      </p:sp>
      <p:sp>
        <p:nvSpPr>
          <p:cNvPr id="15" name="Object 10"/>
          <p:cNvSpPr txBox="1"/>
          <p:nvPr/>
        </p:nvSpPr>
        <p:spPr>
          <a:xfrm>
            <a:off x="789699" y="8953500"/>
            <a:ext cx="810501" cy="51365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200" b="1" kern="0" spc="-100" dirty="0" smtClean="0">
                <a:solidFill>
                  <a:srgbClr val="695300"/>
                </a:solidFill>
                <a:latin typeface="바른바탕1 L"/>
                <a:cs typeface="바른바탕3 B" pitchFamily="34" charset="0"/>
              </a:rPr>
              <a:t>007</a:t>
            </a:r>
            <a:endParaRPr lang="en-US" b="1" dirty="0">
              <a:latin typeface="바른바탕1 L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5251" y="3387262"/>
            <a:ext cx="9512055" cy="3551167"/>
          </a:xfrm>
          <a:prstGeom prst="rect">
            <a:avLst/>
          </a:prstGeom>
        </p:spPr>
      </p:pic>
      <p:sp>
        <p:nvSpPr>
          <p:cNvPr id="17" name="Object 5"/>
          <p:cNvSpPr txBox="1"/>
          <p:nvPr/>
        </p:nvSpPr>
        <p:spPr>
          <a:xfrm>
            <a:off x="1267071" y="1511111"/>
            <a:ext cx="4752729" cy="2336989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4600" b="1" kern="0" spc="-300" dirty="0" smtClean="0">
                <a:solidFill>
                  <a:srgbClr val="695300"/>
                </a:solidFill>
                <a:latin typeface="바른바탕3 B" pitchFamily="34" charset="0"/>
                <a:cs typeface="바른바탕3 B" pitchFamily="34" charset="0"/>
              </a:rPr>
              <a:t>두번째</a:t>
            </a:r>
          </a:p>
          <a:p>
            <a:pPr algn="just"/>
            <a:r>
              <a:rPr lang="en-US" sz="4600" b="1" kern="0" spc="-300" dirty="0" smtClean="0">
                <a:solidFill>
                  <a:srgbClr val="695300"/>
                </a:solidFill>
                <a:latin typeface="바른바탕3 B" pitchFamily="34" charset="0"/>
                <a:cs typeface="바른바탕3 B" pitchFamily="34" charset="0"/>
              </a:rPr>
              <a:t>이야기</a:t>
            </a:r>
            <a:r>
              <a:rPr lang="en-US" sz="4600" b="1" kern="0" spc="-300" dirty="0" smtClean="0">
                <a:solidFill>
                  <a:srgbClr val="FFEC00"/>
                </a:solidFill>
                <a:latin typeface="바른바탕3 B" pitchFamily="34" charset="0"/>
                <a:cs typeface="바른바탕3 B" pitchFamily="34" charset="0"/>
              </a:rPr>
              <a:t> 주제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3628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56783" y="650494"/>
            <a:ext cx="16972147" cy="8984726"/>
            <a:chOff x="656783" y="650494"/>
            <a:chExt cx="16972147" cy="898472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6783" y="650494"/>
              <a:ext cx="16972147" cy="898472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900781" y="2227881"/>
            <a:ext cx="1540428" cy="60952"/>
            <a:chOff x="3900781" y="2227881"/>
            <a:chExt cx="1540428" cy="60952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5400000">
              <a:off x="3900781" y="2227881"/>
              <a:ext cx="1540428" cy="6095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421990" y="3247619"/>
            <a:ext cx="15352381" cy="156406"/>
            <a:chOff x="1421990" y="3247619"/>
            <a:chExt cx="15352381" cy="156406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21990" y="3247619"/>
              <a:ext cx="15352381" cy="156406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1421990" y="3825132"/>
            <a:ext cx="15174171" cy="4215692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>
              <a:lnSpc>
                <a:spcPct val="150000"/>
              </a:lnSpc>
            </a:pPr>
            <a:r>
              <a:rPr lang="ko-KR" altLang="en-US" sz="3600" b="1" kern="0" spc="-100" dirty="0" smtClean="0">
                <a:solidFill>
                  <a:srgbClr val="695300"/>
                </a:solidFill>
                <a:latin typeface="THE명품고딕R" pitchFamily="34" charset="0"/>
                <a:cs typeface="THE명품고딕R" pitchFamily="34" charset="0"/>
              </a:rPr>
              <a:t>통계청</a:t>
            </a:r>
            <a:r>
              <a:rPr lang="en-US" altLang="ko-KR" sz="3600" b="1" kern="0" spc="-100" dirty="0" smtClean="0">
                <a:solidFill>
                  <a:srgbClr val="695300"/>
                </a:solidFill>
                <a:latin typeface="THE명품고딕R" pitchFamily="34" charset="0"/>
                <a:cs typeface="THE명품고딕R" pitchFamily="34" charset="0"/>
              </a:rPr>
              <a:t>&gt;&gt; </a:t>
            </a:r>
          </a:p>
          <a:p>
            <a:pPr algn="just">
              <a:lnSpc>
                <a:spcPct val="150000"/>
              </a:lnSpc>
            </a:pPr>
            <a:r>
              <a:rPr lang="ko-KR" altLang="en-US" sz="3600" b="1" kern="0" spc="-100" dirty="0" smtClean="0">
                <a:solidFill>
                  <a:srgbClr val="695300"/>
                </a:solidFill>
                <a:latin typeface="THE명품고딕R" pitchFamily="34" charset="0"/>
              </a:rPr>
              <a:t>대구시 연령별 미혼자 수</a:t>
            </a:r>
            <a:r>
              <a:rPr lang="en-US" altLang="ko-KR" sz="3600" b="1" kern="0" spc="-100" dirty="0" smtClean="0">
                <a:solidFill>
                  <a:srgbClr val="695300"/>
                </a:solidFill>
                <a:latin typeface="THE명품고딕R" pitchFamily="34" charset="0"/>
              </a:rPr>
              <a:t>/</a:t>
            </a:r>
            <a:r>
              <a:rPr lang="ko-KR" altLang="en-US" sz="3600" b="1" kern="0" spc="-100" dirty="0" smtClean="0">
                <a:solidFill>
                  <a:srgbClr val="695300"/>
                </a:solidFill>
                <a:latin typeface="THE명품고딕R" pitchFamily="34" charset="0"/>
              </a:rPr>
              <a:t>남녀 연봉</a:t>
            </a:r>
            <a:r>
              <a:rPr lang="en-US" altLang="ko-KR" sz="3600" b="1" kern="0" spc="-100" dirty="0" smtClean="0">
                <a:solidFill>
                  <a:srgbClr val="695300"/>
                </a:solidFill>
                <a:latin typeface="THE명품고딕R" pitchFamily="34" charset="0"/>
              </a:rPr>
              <a:t>/</a:t>
            </a:r>
            <a:r>
              <a:rPr lang="ko-KR" altLang="en-US" sz="3600" b="1" kern="0" spc="-100" dirty="0" smtClean="0">
                <a:solidFill>
                  <a:srgbClr val="695300"/>
                </a:solidFill>
                <a:latin typeface="THE명품고딕R" pitchFamily="34" charset="0"/>
              </a:rPr>
              <a:t>남녀 운동 여부</a:t>
            </a:r>
            <a:r>
              <a:rPr lang="en-US" altLang="ko-KR" sz="3600" b="1" kern="0" spc="-100" dirty="0" smtClean="0">
                <a:solidFill>
                  <a:srgbClr val="695300"/>
                </a:solidFill>
                <a:latin typeface="THE명품고딕R" pitchFamily="34" charset="0"/>
              </a:rPr>
              <a:t>/</a:t>
            </a:r>
          </a:p>
          <a:p>
            <a:pPr algn="just">
              <a:lnSpc>
                <a:spcPct val="150000"/>
              </a:lnSpc>
            </a:pPr>
            <a:r>
              <a:rPr lang="ko-KR" altLang="en-US" sz="3600" b="1" kern="0" spc="-100" dirty="0" smtClean="0">
                <a:solidFill>
                  <a:srgbClr val="695300"/>
                </a:solidFill>
                <a:latin typeface="THE명품고딕R" pitchFamily="34" charset="0"/>
              </a:rPr>
              <a:t>남녀 흡연 여부</a:t>
            </a:r>
            <a:r>
              <a:rPr lang="en-US" altLang="ko-KR" sz="3600" b="1" kern="0" spc="-100" dirty="0" smtClean="0">
                <a:solidFill>
                  <a:srgbClr val="695300"/>
                </a:solidFill>
                <a:latin typeface="THE명품고딕R" pitchFamily="34" charset="0"/>
              </a:rPr>
              <a:t>/</a:t>
            </a:r>
            <a:r>
              <a:rPr lang="ko-KR" altLang="en-US" sz="3600" b="1" kern="0" spc="-100" dirty="0" smtClean="0">
                <a:solidFill>
                  <a:srgbClr val="695300"/>
                </a:solidFill>
                <a:latin typeface="THE명품고딕R" pitchFamily="34" charset="0"/>
              </a:rPr>
              <a:t>남녀 음주 여부</a:t>
            </a:r>
            <a:endParaRPr lang="en-US" altLang="ko-KR" sz="3600" b="1" kern="0" spc="-100" dirty="0" smtClean="0">
              <a:solidFill>
                <a:srgbClr val="695300"/>
              </a:solidFill>
              <a:latin typeface="THE명품고딕R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3600" b="1" kern="0" spc="-100" dirty="0" smtClean="0">
                <a:solidFill>
                  <a:srgbClr val="695300"/>
                </a:solidFill>
                <a:latin typeface="THE명품고딕R" pitchFamily="34" charset="0"/>
              </a:rPr>
              <a:t>병무청</a:t>
            </a:r>
            <a:r>
              <a:rPr lang="en-US" altLang="ko-KR" sz="3600" b="1" kern="0" spc="-100" dirty="0" smtClean="0">
                <a:solidFill>
                  <a:srgbClr val="695300"/>
                </a:solidFill>
                <a:latin typeface="THE명품고딕R" pitchFamily="34" charset="0"/>
              </a:rPr>
              <a:t>&gt;&gt; </a:t>
            </a:r>
            <a:r>
              <a:rPr lang="ko-KR" altLang="en-US" sz="3600" b="1" kern="0" spc="-100" dirty="0" smtClean="0">
                <a:solidFill>
                  <a:srgbClr val="695300"/>
                </a:solidFill>
                <a:latin typeface="THE명품고딕R" pitchFamily="34" charset="0"/>
              </a:rPr>
              <a:t>남자 키</a:t>
            </a:r>
            <a:endParaRPr lang="en-US" altLang="ko-KR" sz="3600" b="1" kern="0" spc="-100" dirty="0" smtClean="0">
              <a:solidFill>
                <a:srgbClr val="695300"/>
              </a:solidFill>
              <a:latin typeface="THE명품고딕R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3600" b="1" kern="0" spc="-100" dirty="0" smtClean="0">
                <a:solidFill>
                  <a:srgbClr val="695300"/>
                </a:solidFill>
                <a:latin typeface="THE명품고딕R" pitchFamily="34" charset="0"/>
              </a:rPr>
              <a:t>코리아사이즈</a:t>
            </a:r>
            <a:r>
              <a:rPr lang="en-US" altLang="ko-KR" sz="3600" b="1" kern="0" spc="-100" dirty="0" smtClean="0">
                <a:solidFill>
                  <a:srgbClr val="695300"/>
                </a:solidFill>
                <a:latin typeface="THE명품고딕R" pitchFamily="34" charset="0"/>
              </a:rPr>
              <a:t>&gt;&gt; </a:t>
            </a:r>
            <a:r>
              <a:rPr lang="ko-KR" altLang="en-US" sz="3600" b="1" kern="0" spc="-100" dirty="0" smtClean="0">
                <a:solidFill>
                  <a:srgbClr val="695300"/>
                </a:solidFill>
                <a:latin typeface="THE명품고딕R" pitchFamily="34" charset="0"/>
              </a:rPr>
              <a:t>여자 키</a:t>
            </a:r>
            <a:endParaRPr lang="en-US" sz="3200" b="1" dirty="0"/>
          </a:p>
        </p:txBody>
      </p:sp>
      <p:sp>
        <p:nvSpPr>
          <p:cNvPr id="33" name="Object 31"/>
          <p:cNvSpPr txBox="1"/>
          <p:nvPr/>
        </p:nvSpPr>
        <p:spPr>
          <a:xfrm>
            <a:off x="15240000" y="800100"/>
            <a:ext cx="2254870" cy="933194"/>
          </a:xfrm>
          <a:prstGeom prst="rect">
            <a:avLst/>
          </a:prstGeom>
          <a:noFill/>
        </p:spPr>
        <p:txBody>
          <a:bodyPr wrap="square" rtlCol="0"/>
          <a:lstStyle/>
          <a:p>
            <a:pPr algn="r"/>
            <a:r>
              <a:rPr lang="ko-KR" altLang="en-US" b="1" kern="0" spc="-100" dirty="0" smtClean="0">
                <a:solidFill>
                  <a:srgbClr val="695300"/>
                </a:solidFill>
                <a:latin typeface="바른바탕1 L" pitchFamily="34" charset="0"/>
                <a:cs typeface="바른바탕1 L" pitchFamily="34" charset="0"/>
              </a:rPr>
              <a:t>공공데이터를 활용한 데이터 시각화</a:t>
            </a:r>
            <a:endParaRPr lang="en-US" b="1" dirty="0"/>
          </a:p>
        </p:txBody>
      </p:sp>
      <p:sp>
        <p:nvSpPr>
          <p:cNvPr id="34" name="Object 10"/>
          <p:cNvSpPr txBox="1"/>
          <p:nvPr/>
        </p:nvSpPr>
        <p:spPr>
          <a:xfrm>
            <a:off x="789699" y="8953500"/>
            <a:ext cx="810501" cy="51365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200" b="1" kern="0" spc="-100" dirty="0" smtClean="0">
                <a:solidFill>
                  <a:srgbClr val="695300"/>
                </a:solidFill>
                <a:latin typeface="바른바탕3 B" pitchFamily="34" charset="0"/>
                <a:cs typeface="바른바탕3 B" pitchFamily="34" charset="0"/>
              </a:rPr>
              <a:t>008</a:t>
            </a:r>
            <a:endParaRPr lang="en-US" b="1" dirty="0"/>
          </a:p>
        </p:txBody>
      </p:sp>
      <p:sp>
        <p:nvSpPr>
          <p:cNvPr id="35" name="Object 13"/>
          <p:cNvSpPr txBox="1"/>
          <p:nvPr/>
        </p:nvSpPr>
        <p:spPr>
          <a:xfrm>
            <a:off x="4953000" y="1810782"/>
            <a:ext cx="7782771" cy="74520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>
              <a:lnSpc>
                <a:spcPct val="150000"/>
              </a:lnSpc>
            </a:pPr>
            <a:r>
              <a:rPr lang="en-US" altLang="ko-KR" sz="3600" b="1" kern="0" spc="-100" dirty="0" smtClean="0">
                <a:solidFill>
                  <a:srgbClr val="695300"/>
                </a:solidFill>
                <a:latin typeface="THE명품고딕R" pitchFamily="34" charset="0"/>
                <a:cs typeface="THE명품고딕R" pitchFamily="34" charset="0"/>
              </a:rPr>
              <a:t>CSV</a:t>
            </a:r>
            <a:r>
              <a:rPr lang="ko-KR" altLang="en-US" sz="3600" b="1" kern="0" spc="-100" dirty="0" smtClean="0">
                <a:solidFill>
                  <a:srgbClr val="695300"/>
                </a:solidFill>
                <a:latin typeface="THE명품고딕R" pitchFamily="34" charset="0"/>
                <a:cs typeface="THE명품고딕R" pitchFamily="34" charset="0"/>
              </a:rPr>
              <a:t>파일 출처</a:t>
            </a:r>
            <a:endParaRPr lang="en-US" sz="3200" b="1" dirty="0"/>
          </a:p>
        </p:txBody>
      </p:sp>
      <p:sp>
        <p:nvSpPr>
          <p:cNvPr id="15" name="Object 5"/>
          <p:cNvSpPr txBox="1"/>
          <p:nvPr/>
        </p:nvSpPr>
        <p:spPr>
          <a:xfrm>
            <a:off x="1267071" y="1511111"/>
            <a:ext cx="4752729" cy="2336989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4600" b="1" kern="0" spc="-300" dirty="0" smtClean="0">
                <a:solidFill>
                  <a:srgbClr val="695300"/>
                </a:solidFill>
                <a:latin typeface="바른바탕3 B" pitchFamily="34" charset="0"/>
                <a:cs typeface="바른바탕3 B" pitchFamily="34" charset="0"/>
              </a:rPr>
              <a:t>두번째</a:t>
            </a:r>
          </a:p>
          <a:p>
            <a:pPr algn="just"/>
            <a:r>
              <a:rPr lang="en-US" sz="4600" b="1" kern="0" spc="-300" dirty="0" smtClean="0">
                <a:solidFill>
                  <a:srgbClr val="695300"/>
                </a:solidFill>
                <a:latin typeface="바른바탕3 B" pitchFamily="34" charset="0"/>
                <a:cs typeface="바른바탕3 B" pitchFamily="34" charset="0"/>
              </a:rPr>
              <a:t>이야기</a:t>
            </a:r>
            <a:r>
              <a:rPr lang="en-US" sz="4600" b="1" kern="0" spc="-300" dirty="0" smtClean="0">
                <a:solidFill>
                  <a:srgbClr val="FFEC00"/>
                </a:solidFill>
                <a:latin typeface="바른바탕3 B" pitchFamily="34" charset="0"/>
                <a:cs typeface="바른바탕3 B" pitchFamily="34" charset="0"/>
              </a:rPr>
              <a:t> 주제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42164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</TotalTime>
  <Words>466</Words>
  <Application>Microsoft Office PowerPoint</Application>
  <PresentationFormat>사용자 지정</PresentationFormat>
  <Paragraphs>148</Paragraphs>
  <Slides>18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9" baseType="lpstr">
      <vt:lpstr>?? ??</vt:lpstr>
      <vt:lpstr>Black Han Sans</vt:lpstr>
      <vt:lpstr>THE명품고딕EB</vt:lpstr>
      <vt:lpstr>THE명품고딕R</vt:lpstr>
      <vt:lpstr>둥근모꼴</vt:lpstr>
      <vt:lpstr>맑은 고딕</vt:lpstr>
      <vt:lpstr>바른바탕1 L</vt:lpstr>
      <vt:lpstr>바른바탕3 B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KB</cp:lastModifiedBy>
  <cp:revision>30</cp:revision>
  <dcterms:created xsi:type="dcterms:W3CDTF">2021-04-22T11:29:46Z</dcterms:created>
  <dcterms:modified xsi:type="dcterms:W3CDTF">2021-04-23T00:49:35Z</dcterms:modified>
</cp:coreProperties>
</file>