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63" r:id="rId5"/>
    <p:sldId id="264" r:id="rId6"/>
    <p:sldId id="265" r:id="rId7"/>
    <p:sldId id="267" r:id="rId8"/>
    <p:sldId id="268" r:id="rId9"/>
    <p:sldId id="269" r:id="rId10"/>
    <p:sldId id="266" r:id="rId11"/>
    <p:sldId id="270" r:id="rId12"/>
    <p:sldId id="271" r:id="rId13"/>
    <p:sldId id="281" r:id="rId14"/>
    <p:sldId id="284" r:id="rId15"/>
    <p:sldId id="285" r:id="rId16"/>
    <p:sldId id="286" r:id="rId17"/>
    <p:sldId id="277" r:id="rId18"/>
    <p:sldId id="287" r:id="rId19"/>
    <p:sldId id="288" r:id="rId20"/>
    <p:sldId id="289" r:id="rId21"/>
    <p:sldId id="279" r:id="rId22"/>
    <p:sldId id="280" r:id="rId23"/>
    <p:sldId id="291" r:id="rId24"/>
    <p:sldId id="290" r:id="rId25"/>
    <p:sldId id="278" r:id="rId26"/>
    <p:sldId id="272" r:id="rId27"/>
    <p:sldId id="292" r:id="rId28"/>
    <p:sldId id="293" r:id="rId29"/>
    <p:sldId id="274" r:id="rId30"/>
    <p:sldId id="276" r:id="rId31"/>
    <p:sldId id="261" r:id="rId32"/>
    <p:sldId id="262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23.11.20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2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Регрессионная </a:t>
            </a:r>
            <a:r>
              <a:rPr lang="ru-RU" dirty="0" smtClean="0"/>
              <a:t>модель(Год</a:t>
            </a:r>
            <a:r>
              <a:rPr lang="ru-RU" dirty="0"/>
              <a:t>) Набор1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849168" cy="201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88" y="3091533"/>
            <a:ext cx="5904656" cy="3731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14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Регрессионная </a:t>
            </a:r>
            <a:r>
              <a:rPr lang="ru-RU" dirty="0" smtClean="0"/>
              <a:t>модель(Год</a:t>
            </a:r>
            <a:r>
              <a:rPr lang="ru-RU" dirty="0"/>
              <a:t>) Набор1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55" y="1268760"/>
            <a:ext cx="6768751" cy="466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66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Значимость </a:t>
            </a:r>
            <a:r>
              <a:rPr lang="ru-RU" dirty="0" smtClean="0"/>
              <a:t>переменных(Год</a:t>
            </a:r>
            <a:r>
              <a:rPr lang="ru-RU" dirty="0" smtClean="0"/>
              <a:t>) Набор 1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90394"/>
            <a:ext cx="8380100" cy="514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66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18" y="143014"/>
            <a:ext cx="8424936" cy="671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07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Регрессионная </a:t>
            </a:r>
            <a:r>
              <a:rPr lang="ru-RU" dirty="0" smtClean="0"/>
              <a:t>модель(Год</a:t>
            </a:r>
            <a:r>
              <a:rPr lang="ru-RU" dirty="0"/>
              <a:t>) </a:t>
            </a:r>
            <a:r>
              <a:rPr lang="ru-RU" dirty="0" smtClean="0"/>
              <a:t>Набор2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6552728" cy="565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71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Регрессионная </a:t>
            </a:r>
            <a:r>
              <a:rPr lang="ru-RU" dirty="0" smtClean="0"/>
              <a:t>модель(Год</a:t>
            </a:r>
            <a:r>
              <a:rPr lang="ru-RU" dirty="0"/>
              <a:t>) </a:t>
            </a:r>
            <a:r>
              <a:rPr lang="ru-RU" dirty="0" smtClean="0"/>
              <a:t>Набор2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188613" cy="362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50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Значимость переменных(Год) Набор </a:t>
            </a:r>
            <a:r>
              <a:rPr lang="en-CA" dirty="0" smtClean="0"/>
              <a:t>2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9" y="1289073"/>
            <a:ext cx="8145140" cy="543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722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Прогнозирование(Время обучения – месяц</a:t>
            </a:r>
            <a:r>
              <a:rPr lang="en-CA" dirty="0" smtClean="0"/>
              <a:t> </a:t>
            </a:r>
            <a:r>
              <a:rPr lang="ru-RU" dirty="0" smtClean="0"/>
              <a:t>Июнь</a:t>
            </a:r>
            <a:r>
              <a:rPr lang="ru-RU" dirty="0" smtClean="0"/>
              <a:t>)</a:t>
            </a:r>
            <a:r>
              <a:rPr lang="en-CA" dirty="0" smtClean="0"/>
              <a:t> </a:t>
            </a:r>
            <a:r>
              <a:rPr lang="ru-RU" dirty="0" smtClean="0"/>
              <a:t>Набор 1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9546" y="1226450"/>
            <a:ext cx="3065543" cy="6667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700" dirty="0" smtClean="0"/>
              <a:t>Время обучения</a:t>
            </a:r>
            <a:r>
              <a:rPr lang="en-CA" sz="1700" dirty="0" smtClean="0"/>
              <a:t>:</a:t>
            </a:r>
            <a:r>
              <a:rPr lang="en-US" sz="1700" dirty="0"/>
              <a:t> </a:t>
            </a:r>
            <a:r>
              <a:rPr lang="ru-RU" sz="1700" dirty="0" smtClean="0"/>
              <a:t>Июнь</a:t>
            </a:r>
          </a:p>
          <a:p>
            <a:pPr marL="0" indent="0">
              <a:buNone/>
            </a:pPr>
            <a:r>
              <a:rPr lang="ru-RU" sz="1700" dirty="0" smtClean="0"/>
              <a:t>Прогноз на </a:t>
            </a:r>
            <a:r>
              <a:rPr lang="ru-RU" sz="1800" dirty="0"/>
              <a:t>2017-06-30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875768"/>
            <a:ext cx="1675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Модель </a:t>
            </a:r>
            <a:r>
              <a:rPr lang="ru-RU" dirty="0" smtClean="0"/>
              <a:t>Июнь</a:t>
            </a:r>
            <a:r>
              <a:rPr lang="en-CA" dirty="0" smtClean="0"/>
              <a:t>: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38232"/>
            <a:ext cx="5195840" cy="144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6" y="2992404"/>
            <a:ext cx="71913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7249288" y="3059668"/>
            <a:ext cx="1912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Точность: </a:t>
            </a:r>
            <a:r>
              <a:rPr lang="ru-RU" dirty="0" smtClean="0"/>
              <a:t>91.37%.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894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Прогнозирование(Время обучения – месяц</a:t>
            </a:r>
            <a:r>
              <a:rPr lang="en-CA" dirty="0" smtClean="0"/>
              <a:t> </a:t>
            </a:r>
            <a:r>
              <a:rPr lang="ru-RU" dirty="0" smtClean="0"/>
              <a:t>Июнь</a:t>
            </a:r>
            <a:r>
              <a:rPr lang="ru-RU" dirty="0" smtClean="0"/>
              <a:t>)</a:t>
            </a:r>
            <a:r>
              <a:rPr lang="en-CA" dirty="0" smtClean="0"/>
              <a:t> </a:t>
            </a:r>
            <a:r>
              <a:rPr lang="ru-RU" dirty="0" smtClean="0"/>
              <a:t>Набор 2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9546" y="1559802"/>
            <a:ext cx="3065543" cy="6667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700" dirty="0" smtClean="0"/>
              <a:t>Время обучения</a:t>
            </a:r>
            <a:r>
              <a:rPr lang="en-CA" sz="1700" dirty="0" smtClean="0"/>
              <a:t>:</a:t>
            </a:r>
            <a:r>
              <a:rPr lang="en-US" sz="1700" dirty="0"/>
              <a:t> </a:t>
            </a:r>
            <a:r>
              <a:rPr lang="ru-RU" sz="1700" dirty="0" smtClean="0"/>
              <a:t>Июнь</a:t>
            </a:r>
          </a:p>
          <a:p>
            <a:pPr marL="0" indent="0">
              <a:buNone/>
            </a:pPr>
            <a:r>
              <a:rPr lang="ru-RU" sz="1700" dirty="0" smtClean="0"/>
              <a:t>Прогноз на </a:t>
            </a:r>
            <a:r>
              <a:rPr lang="ru-RU" sz="1800" dirty="0"/>
              <a:t>2017-06-30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249288" y="3059668"/>
            <a:ext cx="1912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Точность: </a:t>
            </a:r>
            <a:r>
              <a:rPr lang="ru-RU" dirty="0" smtClean="0"/>
              <a:t>91.</a:t>
            </a:r>
            <a:r>
              <a:rPr lang="en-US" dirty="0" smtClean="0"/>
              <a:t>45</a:t>
            </a:r>
            <a:r>
              <a:rPr lang="ru-RU" dirty="0" smtClean="0"/>
              <a:t>%.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3" y="2636912"/>
            <a:ext cx="7018114" cy="339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750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433046"/>
            <a:ext cx="6600787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18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Объясняющие </a:t>
            </a:r>
            <a:r>
              <a:rPr lang="ru-RU" dirty="0" smtClean="0"/>
              <a:t>переменные</a:t>
            </a:r>
            <a:r>
              <a:rPr lang="en-CA" dirty="0" smtClean="0"/>
              <a:t>(</a:t>
            </a:r>
            <a:r>
              <a:rPr lang="ru-RU" dirty="0" smtClean="0"/>
              <a:t>Набор1</a:t>
            </a:r>
            <a:r>
              <a:rPr lang="en-CA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0626" y="2428172"/>
            <a:ext cx="8229600" cy="4172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'Data‘</a:t>
            </a:r>
            <a:r>
              <a:rPr lang="ru-RU" sz="1600" dirty="0" smtClean="0"/>
              <a:t> – временные отметки (в 2017 году),</a:t>
            </a:r>
          </a:p>
          <a:p>
            <a:pPr marL="0" indent="0">
              <a:buNone/>
            </a:pPr>
            <a:r>
              <a:rPr lang="en-US" sz="1600" dirty="0" smtClean="0"/>
              <a:t>'</a:t>
            </a:r>
            <a:r>
              <a:rPr lang="ru-RU" sz="1600" dirty="0" smtClean="0"/>
              <a:t>Потребление‘ – потребление электроэнергии, </a:t>
            </a:r>
          </a:p>
          <a:p>
            <a:pPr marL="0" indent="0">
              <a:buNone/>
            </a:pPr>
            <a:r>
              <a:rPr lang="ru-RU" sz="1600" dirty="0" smtClean="0"/>
              <a:t>'Ставка‘ – ставка, к фактическому почасовому объёму покупки , </a:t>
            </a:r>
          </a:p>
          <a:p>
            <a:pPr marL="0" indent="0">
              <a:buNone/>
            </a:pPr>
            <a:r>
              <a:rPr lang="ru-RU" sz="1600" dirty="0" smtClean="0"/>
              <a:t>'</a:t>
            </a:r>
            <a:r>
              <a:rPr lang="en-US" sz="1600" dirty="0" err="1" smtClean="0"/>
              <a:t>Te</a:t>
            </a:r>
            <a:r>
              <a:rPr lang="en-US" sz="1600" dirty="0" smtClean="0"/>
              <a:t>‘</a:t>
            </a:r>
            <a:r>
              <a:rPr lang="ru-RU" sz="1600" dirty="0" smtClean="0"/>
              <a:t> - температура</a:t>
            </a:r>
            <a:r>
              <a:rPr lang="en-US" sz="1600" dirty="0" smtClean="0"/>
              <a:t>, </a:t>
            </a:r>
            <a:endParaRPr lang="ru-RU" sz="1600" dirty="0" smtClean="0"/>
          </a:p>
          <a:p>
            <a:pPr marL="0" indent="0">
              <a:buNone/>
            </a:pPr>
            <a:r>
              <a:rPr lang="en-US" sz="1600" dirty="0" smtClean="0"/>
              <a:t>'U ‘</a:t>
            </a:r>
            <a:r>
              <a:rPr lang="ru-RU" sz="1600" dirty="0" smtClean="0"/>
              <a:t> – относительная влажность</a:t>
            </a:r>
            <a:r>
              <a:rPr lang="en-US" sz="1600" dirty="0" smtClean="0"/>
              <a:t>, </a:t>
            </a:r>
            <a:endParaRPr lang="ru-RU" sz="1600" dirty="0" smtClean="0"/>
          </a:p>
          <a:p>
            <a:pPr marL="0" indent="0">
              <a:buNone/>
            </a:pPr>
            <a:r>
              <a:rPr lang="en-US" sz="1600" dirty="0" smtClean="0"/>
              <a:t>'</a:t>
            </a:r>
            <a:r>
              <a:rPr lang="ru-RU" sz="1600" dirty="0" smtClean="0"/>
              <a:t>Рабочий/Выходной‘ – рабочий или выходной день(1-рабочий, 0 – выходной), </a:t>
            </a:r>
          </a:p>
          <a:p>
            <a:pPr marL="0" indent="0">
              <a:buNone/>
            </a:pPr>
            <a:r>
              <a:rPr lang="ru-RU" sz="1600" dirty="0" smtClean="0"/>
              <a:t>'</a:t>
            </a:r>
            <a:r>
              <a:rPr lang="ru-RU" sz="1600" dirty="0" err="1" smtClean="0"/>
              <a:t>КвадратТемпературы</a:t>
            </a:r>
            <a:r>
              <a:rPr lang="ru-RU" sz="1600" dirty="0" smtClean="0"/>
              <a:t>‘ – квадрат температуры, </a:t>
            </a:r>
          </a:p>
          <a:p>
            <a:pPr marL="0" indent="0">
              <a:buNone/>
            </a:pPr>
            <a:r>
              <a:rPr lang="ru-RU" sz="1600" dirty="0" smtClean="0"/>
              <a:t>'Тренд‘ – номер часа н</a:t>
            </a:r>
            <a:r>
              <a:rPr lang="ru-RU" sz="1600" dirty="0"/>
              <a:t>а</a:t>
            </a:r>
            <a:r>
              <a:rPr lang="ru-RU" sz="1600" dirty="0" smtClean="0"/>
              <a:t> временном интервале, </a:t>
            </a:r>
          </a:p>
          <a:p>
            <a:pPr marL="0" indent="0">
              <a:buNone/>
            </a:pPr>
            <a:r>
              <a:rPr lang="ru-RU" sz="1600" dirty="0" smtClean="0"/>
              <a:t>'</a:t>
            </a:r>
            <a:r>
              <a:rPr lang="ru-RU" sz="1600" dirty="0" err="1" smtClean="0"/>
              <a:t>СтавкаМощн</a:t>
            </a:r>
            <a:r>
              <a:rPr lang="ru-RU" sz="1600" dirty="0" smtClean="0"/>
              <a:t>‘ – ставка за мощность, </a:t>
            </a:r>
          </a:p>
          <a:p>
            <a:pPr marL="0" indent="0">
              <a:buNone/>
            </a:pPr>
            <a:r>
              <a:rPr lang="ru-RU" sz="1600" dirty="0" smtClean="0"/>
              <a:t>'Месяц‘ - значения месяца( от 1 до 12), </a:t>
            </a:r>
          </a:p>
          <a:p>
            <a:pPr marL="0" indent="0">
              <a:buNone/>
            </a:pPr>
            <a:r>
              <a:rPr lang="ru-RU" sz="1600" dirty="0" smtClean="0"/>
              <a:t>'Ставка(</a:t>
            </a:r>
            <a:r>
              <a:rPr lang="en-US" sz="1600" dirty="0"/>
              <a:t>t-1</a:t>
            </a:r>
            <a:r>
              <a:rPr lang="en-US" sz="1600" dirty="0" smtClean="0"/>
              <a:t>)‘</a:t>
            </a:r>
            <a:r>
              <a:rPr lang="ru-RU" sz="1600" dirty="0" smtClean="0"/>
              <a:t> – экспоненциально-сглаженная ставка</a:t>
            </a:r>
            <a:r>
              <a:rPr lang="en-US" sz="1600" dirty="0" smtClean="0"/>
              <a:t>, </a:t>
            </a:r>
            <a:endParaRPr lang="ru-RU" sz="1600" dirty="0" smtClean="0"/>
          </a:p>
          <a:p>
            <a:pPr marL="0" indent="0">
              <a:buNone/>
            </a:pPr>
            <a:r>
              <a:rPr lang="en-US" sz="1600" dirty="0" smtClean="0"/>
              <a:t>'0</a:t>
            </a:r>
            <a:r>
              <a:rPr lang="en-US" sz="1600" dirty="0"/>
              <a:t>', '1', '2', '3', '4', '5', '6', '7', '8', '9', '10', '11', '12', '13', '14', '15', '16', '17', '18', '19', '20', '21', '22', </a:t>
            </a:r>
            <a:r>
              <a:rPr lang="en-US" sz="1600" dirty="0" smtClean="0"/>
              <a:t>'23‘</a:t>
            </a:r>
            <a:r>
              <a:rPr lang="ru-RU" sz="1600" dirty="0" smtClean="0"/>
              <a:t> – значения часа (в сутках)</a:t>
            </a:r>
            <a:r>
              <a:rPr lang="en-US" sz="1600" dirty="0" smtClean="0"/>
              <a:t>,</a:t>
            </a:r>
            <a:endParaRPr lang="ru-RU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'M', 'T', 'W', '</a:t>
            </a:r>
            <a:r>
              <a:rPr lang="en-US" sz="1600" dirty="0" err="1"/>
              <a:t>Th</a:t>
            </a:r>
            <a:r>
              <a:rPr lang="en-US" sz="1600" dirty="0"/>
              <a:t>', 'F', 'Sa', </a:t>
            </a:r>
            <a:r>
              <a:rPr lang="en-US" sz="1600" dirty="0" smtClean="0"/>
              <a:t>'Su‘</a:t>
            </a:r>
            <a:r>
              <a:rPr lang="ru-RU" sz="1600" dirty="0" smtClean="0"/>
              <a:t> – значения дня(в неделе)</a:t>
            </a:r>
            <a:r>
              <a:rPr lang="en-US" sz="1600" dirty="0" smtClean="0"/>
              <a:t>, </a:t>
            </a:r>
            <a:endParaRPr lang="ru-RU" sz="1600" dirty="0" smtClean="0"/>
          </a:p>
          <a:p>
            <a:pPr marL="0" indent="0">
              <a:buNone/>
            </a:pPr>
            <a:r>
              <a:rPr lang="en-US" sz="1600" dirty="0" smtClean="0"/>
              <a:t>'Sunrise</a:t>
            </a:r>
            <a:r>
              <a:rPr lang="en-US" sz="1600" dirty="0"/>
              <a:t>', 'Sunset', </a:t>
            </a:r>
            <a:r>
              <a:rPr lang="en-US" sz="1600" dirty="0" smtClean="0"/>
              <a:t>'</a:t>
            </a:r>
            <a:r>
              <a:rPr lang="en-US" sz="1600" dirty="0" err="1" smtClean="0"/>
              <a:t>Daylength</a:t>
            </a:r>
            <a:r>
              <a:rPr lang="en-CA" sz="1600" dirty="0" smtClean="0"/>
              <a:t>’ – </a:t>
            </a:r>
            <a:r>
              <a:rPr lang="ru-RU" sz="1600" dirty="0" smtClean="0"/>
              <a:t>значения восхода/заката/длинна дня.</a:t>
            </a:r>
            <a:endParaRPr lang="ru-RU" sz="16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05388" y="1268760"/>
            <a:ext cx="6680076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6741453" cy="27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46" y="3205527"/>
            <a:ext cx="8100313" cy="102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42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Прогнозирование(Время обучения – месяц</a:t>
            </a:r>
            <a:r>
              <a:rPr lang="en-CA" dirty="0" smtClean="0"/>
              <a:t> </a:t>
            </a:r>
            <a:r>
              <a:rPr lang="ru-RU" dirty="0" smtClean="0"/>
              <a:t>Ноябрь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Набор1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9546" y="1226450"/>
            <a:ext cx="3065543" cy="6667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700" dirty="0" smtClean="0"/>
              <a:t>Время обучения</a:t>
            </a:r>
            <a:r>
              <a:rPr lang="en-CA" sz="1700" dirty="0" smtClean="0"/>
              <a:t>:</a:t>
            </a:r>
            <a:r>
              <a:rPr lang="en-US" sz="1700" dirty="0"/>
              <a:t> </a:t>
            </a:r>
            <a:r>
              <a:rPr lang="ru-RU" sz="1700" dirty="0" smtClean="0"/>
              <a:t>Ноябрь</a:t>
            </a:r>
          </a:p>
          <a:p>
            <a:pPr marL="0" indent="0">
              <a:buNone/>
            </a:pPr>
            <a:r>
              <a:rPr lang="ru-RU" sz="1700" dirty="0" smtClean="0"/>
              <a:t>Прогноз на </a:t>
            </a:r>
            <a:r>
              <a:rPr lang="ru-RU" sz="1800" dirty="0" smtClean="0"/>
              <a:t>2017-12-01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875768"/>
            <a:ext cx="1858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Модель </a:t>
            </a:r>
            <a:r>
              <a:rPr lang="ru-RU" dirty="0" smtClean="0"/>
              <a:t>Ноябрь</a:t>
            </a:r>
            <a:r>
              <a:rPr lang="en-CA" dirty="0" smtClean="0"/>
              <a:t>: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249288" y="3059668"/>
            <a:ext cx="1912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Точность: </a:t>
            </a:r>
            <a:r>
              <a:rPr lang="ru-RU" dirty="0" smtClean="0"/>
              <a:t>93.76%.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3" y="3059668"/>
            <a:ext cx="71532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286" y="1402673"/>
            <a:ext cx="5610289" cy="164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822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67292"/>
          </a:xfrm>
        </p:spPr>
        <p:txBody>
          <a:bodyPr/>
          <a:lstStyle/>
          <a:p>
            <a:r>
              <a:rPr lang="ru-RU" dirty="0" smtClean="0"/>
              <a:t>Модель </a:t>
            </a:r>
            <a:r>
              <a:rPr lang="ru-RU" dirty="0" smtClean="0"/>
              <a:t>Ноябрь Набор1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" y="836712"/>
            <a:ext cx="494187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053" y="3068504"/>
            <a:ext cx="4168947" cy="302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254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Прогнозирование(Время обучения – месяц</a:t>
            </a:r>
            <a:r>
              <a:rPr lang="en-CA" dirty="0" smtClean="0"/>
              <a:t> </a:t>
            </a:r>
            <a:r>
              <a:rPr lang="ru-RU" dirty="0" smtClean="0"/>
              <a:t>Ноябрь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Набор2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9546" y="1226450"/>
            <a:ext cx="3065543" cy="6667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700" dirty="0" smtClean="0"/>
              <a:t>Время обучения</a:t>
            </a:r>
            <a:r>
              <a:rPr lang="en-CA" sz="1700" dirty="0" smtClean="0"/>
              <a:t>:</a:t>
            </a:r>
            <a:r>
              <a:rPr lang="en-US" sz="1700" dirty="0"/>
              <a:t> </a:t>
            </a:r>
            <a:r>
              <a:rPr lang="ru-RU" sz="1700" dirty="0" smtClean="0"/>
              <a:t>Ноябрь</a:t>
            </a:r>
          </a:p>
          <a:p>
            <a:pPr marL="0" indent="0">
              <a:buNone/>
            </a:pPr>
            <a:r>
              <a:rPr lang="ru-RU" sz="1700" dirty="0" smtClean="0"/>
              <a:t>Прогноз на </a:t>
            </a:r>
            <a:r>
              <a:rPr lang="ru-RU" sz="1800" dirty="0" smtClean="0"/>
              <a:t>2017-12-01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249288" y="3059668"/>
            <a:ext cx="1912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Точность: </a:t>
            </a:r>
            <a:r>
              <a:rPr lang="ru-RU" dirty="0" smtClean="0"/>
              <a:t>93.</a:t>
            </a:r>
            <a:r>
              <a:rPr lang="en-CA" dirty="0" smtClean="0"/>
              <a:t>46</a:t>
            </a:r>
            <a:r>
              <a:rPr lang="ru-RU" dirty="0" smtClean="0"/>
              <a:t>%.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71247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771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4" y="692696"/>
            <a:ext cx="4856288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82" y="3422822"/>
            <a:ext cx="4117848" cy="21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155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Прогнозирование(Время обучения – месяц</a:t>
            </a:r>
            <a:r>
              <a:rPr lang="en-CA" dirty="0"/>
              <a:t> </a:t>
            </a:r>
            <a:r>
              <a:rPr lang="ru-RU" dirty="0"/>
              <a:t>Ноябрь</a:t>
            </a:r>
            <a:r>
              <a:rPr lang="ru-RU" dirty="0" smtClean="0"/>
              <a:t>)</a:t>
            </a:r>
            <a:r>
              <a:rPr lang="en-CA" dirty="0" smtClean="0"/>
              <a:t> </a:t>
            </a:r>
            <a:r>
              <a:rPr lang="ru-RU" dirty="0" smtClean="0"/>
              <a:t>Набор1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3178696" cy="532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400" dirty="0"/>
              <a:t>Время обучения</a:t>
            </a:r>
            <a:r>
              <a:rPr lang="en-CA" sz="1400" dirty="0"/>
              <a:t>:</a:t>
            </a:r>
            <a:r>
              <a:rPr lang="en-US" sz="1400" dirty="0"/>
              <a:t> </a:t>
            </a:r>
            <a:r>
              <a:rPr lang="ru-RU" sz="1400" dirty="0" smtClean="0"/>
              <a:t>Ноябрь</a:t>
            </a:r>
          </a:p>
          <a:p>
            <a:pPr marL="0" indent="0">
              <a:buNone/>
            </a:pPr>
            <a:r>
              <a:rPr lang="ru-RU" sz="1400" dirty="0" smtClean="0"/>
              <a:t>Прогноз на</a:t>
            </a:r>
            <a:r>
              <a:rPr lang="en-CA" sz="1400" dirty="0" smtClean="0"/>
              <a:t> </a:t>
            </a:r>
            <a:r>
              <a:rPr lang="ru-RU" sz="1400" dirty="0" smtClean="0"/>
              <a:t>неделю 12-01 - 12-07</a:t>
            </a:r>
            <a:endParaRPr lang="ru-RU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640190" cy="4325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444208" y="1556792"/>
            <a:ext cx="179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Точность: </a:t>
            </a:r>
            <a:r>
              <a:rPr lang="ru-RU" dirty="0" smtClean="0"/>
              <a:t>90.5%.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923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Прогнозирование(Время обучения – месяц</a:t>
            </a:r>
            <a:r>
              <a:rPr lang="en-CA" sz="3200" dirty="0" smtClean="0"/>
              <a:t> </a:t>
            </a:r>
            <a:r>
              <a:rPr lang="ru-RU" sz="3200" dirty="0" smtClean="0"/>
              <a:t>Февраль)Набор1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546" y="1226450"/>
            <a:ext cx="3065543" cy="6667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1700" dirty="0" smtClean="0"/>
              <a:t>Время обучения</a:t>
            </a:r>
          </a:p>
          <a:p>
            <a:pPr marL="0" indent="0">
              <a:buNone/>
            </a:pPr>
            <a:r>
              <a:rPr lang="ru-RU" sz="1700" dirty="0"/>
              <a:t>2017-02-01 00:00:00</a:t>
            </a:r>
            <a:r>
              <a:rPr lang="en-CA" sz="1700" dirty="0"/>
              <a:t>  -  </a:t>
            </a:r>
            <a:r>
              <a:rPr lang="ru-RU" sz="1700" dirty="0"/>
              <a:t>2017-02-</a:t>
            </a:r>
            <a:r>
              <a:rPr lang="en-CA" sz="1700" dirty="0"/>
              <a:t>28</a:t>
            </a:r>
            <a:r>
              <a:rPr lang="ru-RU" sz="1700" dirty="0"/>
              <a:t> 00:00:00 </a:t>
            </a:r>
          </a:p>
          <a:p>
            <a:pPr marL="0" indent="0">
              <a:buNone/>
            </a:pPr>
            <a:r>
              <a:rPr lang="ru-RU" sz="1700" dirty="0" smtClean="0"/>
              <a:t>Прогноз </a:t>
            </a:r>
            <a:r>
              <a:rPr lang="ru-RU" sz="1700" dirty="0"/>
              <a:t>на 2017-02-</a:t>
            </a:r>
            <a:r>
              <a:rPr lang="en-CA" sz="1700" dirty="0" smtClean="0"/>
              <a:t>28</a:t>
            </a:r>
            <a:endParaRPr lang="ru-RU" sz="17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116248" y="1056615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Модель февраля</a:t>
            </a:r>
            <a:r>
              <a:rPr lang="en-CA" dirty="0" smtClean="0"/>
              <a:t>: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89" y="1416655"/>
            <a:ext cx="5819399" cy="146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3" y="2924944"/>
            <a:ext cx="70389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88965" y="20311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Синий – действительные </a:t>
            </a:r>
            <a:endParaRPr lang="en-CA" dirty="0" smtClean="0"/>
          </a:p>
          <a:p>
            <a:r>
              <a:rPr lang="ru-RU" dirty="0" smtClean="0"/>
              <a:t>значения </a:t>
            </a:r>
            <a:r>
              <a:rPr lang="ru-RU" dirty="0"/>
              <a:t>потребления</a:t>
            </a:r>
          </a:p>
          <a:p>
            <a:r>
              <a:rPr lang="ru-RU" dirty="0"/>
              <a:t>Оранжевый - прогноз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249288" y="3059668"/>
            <a:ext cx="1848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Точность: 94.3 %.</a:t>
            </a:r>
          </a:p>
        </p:txBody>
      </p:sp>
    </p:spTree>
    <p:extLst>
      <p:ext uri="{BB962C8B-B14F-4D97-AF65-F5344CB8AC3E}">
        <p14:creationId xmlns:p14="http://schemas.microsoft.com/office/powerpoint/2010/main" val="2952038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Прогнозирование(Время обучения – месяц</a:t>
            </a:r>
            <a:r>
              <a:rPr lang="en-CA" sz="3200" dirty="0" smtClean="0"/>
              <a:t> </a:t>
            </a:r>
            <a:r>
              <a:rPr lang="ru-RU" sz="3200" dirty="0" smtClean="0"/>
              <a:t>Февраль)Набор2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546" y="1226450"/>
            <a:ext cx="3065543" cy="6667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1700" dirty="0" smtClean="0"/>
              <a:t>Время обучения</a:t>
            </a:r>
          </a:p>
          <a:p>
            <a:pPr marL="0" indent="0">
              <a:buNone/>
            </a:pPr>
            <a:r>
              <a:rPr lang="ru-RU" sz="1700" dirty="0"/>
              <a:t>2017-02-01 00:00:00</a:t>
            </a:r>
            <a:r>
              <a:rPr lang="en-CA" sz="1700" dirty="0"/>
              <a:t>  -  </a:t>
            </a:r>
            <a:r>
              <a:rPr lang="ru-RU" sz="1700" dirty="0"/>
              <a:t>2017-02-</a:t>
            </a:r>
            <a:r>
              <a:rPr lang="en-CA" sz="1700" dirty="0"/>
              <a:t>28</a:t>
            </a:r>
            <a:r>
              <a:rPr lang="ru-RU" sz="1700" dirty="0"/>
              <a:t> 00:00:00 </a:t>
            </a:r>
          </a:p>
          <a:p>
            <a:pPr marL="0" indent="0">
              <a:buNone/>
            </a:pPr>
            <a:r>
              <a:rPr lang="ru-RU" sz="1700" dirty="0" smtClean="0"/>
              <a:t>Прогноз </a:t>
            </a:r>
            <a:r>
              <a:rPr lang="ru-RU" sz="1700" dirty="0"/>
              <a:t>на 2017-02-</a:t>
            </a:r>
            <a:r>
              <a:rPr lang="en-CA" sz="1700" dirty="0" smtClean="0"/>
              <a:t>28</a:t>
            </a:r>
            <a:endParaRPr lang="ru-RU" sz="17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116248" y="1056615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Модель февраля</a:t>
            </a:r>
            <a:r>
              <a:rPr lang="en-CA" dirty="0" smtClean="0"/>
              <a:t>: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8965" y="20311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Синий – действительные </a:t>
            </a:r>
            <a:endParaRPr lang="en-CA" dirty="0" smtClean="0"/>
          </a:p>
          <a:p>
            <a:r>
              <a:rPr lang="ru-RU" dirty="0" smtClean="0"/>
              <a:t>значения </a:t>
            </a:r>
            <a:r>
              <a:rPr lang="ru-RU" dirty="0"/>
              <a:t>потребления</a:t>
            </a:r>
          </a:p>
          <a:p>
            <a:r>
              <a:rPr lang="ru-RU" dirty="0"/>
              <a:t>Оранжевый - прогноз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249288" y="3059668"/>
            <a:ext cx="1912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Точность: </a:t>
            </a:r>
            <a:r>
              <a:rPr lang="ru-RU" dirty="0" smtClean="0"/>
              <a:t>93.49%.</a:t>
            </a:r>
            <a:endParaRPr lang="ru-R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59669"/>
            <a:ext cx="6835512" cy="331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30" y="1345319"/>
            <a:ext cx="5294593" cy="151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565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40966"/>
          </a:xfrm>
        </p:spPr>
        <p:txBody>
          <a:bodyPr/>
          <a:lstStyle/>
          <a:p>
            <a:r>
              <a:rPr lang="ru-RU" dirty="0" smtClean="0"/>
              <a:t>Модель Февраль Набор2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" y="849064"/>
            <a:ext cx="48768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125" y="986408"/>
            <a:ext cx="4225419" cy="222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039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5761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Прогнозирование(Время обучения - неделя</a:t>
            </a:r>
            <a:r>
              <a:rPr lang="ru-RU" sz="3200" dirty="0" smtClean="0"/>
              <a:t>) Набор1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546" y="1226450"/>
            <a:ext cx="3065543" cy="66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700" dirty="0" smtClean="0"/>
              <a:t>Время обучения</a:t>
            </a:r>
            <a:r>
              <a:rPr lang="en-CA" sz="1700" dirty="0" smtClean="0"/>
              <a:t>: </a:t>
            </a:r>
            <a:r>
              <a:rPr lang="ru-RU" sz="1700" dirty="0" smtClean="0"/>
              <a:t>Неделя</a:t>
            </a:r>
          </a:p>
          <a:p>
            <a:pPr marL="0" indent="0">
              <a:buNone/>
            </a:pPr>
            <a:r>
              <a:rPr lang="ru-RU" sz="1700" dirty="0" smtClean="0"/>
              <a:t>Прогноз </a:t>
            </a:r>
            <a:r>
              <a:rPr lang="ru-RU" sz="1700" dirty="0"/>
              <a:t>на 2017-02-</a:t>
            </a:r>
            <a:r>
              <a:rPr lang="en-CA" sz="1700" dirty="0" smtClean="0"/>
              <a:t>28</a:t>
            </a:r>
            <a:endParaRPr lang="ru-RU" sz="17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116248" y="1056615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Модель недели февраля</a:t>
            </a:r>
            <a:r>
              <a:rPr lang="en-CA" dirty="0" smtClean="0"/>
              <a:t>: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8965" y="20311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Синий – действительные </a:t>
            </a:r>
            <a:endParaRPr lang="en-CA" dirty="0" smtClean="0"/>
          </a:p>
          <a:p>
            <a:r>
              <a:rPr lang="ru-RU" dirty="0" smtClean="0"/>
              <a:t>значения </a:t>
            </a:r>
            <a:r>
              <a:rPr lang="ru-RU" dirty="0"/>
              <a:t>потребления</a:t>
            </a:r>
          </a:p>
          <a:p>
            <a:r>
              <a:rPr lang="ru-RU" dirty="0"/>
              <a:t>Оранжевый - прогноз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249288" y="3059668"/>
            <a:ext cx="1912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Точность: </a:t>
            </a:r>
            <a:r>
              <a:rPr lang="ru-RU" dirty="0" smtClean="0"/>
              <a:t>94.14%.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777" y="1357313"/>
            <a:ext cx="5637687" cy="1436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62" y="3059668"/>
            <a:ext cx="70866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88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Объясняющие </a:t>
            </a:r>
            <a:r>
              <a:rPr lang="ru-RU" dirty="0" smtClean="0"/>
              <a:t>переменные</a:t>
            </a:r>
            <a:r>
              <a:rPr lang="en-CA" dirty="0" smtClean="0"/>
              <a:t>(</a:t>
            </a:r>
            <a:r>
              <a:rPr lang="ru-RU" dirty="0" smtClean="0"/>
              <a:t>Набор2</a:t>
            </a:r>
            <a:r>
              <a:rPr lang="en-CA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0626" y="2428172"/>
            <a:ext cx="8229600" cy="4172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'Data‘</a:t>
            </a:r>
            <a:r>
              <a:rPr lang="ru-RU" sz="1600" dirty="0" smtClean="0"/>
              <a:t> – временные отметки (в 2017 году),</a:t>
            </a:r>
          </a:p>
          <a:p>
            <a:pPr marL="0" indent="0">
              <a:buNone/>
            </a:pPr>
            <a:r>
              <a:rPr lang="en-US" sz="1600" dirty="0" smtClean="0"/>
              <a:t>'</a:t>
            </a:r>
            <a:r>
              <a:rPr lang="ru-RU" sz="1600" dirty="0" smtClean="0"/>
              <a:t>Потребление‘ – потребление электроэнергии, </a:t>
            </a:r>
          </a:p>
          <a:p>
            <a:pPr marL="0" indent="0">
              <a:buNone/>
            </a:pPr>
            <a:r>
              <a:rPr lang="ru-RU" sz="1600" dirty="0" smtClean="0"/>
              <a:t>'Ставка‘ – ставка, к фактическому почасовому объёму покупки , </a:t>
            </a:r>
          </a:p>
          <a:p>
            <a:pPr marL="0" indent="0">
              <a:buNone/>
            </a:pPr>
            <a:r>
              <a:rPr lang="ru-RU" sz="1600" dirty="0" smtClean="0"/>
              <a:t>'</a:t>
            </a:r>
            <a:r>
              <a:rPr lang="en-US" sz="1600" dirty="0" err="1" smtClean="0"/>
              <a:t>Te</a:t>
            </a:r>
            <a:r>
              <a:rPr lang="en-US" sz="1600" dirty="0" smtClean="0"/>
              <a:t>‘</a:t>
            </a:r>
            <a:r>
              <a:rPr lang="ru-RU" sz="1600" dirty="0" smtClean="0"/>
              <a:t> - температура</a:t>
            </a:r>
            <a:r>
              <a:rPr lang="en-US" sz="1600" dirty="0" smtClean="0"/>
              <a:t>, </a:t>
            </a:r>
            <a:endParaRPr lang="ru-RU" sz="1600" dirty="0" smtClean="0"/>
          </a:p>
          <a:p>
            <a:pPr marL="0" indent="0">
              <a:buNone/>
            </a:pPr>
            <a:r>
              <a:rPr lang="en-US" sz="1600" dirty="0" smtClean="0"/>
              <a:t>'U ‘</a:t>
            </a:r>
            <a:r>
              <a:rPr lang="ru-RU" sz="1600" dirty="0" smtClean="0"/>
              <a:t> – относительная влажность</a:t>
            </a:r>
            <a:r>
              <a:rPr lang="en-US" sz="1600" dirty="0" smtClean="0"/>
              <a:t>, </a:t>
            </a:r>
            <a:endParaRPr lang="ru-RU" sz="1600" dirty="0" smtClean="0"/>
          </a:p>
          <a:p>
            <a:pPr marL="0" indent="0">
              <a:buNone/>
            </a:pPr>
            <a:r>
              <a:rPr lang="en-US" sz="1600" dirty="0" smtClean="0"/>
              <a:t>'</a:t>
            </a:r>
            <a:r>
              <a:rPr lang="ru-RU" sz="1600" dirty="0" smtClean="0"/>
              <a:t>Рабочий/Выходной‘ – рабочий или выходной день(1-рабочий, 0 – выходной), </a:t>
            </a:r>
          </a:p>
          <a:p>
            <a:pPr marL="0" indent="0">
              <a:buNone/>
            </a:pPr>
            <a:r>
              <a:rPr lang="ru-RU" sz="1600" dirty="0" smtClean="0"/>
              <a:t>'</a:t>
            </a:r>
            <a:r>
              <a:rPr lang="ru-RU" sz="1600" dirty="0" err="1" smtClean="0"/>
              <a:t>КвадратТемпературы</a:t>
            </a:r>
            <a:r>
              <a:rPr lang="ru-RU" sz="1600" dirty="0" smtClean="0"/>
              <a:t>‘ – квадрат температуры, </a:t>
            </a:r>
          </a:p>
          <a:p>
            <a:pPr marL="0" indent="0">
              <a:buNone/>
            </a:pPr>
            <a:r>
              <a:rPr lang="ru-RU" sz="1600" dirty="0" smtClean="0"/>
              <a:t>'Тренд‘ – номер часа н</a:t>
            </a:r>
            <a:r>
              <a:rPr lang="ru-RU" sz="1600" dirty="0"/>
              <a:t>а</a:t>
            </a:r>
            <a:r>
              <a:rPr lang="ru-RU" sz="1600" dirty="0" smtClean="0"/>
              <a:t> временном интервале, </a:t>
            </a:r>
          </a:p>
          <a:p>
            <a:pPr marL="0" indent="0">
              <a:buNone/>
            </a:pPr>
            <a:r>
              <a:rPr lang="ru-RU" sz="1600" dirty="0" smtClean="0"/>
              <a:t>'Месяц</a:t>
            </a:r>
            <a:r>
              <a:rPr lang="ru-RU" sz="1600" dirty="0" smtClean="0"/>
              <a:t>‘ - значения месяца( от 1 до 12), </a:t>
            </a:r>
          </a:p>
          <a:p>
            <a:pPr marL="0" indent="0">
              <a:buNone/>
            </a:pPr>
            <a:r>
              <a:rPr lang="ru-RU" sz="1600" dirty="0" smtClean="0"/>
              <a:t>'Ставка(</a:t>
            </a:r>
            <a:r>
              <a:rPr lang="en-US" sz="1600" dirty="0"/>
              <a:t>t-1</a:t>
            </a:r>
            <a:r>
              <a:rPr lang="en-US" sz="1600" dirty="0" smtClean="0"/>
              <a:t>)‘</a:t>
            </a:r>
            <a:r>
              <a:rPr lang="ru-RU" sz="1600" dirty="0" smtClean="0"/>
              <a:t> – экспоненциально-сглаженная ставка</a:t>
            </a:r>
            <a:r>
              <a:rPr lang="en-US" sz="1600" dirty="0" smtClean="0"/>
              <a:t>, </a:t>
            </a:r>
            <a:endParaRPr lang="ru-RU" sz="1600" dirty="0" smtClean="0"/>
          </a:p>
          <a:p>
            <a:pPr marL="0" indent="0">
              <a:buNone/>
            </a:pPr>
            <a:r>
              <a:rPr lang="en-US" sz="1600" dirty="0" smtClean="0"/>
              <a:t>'0</a:t>
            </a:r>
            <a:r>
              <a:rPr lang="en-US" sz="1600" dirty="0"/>
              <a:t>', '1', '2', '3', '4', '5', '6', '7', '8', '9', '10', '11', '12', '13', '14', '15', '16', '17', '18', '19', '20', '21', '22', </a:t>
            </a:r>
            <a:r>
              <a:rPr lang="en-US" sz="1600" dirty="0" smtClean="0"/>
              <a:t>'23‘</a:t>
            </a:r>
            <a:r>
              <a:rPr lang="ru-RU" sz="1600" dirty="0" smtClean="0"/>
              <a:t> – значения часа (в сутках)</a:t>
            </a:r>
            <a:r>
              <a:rPr lang="en-US" sz="1600" dirty="0" smtClean="0"/>
              <a:t>,</a:t>
            </a:r>
            <a:endParaRPr lang="ru-RU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'M', 'T', 'W', '</a:t>
            </a:r>
            <a:r>
              <a:rPr lang="en-US" sz="1600" dirty="0" err="1"/>
              <a:t>Th</a:t>
            </a:r>
            <a:r>
              <a:rPr lang="en-US" sz="1600" dirty="0"/>
              <a:t>', 'F', 'Sa', </a:t>
            </a:r>
            <a:r>
              <a:rPr lang="en-US" sz="1600" dirty="0" smtClean="0"/>
              <a:t>'Su‘</a:t>
            </a:r>
            <a:r>
              <a:rPr lang="ru-RU" sz="1600" dirty="0" smtClean="0"/>
              <a:t> – значения дня(в неделе)</a:t>
            </a:r>
            <a:r>
              <a:rPr lang="en-US" sz="1600" dirty="0" smtClean="0"/>
              <a:t>,;</a:t>
            </a:r>
            <a:endParaRPr lang="ru-RU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1"/>
            <a:ext cx="8552125" cy="9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7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5761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Прогнозирование(время обучения - год</a:t>
            </a:r>
            <a:r>
              <a:rPr lang="ru-RU" sz="2800" dirty="0" smtClean="0"/>
              <a:t>) Набор1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546" y="1226450"/>
            <a:ext cx="3065543" cy="66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700" dirty="0" smtClean="0"/>
              <a:t>Время обучения</a:t>
            </a:r>
            <a:r>
              <a:rPr lang="en-CA" sz="1700" dirty="0" smtClean="0"/>
              <a:t>: </a:t>
            </a:r>
            <a:r>
              <a:rPr lang="ru-RU" sz="1700" dirty="0" smtClean="0"/>
              <a:t>год</a:t>
            </a:r>
          </a:p>
          <a:p>
            <a:pPr marL="0" indent="0">
              <a:buNone/>
            </a:pPr>
            <a:r>
              <a:rPr lang="ru-RU" sz="1700" dirty="0" smtClean="0"/>
              <a:t>Прогноз </a:t>
            </a:r>
            <a:r>
              <a:rPr lang="ru-RU" sz="1700" dirty="0"/>
              <a:t>на 2017-02-</a:t>
            </a:r>
            <a:r>
              <a:rPr lang="en-CA" sz="1700" dirty="0" smtClean="0"/>
              <a:t>28</a:t>
            </a:r>
            <a:endParaRPr lang="ru-RU" sz="17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116248" y="1056615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Модель год</a:t>
            </a:r>
            <a:r>
              <a:rPr lang="en-CA" dirty="0" smtClean="0"/>
              <a:t>: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8965" y="20311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Синий – действительные </a:t>
            </a:r>
            <a:endParaRPr lang="en-CA" dirty="0" smtClean="0"/>
          </a:p>
          <a:p>
            <a:r>
              <a:rPr lang="ru-RU" dirty="0" smtClean="0"/>
              <a:t>значения </a:t>
            </a:r>
            <a:r>
              <a:rPr lang="ru-RU" dirty="0"/>
              <a:t>потребления</a:t>
            </a:r>
          </a:p>
          <a:p>
            <a:r>
              <a:rPr lang="ru-RU" dirty="0"/>
              <a:t>Оранжевый - прогноз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249288" y="3059668"/>
            <a:ext cx="2023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Точность</a:t>
            </a:r>
            <a:r>
              <a:rPr lang="ru-RU" dirty="0"/>
              <a:t>: 83.98 </a:t>
            </a:r>
            <a:r>
              <a:rPr lang="ru-RU" dirty="0" smtClean="0"/>
              <a:t>%.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73895"/>
            <a:ext cx="5832648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5" y="2954450"/>
            <a:ext cx="71056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599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Для сравнения, рассмотрим следующие модели</a:t>
            </a:r>
            <a:r>
              <a:rPr lang="en-CA" dirty="0" smtClean="0"/>
              <a:t>: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en-US" dirty="0" smtClean="0"/>
              <a:t>LSTM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RandomForest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Расчет ошибки прогнозирования</a:t>
            </a:r>
            <a:r>
              <a:rPr lang="en-CA" dirty="0" smtClean="0"/>
              <a:t>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17032"/>
            <a:ext cx="6057328" cy="183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245504" y="5595211"/>
            <a:ext cx="8229600" cy="702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Где</a:t>
            </a:r>
            <a:r>
              <a:rPr lang="en-CA" sz="2000" dirty="0" smtClean="0"/>
              <a:t>,</a:t>
            </a:r>
          </a:p>
          <a:p>
            <a:pPr marL="0" indent="0">
              <a:buFont typeface="Arial" pitchFamily="34" charset="0"/>
              <a:buNone/>
            </a:pPr>
            <a:r>
              <a:rPr lang="en-CA" sz="2000" dirty="0" smtClean="0"/>
              <a:t>Predictions – </a:t>
            </a:r>
            <a:r>
              <a:rPr lang="ru-RU" sz="2000" dirty="0" smtClean="0"/>
              <a:t>предсказанные данные</a:t>
            </a:r>
          </a:p>
          <a:p>
            <a:pPr marL="0" indent="0">
              <a:buFont typeface="Arial" pitchFamily="34" charset="0"/>
              <a:buNone/>
            </a:pPr>
            <a:r>
              <a:rPr lang="en-CA" sz="2000" dirty="0" smtClean="0"/>
              <a:t>Test – </a:t>
            </a:r>
            <a:r>
              <a:rPr lang="ru-RU" sz="2000" dirty="0" smtClean="0"/>
              <a:t>реальные  значения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2135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машинного обучения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239143"/>
            <a:ext cx="4392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Время обучения</a:t>
            </a:r>
            <a:r>
              <a:rPr lang="en-CA" dirty="0" smtClean="0"/>
              <a:t>:</a:t>
            </a:r>
          </a:p>
          <a:p>
            <a:r>
              <a:rPr lang="ru-RU" dirty="0" smtClean="0"/>
              <a:t>2017-02-01 00:00:00</a:t>
            </a:r>
            <a:r>
              <a:rPr lang="en-CA" dirty="0" smtClean="0"/>
              <a:t>  -  </a:t>
            </a:r>
            <a:r>
              <a:rPr lang="ru-RU" dirty="0" smtClean="0"/>
              <a:t>2017-02-</a:t>
            </a:r>
            <a:r>
              <a:rPr lang="en-CA" dirty="0" smtClean="0"/>
              <a:t>28</a:t>
            </a:r>
            <a:r>
              <a:rPr lang="ru-RU" dirty="0" smtClean="0"/>
              <a:t> 00:00:00 </a:t>
            </a:r>
          </a:p>
          <a:p>
            <a:r>
              <a:rPr lang="ru-RU" dirty="0" smtClean="0"/>
              <a:t>Прогноз </a:t>
            </a:r>
            <a:r>
              <a:rPr lang="ru-RU" dirty="0"/>
              <a:t>на 2017-02-</a:t>
            </a:r>
            <a:r>
              <a:rPr lang="en-CA" dirty="0"/>
              <a:t>28</a:t>
            </a:r>
            <a:r>
              <a:rPr lang="en-CA" dirty="0" smtClean="0"/>
              <a:t>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31805"/>
            <a:ext cx="399992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89961" y="2162473"/>
            <a:ext cx="291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OLS (</a:t>
            </a:r>
            <a:r>
              <a:rPr lang="ru-RU" dirty="0"/>
              <a:t>МНК</a:t>
            </a:r>
            <a:r>
              <a:rPr lang="en-CA" dirty="0" smtClean="0"/>
              <a:t>)</a:t>
            </a:r>
            <a:r>
              <a:rPr lang="ru-RU" dirty="0"/>
              <a:t> Точность: 94.3 %.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860032" y="1239143"/>
            <a:ext cx="3744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Синий – действительные </a:t>
            </a:r>
            <a:r>
              <a:rPr lang="ru-RU" dirty="0" smtClean="0"/>
              <a:t>значения </a:t>
            </a:r>
            <a:r>
              <a:rPr lang="ru-RU" dirty="0"/>
              <a:t>потребления</a:t>
            </a:r>
          </a:p>
          <a:p>
            <a:r>
              <a:rPr lang="ru-RU" dirty="0"/>
              <a:t>Оранжевый - прогноз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71999" y="2162473"/>
            <a:ext cx="252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LSTM </a:t>
            </a:r>
            <a:r>
              <a:rPr lang="ru-RU" dirty="0" smtClean="0"/>
              <a:t>Точность</a:t>
            </a:r>
            <a:r>
              <a:rPr lang="ru-RU" dirty="0"/>
              <a:t>: 94.15 %.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688" y="2430254"/>
            <a:ext cx="44577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36" y="4649578"/>
            <a:ext cx="3926251" cy="198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352929" y="4797152"/>
            <a:ext cx="3210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RandomForest</a:t>
            </a:r>
            <a:r>
              <a:rPr lang="en-US" dirty="0" smtClean="0"/>
              <a:t> </a:t>
            </a:r>
            <a:r>
              <a:rPr lang="ru-RU" dirty="0"/>
              <a:t>Точность: 95.1 %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Регрессионная </a:t>
            </a:r>
            <a:r>
              <a:rPr lang="ru-RU" sz="3600" dirty="0" smtClean="0"/>
              <a:t>модель(Июнь</a:t>
            </a:r>
            <a:r>
              <a:rPr lang="ru-RU" sz="3600" dirty="0" smtClean="0"/>
              <a:t>)</a:t>
            </a:r>
            <a:r>
              <a:rPr lang="en-CA" sz="3600" dirty="0" smtClean="0"/>
              <a:t> </a:t>
            </a:r>
            <a:r>
              <a:rPr lang="ru-RU" sz="3600" dirty="0" smtClean="0"/>
              <a:t>Набор1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166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 smtClean="0"/>
              <a:t>Модель Июня 2017года(МНК)</a:t>
            </a: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36" y="1412776"/>
            <a:ext cx="6160122" cy="174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705" y="3132446"/>
            <a:ext cx="5385183" cy="36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84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Регрессионная </a:t>
            </a:r>
            <a:r>
              <a:rPr lang="ru-RU" dirty="0" smtClean="0"/>
              <a:t>модель(Июнь</a:t>
            </a:r>
            <a:r>
              <a:rPr lang="ru-RU" dirty="0"/>
              <a:t>) Набор1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388640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/>
              <a:t>Модель Июня </a:t>
            </a:r>
            <a:r>
              <a:rPr lang="ru-RU" sz="1600" dirty="0" smtClean="0"/>
              <a:t>2017года(МНК)</a:t>
            </a:r>
            <a:endParaRPr lang="ru-RU" sz="1600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6043562" cy="385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11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Значимость переменных(Июнь</a:t>
            </a:r>
            <a:r>
              <a:rPr lang="ru-RU" dirty="0"/>
              <a:t>) Набор1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96752"/>
            <a:ext cx="8229600" cy="388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Анализ </a:t>
            </a:r>
            <a:r>
              <a:rPr lang="en-CA" dirty="0" err="1" smtClean="0"/>
              <a:t>RandomForest</a:t>
            </a:r>
            <a:r>
              <a:rPr lang="en-CA" dirty="0" smtClean="0"/>
              <a:t> 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85392"/>
            <a:ext cx="8051738" cy="525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02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Регрессионная </a:t>
            </a:r>
            <a:r>
              <a:rPr lang="ru-RU" dirty="0" smtClean="0"/>
              <a:t>модель(Декабрь</a:t>
            </a:r>
            <a:r>
              <a:rPr lang="ru-RU" dirty="0"/>
              <a:t>) Набор1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166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 smtClean="0"/>
              <a:t>Модель декабря 2017года(МНК)</a:t>
            </a:r>
            <a:endParaRPr lang="ru-RU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5903164" cy="170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153" y="3230206"/>
            <a:ext cx="5366170" cy="357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72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Регрессионная </a:t>
            </a:r>
            <a:r>
              <a:rPr lang="ru-RU" dirty="0" smtClean="0"/>
              <a:t>модель(Декабрь</a:t>
            </a:r>
            <a:r>
              <a:rPr lang="ru-RU" dirty="0"/>
              <a:t>) Набор1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388640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/>
              <a:t>Модель </a:t>
            </a:r>
            <a:r>
              <a:rPr lang="ru-RU" sz="1600" dirty="0" smtClean="0"/>
              <a:t>Декабря 2017года(МНК)</a:t>
            </a:r>
            <a:endParaRPr lang="ru-RU" sz="1600" dirty="0"/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336704" cy="429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64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Значимость переменных(Декабрь</a:t>
            </a:r>
            <a:r>
              <a:rPr lang="ru-RU" dirty="0"/>
              <a:t>) Набор1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96752"/>
            <a:ext cx="8229600" cy="388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Анализ </a:t>
            </a:r>
            <a:r>
              <a:rPr lang="en-CA" dirty="0" err="1" smtClean="0"/>
              <a:t>RandomForest</a:t>
            </a:r>
            <a:r>
              <a:rPr lang="en-CA" dirty="0" smtClean="0"/>
              <a:t> 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0" y="1580309"/>
            <a:ext cx="8209071" cy="511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8918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725</Words>
  <Application>Microsoft Office PowerPoint</Application>
  <PresentationFormat>Экран (4:3)</PresentationFormat>
  <Paragraphs>121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Презентация PowerPoint</vt:lpstr>
      <vt:lpstr>Объясняющие переменные(Набор1)</vt:lpstr>
      <vt:lpstr>Объясняющие переменные(Набор2)</vt:lpstr>
      <vt:lpstr>Регрессионная модель(Июнь) Набор1</vt:lpstr>
      <vt:lpstr>Регрессионная модель(Июнь) Набор1</vt:lpstr>
      <vt:lpstr>Значимость переменных(Июнь) Набор1</vt:lpstr>
      <vt:lpstr>Регрессионная модель(Декабрь) Набор1</vt:lpstr>
      <vt:lpstr>Регрессионная модель(Декабрь) Набор1</vt:lpstr>
      <vt:lpstr>Значимость переменных(Декабрь) Набор1</vt:lpstr>
      <vt:lpstr>Регрессионная модель(Год) Набор1</vt:lpstr>
      <vt:lpstr>Регрессионная модель(Год) Набор1</vt:lpstr>
      <vt:lpstr>Значимость переменных(Год) Набор 1</vt:lpstr>
      <vt:lpstr>Презентация PowerPoint</vt:lpstr>
      <vt:lpstr>Регрессионная модель(Год) Набор2</vt:lpstr>
      <vt:lpstr>Регрессионная модель(Год) Набор2</vt:lpstr>
      <vt:lpstr>Значимость переменных(Год) Набор 2</vt:lpstr>
      <vt:lpstr>Прогнозирование(Время обучения – месяц Июнь) Набор 1</vt:lpstr>
      <vt:lpstr>Прогнозирование(Время обучения – месяц Июнь) Набор 2</vt:lpstr>
      <vt:lpstr>Презентация PowerPoint</vt:lpstr>
      <vt:lpstr>Презентация PowerPoint</vt:lpstr>
      <vt:lpstr>Прогнозирование(Время обучения – месяц Ноябрь) Набор1</vt:lpstr>
      <vt:lpstr>Модель Ноябрь Набор1</vt:lpstr>
      <vt:lpstr>Прогнозирование(Время обучения – месяц Ноябрь) Набор2</vt:lpstr>
      <vt:lpstr>Презентация PowerPoint</vt:lpstr>
      <vt:lpstr>Прогнозирование(Время обучения – месяц Ноябрь) Набор1</vt:lpstr>
      <vt:lpstr>Прогнозирование(Время обучения – месяц Февраль)Набор1</vt:lpstr>
      <vt:lpstr>Прогнозирование(Время обучения – месяц Февраль)Набор2</vt:lpstr>
      <vt:lpstr>Модель Февраль Набор2</vt:lpstr>
      <vt:lpstr>Прогнозирование(Время обучения - неделя) Набор1</vt:lpstr>
      <vt:lpstr>Прогнозирование(время обучения - год) Набор1</vt:lpstr>
      <vt:lpstr>Модели машинного обучения</vt:lpstr>
      <vt:lpstr>Модели машинного обучения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</dc:creator>
  <cp:lastModifiedBy>ilya</cp:lastModifiedBy>
  <cp:revision>37</cp:revision>
  <dcterms:created xsi:type="dcterms:W3CDTF">2020-11-15T10:03:51Z</dcterms:created>
  <dcterms:modified xsi:type="dcterms:W3CDTF">2020-11-23T09:51:51Z</dcterms:modified>
</cp:coreProperties>
</file>