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4" r:id="rId7"/>
    <p:sldId id="263" r:id="rId8"/>
    <p:sldId id="261" r:id="rId9"/>
    <p:sldId id="262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8C48A-0E08-4384-973E-B2B09A64D8BB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E9640-E035-4D59-83CA-56E0A4ACAC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6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28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74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1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30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511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15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24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6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</a:t>
            </a:r>
            <a:r>
              <a:rPr lang="ru-RU" dirty="0" smtClean="0"/>
              <a:t>одель </a:t>
            </a:r>
            <a:r>
              <a:rPr lang="en-CA" dirty="0"/>
              <a:t>OLS</a:t>
            </a:r>
            <a:r>
              <a:rPr lang="ru-RU" dirty="0"/>
              <a:t>(метод наименьших квадратов)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43338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811" y="4348273"/>
            <a:ext cx="4307476" cy="208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667812" y="1484784"/>
            <a:ext cx="430747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1600" dirty="0" smtClean="0"/>
              <a:t>Модель позволяет получить уравнение множественной регрессии, а так-же выделить наиболее значимые переменные и их статистические параметры.</a:t>
            </a:r>
          </a:p>
          <a:p>
            <a:pPr algn="just"/>
            <a:r>
              <a:rPr lang="ru-RU" sz="1600" dirty="0" smtClean="0"/>
              <a:t>Точность модели</a:t>
            </a:r>
            <a:r>
              <a:rPr lang="en-CA" sz="1600" dirty="0" smtClean="0"/>
              <a:t>: 80,9%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9968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Нейросетевая</a:t>
            </a:r>
            <a:r>
              <a:rPr lang="ru-RU" dirty="0"/>
              <a:t> модель </a:t>
            </a:r>
            <a:r>
              <a:rPr lang="en-CA" dirty="0" err="1"/>
              <a:t>RandomForest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70918"/>
            <a:ext cx="4320480" cy="4525963"/>
          </a:xfrm>
        </p:spPr>
        <p:txBody>
          <a:bodyPr>
            <a:noAutofit/>
          </a:bodyPr>
          <a:lstStyle/>
          <a:p>
            <a:r>
              <a:rPr lang="ru-RU" sz="1200" dirty="0" smtClean="0"/>
              <a:t>Средняя абсолютная ошибка: 1.89 кВт.</a:t>
            </a:r>
            <a:r>
              <a:rPr lang="en-US" sz="1200" dirty="0" smtClean="0"/>
              <a:t>                                                          </a:t>
            </a:r>
            <a:endParaRPr lang="ru-RU" sz="1200" dirty="0" smtClean="0"/>
          </a:p>
          <a:p>
            <a:r>
              <a:rPr lang="ru-RU" sz="1200" dirty="0" smtClean="0"/>
              <a:t>Точность</a:t>
            </a:r>
            <a:r>
              <a:rPr lang="ru-RU" sz="1200" dirty="0"/>
              <a:t>: 91.81 %.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Sunset</a:t>
            </a:r>
            <a:r>
              <a:rPr lang="ru-RU" sz="1200" dirty="0"/>
              <a:t>               Важность: 0.3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Te</a:t>
            </a:r>
            <a:r>
              <a:rPr lang="ru-RU" sz="1200" dirty="0"/>
              <a:t>                   Важность: 0.14</a:t>
            </a:r>
          </a:p>
          <a:p>
            <a:r>
              <a:rPr lang="ru-RU" sz="1200" dirty="0"/>
              <a:t>Переменные:  U                   Важность: 0.07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КвадратТемпературы</a:t>
            </a:r>
            <a:r>
              <a:rPr lang="ru-RU" sz="1200" dirty="0"/>
              <a:t>   Важность: 0.04</a:t>
            </a:r>
          </a:p>
          <a:p>
            <a:r>
              <a:rPr lang="ru-RU" sz="1200" dirty="0"/>
              <a:t>Переменные: 15                   Важность: 0.04</a:t>
            </a:r>
          </a:p>
          <a:p>
            <a:r>
              <a:rPr lang="ru-RU" sz="1200" dirty="0"/>
              <a:t>Переменные: 16                   Важность: 0.04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Daylength</a:t>
            </a:r>
            <a:r>
              <a:rPr lang="ru-RU" sz="1200" dirty="0"/>
              <a:t>            Важность: 0.04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СтавкаМощн</a:t>
            </a:r>
            <a:r>
              <a:rPr lang="ru-RU" sz="1200" dirty="0"/>
              <a:t>           Важность: 0.03</a:t>
            </a:r>
          </a:p>
          <a:p>
            <a:r>
              <a:rPr lang="ru-RU" sz="1200" dirty="0"/>
              <a:t>Переменные: 14                   Важность: 0.03</a:t>
            </a:r>
          </a:p>
          <a:p>
            <a:r>
              <a:rPr lang="ru-RU" sz="1200" dirty="0"/>
              <a:t>Переменные: 17                   Важность: 0.03</a:t>
            </a:r>
          </a:p>
          <a:p>
            <a:r>
              <a:rPr lang="ru-RU" sz="1200" dirty="0"/>
              <a:t>Переменные: Ставка               Важность: 0.02</a:t>
            </a:r>
          </a:p>
          <a:p>
            <a:r>
              <a:rPr lang="ru-RU" sz="1200" dirty="0"/>
              <a:t>Переменные: Тренд                Важность: 0.02</a:t>
            </a:r>
          </a:p>
          <a:p>
            <a:r>
              <a:rPr lang="ru-RU" sz="1200" dirty="0"/>
              <a:t>Переменные: Ставка(t-1)          Важность: 0.02</a:t>
            </a:r>
          </a:p>
          <a:p>
            <a:r>
              <a:rPr lang="ru-RU" sz="1200" dirty="0"/>
              <a:t>Переменные: 0                    Важность: 0.02</a:t>
            </a:r>
          </a:p>
          <a:p>
            <a:r>
              <a:rPr lang="ru-RU" sz="1200" dirty="0"/>
              <a:t>Переменные: 13                   Важность: 0.02</a:t>
            </a:r>
          </a:p>
          <a:p>
            <a:r>
              <a:rPr lang="ru-RU" sz="1200" dirty="0"/>
              <a:t>Переменные: 22                   Важность: 0.02</a:t>
            </a:r>
          </a:p>
          <a:p>
            <a:r>
              <a:rPr lang="ru-RU" sz="1200" dirty="0"/>
              <a:t>Переменные: 23                   Важность: 0.02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Sunrise</a:t>
            </a:r>
            <a:r>
              <a:rPr lang="ru-RU" sz="1200" dirty="0"/>
              <a:t>              Важность: 0.02</a:t>
            </a:r>
          </a:p>
          <a:p>
            <a:r>
              <a:rPr lang="ru-RU" sz="1200" dirty="0"/>
              <a:t>Переменные: Месяц                Важность: 0.01</a:t>
            </a:r>
          </a:p>
          <a:p>
            <a:r>
              <a:rPr lang="ru-RU" sz="1200" dirty="0"/>
              <a:t>Переменные: 1                    Важность: 0.01</a:t>
            </a:r>
          </a:p>
          <a:p>
            <a:r>
              <a:rPr lang="ru-RU" sz="1200" dirty="0"/>
              <a:t>Переменные: 12                   Важность: 0.01</a:t>
            </a:r>
          </a:p>
          <a:p>
            <a:r>
              <a:rPr lang="ru-RU" sz="1200" dirty="0"/>
              <a:t>Переменные: 18                   Важность: 0.01</a:t>
            </a:r>
          </a:p>
          <a:p>
            <a:r>
              <a:rPr lang="ru-RU" sz="1200" dirty="0" smtClean="0"/>
              <a:t>Переменные: 20                   Важность: 0.01</a:t>
            </a:r>
            <a:r>
              <a:rPr lang="en-US" sz="1200" dirty="0" smtClean="0"/>
              <a:t>  </a:t>
            </a:r>
            <a:endParaRPr lang="ru-RU" sz="1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3968" y="1052736"/>
            <a:ext cx="42484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Переменные: 21                   Важность: 0.01</a:t>
            </a:r>
          </a:p>
          <a:p>
            <a:r>
              <a:rPr lang="ru-RU" sz="1200" dirty="0"/>
              <a:t>Переменные: M                    Важность: 0.01</a:t>
            </a:r>
          </a:p>
          <a:p>
            <a:r>
              <a:rPr lang="ru-RU" sz="1200" dirty="0"/>
              <a:t>Переменные: Рабочий/Выходной     Важность: 0.0</a:t>
            </a:r>
          </a:p>
          <a:p>
            <a:r>
              <a:rPr lang="ru-RU" sz="1200" dirty="0"/>
              <a:t>Переменные: 2                    Важность: 0.0</a:t>
            </a:r>
          </a:p>
          <a:p>
            <a:r>
              <a:rPr lang="ru-RU" sz="1200" dirty="0"/>
              <a:t>Переменные: 3                    Важность: 0.0</a:t>
            </a:r>
          </a:p>
          <a:p>
            <a:r>
              <a:rPr lang="ru-RU" sz="1200" dirty="0"/>
              <a:t>Переменные: 4                    Важность: 0.0</a:t>
            </a:r>
          </a:p>
          <a:p>
            <a:r>
              <a:rPr lang="ru-RU" sz="1200" dirty="0"/>
              <a:t>Переменные: 5                    Важность: 0.0</a:t>
            </a:r>
          </a:p>
          <a:p>
            <a:r>
              <a:rPr lang="ru-RU" sz="1200" dirty="0"/>
              <a:t>Переменные: 6                    Важность: 0.0</a:t>
            </a:r>
          </a:p>
          <a:p>
            <a:r>
              <a:rPr lang="ru-RU" sz="1200" dirty="0"/>
              <a:t>Переменные: 7                    Важность: 0.0</a:t>
            </a:r>
          </a:p>
          <a:p>
            <a:r>
              <a:rPr lang="ru-RU" sz="1200" dirty="0"/>
              <a:t>Переменные: 8                    Важность: 0.0</a:t>
            </a:r>
          </a:p>
          <a:p>
            <a:r>
              <a:rPr lang="ru-RU" sz="1200" dirty="0"/>
              <a:t>Переменные: 9                    Важность: 0.0</a:t>
            </a:r>
          </a:p>
          <a:p>
            <a:r>
              <a:rPr lang="ru-RU" sz="1200" dirty="0"/>
              <a:t>Переменные: 10                   Важность: 0.0</a:t>
            </a:r>
          </a:p>
          <a:p>
            <a:r>
              <a:rPr lang="ru-RU" sz="1200" dirty="0"/>
              <a:t>Переменные: 11                   Важность: 0.0</a:t>
            </a:r>
          </a:p>
          <a:p>
            <a:r>
              <a:rPr lang="ru-RU" sz="1200" dirty="0"/>
              <a:t>Переменные: 19                   Важность: 0.0</a:t>
            </a:r>
          </a:p>
          <a:p>
            <a:r>
              <a:rPr lang="ru-RU" sz="1200" dirty="0"/>
              <a:t>Переменные: T                    Важность: 0.0</a:t>
            </a:r>
          </a:p>
          <a:p>
            <a:r>
              <a:rPr lang="ru-RU" sz="1200" dirty="0"/>
              <a:t>Переменные: W                    Важность: 0.0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Th</a:t>
            </a:r>
            <a:r>
              <a:rPr lang="ru-RU" sz="1200" dirty="0"/>
              <a:t>                   Важность: 0.0</a:t>
            </a:r>
          </a:p>
          <a:p>
            <a:r>
              <a:rPr lang="ru-RU" sz="1200" dirty="0"/>
              <a:t>Переменные: F                    Важность: 0.0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Sa</a:t>
            </a:r>
            <a:r>
              <a:rPr lang="ru-RU" sz="1200" dirty="0"/>
              <a:t>                   Важность: 0.0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Su</a:t>
            </a:r>
            <a:r>
              <a:rPr lang="ru-RU" sz="1200" dirty="0"/>
              <a:t>                   Важность: 0.0</a:t>
            </a:r>
          </a:p>
        </p:txBody>
      </p:sp>
    </p:spTree>
    <p:extLst>
      <p:ext uri="{BB962C8B-B14F-4D97-AF65-F5344CB8AC3E}">
        <p14:creationId xmlns:p14="http://schemas.microsoft.com/office/powerpoint/2010/main" val="96553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Нейросетевая</a:t>
            </a:r>
            <a:r>
              <a:rPr lang="ru-RU" dirty="0"/>
              <a:t> модель </a:t>
            </a:r>
            <a:r>
              <a:rPr lang="en-CA" dirty="0" err="1"/>
              <a:t>RandomForest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62087"/>
            <a:ext cx="7285012" cy="457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375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000" dirty="0" smtClean="0"/>
              <a:t>В результате получены модели описывающие реальные данные потребления с точностью</a:t>
            </a:r>
            <a:r>
              <a:rPr lang="en-CA" sz="3000" dirty="0" smtClean="0"/>
              <a:t>: 89,28%</a:t>
            </a:r>
            <a:r>
              <a:rPr lang="ru-RU" sz="3000" dirty="0" smtClean="0"/>
              <a:t>(</a:t>
            </a:r>
            <a:r>
              <a:rPr lang="en-US" sz="3000" dirty="0" smtClean="0"/>
              <a:t>HWES</a:t>
            </a:r>
            <a:r>
              <a:rPr lang="ru-RU" sz="3000" dirty="0" smtClean="0"/>
              <a:t>)</a:t>
            </a:r>
            <a:r>
              <a:rPr lang="en-CA" sz="3000" dirty="0" smtClean="0"/>
              <a:t>, 80,9%</a:t>
            </a:r>
            <a:r>
              <a:rPr lang="ru-RU" sz="3000" dirty="0" smtClean="0"/>
              <a:t>(</a:t>
            </a:r>
            <a:r>
              <a:rPr lang="en-CA" sz="3000" dirty="0" smtClean="0"/>
              <a:t>OLS),91,81%(</a:t>
            </a:r>
            <a:r>
              <a:rPr lang="en-CA" sz="3000" dirty="0" err="1" smtClean="0"/>
              <a:t>RandomForest</a:t>
            </a:r>
            <a:r>
              <a:rPr lang="en-CA" sz="3000" dirty="0" smtClean="0"/>
              <a:t>)</a:t>
            </a:r>
            <a:r>
              <a:rPr lang="ru-RU" sz="3000" dirty="0" smtClean="0"/>
              <a:t>, по параметрам которых можно получить уравнения регрессии, множественной регрессии, так-же выявлены</a:t>
            </a:r>
            <a:r>
              <a:rPr lang="en-CA" sz="3000" dirty="0" smtClean="0"/>
              <a:t> ,</a:t>
            </a:r>
            <a:r>
              <a:rPr lang="ru-RU" sz="3000" dirty="0" smtClean="0"/>
              <a:t> значимые факторы, которые описывают потребление и их статистические параметры. Написан скрипт для преобразования различных типов таблиц в </a:t>
            </a:r>
            <a:r>
              <a:rPr lang="en-US" sz="3000" dirty="0" err="1" smtClean="0"/>
              <a:t>pandas.DataFrame</a:t>
            </a:r>
            <a:r>
              <a:rPr lang="en-US" sz="3000" dirty="0" smtClean="0"/>
              <a:t>.</a:t>
            </a:r>
            <a:endParaRPr lang="ru-RU" sz="3000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55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9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Этапы </a:t>
            </a:r>
            <a:r>
              <a:rPr lang="ru-RU" dirty="0"/>
              <a:t>решения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            </a:t>
            </a:r>
            <a:r>
              <a:rPr lang="en-US" sz="2400" dirty="0" smtClean="0"/>
              <a:t>   </a:t>
            </a:r>
            <a:r>
              <a:rPr lang="ru-RU" sz="2400" dirty="0"/>
              <a:t> </a:t>
            </a:r>
            <a:r>
              <a:rPr lang="ru-RU" sz="2400" dirty="0" smtClean="0"/>
              <a:t>1</a:t>
            </a:r>
            <a:r>
              <a:rPr lang="ru-RU" sz="2400" dirty="0"/>
              <a:t>. Работа с данными (выбор переменных, получение удобного формата, </a:t>
            </a:r>
            <a:r>
              <a:rPr lang="ru-RU" sz="2400" dirty="0" err="1"/>
              <a:t>валидация</a:t>
            </a:r>
            <a:r>
              <a:rPr lang="ru-RU" sz="2400" dirty="0" smtClean="0"/>
              <a:t>)</a:t>
            </a:r>
          </a:p>
          <a:p>
            <a:pPr marL="0" indent="0">
              <a:buNone/>
            </a:pPr>
            <a:r>
              <a:rPr lang="ru-RU" sz="2400" dirty="0" smtClean="0"/>
              <a:t>	   2. Изучение целевой переменной (Потребление)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                2. Выбор вида моделей</a:t>
            </a:r>
          </a:p>
          <a:p>
            <a:pPr marL="0" indent="0">
              <a:buNone/>
            </a:pPr>
            <a:r>
              <a:rPr lang="ru-RU" sz="2400" dirty="0"/>
              <a:t>                3. Сравнение моделей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                4. Выводы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6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1"/>
            <a:ext cx="8446648" cy="147334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800" dirty="0" smtClean="0"/>
              <a:t>Для </a:t>
            </a:r>
            <a:r>
              <a:rPr lang="ru-RU" sz="1800" dirty="0" err="1"/>
              <a:t>анализирования</a:t>
            </a:r>
            <a:r>
              <a:rPr lang="ru-RU" sz="1800" dirty="0"/>
              <a:t> сложных систем, на которые воздействует множество факторов, необходимо иметь представление о факторах, влияющих на достижение желаемой от системы или процесса цели. Факторы, влияние которых на объект значительно, должны быть учтены при составлении модели для ее </a:t>
            </a:r>
            <a:r>
              <a:rPr lang="ru-RU" sz="1800" dirty="0" smtClean="0"/>
              <a:t>анализа.</a:t>
            </a:r>
          </a:p>
          <a:p>
            <a:pPr marL="0" indent="0" algn="just">
              <a:buNone/>
            </a:pPr>
            <a:r>
              <a:rPr lang="ru-RU" sz="1800" dirty="0" smtClean="0"/>
              <a:t>На текущее состояние выбраны переменные</a:t>
            </a:r>
            <a:r>
              <a:rPr lang="en-CA" sz="1800" dirty="0" smtClean="0"/>
              <a:t>:</a:t>
            </a:r>
          </a:p>
          <a:p>
            <a:pPr marL="0" indent="0" algn="just">
              <a:buNone/>
            </a:pPr>
            <a:endParaRPr lang="ru-RU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349" y="2742100"/>
            <a:ext cx="4917123" cy="789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31848"/>
            <a:ext cx="5112568" cy="280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250210" y="4958711"/>
            <a:ext cx="3312368" cy="1380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400" dirty="0" smtClean="0"/>
              <a:t>Где</a:t>
            </a:r>
            <a:r>
              <a:rPr lang="en-CA" sz="1400" dirty="0" smtClean="0"/>
              <a:t>:</a:t>
            </a:r>
            <a:endParaRPr lang="ru-RU" sz="1400" dirty="0" smtClean="0"/>
          </a:p>
          <a:p>
            <a:pPr marL="0" indent="0" algn="just">
              <a:buFont typeface="Arial" pitchFamily="34" charset="0"/>
              <a:buNone/>
            </a:pPr>
            <a:r>
              <a:rPr lang="ru-RU" sz="1400" dirty="0" smtClean="0"/>
              <a:t>Ставка(</a:t>
            </a:r>
            <a:r>
              <a:rPr lang="en-CA" sz="1400" dirty="0" smtClean="0"/>
              <a:t>t-1)</a:t>
            </a:r>
            <a:r>
              <a:rPr lang="en-US" sz="1400" dirty="0" smtClean="0"/>
              <a:t> – </a:t>
            </a:r>
            <a:r>
              <a:rPr lang="ru-RU" sz="1400" dirty="0" smtClean="0"/>
              <a:t>экспоненциально сглаженная ставка</a:t>
            </a:r>
          </a:p>
          <a:p>
            <a:pPr marL="0" indent="0" algn="just">
              <a:buFont typeface="Arial" pitchFamily="34" charset="0"/>
              <a:buNone/>
            </a:pPr>
            <a:r>
              <a:rPr lang="ru-RU" sz="1400" dirty="0" smtClean="0"/>
              <a:t>0 – 24 – время суток</a:t>
            </a:r>
          </a:p>
          <a:p>
            <a:pPr marL="0" indent="0" algn="just">
              <a:buFont typeface="Arial" pitchFamily="34" charset="0"/>
              <a:buNone/>
            </a:pPr>
            <a:r>
              <a:rPr lang="en-CA" sz="1400" dirty="0" smtClean="0"/>
              <a:t>T – Su </a:t>
            </a:r>
            <a:r>
              <a:rPr lang="en-US" sz="1400" dirty="0" smtClean="0"/>
              <a:t>– </a:t>
            </a:r>
            <a:r>
              <a:rPr lang="ru-RU" sz="1400" dirty="0" smtClean="0"/>
              <a:t>день недели</a:t>
            </a:r>
          </a:p>
          <a:p>
            <a:pPr marL="0" indent="0" algn="just">
              <a:buFont typeface="Arial" pitchFamily="34" charset="0"/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7074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772" y="56499"/>
            <a:ext cx="8229600" cy="10129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Работа </a:t>
            </a:r>
            <a:r>
              <a:rPr lang="ru-RU" dirty="0"/>
              <a:t>с данными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" y="2558132"/>
            <a:ext cx="3693124" cy="155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3" y="4718372"/>
            <a:ext cx="3648156" cy="1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трелка вправо 2"/>
          <p:cNvSpPr/>
          <p:nvPr/>
        </p:nvSpPr>
        <p:spPr>
          <a:xfrm>
            <a:off x="3816709" y="4070300"/>
            <a:ext cx="57606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599" y="3185291"/>
            <a:ext cx="4403855" cy="241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55556" y="6286500"/>
            <a:ext cx="3531546" cy="301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sz="5600" dirty="0" smtClean="0"/>
              <a:t>Исходные таблицы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504572" y="6286500"/>
            <a:ext cx="3531546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ru-RU" sz="1400" dirty="0" smtClean="0"/>
              <a:t>Итоговый </a:t>
            </a:r>
            <a:r>
              <a:rPr lang="ru-RU" sz="1400" dirty="0" err="1" smtClean="0"/>
              <a:t>датасет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/>
            </a:r>
            <a:br>
              <a:rPr lang="ru-RU" sz="1400" dirty="0" smtClean="0"/>
            </a:br>
            <a:endParaRPr lang="ru-RU" sz="14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26247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6400" dirty="0"/>
              <a:t>В первом этапе сложность состояла в том, что для работы с временными рядами в </a:t>
            </a:r>
            <a:r>
              <a:rPr lang="en-CA" sz="6400" dirty="0"/>
              <a:t>Python </a:t>
            </a:r>
            <a:r>
              <a:rPr lang="ru-RU" sz="6400" dirty="0"/>
              <a:t>необходимо было получить нужные переменные из разного формата таблиц, </a:t>
            </a:r>
            <a:r>
              <a:rPr lang="ru-RU" sz="6400" dirty="0" err="1"/>
              <a:t>валидировать</a:t>
            </a:r>
            <a:r>
              <a:rPr lang="ru-RU" sz="6400" dirty="0"/>
              <a:t> их и  составить </a:t>
            </a:r>
            <a:r>
              <a:rPr lang="ru-RU" sz="6400" dirty="0" err="1"/>
              <a:t>датасет</a:t>
            </a:r>
            <a:r>
              <a:rPr lang="ru-RU" sz="6400" dirty="0"/>
              <a:t> для дальнейшей работы.</a:t>
            </a:r>
          </a:p>
          <a:p>
            <a:pPr algn="just"/>
            <a:r>
              <a:rPr lang="ru-RU" sz="6400" dirty="0"/>
              <a:t>Для решения этой задачи, был написан скрипт, который, относительно формата таблицы, получал данные из не валидной таблицы с переменными из </a:t>
            </a:r>
            <a:r>
              <a:rPr lang="en-CA" sz="6400" dirty="0"/>
              <a:t>excel</a:t>
            </a:r>
            <a:r>
              <a:rPr lang="ru-RU" sz="6400" dirty="0"/>
              <a:t>/</a:t>
            </a:r>
            <a:r>
              <a:rPr lang="en-CA" sz="6400" dirty="0"/>
              <a:t>csv</a:t>
            </a:r>
            <a:r>
              <a:rPr lang="ru-RU" sz="6400" dirty="0"/>
              <a:t>/</a:t>
            </a:r>
            <a:r>
              <a:rPr lang="en-CA" sz="6400" dirty="0" err="1"/>
              <a:t>db</a:t>
            </a:r>
            <a:r>
              <a:rPr lang="en-CA" sz="6400" dirty="0"/>
              <a:t> </a:t>
            </a:r>
            <a:r>
              <a:rPr lang="ru-RU" sz="6400" dirty="0"/>
              <a:t>в </a:t>
            </a:r>
            <a:r>
              <a:rPr lang="en-CA" sz="6400" dirty="0"/>
              <a:t>python</a:t>
            </a:r>
            <a:r>
              <a:rPr lang="ru-RU" sz="6400" dirty="0"/>
              <a:t>, обрабатывал их и в итоге составлял валидный </a:t>
            </a:r>
            <a:r>
              <a:rPr lang="ru-RU" sz="6400" dirty="0" err="1"/>
              <a:t>датасет</a:t>
            </a:r>
            <a:r>
              <a:rPr lang="ru-RU" sz="6400" dirty="0"/>
              <a:t>.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2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Потребление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smtClean="0"/>
              <a:t>В качестве целевой переменной было рассмотрено потребление электроэнергии за 2017г Общежития 12А</a:t>
            </a:r>
          </a:p>
          <a:p>
            <a:pPr algn="just"/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70675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170" y="2780928"/>
            <a:ext cx="26384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35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Потребление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671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Для каждого месяца, была сделана декомпозиция, для определения</a:t>
            </a:r>
            <a:r>
              <a:rPr lang="en-CA" sz="2000" dirty="0" smtClean="0"/>
              <a:t> </a:t>
            </a:r>
            <a:r>
              <a:rPr lang="ru-RU" sz="2000" dirty="0" smtClean="0"/>
              <a:t>будущих параметров моделей</a:t>
            </a:r>
            <a:endParaRPr lang="ru-RU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47" y="2276872"/>
            <a:ext cx="577741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27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моделей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Регрессионная модель </a:t>
            </a:r>
            <a:r>
              <a:rPr lang="en-US" dirty="0" smtClean="0"/>
              <a:t>HWES(</a:t>
            </a:r>
            <a:r>
              <a:rPr lang="ru-RU" dirty="0" smtClean="0"/>
              <a:t>метод </a:t>
            </a:r>
            <a:r>
              <a:rPr lang="ru-RU" dirty="0" err="1" smtClean="0"/>
              <a:t>Хольта-Винтерса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smtClean="0"/>
              <a:t>2.Регрессионная(множественная) модель </a:t>
            </a:r>
            <a:r>
              <a:rPr lang="en-CA" dirty="0" smtClean="0"/>
              <a:t>OLS</a:t>
            </a:r>
            <a:r>
              <a:rPr lang="ru-RU" dirty="0" smtClean="0"/>
              <a:t>(метод наименьших квадратов)</a:t>
            </a:r>
          </a:p>
          <a:p>
            <a:r>
              <a:rPr lang="ru-RU" dirty="0" smtClean="0"/>
              <a:t>3.Нейросетевая модель </a:t>
            </a:r>
            <a:r>
              <a:rPr lang="en-CA" dirty="0" err="1" smtClean="0"/>
              <a:t>RandomForest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12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ru-RU" dirty="0" err="1" smtClean="0"/>
              <a:t>Хольта-Винтерса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12241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1800" dirty="0"/>
              <a:t>Модель </a:t>
            </a:r>
            <a:r>
              <a:rPr lang="ru-RU" sz="1800" dirty="0" err="1"/>
              <a:t>Хольта-Винтерса</a:t>
            </a:r>
            <a:r>
              <a:rPr lang="ru-RU" sz="1800" dirty="0"/>
              <a:t> использует идеи модели экспоненциального сглаживания, но является более сложной и может применяться к рядам, содержащим тенденцию и сезонность</a:t>
            </a:r>
            <a:r>
              <a:rPr lang="ru-RU" sz="1800" dirty="0" smtClean="0"/>
              <a:t>. Рассчитывается на основании предыдущих значений</a:t>
            </a:r>
          </a:p>
          <a:p>
            <a:pPr algn="just"/>
            <a:r>
              <a:rPr lang="ru-RU" sz="1800" dirty="0" smtClean="0"/>
              <a:t>Параметры модели</a:t>
            </a:r>
            <a:r>
              <a:rPr lang="en-CA" sz="1800" dirty="0" smtClean="0"/>
              <a:t>:</a:t>
            </a:r>
            <a:endParaRPr lang="ru-RU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19350"/>
            <a:ext cx="54197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539552" y="4438650"/>
            <a:ext cx="8229600" cy="3585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Точность</a:t>
            </a:r>
            <a:r>
              <a:rPr lang="en-CA" sz="1800" dirty="0" smtClean="0"/>
              <a:t>:</a:t>
            </a:r>
            <a:endParaRPr lang="ru-RU" sz="1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83863"/>
            <a:ext cx="1894123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9355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610</Words>
  <Application>Microsoft Office PowerPoint</Application>
  <PresentationFormat>Экран (4:3)</PresentationFormat>
  <Paragraphs>91</Paragraphs>
  <Slides>13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Задача</vt:lpstr>
      <vt:lpstr> Этапы решения </vt:lpstr>
      <vt:lpstr>Выбор переменных</vt:lpstr>
      <vt:lpstr>  Работа с данными  </vt:lpstr>
      <vt:lpstr>Потребление</vt:lpstr>
      <vt:lpstr>Потребление</vt:lpstr>
      <vt:lpstr>Выбор моделей</vt:lpstr>
      <vt:lpstr>Модель Хольта-Винтерса</vt:lpstr>
      <vt:lpstr>Модель OLS(метод наименьших квадратов)</vt:lpstr>
      <vt:lpstr>Нейросетевая модель RandomForest </vt:lpstr>
      <vt:lpstr>Нейросетевая модель RandomForest 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</dc:creator>
  <cp:lastModifiedBy>ilya</cp:lastModifiedBy>
  <cp:revision>15</cp:revision>
  <dcterms:created xsi:type="dcterms:W3CDTF">2020-10-07T07:52:19Z</dcterms:created>
  <dcterms:modified xsi:type="dcterms:W3CDTF">2020-10-09T14:30:19Z</dcterms:modified>
</cp:coreProperties>
</file>