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71" r:id="rId3"/>
    <p:sldId id="270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西科" id="{39D87A46-8743-4CDF-9117-A24352A8D0EA}">
          <p14:sldIdLst>
            <p14:sldId id="268"/>
            <p14:sldId id="271"/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2841"/>
    <a:srgbClr val="121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 showGuides="1">
      <p:cViewPr varScale="1">
        <p:scale>
          <a:sx n="90" d="100"/>
          <a:sy n="90" d="100"/>
        </p:scale>
        <p:origin x="85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46FBD2-BB4B-A1C8-6862-29CB57C57C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551A492-6D12-E686-BBF9-23794FEF4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A95647-30D1-1A26-D0EF-D3DBE53C9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7D24-CCAB-44C4-ACFC-37342AA3EA4E}" type="datetimeFigureOut">
              <a:rPr lang="zh-CN" altLang="en-US" smtClean="0"/>
              <a:t>2025/2/6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963CF9-940D-19C1-0700-7FA5960AC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4FEB70-D9F0-FAAD-70C1-D6F44E24C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91743-1676-4B8C-BB2C-CD0715799C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7339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81F098-D089-70A8-7D41-3B0D3C1BD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F7B6E89-9D8A-AFBF-31E2-3B5AE5E7B4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12661F-90DB-0439-2396-344192665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7D24-CCAB-44C4-ACFC-37342AA3EA4E}" type="datetimeFigureOut">
              <a:rPr lang="zh-CN" altLang="en-US" smtClean="0"/>
              <a:t>2025/2/6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FD26E5-B8EE-89B0-F49E-1D71B07D7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F7F403-55A9-5C47-CCB0-B71F8A15F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91743-1676-4B8C-BB2C-CD0715799C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6908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17300D9-19BB-81E2-3E1D-620B690CA4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4E7A97F-578B-BD11-2DF4-D136BF50EC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67DB0C-FD0E-318B-A444-27467C5E3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7D24-CCAB-44C4-ACFC-37342AA3EA4E}" type="datetimeFigureOut">
              <a:rPr lang="zh-CN" altLang="en-US" smtClean="0"/>
              <a:t>2025/2/6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FD55EB-6E5E-0FF1-7FE0-F2BAFF710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20E0BA-A204-A52D-530C-C4899431C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91743-1676-4B8C-BB2C-CD0715799C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269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3ECB23-2A2B-83E0-3400-92B15FA89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27A054-86D4-3B37-D0FB-4F5EB6791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A9B528-FD18-1A4A-4ED8-0AC520D42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7D24-CCAB-44C4-ACFC-37342AA3EA4E}" type="datetimeFigureOut">
              <a:rPr lang="zh-CN" altLang="en-US" smtClean="0"/>
              <a:t>2025/2/6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A5F19B-8ABC-2C89-F756-8311C09D5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B8DD46-544B-E281-1385-50E7E8CAD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91743-1676-4B8C-BB2C-CD0715799C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946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42DB57-FDBA-270B-5453-7AAB15E21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9555BC-A3C9-C291-EA89-FA2015932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7D2403-6ED4-D16C-B7E4-942854413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7D24-CCAB-44C4-ACFC-37342AA3EA4E}" type="datetimeFigureOut">
              <a:rPr lang="zh-CN" altLang="en-US" smtClean="0"/>
              <a:t>2025/2/6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D5515E-C31C-FB5A-F9AF-8E4FD1AA5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8D69D7-70C3-2939-D968-B53336888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91743-1676-4B8C-BB2C-CD0715799C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7960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284FE8-9404-AA4C-57BF-5930C03A2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207E10-458E-E774-ECB8-2FC8B07D2D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79D42A4-02B2-B019-2762-3A7B4C89F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B96C13-ED2B-73E5-0DEE-4899F24A7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7D24-CCAB-44C4-ACFC-37342AA3EA4E}" type="datetimeFigureOut">
              <a:rPr lang="zh-CN" altLang="en-US" smtClean="0"/>
              <a:t>2025/2/6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7E11FE-2B9E-D0F3-3E59-7D23C019C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336D0E-142A-B069-9C17-F68B370A8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91743-1676-4B8C-BB2C-CD0715799C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712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5AFAEE-B7BD-7CB2-9025-BCC4B5DB8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010FD9-1B97-6EF1-7318-8E72C5412D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045D51-49F6-6D9D-B96E-BEB88F7E82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8F01E70-36F8-146C-433B-63715AEEC8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AF5A607-5AA6-505E-62DC-517CA67C45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4074073-6796-F862-1ACE-19CF41C2B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7D24-CCAB-44C4-ACFC-37342AA3EA4E}" type="datetimeFigureOut">
              <a:rPr lang="zh-CN" altLang="en-US" smtClean="0"/>
              <a:t>2025/2/6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70107A6-0338-791B-36F7-4D1D07572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CB5FCC5-0637-2415-04E0-CE4F753CB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91743-1676-4B8C-BB2C-CD0715799C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507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BCF020-20A3-60D0-769A-FAE3A35D3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BCD1581-6896-913C-F2AE-902F1AAD9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7D24-CCAB-44C4-ACFC-37342AA3EA4E}" type="datetimeFigureOut">
              <a:rPr lang="zh-CN" altLang="en-US" smtClean="0"/>
              <a:t>2025/2/6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88FFB01-806D-1734-EF0B-1553895BB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C41D68C-CF51-7040-0B8C-F6E4F1F71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91743-1676-4B8C-BB2C-CD0715799C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0100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59C7A40-354C-8C35-F0C4-F1DB87591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7D24-CCAB-44C4-ACFC-37342AA3EA4E}" type="datetimeFigureOut">
              <a:rPr lang="zh-CN" altLang="en-US" smtClean="0"/>
              <a:t>2025/2/6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8144A33-9620-13BF-FAE7-17DF42AE0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0ED06DC-D569-FDE2-F599-2E16DA897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91743-1676-4B8C-BB2C-CD0715799C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6702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921E80-CDB1-4C3C-83E0-1C01B7310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31BC60-6C09-3BCE-6B43-91D08AEF18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826780-F0DF-D70A-ADB6-F9351AC860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BB46CB-E5B0-B61B-B8C8-DF15CE0C6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7D24-CCAB-44C4-ACFC-37342AA3EA4E}" type="datetimeFigureOut">
              <a:rPr lang="zh-CN" altLang="en-US" smtClean="0"/>
              <a:t>2025/2/6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591E16-E581-6229-54C6-2D6BAA6DB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F8CFC2-FAC5-ECAB-0674-AB064C7C1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91743-1676-4B8C-BB2C-CD0715799C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555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B893A8-CBD2-144F-4C48-5F2CEB894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4E559F8-C970-7E5B-E6D2-38B769AE0F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0005866-CE89-ED87-B83C-D5BAD6EB0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EC1E20-85F2-F4AF-EF96-3DDC67DD4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7D24-CCAB-44C4-ACFC-37342AA3EA4E}" type="datetimeFigureOut">
              <a:rPr lang="zh-CN" altLang="en-US" smtClean="0"/>
              <a:t>2025/2/6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F6D474-4D01-3AA2-3043-F1F789FA1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EE2DD4-6A8A-5A62-53E1-B0B99F666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91743-1676-4B8C-BB2C-CD0715799C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3311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3232E3A-ADDD-B336-4BCC-88C0B140E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CD029E-12C7-717F-5C32-B88877FEFB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C515B0-C6F8-DD77-F840-EAC0E407DE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F87D24-CCAB-44C4-ACFC-37342AA3EA4E}" type="datetimeFigureOut">
              <a:rPr lang="zh-CN" altLang="en-US" smtClean="0"/>
              <a:t>2025/2/6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C2E2FC-B7CF-669A-AF7D-2F4185AA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5878D6-C1F9-3D70-488E-498D4B31BD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C91743-1676-4B8C-BB2C-CD0715799C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1433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63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76F19D3-ADDF-CD1D-6E74-73A40C01AC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630BBAE-5C0C-DD07-D3A3-5367A517F88D}"/>
              </a:ext>
            </a:extLst>
          </p:cNvPr>
          <p:cNvSpPr txBox="1"/>
          <p:nvPr/>
        </p:nvSpPr>
        <p:spPr>
          <a:xfrm>
            <a:off x="-381000" y="49504"/>
            <a:ext cx="12851195" cy="7587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3800" b="0" i="0" u="none" strike="noStrike" kern="1200" cap="none" spc="0" normalizeH="0" baseline="0" noProof="0" dirty="0">
                <a:ln>
                  <a:noFill/>
                </a:ln>
                <a:solidFill>
                  <a:srgbClr val="F7F7F7">
                    <a:alpha val="5000"/>
                  </a:srgbClr>
                </a:solidFill>
                <a:effectLst/>
                <a:uLnTx/>
                <a:uFillTx/>
                <a:latin typeface="HarmonyOS Sans SC Black"/>
                <a:ea typeface="HarmonyOS Sans SC Black"/>
                <a:cs typeface="JetBrains Mono ExtraBold" panose="02000009000000000000" pitchFamily="49" charset="0"/>
              </a:rPr>
              <a:t>SICO</a:t>
            </a:r>
          </a:p>
          <a:p>
            <a:pPr marL="0" marR="0" lvl="0" indent="0" algn="r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3800" b="0" i="0" u="none" strike="noStrike" kern="1200" cap="none" spc="0" normalizeH="0" baseline="0" noProof="0" dirty="0">
                <a:ln>
                  <a:noFill/>
                </a:ln>
                <a:solidFill>
                  <a:srgbClr val="F7F7F7">
                    <a:alpha val="5000"/>
                  </a:srgbClr>
                </a:solidFill>
                <a:effectLst/>
                <a:uLnTx/>
                <a:uFillTx/>
                <a:latin typeface="HarmonyOS Sans SC Black"/>
                <a:ea typeface="HarmonyOS Sans SC Black"/>
                <a:cs typeface="JetBrains Mono ExtraBold" panose="02000009000000000000" pitchFamily="49" charset="0"/>
              </a:rPr>
              <a:t>University</a:t>
            </a:r>
          </a:p>
          <a:p>
            <a:pPr marL="0" marR="0" lvl="0" indent="0" algn="r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3800" dirty="0">
              <a:solidFill>
                <a:srgbClr val="F7F7F7">
                  <a:alpha val="5000"/>
                </a:srgbClr>
              </a:solidFill>
              <a:latin typeface="HarmonyOS Sans SC Black"/>
              <a:ea typeface="HarmonyOS Sans SC Black"/>
              <a:cs typeface="JetBrains Mono ExtraBold" panose="02000009000000000000" pitchFamily="49" charset="0"/>
            </a:endParaRPr>
          </a:p>
          <a:p>
            <a:pPr marL="0" marR="0" lvl="0" indent="0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3800" dirty="0" err="1">
                <a:solidFill>
                  <a:srgbClr val="F7F7F7">
                    <a:alpha val="5000"/>
                  </a:srgbClr>
                </a:solidFill>
                <a:latin typeface="HarmonyOS Sans SC Black"/>
                <a:ea typeface="HarmonyOS Sans SC Black"/>
                <a:cs typeface="JetBrains Mono ExtraBold" panose="02000009000000000000" pitchFamily="49" charset="0"/>
              </a:rPr>
              <a:t>Sico</a:t>
            </a:r>
            <a:endParaRPr lang="en-US" altLang="zh-CN" sz="13800" dirty="0">
              <a:solidFill>
                <a:srgbClr val="F7F7F7">
                  <a:alpha val="5000"/>
                </a:srgbClr>
              </a:solidFill>
              <a:latin typeface="HarmonyOS Sans SC Black"/>
              <a:ea typeface="HarmonyOS Sans SC Black"/>
              <a:cs typeface="JetBrains Mono ExtraBold" panose="02000009000000000000" pitchFamily="49" charset="0"/>
            </a:endParaRPr>
          </a:p>
          <a:p>
            <a:pPr marL="0" marR="0" lvl="0" indent="0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3800" dirty="0">
                <a:solidFill>
                  <a:srgbClr val="F7F7F7">
                    <a:alpha val="5000"/>
                  </a:srgbClr>
                </a:solidFill>
                <a:latin typeface="HarmonyOS Sans SC Black"/>
                <a:ea typeface="HarmonyOS Sans SC Black"/>
                <a:cs typeface="JetBrains Mono ExtraBold" panose="02000009000000000000" pitchFamily="49" charset="0"/>
              </a:rPr>
              <a:t>Campus</a:t>
            </a:r>
            <a:endParaRPr kumimoji="0" lang="zh-CN" altLang="en-US" sz="13800" b="0" i="0" u="none" strike="noStrike" kern="1200" cap="none" spc="0" normalizeH="0" baseline="0" noProof="0" dirty="0">
              <a:ln>
                <a:noFill/>
              </a:ln>
              <a:solidFill>
                <a:srgbClr val="F7F7F7">
                  <a:alpha val="5000"/>
                </a:srgbClr>
              </a:solidFill>
              <a:effectLst/>
              <a:uLnTx/>
              <a:uFillTx/>
              <a:latin typeface="HarmonyOS Sans SC Black"/>
              <a:ea typeface="HarmonyOS Sans SC Black"/>
              <a:cs typeface="JetBrains Mono ExtraBold" panose="02000009000000000000" pitchFamily="49" charset="0"/>
            </a:endParaRPr>
          </a:p>
        </p:txBody>
      </p:sp>
      <p:pic>
        <p:nvPicPr>
          <p:cNvPr id="5" name="图片 4" descr="文本&#10;&#10;描述已自动生成">
            <a:extLst>
              <a:ext uri="{FF2B5EF4-FFF2-40B4-BE49-F238E27FC236}">
                <a16:creationId xmlns:a16="http://schemas.microsoft.com/office/drawing/2014/main" id="{7129945A-E83E-E547-5723-D865B1083E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1" t="32975" r="50762" b="24967"/>
          <a:stretch/>
        </p:blipFill>
        <p:spPr>
          <a:xfrm>
            <a:off x="670104" y="583651"/>
            <a:ext cx="1149170" cy="466142"/>
          </a:xfrm>
          <a:prstGeom prst="rect">
            <a:avLst/>
          </a:prstGeom>
        </p:spPr>
      </p:pic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659BD469-47BE-5588-C266-04894776478E}"/>
              </a:ext>
            </a:extLst>
          </p:cNvPr>
          <p:cNvCxnSpPr>
            <a:cxnSpLocks/>
          </p:cNvCxnSpPr>
          <p:nvPr/>
        </p:nvCxnSpPr>
        <p:spPr>
          <a:xfrm>
            <a:off x="779642" y="3044490"/>
            <a:ext cx="891996" cy="0"/>
          </a:xfrm>
          <a:prstGeom prst="line">
            <a:avLst/>
          </a:prstGeom>
          <a:ln w="19050">
            <a:solidFill>
              <a:schemeClr val="accent2">
                <a:lumMod val="10000"/>
                <a:lumOff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E8E7F0B0-A903-B611-5D0E-404F0ECB1E96}"/>
              </a:ext>
            </a:extLst>
          </p:cNvPr>
          <p:cNvSpPr txBox="1"/>
          <p:nvPr/>
        </p:nvSpPr>
        <p:spPr>
          <a:xfrm>
            <a:off x="670104" y="2028827"/>
            <a:ext cx="54258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latin typeface="+mj-ea"/>
                <a:ea typeface="+mj-ea"/>
              </a:rPr>
              <a:t>DOM &amp; UI</a:t>
            </a:r>
            <a:endParaRPr lang="zh-CN" altLang="en-US" sz="6000" dirty="0">
              <a:latin typeface="+mj-ea"/>
              <a:ea typeface="+mj-ea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08EBDFB-05DF-D1E3-6F26-4384D0EEDB1E}"/>
              </a:ext>
            </a:extLst>
          </p:cNvPr>
          <p:cNvSpPr txBox="1"/>
          <p:nvPr/>
        </p:nvSpPr>
        <p:spPr>
          <a:xfrm>
            <a:off x="670104" y="3157865"/>
            <a:ext cx="510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+mn-ea"/>
              </a:rPr>
              <a:t>zzzhizhi</a:t>
            </a:r>
            <a:endParaRPr lang="zh-CN" altLang="en-US" sz="1200" dirty="0">
              <a:latin typeface="+mn-ea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7DD3A3D-893D-C5FD-793C-10573193A19B}"/>
              </a:ext>
            </a:extLst>
          </p:cNvPr>
          <p:cNvSpPr txBox="1"/>
          <p:nvPr/>
        </p:nvSpPr>
        <p:spPr>
          <a:xfrm>
            <a:off x="948711" y="1613266"/>
            <a:ext cx="60388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基于 </a:t>
            </a:r>
            <a:r>
              <a:rPr lang="en-US" altLang="zh-CN" sz="1100" dirty="0"/>
              <a:t>Next.js </a:t>
            </a:r>
            <a:r>
              <a:rPr lang="zh-CN" altLang="en-US" sz="1100" dirty="0"/>
              <a:t>的 </a:t>
            </a:r>
            <a:r>
              <a:rPr lang="en-US" altLang="zh-CN" sz="1100" dirty="0"/>
              <a:t>Web </a:t>
            </a:r>
            <a:r>
              <a:rPr lang="zh-CN" altLang="en-US" sz="1100" dirty="0"/>
              <a:t>应用开发 </a:t>
            </a:r>
            <a:r>
              <a:rPr lang="en-US" altLang="zh-CN" sz="1100" dirty="0"/>
              <a:t>(1)</a:t>
            </a:r>
            <a:endParaRPr lang="zh-CN" altLang="en-US" sz="1100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ABD1944-4A70-4C2D-B28B-CD03C537D15B}"/>
              </a:ext>
            </a:extLst>
          </p:cNvPr>
          <p:cNvSpPr/>
          <p:nvPr/>
        </p:nvSpPr>
        <p:spPr>
          <a:xfrm>
            <a:off x="779642" y="1659537"/>
            <a:ext cx="169069" cy="169069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L 形 26">
            <a:extLst>
              <a:ext uri="{FF2B5EF4-FFF2-40B4-BE49-F238E27FC236}">
                <a16:creationId xmlns:a16="http://schemas.microsoft.com/office/drawing/2014/main" id="{B6E32606-D2D1-308D-3902-36C4E7F22DEB}"/>
              </a:ext>
            </a:extLst>
          </p:cNvPr>
          <p:cNvSpPr/>
          <p:nvPr/>
        </p:nvSpPr>
        <p:spPr>
          <a:xfrm rot="16200000">
            <a:off x="11001375" y="5730532"/>
            <a:ext cx="340866" cy="340866"/>
          </a:xfrm>
          <a:prstGeom prst="corner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9101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63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A9919EA-D458-50DC-E221-6BD6304B59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6681DD79-3213-3AC7-A153-ADF917913C87}"/>
              </a:ext>
            </a:extLst>
          </p:cNvPr>
          <p:cNvSpPr txBox="1"/>
          <p:nvPr/>
        </p:nvSpPr>
        <p:spPr>
          <a:xfrm>
            <a:off x="6340296" y="470036"/>
            <a:ext cx="542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1200" cap="none" normalizeH="0" baseline="0" noProof="0" dirty="0">
                <a:ln>
                  <a:noFill/>
                </a:ln>
                <a:solidFill>
                  <a:srgbClr val="F7F7F7"/>
                </a:solidFill>
                <a:effectLst/>
                <a:uLnTx/>
                <a:uFillTx/>
                <a:latin typeface="HarmonyOS Sans SC Thin" panose="00000200000000000000" pitchFamily="2" charset="-122"/>
                <a:ea typeface="HarmonyOS Sans SC Thin" panose="00000200000000000000" pitchFamily="2" charset="-122"/>
              </a:rPr>
              <a:t>React</a:t>
            </a:r>
            <a:endParaRPr kumimoji="0" lang="zh-CN" altLang="en-US" b="0" i="0" u="none" strike="noStrike" kern="1200" cap="none" normalizeH="0" baseline="0" noProof="0" dirty="0">
              <a:ln>
                <a:noFill/>
              </a:ln>
              <a:solidFill>
                <a:srgbClr val="F7F7F7"/>
              </a:solidFill>
              <a:effectLst/>
              <a:uLnTx/>
              <a:uFillTx/>
              <a:latin typeface="HarmonyOS Sans SC Thin" panose="00000200000000000000" pitchFamily="2" charset="-122"/>
              <a:ea typeface="HarmonyOS Sans SC Thin" panose="00000200000000000000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914AB22-02D1-75CB-3932-AC7B177A6B87}"/>
              </a:ext>
            </a:extLst>
          </p:cNvPr>
          <p:cNvSpPr txBox="1"/>
          <p:nvPr/>
        </p:nvSpPr>
        <p:spPr>
          <a:xfrm>
            <a:off x="425808" y="470036"/>
            <a:ext cx="6159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n-ea"/>
              </a:rPr>
              <a:t>DOM &amp; UI</a:t>
            </a:r>
          </a:p>
        </p:txBody>
      </p:sp>
      <p:sp>
        <p:nvSpPr>
          <p:cNvPr id="6" name="L 形 5">
            <a:extLst>
              <a:ext uri="{FF2B5EF4-FFF2-40B4-BE49-F238E27FC236}">
                <a16:creationId xmlns:a16="http://schemas.microsoft.com/office/drawing/2014/main" id="{66EB81E2-E98B-0BEE-00D5-77CB050842D9}"/>
              </a:ext>
            </a:extLst>
          </p:cNvPr>
          <p:cNvSpPr/>
          <p:nvPr/>
        </p:nvSpPr>
        <p:spPr>
          <a:xfrm rot="16200000">
            <a:off x="11425326" y="6047098"/>
            <a:ext cx="340866" cy="340866"/>
          </a:xfrm>
          <a:prstGeom prst="corner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3193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63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67186E4-52C4-52E9-143D-886866E4F9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27939AA3-F4F3-A08F-EC35-4BDAA4FB8C20}"/>
              </a:ext>
            </a:extLst>
          </p:cNvPr>
          <p:cNvSpPr txBox="1"/>
          <p:nvPr/>
        </p:nvSpPr>
        <p:spPr>
          <a:xfrm>
            <a:off x="6340296" y="470036"/>
            <a:ext cx="542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1200" cap="none" normalizeH="0" baseline="0" noProof="0" dirty="0">
                <a:ln>
                  <a:noFill/>
                </a:ln>
                <a:solidFill>
                  <a:srgbClr val="F7F7F7"/>
                </a:solidFill>
                <a:effectLst/>
                <a:uLnTx/>
                <a:uFillTx/>
                <a:latin typeface="HarmonyOS Sans SC Thin" panose="00000200000000000000" pitchFamily="2" charset="-122"/>
                <a:ea typeface="HarmonyOS Sans SC Thin" panose="00000200000000000000" pitchFamily="2" charset="-122"/>
              </a:rPr>
              <a:t>#</a:t>
            </a:r>
            <a:r>
              <a:rPr kumimoji="0" lang="zh-CN" altLang="en-US" b="0" i="0" u="none" strike="noStrike" kern="1200" cap="none" normalizeH="0" baseline="0" noProof="0" dirty="0">
                <a:ln>
                  <a:noFill/>
                </a:ln>
                <a:solidFill>
                  <a:srgbClr val="F7F7F7"/>
                </a:solidFill>
                <a:effectLst/>
                <a:uLnTx/>
                <a:uFillTx/>
                <a:latin typeface="HarmonyOS Sans SC Thin" panose="00000200000000000000" pitchFamily="2" charset="-122"/>
                <a:ea typeface="HarmonyOS Sans SC Thin" panose="00000200000000000000" pitchFamily="2" charset="-122"/>
              </a:rPr>
              <a:t>课程内容</a:t>
            </a:r>
            <a:r>
              <a:rPr kumimoji="0" lang="en-US" altLang="zh-CN" b="0" i="0" u="none" strike="noStrike" kern="1200" cap="none" normalizeH="0" baseline="0" noProof="0" dirty="0">
                <a:ln>
                  <a:noFill/>
                </a:ln>
                <a:solidFill>
                  <a:srgbClr val="F7F7F7"/>
                </a:solidFill>
                <a:effectLst/>
                <a:uLnTx/>
                <a:uFillTx/>
                <a:latin typeface="HarmonyOS Sans SC Thin" panose="00000200000000000000" pitchFamily="2" charset="-122"/>
                <a:ea typeface="HarmonyOS Sans SC Thin" panose="00000200000000000000" pitchFamily="2" charset="-122"/>
              </a:rPr>
              <a:t>#</a:t>
            </a:r>
            <a:endParaRPr kumimoji="0" lang="zh-CN" altLang="en-US" b="0" i="0" u="none" strike="noStrike" kern="1200" cap="none" normalizeH="0" baseline="0" noProof="0" dirty="0">
              <a:ln>
                <a:noFill/>
              </a:ln>
              <a:solidFill>
                <a:srgbClr val="F7F7F7"/>
              </a:solidFill>
              <a:effectLst/>
              <a:uLnTx/>
              <a:uFillTx/>
              <a:latin typeface="HarmonyOS Sans SC Thin" panose="00000200000000000000" pitchFamily="2" charset="-122"/>
              <a:ea typeface="HarmonyOS Sans SC Thin" panose="00000200000000000000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1F9A333-9FAF-344E-AB22-FEFAB177DEE5}"/>
              </a:ext>
            </a:extLst>
          </p:cNvPr>
          <p:cNvSpPr txBox="1"/>
          <p:nvPr/>
        </p:nvSpPr>
        <p:spPr>
          <a:xfrm>
            <a:off x="425808" y="470036"/>
            <a:ext cx="6159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n-ea"/>
              </a:rPr>
              <a:t>DOM &amp; UI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CF95836C-EA98-B458-C9FC-701705563FE1}"/>
              </a:ext>
            </a:extLst>
          </p:cNvPr>
          <p:cNvCxnSpPr>
            <a:cxnSpLocks/>
          </p:cNvCxnSpPr>
          <p:nvPr/>
        </p:nvCxnSpPr>
        <p:spPr>
          <a:xfrm>
            <a:off x="985838" y="1190625"/>
            <a:ext cx="779641" cy="0"/>
          </a:xfrm>
          <a:prstGeom prst="line">
            <a:avLst/>
          </a:prstGeom>
          <a:ln w="19050">
            <a:solidFill>
              <a:schemeClr val="accent2">
                <a:lumMod val="10000"/>
                <a:lumOff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A473AD22-8F70-88ED-B006-FCA9D6996189}"/>
              </a:ext>
            </a:extLst>
          </p:cNvPr>
          <p:cNvSpPr txBox="1"/>
          <p:nvPr/>
        </p:nvSpPr>
        <p:spPr>
          <a:xfrm>
            <a:off x="985838" y="1190625"/>
            <a:ext cx="10596562" cy="4768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dirty="0">
                <a:latin typeface="HarmonyOS Sans SC Light" panose="00000400000000000000" pitchFamily="2" charset="-122"/>
                <a:ea typeface="HarmonyOS Sans SC Light" panose="00000400000000000000" pitchFamily="2" charset="-122"/>
              </a:rPr>
              <a:t>[</a:t>
            </a:r>
            <a:r>
              <a:rPr lang="zh-CN" altLang="en-US" sz="1400" dirty="0">
                <a:latin typeface="HarmonyOS Sans SC Light" panose="00000400000000000000" pitchFamily="2" charset="-122"/>
                <a:ea typeface="HarmonyOS Sans SC Light" panose="00000400000000000000" pitchFamily="2" charset="-122"/>
              </a:rPr>
              <a:t>正文</a:t>
            </a:r>
            <a:r>
              <a:rPr lang="en-US" altLang="zh-CN" sz="1400" dirty="0">
                <a:latin typeface="HarmonyOS Sans SC Light" panose="00000400000000000000" pitchFamily="2" charset="-122"/>
                <a:ea typeface="HarmonyOS Sans SC Light" panose="00000400000000000000" pitchFamily="2" charset="-122"/>
              </a:rPr>
              <a:t>]</a:t>
            </a:r>
            <a:r>
              <a:rPr lang="zh-CN" altLang="en-US" sz="1400" dirty="0">
                <a:latin typeface="HarmonyOS Sans SC Light" panose="00000400000000000000" pitchFamily="2" charset="-122"/>
                <a:ea typeface="HarmonyOS Sans SC Light" panose="00000400000000000000" pitchFamily="2" charset="-122"/>
              </a:rPr>
              <a:t>（不建议超过</a:t>
            </a:r>
            <a:r>
              <a:rPr lang="en-US" altLang="zh-CN" sz="1400" dirty="0">
                <a:latin typeface="HarmonyOS Sans SC Light" panose="00000400000000000000" pitchFamily="2" charset="-122"/>
                <a:ea typeface="HarmonyOS Sans SC Light" panose="00000400000000000000" pitchFamily="2" charset="-122"/>
              </a:rPr>
              <a:t>200</a:t>
            </a:r>
            <a:r>
              <a:rPr lang="zh-CN" altLang="en-US" sz="1400" dirty="0">
                <a:latin typeface="HarmonyOS Sans SC Light" panose="00000400000000000000" pitchFamily="2" charset="-122"/>
                <a:ea typeface="HarmonyOS Sans SC Light" panose="00000400000000000000" pitchFamily="2" charset="-122"/>
              </a:rPr>
              <a:t>字）</a:t>
            </a:r>
            <a:endParaRPr lang="en-US" altLang="zh-CN" sz="1400" dirty="0">
              <a:latin typeface="HarmonyOS Sans SC Light" panose="00000400000000000000" pitchFamily="2" charset="-122"/>
              <a:ea typeface="HarmonyOS Sans SC Light" panose="00000400000000000000" pitchFamily="2" charset="-122"/>
            </a:endParaRPr>
          </a:p>
          <a:p>
            <a:pPr>
              <a:lnSpc>
                <a:spcPct val="200000"/>
              </a:lnSpc>
            </a:pPr>
            <a:endParaRPr lang="en-US" altLang="zh-CN" sz="1400" dirty="0">
              <a:latin typeface="HarmonyOS Sans SC Light" panose="00000400000000000000" pitchFamily="2" charset="-122"/>
              <a:ea typeface="HarmonyOS Sans SC Light" panose="00000400000000000000" pitchFamily="2" charset="-122"/>
            </a:endParaRPr>
          </a:p>
          <a:p>
            <a:pPr>
              <a:lnSpc>
                <a:spcPct val="200000"/>
              </a:lnSpc>
            </a:pPr>
            <a:endParaRPr lang="en-US" altLang="zh-CN" sz="1400" dirty="0">
              <a:latin typeface="HarmonyOS Sans SC Light" panose="00000400000000000000" pitchFamily="2" charset="-122"/>
              <a:ea typeface="HarmonyOS Sans SC Light" panose="00000400000000000000" pitchFamily="2" charset="-122"/>
            </a:endParaRPr>
          </a:p>
          <a:p>
            <a:pPr>
              <a:lnSpc>
                <a:spcPct val="200000"/>
              </a:lnSpc>
            </a:pPr>
            <a:endParaRPr lang="en-US" altLang="zh-CN" sz="1400" dirty="0">
              <a:latin typeface="HarmonyOS Sans SC Light" panose="00000400000000000000" pitchFamily="2" charset="-122"/>
              <a:ea typeface="HarmonyOS Sans SC Light" panose="00000400000000000000" pitchFamily="2" charset="-122"/>
            </a:endParaRPr>
          </a:p>
          <a:p>
            <a:pPr>
              <a:lnSpc>
                <a:spcPct val="200000"/>
              </a:lnSpc>
            </a:pPr>
            <a:endParaRPr lang="en-US" altLang="zh-CN" sz="1400" dirty="0">
              <a:latin typeface="HarmonyOS Sans SC Light" panose="00000400000000000000" pitchFamily="2" charset="-122"/>
              <a:ea typeface="HarmonyOS Sans SC Light" panose="00000400000000000000" pitchFamily="2" charset="-122"/>
            </a:endParaRPr>
          </a:p>
          <a:p>
            <a:pPr>
              <a:lnSpc>
                <a:spcPct val="200000"/>
              </a:lnSpc>
            </a:pPr>
            <a:endParaRPr lang="en-US" altLang="zh-CN" sz="1400" dirty="0">
              <a:latin typeface="HarmonyOS Sans SC Light" panose="00000400000000000000" pitchFamily="2" charset="-122"/>
              <a:ea typeface="HarmonyOS Sans SC Light" panose="00000400000000000000" pitchFamily="2" charset="-122"/>
            </a:endParaRPr>
          </a:p>
          <a:p>
            <a:pPr>
              <a:lnSpc>
                <a:spcPct val="200000"/>
              </a:lnSpc>
            </a:pPr>
            <a:endParaRPr lang="en-US" altLang="zh-CN" sz="1400" dirty="0">
              <a:latin typeface="HarmonyOS Sans SC Light" panose="00000400000000000000" pitchFamily="2" charset="-122"/>
              <a:ea typeface="HarmonyOS Sans SC Light" panose="00000400000000000000" pitchFamily="2" charset="-122"/>
            </a:endParaRPr>
          </a:p>
          <a:p>
            <a:pPr>
              <a:lnSpc>
                <a:spcPct val="200000"/>
              </a:lnSpc>
            </a:pPr>
            <a:endParaRPr lang="en-US" altLang="zh-CN" sz="1400" dirty="0">
              <a:latin typeface="HarmonyOS Sans SC Light" panose="00000400000000000000" pitchFamily="2" charset="-122"/>
              <a:ea typeface="HarmonyOS Sans SC Light" panose="00000400000000000000" pitchFamily="2" charset="-122"/>
            </a:endParaRPr>
          </a:p>
          <a:p>
            <a:pPr>
              <a:lnSpc>
                <a:spcPct val="200000"/>
              </a:lnSpc>
            </a:pPr>
            <a:endParaRPr lang="en-US" altLang="zh-CN" sz="1400" dirty="0">
              <a:latin typeface="HarmonyOS Sans SC Light" panose="00000400000000000000" pitchFamily="2" charset="-122"/>
              <a:ea typeface="HarmonyOS Sans SC Light" panose="00000400000000000000" pitchFamily="2" charset="-122"/>
            </a:endParaRPr>
          </a:p>
          <a:p>
            <a:pPr>
              <a:lnSpc>
                <a:spcPct val="200000"/>
              </a:lnSpc>
            </a:pPr>
            <a:endParaRPr lang="en-US" altLang="zh-CN" sz="1400" dirty="0">
              <a:latin typeface="HarmonyOS Sans SC Light" panose="00000400000000000000" pitchFamily="2" charset="-122"/>
              <a:ea typeface="HarmonyOS Sans SC Light" panose="00000400000000000000" pitchFamily="2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400" dirty="0">
                <a:latin typeface="HarmonyOS Sans SC Light" panose="00000400000000000000" pitchFamily="2" charset="-122"/>
                <a:ea typeface="HarmonyOS Sans SC Light" panose="00000400000000000000" pitchFamily="2" charset="-122"/>
              </a:rPr>
              <a:t>（最大限度）</a:t>
            </a:r>
          </a:p>
        </p:txBody>
      </p:sp>
      <p:sp>
        <p:nvSpPr>
          <p:cNvPr id="6" name="L 形 5">
            <a:extLst>
              <a:ext uri="{FF2B5EF4-FFF2-40B4-BE49-F238E27FC236}">
                <a16:creationId xmlns:a16="http://schemas.microsoft.com/office/drawing/2014/main" id="{F426D700-6FD3-D337-AC88-817F0F424AB7}"/>
              </a:ext>
            </a:extLst>
          </p:cNvPr>
          <p:cNvSpPr/>
          <p:nvPr/>
        </p:nvSpPr>
        <p:spPr>
          <a:xfrm rot="16200000">
            <a:off x="11425326" y="6047098"/>
            <a:ext cx="340866" cy="340866"/>
          </a:xfrm>
          <a:prstGeom prst="corner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6585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西科色板">
      <a:dk1>
        <a:srgbClr val="0C0C0C"/>
      </a:dk1>
      <a:lt1>
        <a:srgbClr val="F7F7F7"/>
      </a:lt1>
      <a:dk2>
        <a:srgbClr val="0E2841"/>
      </a:dk2>
      <a:lt2>
        <a:srgbClr val="E8E8E8"/>
      </a:lt2>
      <a:accent1>
        <a:srgbClr val="37090C"/>
      </a:accent1>
      <a:accent2>
        <a:srgbClr val="111532"/>
      </a:accent2>
      <a:accent3>
        <a:srgbClr val="1C2B04"/>
      </a:accent3>
      <a:accent4>
        <a:srgbClr val="C1540F"/>
      </a:accent4>
      <a:accent5>
        <a:srgbClr val="1B0033"/>
      </a:accent5>
      <a:accent6>
        <a:srgbClr val="221300"/>
      </a:accent6>
      <a:hlink>
        <a:srgbClr val="06B0FF"/>
      </a:hlink>
      <a:folHlink>
        <a:srgbClr val="FF8C00"/>
      </a:folHlink>
    </a:clrScheme>
    <a:fontScheme name="_EL">
      <a:majorFont>
        <a:latin typeface="Ubuntu"/>
        <a:ea typeface="HarmonyOS Sans SC Black"/>
        <a:cs typeface=""/>
      </a:majorFont>
      <a:minorFont>
        <a:latin typeface="JetBrains Mono Medium"/>
        <a:ea typeface="HarmonyOS Sans SC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演示文稿1" id="{2AA484E6-5D9E-4DD5-8F59-7011DAB49AB2}" vid="{F74F4452-08D8-4D20-95C0-7AE88317C6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西科</Template>
  <TotalTime>38</TotalTime>
  <Words>43</Words>
  <Application>Microsoft Office PowerPoint</Application>
  <PresentationFormat>宽屏</PresentationFormat>
  <Paragraphs>23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HarmonyOS Sans SC Black</vt:lpstr>
      <vt:lpstr>HarmonyOS Sans SC Light</vt:lpstr>
      <vt:lpstr>HarmonyOS Sans SC Thin</vt:lpstr>
      <vt:lpstr>Arial</vt:lpstr>
      <vt:lpstr>JetBrains Mono Medium</vt:lpstr>
      <vt:lpstr>Ubuntu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 Next.js 的 Web 应用开发 (1)：DOM &amp; UI</dc:title>
  <dc:creator>zzzhizhi</dc:creator>
  <cp:keywords>Sico University;DrimTech</cp:keywords>
  <cp:lastModifiedBy>Wenshuo</cp:lastModifiedBy>
  <cp:revision>2</cp:revision>
  <dcterms:created xsi:type="dcterms:W3CDTF">2025-02-06T11:43:11Z</dcterms:created>
  <dcterms:modified xsi:type="dcterms:W3CDTF">2025-02-06T12:27:16Z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2025-02-06T11:48:28Z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d7cab68d-e576-480b-920a-0823766335dc</vt:lpwstr>
  </property>
  <property fmtid="{D5CDD505-2E9C-101B-9397-08002B2CF9AE}" pid="7" name="MSIP_Label_defa4170-0d19-0005-0004-bc88714345d2_ActionId">
    <vt:lpwstr>40596a72-793f-40d9-9179-800016f6f09c</vt:lpwstr>
  </property>
  <property fmtid="{D5CDD505-2E9C-101B-9397-08002B2CF9AE}" pid="8" name="MSIP_Label_defa4170-0d19-0005-0004-bc88714345d2_ContentBits">
    <vt:lpwstr>0</vt:lpwstr>
  </property>
</Properties>
</file>