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9" r:id="rId15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35" autoAdjust="0"/>
    <p:restoredTop sz="91398" autoAdjust="0"/>
  </p:normalViewPr>
  <p:slideViewPr>
    <p:cSldViewPr>
      <p:cViewPr>
        <p:scale>
          <a:sx n="75" d="100"/>
          <a:sy n="75" d="100"/>
        </p:scale>
        <p:origin x="-123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Faceți clic pentru editarea stilului de subtitlu al coordonatorului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E1D0-27EE-4FDB-B2E1-7C89D03F1E5D}" type="datetimeFigureOut">
              <a:rPr lang="ro-RO" smtClean="0"/>
              <a:pPr/>
              <a:t>05.07.2018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D88B-5C5F-42D1-9485-D1B870E30FF2}" type="slidenum">
              <a:rPr lang="ro-RO" smtClean="0"/>
              <a:pPr/>
              <a:t>‹#›</a:t>
            </a:fld>
            <a:endParaRPr lang="ro-RO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E1D0-27EE-4FDB-B2E1-7C89D03F1E5D}" type="datetimeFigureOut">
              <a:rPr lang="ro-RO" smtClean="0"/>
              <a:pPr/>
              <a:t>05.07.2018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D88B-5C5F-42D1-9485-D1B870E30FF2}" type="slidenum">
              <a:rPr lang="ro-RO" smtClean="0"/>
              <a:pPr/>
              <a:t>‹#›</a:t>
            </a:fld>
            <a:endParaRPr lang="ro-RO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E1D0-27EE-4FDB-B2E1-7C89D03F1E5D}" type="datetimeFigureOut">
              <a:rPr lang="ro-RO" smtClean="0"/>
              <a:pPr/>
              <a:t>05.07.2018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D88B-5C5F-42D1-9485-D1B870E30FF2}" type="slidenum">
              <a:rPr lang="ro-RO" smtClean="0"/>
              <a:pPr/>
              <a:t>‹#›</a:t>
            </a:fld>
            <a:endParaRPr lang="ro-RO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E1D0-27EE-4FDB-B2E1-7C89D03F1E5D}" type="datetimeFigureOut">
              <a:rPr lang="ro-RO" smtClean="0"/>
              <a:pPr/>
              <a:t>05.07.2018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D88B-5C5F-42D1-9485-D1B870E30FF2}" type="slidenum">
              <a:rPr lang="ro-RO" smtClean="0"/>
              <a:pPr/>
              <a:t>‹#›</a:t>
            </a:fld>
            <a:endParaRPr lang="ro-R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E1D0-27EE-4FDB-B2E1-7C89D03F1E5D}" type="datetimeFigureOut">
              <a:rPr lang="ro-RO" smtClean="0"/>
              <a:pPr/>
              <a:t>05.07.2018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D88B-5C5F-42D1-9485-D1B870E30FF2}" type="slidenum">
              <a:rPr lang="ro-RO" smtClean="0"/>
              <a:pPr/>
              <a:t>‹#›</a:t>
            </a:fld>
            <a:endParaRPr lang="ro-RO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E1D0-27EE-4FDB-B2E1-7C89D03F1E5D}" type="datetimeFigureOut">
              <a:rPr lang="ro-RO" smtClean="0"/>
              <a:pPr/>
              <a:t>05.07.2018</a:t>
            </a:fld>
            <a:endParaRPr lang="ro-RO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D88B-5C5F-42D1-9485-D1B870E30FF2}" type="slidenum">
              <a:rPr lang="ro-RO" smtClean="0"/>
              <a:pPr/>
              <a:t>‹#›</a:t>
            </a:fld>
            <a:endParaRPr lang="ro-RO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E1D0-27EE-4FDB-B2E1-7C89D03F1E5D}" type="datetimeFigureOut">
              <a:rPr lang="ro-RO" smtClean="0"/>
              <a:pPr/>
              <a:t>05.07.2018</a:t>
            </a:fld>
            <a:endParaRPr lang="ro-RO" dirty="0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D88B-5C5F-42D1-9485-D1B870E30FF2}" type="slidenum">
              <a:rPr lang="ro-RO" smtClean="0"/>
              <a:pPr/>
              <a:t>‹#›</a:t>
            </a:fld>
            <a:endParaRPr lang="ro-RO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E1D0-27EE-4FDB-B2E1-7C89D03F1E5D}" type="datetimeFigureOut">
              <a:rPr lang="ro-RO" smtClean="0"/>
              <a:pPr/>
              <a:t>05.07.2018</a:t>
            </a:fld>
            <a:endParaRPr lang="ro-RO" dirty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D88B-5C5F-42D1-9485-D1B870E30FF2}" type="slidenum">
              <a:rPr lang="ro-RO" smtClean="0"/>
              <a:pPr/>
              <a:t>‹#›</a:t>
            </a:fld>
            <a:endParaRPr lang="ro-RO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E1D0-27EE-4FDB-B2E1-7C89D03F1E5D}" type="datetimeFigureOut">
              <a:rPr lang="ro-RO" smtClean="0"/>
              <a:pPr/>
              <a:t>05.07.2018</a:t>
            </a:fld>
            <a:endParaRPr lang="ro-RO" dirty="0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D88B-5C5F-42D1-9485-D1B870E30FF2}" type="slidenum">
              <a:rPr lang="ro-RO" smtClean="0"/>
              <a:pPr/>
              <a:t>‹#›</a:t>
            </a:fld>
            <a:endParaRPr lang="ro-RO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E1D0-27EE-4FDB-B2E1-7C89D03F1E5D}" type="datetimeFigureOut">
              <a:rPr lang="ro-RO" smtClean="0"/>
              <a:pPr/>
              <a:t>05.07.2018</a:t>
            </a:fld>
            <a:endParaRPr lang="ro-RO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D88B-5C5F-42D1-9485-D1B870E30FF2}" type="slidenum">
              <a:rPr lang="ro-RO" smtClean="0"/>
              <a:pPr/>
              <a:t>‹#›</a:t>
            </a:fld>
            <a:endParaRPr lang="ro-RO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E1D0-27EE-4FDB-B2E1-7C89D03F1E5D}" type="datetimeFigureOut">
              <a:rPr lang="ro-RO" smtClean="0"/>
              <a:pPr/>
              <a:t>05.07.2018</a:t>
            </a:fld>
            <a:endParaRPr lang="ro-RO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D88B-5C5F-42D1-9485-D1B870E30FF2}" type="slidenum">
              <a:rPr lang="ro-RO" smtClean="0"/>
              <a:pPr/>
              <a:t>‹#›</a:t>
            </a:fld>
            <a:endParaRPr lang="ro-RO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0E1D0-27EE-4FDB-B2E1-7C89D03F1E5D}" type="datetimeFigureOut">
              <a:rPr lang="ro-RO" smtClean="0"/>
              <a:pPr/>
              <a:t>05.07.2018</a:t>
            </a:fld>
            <a:endParaRPr lang="ro-RO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9D88B-5C5F-42D1-9485-D1B870E30FF2}" type="slidenum">
              <a:rPr lang="ro-RO" smtClean="0"/>
              <a:pPr/>
              <a:t>‹#›</a:t>
            </a:fld>
            <a:endParaRPr lang="ro-R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1421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UNIVERSITATEA BABEŞ-BOLYAI CLUJ-NAPOCA</a:t>
            </a:r>
            <a:endParaRPr kumimoji="0" lang="ro-RO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FACULTATEA DE MATEMATICǍ ŞI INFORMATICǍ </a:t>
            </a:r>
            <a:endParaRPr kumimoji="0" lang="ro-RO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SPECIALIZAREA INFORMATICĂ-ROMÂNĂ </a:t>
            </a:r>
            <a:endParaRPr kumimoji="0" lang="ro-RO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4282" y="2277545"/>
            <a:ext cx="8643998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LUCRARE DE LICENŢĂ</a:t>
            </a:r>
            <a:endParaRPr kumimoji="0" lang="ro-RO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Detecția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și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atenuarea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distorsiunii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în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înregistrari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audio de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formate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audio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analogice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mecanice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asetăText 7"/>
          <p:cNvSpPr txBox="1"/>
          <p:nvPr/>
        </p:nvSpPr>
        <p:spPr>
          <a:xfrm>
            <a:off x="428596" y="5429264"/>
            <a:ext cx="8286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Conducator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000" b="1" dirty="0" smtClean="0">
                <a:latin typeface="Times New Roman" pitchFamily="18" charset="0"/>
                <a:cs typeface="Times New Roman" pitchFamily="18" charset="0"/>
              </a:rPr>
              <a:t>ştiinţific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Lect. Dr.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Sterca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Adrian</a:t>
            </a:r>
            <a:endParaRPr lang="ro-RO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o-RO" sz="2000" b="1" dirty="0" smtClean="0">
                <a:latin typeface="Times New Roman" pitchFamily="18" charset="0"/>
                <a:cs typeface="Times New Roman" pitchFamily="18" charset="0"/>
              </a:rPr>
              <a:t>Absolvent</a:t>
            </a:r>
          </a:p>
          <a:p>
            <a:pPr algn="r"/>
            <a:r>
              <a:rPr lang="ro-RO" sz="2000" b="1" dirty="0" smtClean="0">
                <a:latin typeface="Times New Roman" pitchFamily="18" charset="0"/>
                <a:cs typeface="Times New Roman" pitchFamily="18" charset="0"/>
              </a:rPr>
              <a:t>Drimba Alexandru</a:t>
            </a:r>
            <a:endParaRPr lang="ro-RO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/>
          <p:cNvSpPr/>
          <p:nvPr/>
        </p:nvSpPr>
        <p:spPr>
          <a:xfrm>
            <a:off x="0" y="0"/>
            <a:ext cx="91440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o-RO" sz="3200" dirty="0" smtClean="0">
                <a:latin typeface="+mj-lt"/>
                <a:ea typeface="SimSun" pitchFamily="2" charset="-122"/>
                <a:cs typeface="Times New Roman" pitchFamily="18" charset="0"/>
              </a:rPr>
              <a:t>Detectarea distorsiunilor</a:t>
            </a:r>
          </a:p>
        </p:txBody>
      </p:sp>
      <p:sp>
        <p:nvSpPr>
          <p:cNvPr id="5" name="CasetăText 4"/>
          <p:cNvSpPr txBox="1"/>
          <p:nvPr/>
        </p:nvSpPr>
        <p:spPr>
          <a:xfrm>
            <a:off x="214282" y="869090"/>
            <a:ext cx="87154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2000" b="1" dirty="0" smtClean="0">
                <a:cs typeface="Times New Roman" pitchFamily="18" charset="0"/>
              </a:rPr>
              <a:t>Antrenarea rețelei neuronale:</a:t>
            </a:r>
          </a:p>
          <a:p>
            <a:pPr algn="just">
              <a:buFont typeface="Arial" pitchFamily="34" charset="0"/>
              <a:buChar char="•"/>
            </a:pPr>
            <a:r>
              <a:rPr lang="ro-RO" sz="2000" dirty="0" smtClean="0">
                <a:cs typeface="Times New Roman" pitchFamily="18" charset="0"/>
              </a:rPr>
              <a:t> necesită un set de antrenare și validare suficient de mare, în care datele sunt deja etichetate</a:t>
            </a:r>
          </a:p>
          <a:p>
            <a:pPr algn="just">
              <a:buFont typeface="Arial" pitchFamily="34" charset="0"/>
              <a:buChar char="•"/>
            </a:pPr>
            <a:r>
              <a:rPr lang="ro-RO" sz="2000" dirty="0" smtClean="0">
                <a:cs typeface="Times New Roman" pitchFamily="18" charset="0"/>
              </a:rPr>
              <a:t> seturile de antrenare și validare au fost generate folosind înregistrări stereo de pe discuri mono, unde cele două canale ar trebui să fie identice.</a:t>
            </a:r>
            <a:endParaRPr lang="ro-RO" sz="2000" dirty="0">
              <a:cs typeface="Times New Roman" pitchFamily="18" charset="0"/>
            </a:endParaRPr>
          </a:p>
        </p:txBody>
      </p:sp>
      <p:pic>
        <p:nvPicPr>
          <p:cNvPr id="4098" name="Picture 2" descr="D:\git\Licenta\Discuri\docs\imgs\used\generated_marking 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500306"/>
            <a:ext cx="8429652" cy="2131322"/>
          </a:xfrm>
          <a:prstGeom prst="rect">
            <a:avLst/>
          </a:prstGeom>
          <a:noFill/>
        </p:spPr>
      </p:pic>
      <p:pic>
        <p:nvPicPr>
          <p:cNvPr id="4099" name="Picture 3" descr="D:\git\Licenta\Discuri\docs\imgs\used\generated_marking 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4643446"/>
            <a:ext cx="8429684" cy="21308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2928934"/>
            <a:ext cx="4857784" cy="194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95" name="Picture 34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928802"/>
            <a:ext cx="9144000" cy="435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797040"/>
          </a:xfrm>
        </p:spPr>
        <p:txBody>
          <a:bodyPr>
            <a:normAutofit fontScale="90000"/>
          </a:bodyPr>
          <a:lstStyle/>
          <a:p>
            <a:r>
              <a:rPr lang="ro-RO" dirty="0" smtClean="0"/>
              <a:t>Rețea neuronală </a:t>
            </a:r>
            <a:r>
              <a:rPr lang="ro-RO" dirty="0" err="1" smtClean="0"/>
              <a:t>vs</a:t>
            </a:r>
            <a:r>
              <a:rPr lang="ro-RO" dirty="0" smtClean="0"/>
              <a:t> alți clasificatori</a:t>
            </a:r>
            <a:br>
              <a:rPr lang="ro-RO" dirty="0" smtClean="0"/>
            </a:br>
            <a:r>
              <a:rPr lang="ro-RO" dirty="0" smtClean="0"/>
              <a:t>Diferite configurații ale NN și a setului de antrenare</a:t>
            </a:r>
            <a:endParaRPr lang="ro-R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071810"/>
            <a:ext cx="9144000" cy="1830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/>
          <p:cNvSpPr/>
          <p:nvPr/>
        </p:nvSpPr>
        <p:spPr>
          <a:xfrm>
            <a:off x="0" y="0"/>
            <a:ext cx="91440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o-RO" sz="3200" dirty="0" smtClean="0">
                <a:latin typeface="+mj-lt"/>
                <a:ea typeface="SimSun" pitchFamily="2" charset="-122"/>
                <a:cs typeface="Times New Roman" pitchFamily="18" charset="0"/>
              </a:rPr>
              <a:t>Corectarea distorsiunilor</a:t>
            </a:r>
          </a:p>
        </p:txBody>
      </p:sp>
      <p:sp>
        <p:nvSpPr>
          <p:cNvPr id="5" name="CasetăText 4"/>
          <p:cNvSpPr txBox="1"/>
          <p:nvPr/>
        </p:nvSpPr>
        <p:spPr>
          <a:xfrm>
            <a:off x="214282" y="785794"/>
            <a:ext cx="87154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2000" b="1" dirty="0" smtClean="0">
                <a:cs typeface="Times New Roman" pitchFamily="18" charset="0"/>
              </a:rPr>
              <a:t>Corectarea distorsiunilor:</a:t>
            </a:r>
          </a:p>
          <a:p>
            <a:pPr algn="just">
              <a:buFont typeface="Arial" pitchFamily="34" charset="0"/>
              <a:buChar char="•"/>
            </a:pPr>
            <a:r>
              <a:rPr lang="ro-RO" sz="2000" dirty="0" smtClean="0">
                <a:cs typeface="Times New Roman" pitchFamily="18" charset="0"/>
              </a:rPr>
              <a:t> fiecare interval marcat este reparat independent</a:t>
            </a:r>
          </a:p>
          <a:p>
            <a:pPr algn="just">
              <a:buFont typeface="Arial" pitchFamily="34" charset="0"/>
              <a:buChar char="•"/>
            </a:pPr>
            <a:r>
              <a:rPr lang="ro-RO" sz="2000" dirty="0" smtClean="0">
                <a:cs typeface="Times New Roman" pitchFamily="18" charset="0"/>
              </a:rPr>
              <a:t> repararea se face folosind predicție liniară dinspre stânga și dreapta intervalului</a:t>
            </a:r>
          </a:p>
          <a:p>
            <a:pPr algn="just">
              <a:buFont typeface="Arial" pitchFamily="34" charset="0"/>
              <a:buChar char="•"/>
            </a:pPr>
            <a:r>
              <a:rPr lang="ro-RO" sz="2000" dirty="0" smtClean="0">
                <a:cs typeface="Times New Roman" pitchFamily="18" charset="0"/>
              </a:rPr>
              <a:t> coeficienții de predicție liniară – calculați cu metoda lui Burg</a:t>
            </a:r>
            <a:endParaRPr lang="ro-RO" sz="2000" dirty="0">
              <a:cs typeface="Times New Roman" pitchFamily="18" charset="0"/>
            </a:endParaRPr>
          </a:p>
        </p:txBody>
      </p:sp>
      <p:pic>
        <p:nvPicPr>
          <p:cNvPr id="1026" name="Picture 2" descr="C:\Users\Alex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889" y="3000372"/>
            <a:ext cx="8909267" cy="2309810"/>
          </a:xfrm>
          <a:prstGeom prst="rect">
            <a:avLst/>
          </a:prstGeom>
          <a:noFill/>
        </p:spPr>
      </p:pic>
      <p:pic>
        <p:nvPicPr>
          <p:cNvPr id="1027" name="Picture 3" descr="C:\Users\Alex\Desktop\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889" y="3000372"/>
            <a:ext cx="8909267" cy="2309810"/>
          </a:xfrm>
          <a:prstGeom prst="rect">
            <a:avLst/>
          </a:prstGeom>
          <a:noFill/>
        </p:spPr>
      </p:pic>
      <p:pic>
        <p:nvPicPr>
          <p:cNvPr id="1028" name="Picture 4" descr="C:\Users\Alex\Desktop\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889" y="3000372"/>
            <a:ext cx="8909267" cy="2309810"/>
          </a:xfrm>
          <a:prstGeom prst="rect">
            <a:avLst/>
          </a:prstGeom>
          <a:noFill/>
        </p:spPr>
      </p:pic>
      <p:pic>
        <p:nvPicPr>
          <p:cNvPr id="1029" name="Picture 5" descr="C:\Users\Alex\Desktop\2+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889" y="3000372"/>
            <a:ext cx="8909267" cy="2309810"/>
          </a:xfrm>
          <a:prstGeom prst="rect">
            <a:avLst/>
          </a:prstGeom>
          <a:noFill/>
        </p:spPr>
      </p:pic>
      <p:pic>
        <p:nvPicPr>
          <p:cNvPr id="1030" name="Picture 6" descr="C:\Users\Alex\Desktop\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1889" y="3000372"/>
            <a:ext cx="8909267" cy="2309810"/>
          </a:xfrm>
          <a:prstGeom prst="rect">
            <a:avLst/>
          </a:prstGeom>
          <a:noFill/>
        </p:spPr>
      </p:pic>
      <p:pic>
        <p:nvPicPr>
          <p:cNvPr id="1031" name="Picture 7" descr="C:\Users\Alex\Desktop\5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1889" y="3000372"/>
            <a:ext cx="8909267" cy="2309810"/>
          </a:xfrm>
          <a:prstGeom prst="rect">
            <a:avLst/>
          </a:prstGeom>
          <a:noFill/>
        </p:spPr>
      </p:pic>
      <p:pic>
        <p:nvPicPr>
          <p:cNvPr id="1032" name="Picture 8" descr="C:\Users\Alex\Desktop\4+5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1889" y="3000372"/>
            <a:ext cx="8909267" cy="2309810"/>
          </a:xfrm>
          <a:prstGeom prst="rect">
            <a:avLst/>
          </a:prstGeom>
          <a:noFill/>
        </p:spPr>
      </p:pic>
      <p:pic>
        <p:nvPicPr>
          <p:cNvPr id="1033" name="Picture 9" descr="C:\Users\Alex\Desktop\6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1889" y="3000372"/>
            <a:ext cx="8909267" cy="2309810"/>
          </a:xfrm>
          <a:prstGeom prst="rect">
            <a:avLst/>
          </a:prstGeom>
          <a:noFill/>
        </p:spPr>
      </p:pic>
      <p:pic>
        <p:nvPicPr>
          <p:cNvPr id="1034" name="Picture 10" descr="C:\Users\Alex\Desktop\1vs7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91889" y="3000372"/>
            <a:ext cx="8909267" cy="23098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git\Licenta\Discuri\docs\imgs\used\repair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274102"/>
            <a:ext cx="5500678" cy="4583898"/>
          </a:xfrm>
          <a:prstGeom prst="rect">
            <a:avLst/>
          </a:prstGeom>
          <a:noFill/>
        </p:spPr>
      </p:pic>
      <p:sp>
        <p:nvSpPr>
          <p:cNvPr id="7" name="Dreptunghi 6"/>
          <p:cNvSpPr/>
          <p:nvPr/>
        </p:nvSpPr>
        <p:spPr>
          <a:xfrm>
            <a:off x="1571604" y="2143116"/>
            <a:ext cx="6000792" cy="4857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5123" name="Picture 3" descr="D:\git\Licenta\Discuri\docs\imgs\used\multi band all ban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2285993"/>
            <a:ext cx="3383191" cy="4572007"/>
          </a:xfrm>
          <a:prstGeom prst="rect">
            <a:avLst/>
          </a:prstGeom>
          <a:noFill/>
        </p:spPr>
      </p:pic>
      <p:sp>
        <p:nvSpPr>
          <p:cNvPr id="5" name="CasetăText 4"/>
          <p:cNvSpPr txBox="1"/>
          <p:nvPr/>
        </p:nvSpPr>
        <p:spPr>
          <a:xfrm>
            <a:off x="214282" y="785794"/>
            <a:ext cx="87154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2000" b="1" dirty="0" smtClean="0">
                <a:cs typeface="Times New Roman" pitchFamily="18" charset="0"/>
              </a:rPr>
              <a:t>Îmbunătățirea calității reparării:</a:t>
            </a:r>
          </a:p>
          <a:p>
            <a:pPr algn="just">
              <a:buFont typeface="Arial" pitchFamily="34" charset="0"/>
              <a:buChar char="•"/>
            </a:pPr>
            <a:r>
              <a:rPr lang="ro-RO" sz="2000" dirty="0" smtClean="0">
                <a:cs typeface="Times New Roman" pitchFamily="18" charset="0"/>
              </a:rPr>
              <a:t> se împarte semnalul original în mai multe benzi de frecvență ( folosind filtre FIR ) și se aplică algoritmul de reconstrucție separat pe fiecare bandă.</a:t>
            </a:r>
          </a:p>
          <a:p>
            <a:pPr algn="just">
              <a:buFont typeface="Arial" pitchFamily="34" charset="0"/>
              <a:buChar char="•"/>
            </a:pPr>
            <a:r>
              <a:rPr lang="ro-RO" sz="2000" dirty="0" smtClean="0">
                <a:cs typeface="Times New Roman" pitchFamily="18" charset="0"/>
              </a:rPr>
              <a:t> în unele cazuri totuși, repararea fără a descompune semnalul dă rezultate mai bune</a:t>
            </a:r>
            <a:endParaRPr lang="ro-RO" sz="2000" dirty="0">
              <a:cs typeface="Times New Roman" pitchFamily="18" charset="0"/>
            </a:endParaRPr>
          </a:p>
        </p:txBody>
      </p:sp>
      <p:sp>
        <p:nvSpPr>
          <p:cNvPr id="6" name="Dreptunghi 5"/>
          <p:cNvSpPr/>
          <p:nvPr/>
        </p:nvSpPr>
        <p:spPr>
          <a:xfrm>
            <a:off x="0" y="0"/>
            <a:ext cx="91440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o-RO" sz="3200" dirty="0" smtClean="0">
                <a:latin typeface="+mj-lt"/>
                <a:ea typeface="SimSun" pitchFamily="2" charset="-122"/>
                <a:cs typeface="Times New Roman" pitchFamily="18" charset="0"/>
              </a:rPr>
              <a:t>Corectarea distorsiunilor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600" dirty="0" smtClean="0"/>
              <a:t>Contribuții originale</a:t>
            </a:r>
            <a:endParaRPr lang="ro-RO" sz="3600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o-RO" dirty="0" smtClean="0"/>
              <a:t>Analizarea tipurilor de distorsiuni de sunet provocate de deteriorări la nivelul șanțului</a:t>
            </a:r>
          </a:p>
          <a:p>
            <a:r>
              <a:rPr lang="ro-RO" dirty="0" smtClean="0"/>
              <a:t>Testarea acurateței mai mul</a:t>
            </a:r>
            <a:r>
              <a:rPr lang="en-US" dirty="0" smtClean="0"/>
              <a:t>t</a:t>
            </a:r>
            <a:r>
              <a:rPr lang="ro-RO" dirty="0" smtClean="0"/>
              <a:t>or tipuri de clasificatori pentru detectarea secțiunilor deteriorate în secvențe de </a:t>
            </a:r>
            <a:r>
              <a:rPr lang="ro-RO" dirty="0" err="1" smtClean="0"/>
              <a:t>sample-uri</a:t>
            </a:r>
            <a:r>
              <a:rPr lang="ro-RO" dirty="0" smtClean="0"/>
              <a:t> audio</a:t>
            </a:r>
          </a:p>
          <a:p>
            <a:r>
              <a:rPr lang="ro-RO" dirty="0" smtClean="0"/>
              <a:t>Etichetarea unui număr suficient de mare de date pentru antrenarea rețelei neuronale folosind înregistrări stereo ale unor discuri mono</a:t>
            </a:r>
          </a:p>
          <a:p>
            <a:r>
              <a:rPr lang="ro-RO" dirty="0" smtClean="0"/>
              <a:t>Generarea și optimizarea seturilor de antrenare pe baza etichetărilor menționate mai sus</a:t>
            </a:r>
          </a:p>
          <a:p>
            <a:r>
              <a:rPr lang="ro-RO" dirty="0" smtClean="0"/>
              <a:t>Corectarea intervalelor cu distorsiuni folosind predicție liniară, coeficienții acesteia calculându-se cu  metoda lui Burg</a:t>
            </a:r>
          </a:p>
          <a:p>
            <a:r>
              <a:rPr lang="ro-RO" dirty="0" smtClean="0"/>
              <a:t>Îmbunătățirea calității reparării prin descompunerea semnalului în mai multe benzi de frecvență folosind filtre FIR și aplicarea predicției liniare pe fiecare din aceste benzi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214282" y="237723"/>
            <a:ext cx="8715436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o-RO" sz="4000" dirty="0" smtClean="0">
                <a:latin typeface="+mj-lt"/>
                <a:ea typeface="SimSun" pitchFamily="2" charset="-122"/>
                <a:cs typeface="Times New Roman" pitchFamily="18" charset="0"/>
              </a:rPr>
              <a:t>Conţinut</a:t>
            </a:r>
          </a:p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o-RO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ro-RO" sz="2400" dirty="0" smtClean="0">
                <a:ea typeface="SimSun" pitchFamily="2" charset="-122"/>
                <a:cs typeface="Times New Roman" pitchFamily="18" charset="0"/>
              </a:rPr>
              <a:t>Descrierea problemei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 smtClean="0">
                <a:ea typeface="SimSun" pitchFamily="2" charset="-122"/>
                <a:cs typeface="Times New Roman" pitchFamily="18" charset="0"/>
              </a:rPr>
              <a:t> </a:t>
            </a:r>
            <a:r>
              <a:rPr lang="ro-RO" sz="2400" dirty="0" smtClean="0">
                <a:ea typeface="SimSun" pitchFamily="2" charset="-122"/>
                <a:cs typeface="Times New Roman" pitchFamily="18" charset="0"/>
              </a:rPr>
              <a:t>Aplicații </a:t>
            </a:r>
            <a:r>
              <a:rPr lang="en-US" sz="2400" dirty="0" err="1" smtClean="0">
                <a:ea typeface="SimSun" pitchFamily="2" charset="-122"/>
                <a:cs typeface="Times New Roman" pitchFamily="18" charset="0"/>
              </a:rPr>
              <a:t>similare</a:t>
            </a:r>
            <a:endParaRPr lang="ro-RO" sz="2400" dirty="0" smtClean="0">
              <a:ea typeface="SimSun" pitchFamily="2" charset="-122"/>
              <a:cs typeface="Times New Roman" pitchFamily="18" charset="0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 smtClean="0">
                <a:ea typeface="SimSun" pitchFamily="2" charset="-122"/>
                <a:cs typeface="Times New Roman" pitchFamily="18" charset="0"/>
              </a:rPr>
              <a:t> </a:t>
            </a:r>
            <a:r>
              <a:rPr lang="ro-RO" sz="2400" dirty="0" smtClean="0">
                <a:ea typeface="SimSun" pitchFamily="2" charset="-122"/>
                <a:cs typeface="Times New Roman" pitchFamily="18" charset="0"/>
              </a:rPr>
              <a:t>Noțiuni de bază în procesarea semnalelor</a:t>
            </a:r>
            <a:r>
              <a:rPr lang="en-US" sz="2400" dirty="0" smtClean="0"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400" dirty="0" err="1" smtClean="0">
                <a:ea typeface="SimSun" pitchFamily="2" charset="-122"/>
                <a:cs typeface="Times New Roman" pitchFamily="18" charset="0"/>
              </a:rPr>
              <a:t>digitale</a:t>
            </a:r>
            <a:r>
              <a:rPr lang="en-US" sz="2400" dirty="0" smtClean="0">
                <a:ea typeface="SimSun" pitchFamily="2" charset="-122"/>
                <a:cs typeface="Times New Roman" pitchFamily="18" charset="0"/>
              </a:rPr>
              <a:t> 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 smtClean="0">
                <a:ea typeface="SimSun" pitchFamily="2" charset="-122"/>
                <a:cs typeface="Times New Roman" pitchFamily="18" charset="0"/>
              </a:rPr>
              <a:t> </a:t>
            </a:r>
            <a:r>
              <a:rPr lang="ro-RO" sz="2400" dirty="0" smtClean="0">
                <a:ea typeface="SimSun" pitchFamily="2" charset="-122"/>
                <a:cs typeface="Times New Roman" pitchFamily="18" charset="0"/>
              </a:rPr>
              <a:t>Detectarea și corectarea distorsiunilor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 smtClean="0">
                <a:ea typeface="SimSun" pitchFamily="2" charset="-122"/>
                <a:cs typeface="Times New Roman" pitchFamily="18" charset="0"/>
              </a:rPr>
              <a:t> </a:t>
            </a:r>
            <a:r>
              <a:rPr lang="ro-RO" sz="2400" dirty="0" smtClean="0">
                <a:ea typeface="SimSun" pitchFamily="2" charset="-122"/>
                <a:cs typeface="Times New Roman" pitchFamily="18" charset="0"/>
              </a:rPr>
              <a:t>Concluzii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/>
          <p:cNvSpPr/>
          <p:nvPr/>
        </p:nvSpPr>
        <p:spPr>
          <a:xfrm>
            <a:off x="0" y="0"/>
            <a:ext cx="91440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 err="1" smtClean="0">
                <a:latin typeface="+mj-lt"/>
                <a:ea typeface="SimSun" pitchFamily="2" charset="-122"/>
                <a:cs typeface="Times New Roman" pitchFamily="18" charset="0"/>
              </a:rPr>
              <a:t>Descrierea</a:t>
            </a:r>
            <a:r>
              <a:rPr lang="en-US" sz="3200" dirty="0" smtClean="0">
                <a:latin typeface="+mj-lt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+mj-lt"/>
                <a:ea typeface="SimSun" pitchFamily="2" charset="-122"/>
                <a:cs typeface="Times New Roman" pitchFamily="18" charset="0"/>
              </a:rPr>
              <a:t>probleme</a:t>
            </a:r>
            <a:r>
              <a:rPr lang="ro-RO" sz="3200" dirty="0" smtClean="0">
                <a:latin typeface="+mj-lt"/>
                <a:ea typeface="SimSun" pitchFamily="2" charset="-122"/>
                <a:cs typeface="Times New Roman" pitchFamily="18" charset="0"/>
              </a:rPr>
              <a:t>i</a:t>
            </a:r>
            <a:endParaRPr lang="ro-RO" sz="3200" dirty="0" smtClean="0">
              <a:latin typeface="+mj-lt"/>
              <a:cs typeface="Arial" pitchFamily="34" charset="0"/>
            </a:endParaRPr>
          </a:p>
        </p:txBody>
      </p:sp>
      <p:sp>
        <p:nvSpPr>
          <p:cNvPr id="3" name="CasetăText 2"/>
          <p:cNvSpPr txBox="1"/>
          <p:nvPr/>
        </p:nvSpPr>
        <p:spPr>
          <a:xfrm>
            <a:off x="214282" y="1000108"/>
            <a:ext cx="87154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o-RO" sz="2400" dirty="0" smtClean="0"/>
              <a:t> Formatele audio analogice mecanice stochează semnalul audio sub forma unei oscilații mecanice gravate într-un mediu solid</a:t>
            </a:r>
            <a:r>
              <a:rPr lang="en-US" sz="2400" dirty="0" smtClean="0"/>
              <a:t>.</a:t>
            </a:r>
            <a:endParaRPr lang="ro-RO" sz="2400" dirty="0" smtClean="0"/>
          </a:p>
          <a:p>
            <a:pPr algn="just"/>
            <a:endParaRPr lang="ro-RO" sz="2400" dirty="0" smtClean="0"/>
          </a:p>
          <a:p>
            <a:pPr algn="just">
              <a:buFont typeface="Arial" pitchFamily="34" charset="0"/>
              <a:buChar char="•"/>
            </a:pPr>
            <a:r>
              <a:rPr lang="ro-RO" sz="2400" dirty="0" smtClean="0"/>
              <a:t> Exemple de formate:</a:t>
            </a:r>
          </a:p>
          <a:p>
            <a:pPr lvl="1" algn="just">
              <a:buFont typeface="Arial" pitchFamily="34" charset="0"/>
              <a:buChar char="•"/>
            </a:pPr>
            <a:r>
              <a:rPr lang="ro-RO" sz="2400" dirty="0" smtClean="0"/>
              <a:t>cilindri de ceară</a:t>
            </a:r>
          </a:p>
          <a:p>
            <a:pPr lvl="1" algn="just">
              <a:buFont typeface="Arial" pitchFamily="34" charset="0"/>
              <a:buChar char="•"/>
            </a:pPr>
            <a:r>
              <a:rPr lang="ro-RO" sz="2400" dirty="0" smtClean="0"/>
              <a:t>discuri de ebonită</a:t>
            </a:r>
          </a:p>
          <a:p>
            <a:pPr lvl="1" algn="just">
              <a:buFont typeface="Arial" pitchFamily="34" charset="0"/>
              <a:buChar char="•"/>
            </a:pPr>
            <a:r>
              <a:rPr lang="ro-RO" sz="2400" dirty="0" smtClean="0"/>
              <a:t>discuri de vinil</a:t>
            </a:r>
          </a:p>
          <a:p>
            <a:pPr lvl="1" algn="just">
              <a:buFont typeface="Arial" pitchFamily="34" charset="0"/>
              <a:buChar char="•"/>
            </a:pPr>
            <a:r>
              <a:rPr lang="ro-RO" sz="2400" dirty="0" smtClean="0"/>
              <a:t>ș.a.</a:t>
            </a:r>
          </a:p>
        </p:txBody>
      </p:sp>
      <p:pic>
        <p:nvPicPr>
          <p:cNvPr id="3075" name="Picture 3" descr="C:\Users\Alex\Desktop\stylus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5363" y="2143117"/>
            <a:ext cx="5758637" cy="47148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214282" y="1000108"/>
            <a:ext cx="87154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o-RO" sz="2000" dirty="0" smtClean="0"/>
              <a:t> Datorită naturii lor, aceste formate sunt foarte sensibile la degradări fizice, care pot fi cauzate de:</a:t>
            </a:r>
          </a:p>
          <a:p>
            <a:pPr lvl="1" algn="just">
              <a:buFont typeface="Arial" pitchFamily="34" charset="0"/>
              <a:buChar char="•"/>
            </a:pPr>
            <a:r>
              <a:rPr lang="ro-RO" sz="2000" dirty="0" smtClean="0"/>
              <a:t>modul de stocare și utilizare</a:t>
            </a:r>
          </a:p>
          <a:p>
            <a:pPr lvl="1" algn="just">
              <a:buFont typeface="Arial" pitchFamily="34" charset="0"/>
              <a:buChar char="•"/>
            </a:pPr>
            <a:r>
              <a:rPr lang="ro-RO" sz="2000" dirty="0" smtClean="0"/>
              <a:t>aparatul de redare</a:t>
            </a:r>
          </a:p>
          <a:p>
            <a:pPr algn="just">
              <a:buFont typeface="Arial" pitchFamily="34" charset="0"/>
              <a:buChar char="•"/>
            </a:pPr>
            <a:r>
              <a:rPr lang="ro-RO" sz="2000" dirty="0" smtClean="0"/>
              <a:t> Aceste degradări produc distorsiuni ale sunetului la redare</a:t>
            </a:r>
          </a:p>
          <a:p>
            <a:pPr algn="just">
              <a:buFont typeface="Arial" pitchFamily="34" charset="0"/>
              <a:buChar char="•"/>
            </a:pPr>
            <a:r>
              <a:rPr lang="ro-RO" sz="2000" dirty="0" smtClean="0"/>
              <a:t> Scopul lucrării: găsirea și atenuarea anumitor categorii de distorsiuni</a:t>
            </a:r>
          </a:p>
        </p:txBody>
      </p:sp>
      <p:pic>
        <p:nvPicPr>
          <p:cNvPr id="2050" name="Picture 2" descr="D:\git\Licenta\Discuri\docs\imgs\used\groove wear microscop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71834"/>
            <a:ext cx="5786446" cy="3853772"/>
          </a:xfrm>
          <a:prstGeom prst="rect">
            <a:avLst/>
          </a:prstGeom>
          <a:noFill/>
        </p:spPr>
      </p:pic>
      <p:pic>
        <p:nvPicPr>
          <p:cNvPr id="2051" name="Picture 3" descr="D:\git\Licenta\Discuri\docs\imgs\used\sabau.jpg"/>
          <p:cNvPicPr>
            <a:picLocks noChangeAspect="1" noChangeArrowheads="1"/>
          </p:cNvPicPr>
          <p:nvPr/>
        </p:nvPicPr>
        <p:blipFill>
          <a:blip r:embed="rId3"/>
          <a:srcRect l="23613" t="19231" r="21153" b="17308"/>
          <a:stretch>
            <a:fillRect/>
          </a:stretch>
        </p:blipFill>
        <p:spPr bwMode="auto">
          <a:xfrm>
            <a:off x="5786446" y="3071810"/>
            <a:ext cx="3357554" cy="3857652"/>
          </a:xfrm>
          <a:prstGeom prst="rect">
            <a:avLst/>
          </a:prstGeom>
          <a:noFill/>
        </p:spPr>
      </p:pic>
      <p:sp>
        <p:nvSpPr>
          <p:cNvPr id="6" name="Dreptunghi 5"/>
          <p:cNvSpPr/>
          <p:nvPr/>
        </p:nvSpPr>
        <p:spPr>
          <a:xfrm>
            <a:off x="0" y="0"/>
            <a:ext cx="91440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 err="1" smtClean="0">
                <a:latin typeface="+mj-lt"/>
                <a:ea typeface="SimSun" pitchFamily="2" charset="-122"/>
                <a:cs typeface="Times New Roman" pitchFamily="18" charset="0"/>
              </a:rPr>
              <a:t>Descrierea</a:t>
            </a:r>
            <a:r>
              <a:rPr lang="en-US" sz="3200" dirty="0" smtClean="0">
                <a:latin typeface="+mj-lt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+mj-lt"/>
                <a:ea typeface="SimSun" pitchFamily="2" charset="-122"/>
                <a:cs typeface="Times New Roman" pitchFamily="18" charset="0"/>
              </a:rPr>
              <a:t>probleme</a:t>
            </a:r>
            <a:r>
              <a:rPr lang="ro-RO" sz="3200" dirty="0" smtClean="0">
                <a:latin typeface="+mj-lt"/>
                <a:ea typeface="SimSun" pitchFamily="2" charset="-122"/>
                <a:cs typeface="Times New Roman" pitchFamily="18" charset="0"/>
              </a:rPr>
              <a:t>i</a:t>
            </a:r>
            <a:endParaRPr lang="ro-RO" sz="3200" dirty="0" smtClean="0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/>
          <p:cNvSpPr/>
          <p:nvPr/>
        </p:nvSpPr>
        <p:spPr>
          <a:xfrm>
            <a:off x="0" y="0"/>
            <a:ext cx="91440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o-RO" sz="3200" dirty="0" smtClean="0">
                <a:latin typeface="+mj-lt"/>
                <a:ea typeface="SimSun" pitchFamily="2" charset="-122"/>
                <a:cs typeface="Times New Roman" pitchFamily="18" charset="0"/>
              </a:rPr>
              <a:t>Aplicații </a:t>
            </a:r>
            <a:r>
              <a:rPr lang="en-US" sz="3200" dirty="0" err="1" smtClean="0">
                <a:latin typeface="+mj-lt"/>
                <a:ea typeface="SimSun" pitchFamily="2" charset="-122"/>
                <a:cs typeface="Times New Roman" pitchFamily="18" charset="0"/>
              </a:rPr>
              <a:t>similare</a:t>
            </a:r>
            <a:endParaRPr lang="ro-RO" sz="3200" dirty="0" smtClean="0">
              <a:latin typeface="+mj-lt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5" name="CasetăText 4"/>
          <p:cNvSpPr txBox="1"/>
          <p:nvPr/>
        </p:nvSpPr>
        <p:spPr>
          <a:xfrm>
            <a:off x="214282" y="714356"/>
            <a:ext cx="3392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 smtClean="0">
                <a:cs typeface="Times New Roman" pitchFamily="18" charset="0"/>
              </a:rPr>
              <a:t>A. </a:t>
            </a:r>
            <a:r>
              <a:rPr lang="ro-RO" sz="2000" dirty="0" err="1" smtClean="0">
                <a:cs typeface="Times New Roman" pitchFamily="18" charset="0"/>
              </a:rPr>
              <a:t>Audacity</a:t>
            </a:r>
            <a:r>
              <a:rPr lang="ro-RO" sz="2000" dirty="0" smtClean="0">
                <a:cs typeface="Times New Roman" pitchFamily="18" charset="0"/>
              </a:rPr>
              <a:t> (efectul „</a:t>
            </a:r>
            <a:r>
              <a:rPr lang="ro-RO" sz="2000" dirty="0" err="1" smtClean="0">
                <a:cs typeface="Times New Roman" pitchFamily="18" charset="0"/>
              </a:rPr>
              <a:t>Repair</a:t>
            </a:r>
            <a:r>
              <a:rPr lang="ro-RO" sz="2000" dirty="0" smtClean="0">
                <a:cs typeface="Times New Roman" pitchFamily="18" charset="0"/>
              </a:rPr>
              <a:t>”) </a:t>
            </a:r>
            <a:endParaRPr lang="ro-RO" sz="2000" dirty="0">
              <a:cs typeface="Times New Roman" pitchFamily="18" charset="0"/>
            </a:endParaRPr>
          </a:p>
        </p:txBody>
      </p:sp>
      <p:pic>
        <p:nvPicPr>
          <p:cNvPr id="3074" name="Picture 2" descr="D:\git\Licenta\Discuri\docs\imgs\used\clicks brahms 12189057 aud.png"/>
          <p:cNvPicPr>
            <a:picLocks noChangeAspect="1" noChangeArrowheads="1"/>
          </p:cNvPicPr>
          <p:nvPr/>
        </p:nvPicPr>
        <p:blipFill>
          <a:blip r:embed="rId2"/>
          <a:srcRect r="25000" b="50759"/>
          <a:stretch>
            <a:fillRect/>
          </a:stretch>
        </p:blipFill>
        <p:spPr bwMode="auto">
          <a:xfrm>
            <a:off x="0" y="1142984"/>
            <a:ext cx="9144000" cy="2702723"/>
          </a:xfrm>
          <a:prstGeom prst="rect">
            <a:avLst/>
          </a:prstGeom>
          <a:noFill/>
        </p:spPr>
      </p:pic>
      <p:sp>
        <p:nvSpPr>
          <p:cNvPr id="7" name="CasetăText 6"/>
          <p:cNvSpPr txBox="1"/>
          <p:nvPr/>
        </p:nvSpPr>
        <p:spPr>
          <a:xfrm>
            <a:off x="218998" y="3814708"/>
            <a:ext cx="4534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 smtClean="0">
                <a:cs typeface="Times New Roman" pitchFamily="18" charset="0"/>
              </a:rPr>
              <a:t>B. Nero </a:t>
            </a:r>
            <a:r>
              <a:rPr lang="ro-RO" sz="2000" dirty="0" err="1" smtClean="0">
                <a:cs typeface="Times New Roman" pitchFamily="18" charset="0"/>
              </a:rPr>
              <a:t>WaveEditor</a:t>
            </a:r>
            <a:r>
              <a:rPr lang="ro-RO" sz="2000" dirty="0" smtClean="0">
                <a:cs typeface="Times New Roman" pitchFamily="18" charset="0"/>
              </a:rPr>
              <a:t> (efectul „</a:t>
            </a:r>
            <a:r>
              <a:rPr lang="ro-RO" sz="2000" dirty="0" err="1" smtClean="0">
                <a:cs typeface="Times New Roman" pitchFamily="18" charset="0"/>
              </a:rPr>
              <a:t>Declicker</a:t>
            </a:r>
            <a:r>
              <a:rPr lang="ro-RO" sz="2000" dirty="0" smtClean="0">
                <a:cs typeface="Times New Roman" pitchFamily="18" charset="0"/>
              </a:rPr>
              <a:t>”)</a:t>
            </a:r>
          </a:p>
        </p:txBody>
      </p:sp>
      <p:pic>
        <p:nvPicPr>
          <p:cNvPr id="3075" name="Picture 3" descr="D:\git\Licenta\Discuri\docs\imgs\used\click brahms nero 10480 c.png"/>
          <p:cNvPicPr>
            <a:picLocks noChangeAspect="1" noChangeArrowheads="1"/>
          </p:cNvPicPr>
          <p:nvPr/>
        </p:nvPicPr>
        <p:blipFill>
          <a:blip r:embed="rId3"/>
          <a:srcRect l="25000" b="50521"/>
          <a:stretch>
            <a:fillRect/>
          </a:stretch>
        </p:blipFill>
        <p:spPr bwMode="auto">
          <a:xfrm>
            <a:off x="0" y="4143356"/>
            <a:ext cx="9144000" cy="27146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3214686"/>
            <a:ext cx="527685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9" y="3622792"/>
            <a:ext cx="2571768" cy="22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reptunghi 3"/>
          <p:cNvSpPr/>
          <p:nvPr/>
        </p:nvSpPr>
        <p:spPr>
          <a:xfrm>
            <a:off x="0" y="0"/>
            <a:ext cx="91440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o-RO" sz="3200" dirty="0" smtClean="0">
                <a:latin typeface="+mj-lt"/>
                <a:ea typeface="SimSun" pitchFamily="2" charset="-122"/>
                <a:cs typeface="Times New Roman" pitchFamily="18" charset="0"/>
              </a:rPr>
              <a:t>Noțiuni de bază în procesarea semnalelor</a:t>
            </a:r>
            <a:r>
              <a:rPr lang="en-US" sz="3200" dirty="0" smtClean="0">
                <a:latin typeface="+mj-lt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+mj-lt"/>
                <a:ea typeface="SimSun" pitchFamily="2" charset="-122"/>
                <a:cs typeface="Times New Roman" pitchFamily="18" charset="0"/>
              </a:rPr>
              <a:t>digitale</a:t>
            </a:r>
            <a:endParaRPr lang="ro-RO" sz="3200" dirty="0" smtClean="0">
              <a:latin typeface="+mj-lt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5" name="CasetăText 4"/>
          <p:cNvSpPr txBox="1"/>
          <p:nvPr/>
        </p:nvSpPr>
        <p:spPr>
          <a:xfrm>
            <a:off x="214282" y="989942"/>
            <a:ext cx="87154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2000" b="1" dirty="0" smtClean="0"/>
              <a:t>Filtrele de semnal: </a:t>
            </a:r>
          </a:p>
          <a:p>
            <a:pPr algn="just">
              <a:buFontTx/>
              <a:buChar char="-"/>
            </a:pPr>
            <a:r>
              <a:rPr lang="ro-RO" sz="2000" dirty="0" smtClean="0"/>
              <a:t> folosite pentru schimbarea răspunsului în frecvență  a semnalului</a:t>
            </a:r>
          </a:p>
          <a:p>
            <a:pPr algn="just">
              <a:buFontTx/>
              <a:buChar char="-"/>
            </a:pPr>
            <a:r>
              <a:rPr lang="ro-RO" sz="2000" dirty="0" smtClean="0"/>
              <a:t> două tipuri: FIR ( Finite </a:t>
            </a:r>
            <a:r>
              <a:rPr lang="ro-RO" sz="2000" dirty="0" err="1" smtClean="0"/>
              <a:t>Impulse</a:t>
            </a:r>
            <a:r>
              <a:rPr lang="ro-RO" sz="2000" dirty="0" smtClean="0"/>
              <a:t> </a:t>
            </a:r>
            <a:r>
              <a:rPr lang="ro-RO" sz="2000" dirty="0" err="1" smtClean="0"/>
              <a:t>Response</a:t>
            </a:r>
            <a:r>
              <a:rPr lang="ro-RO" sz="2000" dirty="0" smtClean="0"/>
              <a:t>) și IIR ( Infinite </a:t>
            </a:r>
            <a:r>
              <a:rPr lang="ro-RO" sz="2000" dirty="0" err="1" smtClean="0"/>
              <a:t>Impulse</a:t>
            </a:r>
            <a:r>
              <a:rPr lang="ro-RO" sz="2000" dirty="0" smtClean="0"/>
              <a:t> </a:t>
            </a:r>
            <a:r>
              <a:rPr lang="ro-RO" sz="2000" dirty="0" err="1" smtClean="0"/>
              <a:t>Response</a:t>
            </a:r>
            <a:r>
              <a:rPr lang="ro-RO" sz="2000" dirty="0" smtClean="0"/>
              <a:t> )</a:t>
            </a:r>
          </a:p>
          <a:p>
            <a:pPr algn="just">
              <a:buFontTx/>
              <a:buChar char="-"/>
            </a:pPr>
            <a:r>
              <a:rPr lang="ro-RO" sz="2000" dirty="0" smtClean="0"/>
              <a:t> folosesc unul sau două seturi finite de coeficienți: fiecare valoare a semnalului de ieșire depinde de valorile precedente ale semnalului de intrare ( și a celui de ieșire în cazul IIR ).</a:t>
            </a:r>
            <a:r>
              <a:rPr lang="ro-RO" sz="2000" b="1" dirty="0" smtClean="0"/>
              <a:t> </a:t>
            </a:r>
            <a:endParaRPr lang="ro-RO" sz="2000" b="1" dirty="0"/>
          </a:p>
        </p:txBody>
      </p:sp>
      <p:sp>
        <p:nvSpPr>
          <p:cNvPr id="6" name="CasetăText 5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Exemplu</a:t>
            </a:r>
            <a:r>
              <a:rPr lang="en-US" dirty="0" smtClean="0"/>
              <a:t> de </a:t>
            </a:r>
            <a:r>
              <a:rPr lang="en-US" dirty="0" err="1" smtClean="0"/>
              <a:t>aplicare</a:t>
            </a:r>
            <a:r>
              <a:rPr lang="en-US" dirty="0" smtClean="0"/>
              <a:t> a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filtru</a:t>
            </a:r>
            <a:r>
              <a:rPr lang="en-US" dirty="0" smtClean="0"/>
              <a:t> IIR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11111E-6 L 0.05313 1.11111E-6 " pathEditMode="fixed" rAng="0" ptsTypes="AA">
                                      <p:cBhvr>
                                        <p:cTn id="6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63" presetClass="pat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5417 -0.00231 L 0.1092 -0.00231 " pathEditMode="fixed" rAng="0" ptsTypes="AA">
                                      <p:cBhvr>
                                        <p:cTn id="9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20"/>
                            </p:stCondLst>
                            <p:childTnLst>
                              <p:par>
                                <p:cTn id="11" presetID="63" presetClass="pat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033 -0.00231 L 0.15642 -0.00231 " pathEditMode="fixed" rAng="0" ptsTypes="AA">
                                      <p:cBhvr>
                                        <p:cTn id="12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30"/>
                            </p:stCondLst>
                            <p:childTnLst>
                              <p:par>
                                <p:cTn id="14" presetID="63" presetClass="pat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5642 -0.00231 L 0.21163 -0.00231 " pathEditMode="fixed" rAng="0" ptsTypes="AA">
                                      <p:cBhvr>
                                        <p:cTn id="15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214282" y="857232"/>
            <a:ext cx="87154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2000" b="1" dirty="0" smtClean="0">
                <a:cs typeface="Times New Roman" pitchFamily="18" charset="0"/>
              </a:rPr>
              <a:t>Transformările Fourier: </a:t>
            </a:r>
          </a:p>
          <a:p>
            <a:pPr algn="just">
              <a:buFont typeface="Arial" pitchFamily="34" charset="0"/>
              <a:buChar char="•"/>
            </a:pPr>
            <a:r>
              <a:rPr lang="ro-RO" sz="2000" dirty="0" smtClean="0">
                <a:cs typeface="Times New Roman" pitchFamily="18" charset="0"/>
              </a:rPr>
              <a:t> transformarea unui semnal între domeniul-timp și domeniul-frecvență: transformarea Fourier (timp</a:t>
            </a:r>
            <a:r>
              <a:rPr lang="ro-RO" sz="2000" dirty="0" smtClean="0">
                <a:ea typeface="Cambria Math"/>
                <a:cs typeface="Times New Roman" pitchFamily="18" charset="0"/>
              </a:rPr>
              <a:t>→frecvență</a:t>
            </a:r>
            <a:r>
              <a:rPr lang="ro-RO" sz="2000" dirty="0" smtClean="0">
                <a:cs typeface="Times New Roman" pitchFamily="18" charset="0"/>
              </a:rPr>
              <a:t>), transformarea Fourier inversă (frecvență</a:t>
            </a:r>
            <a:r>
              <a:rPr lang="ro-RO" sz="2000" dirty="0" smtClean="0">
                <a:ea typeface="Cambria Math"/>
                <a:cs typeface="Times New Roman" pitchFamily="18" charset="0"/>
              </a:rPr>
              <a:t>→timp</a:t>
            </a:r>
            <a:r>
              <a:rPr lang="ro-RO" sz="2000" dirty="0" smtClean="0">
                <a:cs typeface="Times New Roman" pitchFamily="18" charset="0"/>
              </a:rPr>
              <a:t>)</a:t>
            </a:r>
          </a:p>
          <a:p>
            <a:pPr algn="just">
              <a:buFont typeface="Arial" pitchFamily="34" charset="0"/>
              <a:buChar char="•"/>
            </a:pPr>
            <a:r>
              <a:rPr lang="ro-RO" sz="2000" dirty="0" smtClean="0">
                <a:cs typeface="Times New Roman" pitchFamily="18" charset="0"/>
              </a:rPr>
              <a:t> domeniul timp: f(t) = A – amplitudinea ( A ∈ ℝ ) semnalului la momentul t</a:t>
            </a:r>
          </a:p>
          <a:p>
            <a:pPr algn="just">
              <a:buFont typeface="Arial" pitchFamily="34" charset="0"/>
              <a:buChar char="•"/>
            </a:pPr>
            <a:r>
              <a:rPr lang="ro-RO" sz="2000" dirty="0" smtClean="0">
                <a:cs typeface="Times New Roman" pitchFamily="18" charset="0"/>
              </a:rPr>
              <a:t> domeniul frecventa:  f( k ) = ( A,</a:t>
            </a:r>
            <a:r>
              <a:rPr lang="vi-VN" sz="2000" dirty="0" smtClean="0">
                <a:cs typeface="Times New Roman" pitchFamily="18" charset="0"/>
              </a:rPr>
              <a:t> </a:t>
            </a:r>
            <a:r>
              <a:rPr lang="el-GR" sz="2000" dirty="0" smtClean="0">
                <a:cs typeface="Times New Roman" pitchFamily="18" charset="0"/>
              </a:rPr>
              <a:t>φ ); </a:t>
            </a:r>
            <a:r>
              <a:rPr lang="ro-RO" sz="2000" dirty="0" smtClean="0">
                <a:cs typeface="Times New Roman" pitchFamily="18" charset="0"/>
              </a:rPr>
              <a:t>amplitudinea ( A ∈ ℝ ) și faza ( </a:t>
            </a:r>
            <a:r>
              <a:rPr lang="el-GR" sz="2000" dirty="0" smtClean="0">
                <a:cs typeface="Times New Roman" pitchFamily="18" charset="0"/>
              </a:rPr>
              <a:t>φ ∈ ℝ ) </a:t>
            </a:r>
            <a:r>
              <a:rPr lang="ro-RO" sz="2000" dirty="0" smtClean="0">
                <a:cs typeface="Times New Roman" pitchFamily="18" charset="0"/>
              </a:rPr>
              <a:t>componentei de frecvență k ( </a:t>
            </a:r>
            <a:r>
              <a:rPr lang="ro-RO" sz="2000" dirty="0" err="1" smtClean="0">
                <a:cs typeface="Times New Roman" pitchFamily="18" charset="0"/>
              </a:rPr>
              <a:t>k</a:t>
            </a:r>
            <a:r>
              <a:rPr lang="ro-RO" sz="2000" dirty="0" smtClean="0">
                <a:cs typeface="Times New Roman" pitchFamily="18" charset="0"/>
              </a:rPr>
              <a:t> ∈ ℕ ) a semnalului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044199"/>
            <a:ext cx="6070984" cy="374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reptunghi 5"/>
          <p:cNvSpPr/>
          <p:nvPr/>
        </p:nvSpPr>
        <p:spPr>
          <a:xfrm>
            <a:off x="0" y="0"/>
            <a:ext cx="91440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o-RO" sz="3200" dirty="0" smtClean="0">
                <a:latin typeface="+mj-lt"/>
                <a:ea typeface="SimSun" pitchFamily="2" charset="-122"/>
                <a:cs typeface="Times New Roman" pitchFamily="18" charset="0"/>
              </a:rPr>
              <a:t>Noțiuni de bază în procesarea semnalelor</a:t>
            </a:r>
            <a:r>
              <a:rPr lang="en-US" sz="3200" dirty="0" smtClean="0">
                <a:latin typeface="+mj-lt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+mj-lt"/>
                <a:ea typeface="SimSun" pitchFamily="2" charset="-122"/>
                <a:cs typeface="Times New Roman" pitchFamily="18" charset="0"/>
              </a:rPr>
              <a:t>digitale</a:t>
            </a:r>
            <a:endParaRPr lang="ro-RO" sz="3200" dirty="0" smtClean="0">
              <a:latin typeface="+mj-lt"/>
              <a:ea typeface="SimSun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/>
          <p:cNvSpPr txBox="1"/>
          <p:nvPr/>
        </p:nvSpPr>
        <p:spPr>
          <a:xfrm>
            <a:off x="214282" y="785794"/>
            <a:ext cx="87154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b="1" dirty="0" smtClean="0">
                <a:cs typeface="Times New Roman" pitchFamily="18" charset="0"/>
              </a:rPr>
              <a:t>Construirea filtrelor folosind transformările Fourier</a:t>
            </a:r>
          </a:p>
          <a:p>
            <a:pPr algn="just">
              <a:buFont typeface="Arial" pitchFamily="34" charset="0"/>
              <a:buChar char="•"/>
            </a:pPr>
            <a:r>
              <a:rPr lang="ro-RO" dirty="0" smtClean="0">
                <a:cs typeface="Times New Roman" pitchFamily="18" charset="0"/>
              </a:rPr>
              <a:t> filtrele FIR schimba răspunsul în frecvență al semnalului pe care se aplică după răspunsul în frecvență al coeficienților filtrului</a:t>
            </a:r>
          </a:p>
          <a:p>
            <a:pPr lvl="1" algn="just"/>
            <a:r>
              <a:rPr lang="en-US" dirty="0" smtClean="0">
                <a:cs typeface="Times New Roman" pitchFamily="18" charset="0"/>
              </a:rPr>
              <a:t>=&gt; </a:t>
            </a:r>
            <a:r>
              <a:rPr lang="en-US" dirty="0" err="1" smtClean="0">
                <a:cs typeface="Times New Roman" pitchFamily="18" charset="0"/>
              </a:rPr>
              <a:t>cunosc</a:t>
            </a:r>
            <a:r>
              <a:rPr lang="ro-RO" dirty="0" err="1" smtClean="0">
                <a:cs typeface="Times New Roman" pitchFamily="18" charset="0"/>
              </a:rPr>
              <a:t>ând</a:t>
            </a:r>
            <a:r>
              <a:rPr lang="ro-RO" dirty="0" smtClean="0">
                <a:cs typeface="Times New Roman" pitchFamily="18" charset="0"/>
              </a:rPr>
              <a:t> răspunsul dorit, coeficienții filtrului se pot calcula prin aplicarea transformării Fourier inverse pe răspunsul în frecvență. Coeficienții se rafinează prin aplicarea unei funcții-fereastră.</a:t>
            </a:r>
          </a:p>
          <a:p>
            <a:pPr algn="just"/>
            <a:r>
              <a:rPr lang="ro-RO" dirty="0" smtClean="0">
                <a:cs typeface="Times New Roman" pitchFamily="18" charset="0"/>
              </a:rPr>
              <a:t> </a:t>
            </a:r>
            <a:endParaRPr lang="ro-RO" dirty="0"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500306"/>
            <a:ext cx="8640000" cy="2250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739539"/>
            <a:ext cx="8640000" cy="2118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reptunghi 5"/>
          <p:cNvSpPr/>
          <p:nvPr/>
        </p:nvSpPr>
        <p:spPr>
          <a:xfrm>
            <a:off x="0" y="0"/>
            <a:ext cx="91440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o-RO" sz="3200" dirty="0" smtClean="0">
                <a:latin typeface="+mj-lt"/>
                <a:ea typeface="SimSun" pitchFamily="2" charset="-122"/>
                <a:cs typeface="Times New Roman" pitchFamily="18" charset="0"/>
              </a:rPr>
              <a:t>Noțiuni de bază în procesarea semnalelor</a:t>
            </a:r>
            <a:r>
              <a:rPr lang="en-US" sz="3200" dirty="0" smtClean="0">
                <a:latin typeface="+mj-lt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+mj-lt"/>
                <a:ea typeface="SimSun" pitchFamily="2" charset="-122"/>
                <a:cs typeface="Times New Roman" pitchFamily="18" charset="0"/>
              </a:rPr>
              <a:t>digitale</a:t>
            </a:r>
            <a:endParaRPr lang="ro-RO" sz="3200" dirty="0" smtClean="0">
              <a:latin typeface="+mj-lt"/>
              <a:ea typeface="SimSun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are 32"/>
          <p:cNvGrpSpPr/>
          <p:nvPr/>
        </p:nvGrpSpPr>
        <p:grpSpPr>
          <a:xfrm>
            <a:off x="142844" y="6390000"/>
            <a:ext cx="8929750" cy="90000"/>
            <a:chOff x="142844" y="6408000"/>
            <a:chExt cx="8929750" cy="90000"/>
          </a:xfrm>
        </p:grpSpPr>
        <p:sp>
          <p:nvSpPr>
            <p:cNvPr id="16" name="Dreptunghi 15"/>
            <p:cNvSpPr/>
            <p:nvPr/>
          </p:nvSpPr>
          <p:spPr>
            <a:xfrm flipV="1">
              <a:off x="142844" y="6408000"/>
              <a:ext cx="3429024" cy="90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7" name="Dreptunghi 16"/>
            <p:cNvSpPr/>
            <p:nvPr/>
          </p:nvSpPr>
          <p:spPr>
            <a:xfrm flipV="1">
              <a:off x="3571868" y="6408000"/>
              <a:ext cx="2214578" cy="9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8" name="Dreptunghi 17"/>
            <p:cNvSpPr/>
            <p:nvPr/>
          </p:nvSpPr>
          <p:spPr>
            <a:xfrm flipV="1">
              <a:off x="5786446" y="6408000"/>
              <a:ext cx="3286148" cy="90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5" name="Dreptunghi 4"/>
          <p:cNvSpPr/>
          <p:nvPr/>
        </p:nvSpPr>
        <p:spPr>
          <a:xfrm>
            <a:off x="0" y="1"/>
            <a:ext cx="91440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o-RO" sz="3200" dirty="0" smtClean="0">
                <a:latin typeface="+mj-lt"/>
                <a:ea typeface="SimSun" pitchFamily="2" charset="-122"/>
                <a:cs typeface="Times New Roman" pitchFamily="18" charset="0"/>
              </a:rPr>
              <a:t>Detectarea distorsiunilor</a:t>
            </a:r>
          </a:p>
        </p:txBody>
      </p:sp>
      <p:sp>
        <p:nvSpPr>
          <p:cNvPr id="3" name="CasetăText 2"/>
          <p:cNvSpPr txBox="1"/>
          <p:nvPr/>
        </p:nvSpPr>
        <p:spPr>
          <a:xfrm>
            <a:off x="214282" y="785794"/>
            <a:ext cx="87154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b="1" dirty="0" smtClean="0">
                <a:cs typeface="Times New Roman" pitchFamily="18" charset="0"/>
              </a:rPr>
              <a:t>Detecția:</a:t>
            </a:r>
          </a:p>
          <a:p>
            <a:pPr algn="just">
              <a:buFont typeface="Arial" pitchFamily="34" charset="0"/>
              <a:buChar char="•"/>
            </a:pPr>
            <a:r>
              <a:rPr lang="ro-RO" dirty="0" smtClean="0">
                <a:cs typeface="Times New Roman" pitchFamily="18" charset="0"/>
              </a:rPr>
              <a:t> identificarea și marcarea intervalelor în care semnalul conține distorsiuni. Un </a:t>
            </a:r>
            <a:r>
              <a:rPr lang="ro-RO" dirty="0" err="1" smtClean="0">
                <a:cs typeface="Times New Roman" pitchFamily="18" charset="0"/>
              </a:rPr>
              <a:t>sample</a:t>
            </a:r>
            <a:r>
              <a:rPr lang="ro-RO" dirty="0" smtClean="0">
                <a:cs typeface="Times New Roman" pitchFamily="18" charset="0"/>
              </a:rPr>
              <a:t> al semnalului audio este considerat ca fiind ”marcat” ( face parte dintr-o zonă cu distorsiuni ) daca se află într-unul din aceste intervale.</a:t>
            </a:r>
          </a:p>
          <a:p>
            <a:pPr algn="just">
              <a:buFont typeface="Arial" pitchFamily="34" charset="0"/>
              <a:buChar char="•"/>
            </a:pPr>
            <a:r>
              <a:rPr lang="ro-RO" dirty="0" smtClean="0">
                <a:cs typeface="Times New Roman" pitchFamily="18" charset="0"/>
              </a:rPr>
              <a:t> pentru marcarea automată s-a folosit o rețea neuronală ce marchează individual fiecare </a:t>
            </a:r>
            <a:r>
              <a:rPr lang="ro-RO" dirty="0" err="1" smtClean="0">
                <a:cs typeface="Times New Roman" pitchFamily="18" charset="0"/>
              </a:rPr>
              <a:t>sample</a:t>
            </a:r>
            <a:r>
              <a:rPr lang="ro-RO" dirty="0" smtClean="0">
                <a:cs typeface="Times New Roman" pitchFamily="18" charset="0"/>
              </a:rPr>
              <a:t>. Rețeaua are configurația (129, 64, 32, 1), și clasifică al 65-lea </a:t>
            </a:r>
            <a:r>
              <a:rPr lang="ro-RO" dirty="0" err="1" smtClean="0">
                <a:cs typeface="Times New Roman" pitchFamily="18" charset="0"/>
              </a:rPr>
              <a:t>sample</a:t>
            </a:r>
            <a:r>
              <a:rPr lang="ro-RO" dirty="0" smtClean="0">
                <a:cs typeface="Times New Roman" pitchFamily="18" charset="0"/>
              </a:rPr>
              <a:t> din input ca fiind ”marcat” sau ”nemarcat”. </a:t>
            </a:r>
            <a:endParaRPr lang="ro-RO" dirty="0"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928934"/>
            <a:ext cx="9128338" cy="27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Dreptunghi 18"/>
          <p:cNvSpPr/>
          <p:nvPr/>
        </p:nvSpPr>
        <p:spPr>
          <a:xfrm>
            <a:off x="9072594" y="6215082"/>
            <a:ext cx="285752" cy="428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32" name="Grupare 31"/>
          <p:cNvGrpSpPr/>
          <p:nvPr/>
        </p:nvGrpSpPr>
        <p:grpSpPr>
          <a:xfrm>
            <a:off x="79200" y="2984587"/>
            <a:ext cx="9791759" cy="3516247"/>
            <a:chOff x="138091" y="2988953"/>
            <a:chExt cx="9791759" cy="3516247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8091" y="5670000"/>
              <a:ext cx="136207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0" name="Dreptunghi 19"/>
            <p:cNvSpPr/>
            <p:nvPr/>
          </p:nvSpPr>
          <p:spPr>
            <a:xfrm rot="10800000" flipV="1">
              <a:off x="857224" y="6397200"/>
              <a:ext cx="9072626" cy="10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cxnSp>
          <p:nvCxnSpPr>
            <p:cNvPr id="24" name="Conector drept 23"/>
            <p:cNvCxnSpPr/>
            <p:nvPr/>
          </p:nvCxnSpPr>
          <p:spPr>
            <a:xfrm rot="5400000">
              <a:off x="-541959" y="4347159"/>
              <a:ext cx="2718000" cy="1588"/>
            </a:xfrm>
            <a:prstGeom prst="line">
              <a:avLst/>
            </a:prstGeom>
            <a:ln w="95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0.00254 L 0.85434 -0.00254 " pathEditMode="fixed" rAng="0" ptsTypes="AA">
                                      <p:cBhvr>
                                        <p:cTn id="14" dur="1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886</TotalTime>
  <Words>725</Words>
  <Application>Microsoft Office PowerPoint</Application>
  <PresentationFormat>Expunere pe ecran (4:3)</PresentationFormat>
  <Paragraphs>74</Paragraphs>
  <Slides>14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14</vt:i4>
      </vt:variant>
    </vt:vector>
  </HeadingPairs>
  <TitlesOfParts>
    <vt:vector size="15" baseType="lpstr">
      <vt:lpstr>Temă Office</vt:lpstr>
      <vt:lpstr>Diapozitivul 1</vt:lpstr>
      <vt:lpstr>Diapozitivul 2</vt:lpstr>
      <vt:lpstr>Diapozitivul 3</vt:lpstr>
      <vt:lpstr>Diapozitivul 4</vt:lpstr>
      <vt:lpstr>Diapozitivul 5</vt:lpstr>
      <vt:lpstr>Diapozitivul 6</vt:lpstr>
      <vt:lpstr>Diapozitivul 7</vt:lpstr>
      <vt:lpstr>Diapozitivul 8</vt:lpstr>
      <vt:lpstr>Diapozitivul 9</vt:lpstr>
      <vt:lpstr>Diapozitivul 10</vt:lpstr>
      <vt:lpstr>Rețea neuronală vs alți clasificatori Diferite configurații ale NN și a setului de antrenare</vt:lpstr>
      <vt:lpstr>Diapozitivul 12</vt:lpstr>
      <vt:lpstr>Diapozitivul 13</vt:lpstr>
      <vt:lpstr>Contribuții originale</vt:lpstr>
    </vt:vector>
  </TitlesOfParts>
  <Company>Unitate Scolara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Diapozitivul 1</dc:title>
  <dc:creator>Alex</dc:creator>
  <cp:lastModifiedBy>Alex</cp:lastModifiedBy>
  <cp:revision>132</cp:revision>
  <dcterms:created xsi:type="dcterms:W3CDTF">2018-07-03T14:43:16Z</dcterms:created>
  <dcterms:modified xsi:type="dcterms:W3CDTF">2018-07-05T10:04:19Z</dcterms:modified>
</cp:coreProperties>
</file>