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0116800" cy="31089600"/>
  <p:notesSz cx="6858000" cy="9144000"/>
  <p:defaultTextStyle>
    <a:defPPr>
      <a:defRPr lang="en-US"/>
    </a:defPPr>
    <a:lvl1pPr marL="0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228876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2457749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3686624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4915500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6144376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7373251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8602124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9831000" algn="l" defTabSz="245774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5280" autoAdjust="0"/>
  </p:normalViewPr>
  <p:slideViewPr>
    <p:cSldViewPr snapToGrid="0">
      <p:cViewPr>
        <p:scale>
          <a:sx n="50" d="100"/>
          <a:sy n="50" d="100"/>
        </p:scale>
        <p:origin x="107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13B0E-224B-4CEB-87C5-15663107FC3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CD49-50B2-47C9-80F6-F4389FEB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0463" y="1143000"/>
            <a:ext cx="199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6CD49-50B2-47C9-80F6-F4389FEB5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2"/>
            <a:ext cx="20116800" cy="278511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71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" y="3814233"/>
            <a:ext cx="20570826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52" y="1244423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552" y="7253648"/>
            <a:ext cx="18105702" cy="20517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7168" y="5973235"/>
            <a:ext cx="21726842" cy="1273306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641" y="5973235"/>
            <a:ext cx="64845249" cy="1273306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2"/>
            <a:ext cx="20116800" cy="278511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71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" y="3814233"/>
            <a:ext cx="20570826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19977955"/>
            <a:ext cx="17099280" cy="6174740"/>
          </a:xfrm>
          <a:prstGeom prst="rect">
            <a:avLst/>
          </a:prstGeom>
        </p:spPr>
        <p:txBody>
          <a:bodyPr anchor="t"/>
          <a:lstStyle>
            <a:lvl1pPr algn="l">
              <a:defRPr sz="1568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13177111"/>
            <a:ext cx="17099280" cy="68008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847">
                <a:solidFill>
                  <a:schemeClr val="tx1">
                    <a:tint val="75000"/>
                  </a:schemeClr>
                </a:solidFill>
              </a:defRPr>
            </a:lvl1pPr>
            <a:lvl2pPr marL="1793262" indent="0">
              <a:buNone/>
              <a:defRPr sz="7026">
                <a:solidFill>
                  <a:schemeClr val="tx1">
                    <a:tint val="75000"/>
                  </a:schemeClr>
                </a:solidFill>
              </a:defRPr>
            </a:lvl2pPr>
            <a:lvl3pPr marL="3586524" indent="0">
              <a:buNone/>
              <a:defRPr sz="6292">
                <a:solidFill>
                  <a:schemeClr val="tx1">
                    <a:tint val="75000"/>
                  </a:schemeClr>
                </a:solidFill>
              </a:defRPr>
            </a:lvl3pPr>
            <a:lvl4pPr marL="5379787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4pPr>
            <a:lvl5pPr marL="7173044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5pPr>
            <a:lvl6pPr marL="8966306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6pPr>
            <a:lvl7pPr marL="10759567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7pPr>
            <a:lvl8pPr marL="12552828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8pPr>
            <a:lvl9pPr marL="14346090" indent="0">
              <a:buNone/>
              <a:defRPr sz="5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52" y="1244423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638" y="34817474"/>
            <a:ext cx="43286046" cy="98486386"/>
          </a:xfrm>
          <a:prstGeom prst="rect">
            <a:avLst/>
          </a:prstGeom>
        </p:spPr>
        <p:txBody>
          <a:bodyPr/>
          <a:lstStyle>
            <a:lvl1pPr>
              <a:defRPr sz="10948"/>
            </a:lvl1pPr>
            <a:lvl2pPr>
              <a:defRPr sz="9395"/>
            </a:lvl2pPr>
            <a:lvl3pPr>
              <a:defRPr sz="7847"/>
            </a:lvl3pPr>
            <a:lvl4pPr>
              <a:defRPr sz="7026"/>
            </a:lvl4pPr>
            <a:lvl5pPr>
              <a:defRPr sz="7026"/>
            </a:lvl5pPr>
            <a:lvl6pPr>
              <a:defRPr sz="7026"/>
            </a:lvl6pPr>
            <a:lvl7pPr>
              <a:defRPr sz="7026"/>
            </a:lvl7pPr>
            <a:lvl8pPr>
              <a:defRPr sz="7026"/>
            </a:lvl8pPr>
            <a:lvl9pPr>
              <a:defRPr sz="70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962" y="34817474"/>
            <a:ext cx="43286046" cy="98486386"/>
          </a:xfrm>
          <a:prstGeom prst="rect">
            <a:avLst/>
          </a:prstGeom>
        </p:spPr>
        <p:txBody>
          <a:bodyPr/>
          <a:lstStyle>
            <a:lvl1pPr>
              <a:defRPr sz="10948"/>
            </a:lvl1pPr>
            <a:lvl2pPr>
              <a:defRPr sz="9395"/>
            </a:lvl2pPr>
            <a:lvl3pPr>
              <a:defRPr sz="7847"/>
            </a:lvl3pPr>
            <a:lvl4pPr>
              <a:defRPr sz="7026"/>
            </a:lvl4pPr>
            <a:lvl5pPr>
              <a:defRPr sz="7026"/>
            </a:lvl5pPr>
            <a:lvl6pPr>
              <a:defRPr sz="7026"/>
            </a:lvl6pPr>
            <a:lvl7pPr>
              <a:defRPr sz="7026"/>
            </a:lvl7pPr>
            <a:lvl8pPr>
              <a:defRPr sz="7026"/>
            </a:lvl8pPr>
            <a:lvl9pPr>
              <a:defRPr sz="70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245026"/>
            <a:ext cx="18105120" cy="5181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3" y="6959180"/>
            <a:ext cx="8888413" cy="29002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395" b="1"/>
            </a:lvl1pPr>
            <a:lvl2pPr marL="1793262" indent="0">
              <a:buNone/>
              <a:defRPr sz="7847" b="1"/>
            </a:lvl2pPr>
            <a:lvl3pPr marL="3586524" indent="0">
              <a:buNone/>
              <a:defRPr sz="7026" b="1"/>
            </a:lvl3pPr>
            <a:lvl4pPr marL="5379787" indent="0">
              <a:buNone/>
              <a:defRPr sz="6292" b="1"/>
            </a:lvl4pPr>
            <a:lvl5pPr marL="7173044" indent="0">
              <a:buNone/>
              <a:defRPr sz="6292" b="1"/>
            </a:lvl5pPr>
            <a:lvl6pPr marL="8966306" indent="0">
              <a:buNone/>
              <a:defRPr sz="6292" b="1"/>
            </a:lvl6pPr>
            <a:lvl7pPr marL="10759567" indent="0">
              <a:buNone/>
              <a:defRPr sz="6292" b="1"/>
            </a:lvl7pPr>
            <a:lvl8pPr marL="12552828" indent="0">
              <a:buNone/>
              <a:defRPr sz="6292" b="1"/>
            </a:lvl8pPr>
            <a:lvl9pPr marL="14346090" indent="0">
              <a:buNone/>
              <a:defRPr sz="6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3" y="9859435"/>
            <a:ext cx="8888413" cy="17912506"/>
          </a:xfrm>
          <a:prstGeom prst="rect">
            <a:avLst/>
          </a:prstGeom>
        </p:spPr>
        <p:txBody>
          <a:bodyPr/>
          <a:lstStyle>
            <a:lvl1pPr>
              <a:defRPr sz="9395"/>
            </a:lvl1pPr>
            <a:lvl2pPr>
              <a:defRPr sz="7847"/>
            </a:lvl2pPr>
            <a:lvl3pPr>
              <a:defRPr sz="7026"/>
            </a:lvl3pPr>
            <a:lvl4pPr>
              <a:defRPr sz="6292"/>
            </a:lvl4pPr>
            <a:lvl5pPr>
              <a:defRPr sz="6292"/>
            </a:lvl5pPr>
            <a:lvl6pPr>
              <a:defRPr sz="6292"/>
            </a:lvl6pPr>
            <a:lvl7pPr>
              <a:defRPr sz="6292"/>
            </a:lvl7pPr>
            <a:lvl8pPr>
              <a:defRPr sz="6292"/>
            </a:lvl8pPr>
            <a:lvl9pPr>
              <a:defRPr sz="62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8" y="6959180"/>
            <a:ext cx="8891904" cy="29002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395" b="1"/>
            </a:lvl1pPr>
            <a:lvl2pPr marL="1793262" indent="0">
              <a:buNone/>
              <a:defRPr sz="7847" b="1"/>
            </a:lvl2pPr>
            <a:lvl3pPr marL="3586524" indent="0">
              <a:buNone/>
              <a:defRPr sz="7026" b="1"/>
            </a:lvl3pPr>
            <a:lvl4pPr marL="5379787" indent="0">
              <a:buNone/>
              <a:defRPr sz="6292" b="1"/>
            </a:lvl4pPr>
            <a:lvl5pPr marL="7173044" indent="0">
              <a:buNone/>
              <a:defRPr sz="6292" b="1"/>
            </a:lvl5pPr>
            <a:lvl6pPr marL="8966306" indent="0">
              <a:buNone/>
              <a:defRPr sz="6292" b="1"/>
            </a:lvl6pPr>
            <a:lvl7pPr marL="10759567" indent="0">
              <a:buNone/>
              <a:defRPr sz="6292" b="1"/>
            </a:lvl7pPr>
            <a:lvl8pPr marL="12552828" indent="0">
              <a:buNone/>
              <a:defRPr sz="6292" b="1"/>
            </a:lvl8pPr>
            <a:lvl9pPr marL="14346090" indent="0">
              <a:buNone/>
              <a:defRPr sz="6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8" y="9859435"/>
            <a:ext cx="8891904" cy="17912506"/>
          </a:xfrm>
          <a:prstGeom prst="rect">
            <a:avLst/>
          </a:prstGeom>
        </p:spPr>
        <p:txBody>
          <a:bodyPr/>
          <a:lstStyle>
            <a:lvl1pPr>
              <a:defRPr sz="9395"/>
            </a:lvl1pPr>
            <a:lvl2pPr>
              <a:defRPr sz="7847"/>
            </a:lvl2pPr>
            <a:lvl3pPr>
              <a:defRPr sz="7026"/>
            </a:lvl3pPr>
            <a:lvl4pPr>
              <a:defRPr sz="6292"/>
            </a:lvl4pPr>
            <a:lvl5pPr>
              <a:defRPr sz="6292"/>
            </a:lvl5pPr>
            <a:lvl6pPr>
              <a:defRPr sz="6292"/>
            </a:lvl6pPr>
            <a:lvl7pPr>
              <a:defRPr sz="6292"/>
            </a:lvl7pPr>
            <a:lvl8pPr>
              <a:defRPr sz="6292"/>
            </a:lvl8pPr>
            <a:lvl9pPr>
              <a:defRPr sz="62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52" y="1244423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1237827"/>
            <a:ext cx="6618288" cy="5267960"/>
          </a:xfrm>
          <a:prstGeom prst="rect">
            <a:avLst/>
          </a:prstGeom>
        </p:spPr>
        <p:txBody>
          <a:bodyPr anchor="b"/>
          <a:lstStyle>
            <a:lvl1pPr algn="l">
              <a:defRPr sz="784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3" y="1237840"/>
            <a:ext cx="11245851" cy="26534112"/>
          </a:xfrm>
          <a:prstGeom prst="rect">
            <a:avLst/>
          </a:prstGeom>
        </p:spPr>
        <p:txBody>
          <a:bodyPr/>
          <a:lstStyle>
            <a:lvl1pPr>
              <a:defRPr sz="12583"/>
            </a:lvl1pPr>
            <a:lvl2pPr>
              <a:defRPr sz="10948"/>
            </a:lvl2pPr>
            <a:lvl3pPr>
              <a:defRPr sz="9395"/>
            </a:lvl3pPr>
            <a:lvl4pPr>
              <a:defRPr sz="7847"/>
            </a:lvl4pPr>
            <a:lvl5pPr>
              <a:defRPr sz="7847"/>
            </a:lvl5pPr>
            <a:lvl6pPr>
              <a:defRPr sz="7847"/>
            </a:lvl6pPr>
            <a:lvl7pPr>
              <a:defRPr sz="7847"/>
            </a:lvl7pPr>
            <a:lvl8pPr>
              <a:defRPr sz="7847"/>
            </a:lvl8pPr>
            <a:lvl9pPr>
              <a:defRPr sz="78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6505800"/>
            <a:ext cx="6618288" cy="21266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77"/>
            </a:lvl1pPr>
            <a:lvl2pPr marL="1793262" indent="0">
              <a:buNone/>
              <a:defRPr sz="4739"/>
            </a:lvl2pPr>
            <a:lvl3pPr marL="3586524" indent="0">
              <a:buNone/>
              <a:defRPr sz="3922"/>
            </a:lvl3pPr>
            <a:lvl4pPr marL="5379787" indent="0">
              <a:buNone/>
              <a:defRPr sz="3514"/>
            </a:lvl4pPr>
            <a:lvl5pPr marL="7173044" indent="0">
              <a:buNone/>
              <a:defRPr sz="3514"/>
            </a:lvl5pPr>
            <a:lvl6pPr marL="8966306" indent="0">
              <a:buNone/>
              <a:defRPr sz="3514"/>
            </a:lvl6pPr>
            <a:lvl7pPr marL="10759567" indent="0">
              <a:buNone/>
              <a:defRPr sz="3514"/>
            </a:lvl7pPr>
            <a:lvl8pPr marL="12552828" indent="0">
              <a:buNone/>
              <a:defRPr sz="3514"/>
            </a:lvl8pPr>
            <a:lvl9pPr marL="14346090" indent="0">
              <a:buNone/>
              <a:defRPr sz="35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3" y="21762722"/>
            <a:ext cx="12070080" cy="2569212"/>
          </a:xfrm>
          <a:prstGeom prst="rect">
            <a:avLst/>
          </a:prstGeom>
        </p:spPr>
        <p:txBody>
          <a:bodyPr anchor="b"/>
          <a:lstStyle>
            <a:lvl1pPr algn="l">
              <a:defRPr sz="784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3" y="2777913"/>
            <a:ext cx="12070080" cy="186537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583"/>
            </a:lvl1pPr>
            <a:lvl2pPr marL="1793262" indent="0">
              <a:buNone/>
              <a:defRPr sz="10948"/>
            </a:lvl2pPr>
            <a:lvl3pPr marL="3586524" indent="0">
              <a:buNone/>
              <a:defRPr sz="9395"/>
            </a:lvl3pPr>
            <a:lvl4pPr marL="5379787" indent="0">
              <a:buNone/>
              <a:defRPr sz="7847"/>
            </a:lvl4pPr>
            <a:lvl5pPr marL="7173044" indent="0">
              <a:buNone/>
              <a:defRPr sz="7847"/>
            </a:lvl5pPr>
            <a:lvl6pPr marL="8966306" indent="0">
              <a:buNone/>
              <a:defRPr sz="7847"/>
            </a:lvl6pPr>
            <a:lvl7pPr marL="10759567" indent="0">
              <a:buNone/>
              <a:defRPr sz="7847"/>
            </a:lvl7pPr>
            <a:lvl8pPr marL="12552828" indent="0">
              <a:buNone/>
              <a:defRPr sz="7847"/>
            </a:lvl8pPr>
            <a:lvl9pPr marL="14346090" indent="0">
              <a:buNone/>
              <a:defRPr sz="784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3" y="24331934"/>
            <a:ext cx="12070080" cy="3648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77"/>
            </a:lvl1pPr>
            <a:lvl2pPr marL="1793262" indent="0">
              <a:buNone/>
              <a:defRPr sz="4739"/>
            </a:lvl2pPr>
            <a:lvl3pPr marL="3586524" indent="0">
              <a:buNone/>
              <a:defRPr sz="3922"/>
            </a:lvl3pPr>
            <a:lvl4pPr marL="5379787" indent="0">
              <a:buNone/>
              <a:defRPr sz="3514"/>
            </a:lvl4pPr>
            <a:lvl5pPr marL="7173044" indent="0">
              <a:buNone/>
              <a:defRPr sz="3514"/>
            </a:lvl5pPr>
            <a:lvl6pPr marL="8966306" indent="0">
              <a:buNone/>
              <a:defRPr sz="3514"/>
            </a:lvl6pPr>
            <a:lvl7pPr marL="10759567" indent="0">
              <a:buNone/>
              <a:defRPr sz="3514"/>
            </a:lvl7pPr>
            <a:lvl8pPr marL="12552828" indent="0">
              <a:buNone/>
              <a:defRPr sz="3514"/>
            </a:lvl8pPr>
            <a:lvl9pPr marL="14346090" indent="0">
              <a:buNone/>
              <a:defRPr sz="35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52" y="28815163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52" y="28815163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9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792743" rtl="0" eaLnBrk="1" fontAlgn="base" hangingPunct="1">
        <a:spcBef>
          <a:spcPct val="0"/>
        </a:spcBef>
        <a:spcAft>
          <a:spcPct val="0"/>
        </a:spcAft>
        <a:defRPr sz="1724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373597"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747195"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120787"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494384" algn="ctr" defTabSz="1792743" rtl="0" eaLnBrk="1" fontAlgn="base" hangingPunct="1">
        <a:spcBef>
          <a:spcPct val="0"/>
        </a:spcBef>
        <a:spcAft>
          <a:spcPct val="0"/>
        </a:spcAft>
        <a:defRPr sz="1724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343911" indent="-1343911" algn="l" defTabSz="179274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583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2913530" indent="-1120787" algn="l" defTabSz="179274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94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4483152" indent="-896370" algn="l" defTabSz="179274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9395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6275897" indent="-896370" algn="l" defTabSz="179274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7847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8068637" indent="-896370" algn="l" defTabSz="179274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7847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9862937" indent="-896630" algn="l" defTabSz="1793262" rtl="0" eaLnBrk="1" latinLnBrk="0" hangingPunct="1">
        <a:spcBef>
          <a:spcPct val="20000"/>
        </a:spcBef>
        <a:buFont typeface="Arial"/>
        <a:buChar char="•"/>
        <a:defRPr sz="7847" kern="1200">
          <a:solidFill>
            <a:schemeClr val="tx1"/>
          </a:solidFill>
          <a:latin typeface="+mn-lt"/>
          <a:ea typeface="+mn-ea"/>
          <a:cs typeface="+mn-cs"/>
        </a:defRPr>
      </a:lvl6pPr>
      <a:lvl7pPr marL="11656200" indent="-896630" algn="l" defTabSz="1793262" rtl="0" eaLnBrk="1" latinLnBrk="0" hangingPunct="1">
        <a:spcBef>
          <a:spcPct val="20000"/>
        </a:spcBef>
        <a:buFont typeface="Arial"/>
        <a:buChar char="•"/>
        <a:defRPr sz="7847" kern="1200">
          <a:solidFill>
            <a:schemeClr val="tx1"/>
          </a:solidFill>
          <a:latin typeface="+mn-lt"/>
          <a:ea typeface="+mn-ea"/>
          <a:cs typeface="+mn-cs"/>
        </a:defRPr>
      </a:lvl7pPr>
      <a:lvl8pPr marL="13449457" indent="-896630" algn="l" defTabSz="1793262" rtl="0" eaLnBrk="1" latinLnBrk="0" hangingPunct="1">
        <a:spcBef>
          <a:spcPct val="20000"/>
        </a:spcBef>
        <a:buFont typeface="Arial"/>
        <a:buChar char="•"/>
        <a:defRPr sz="7847" kern="1200">
          <a:solidFill>
            <a:schemeClr val="tx1"/>
          </a:solidFill>
          <a:latin typeface="+mn-lt"/>
          <a:ea typeface="+mn-ea"/>
          <a:cs typeface="+mn-cs"/>
        </a:defRPr>
      </a:lvl8pPr>
      <a:lvl9pPr marL="15242719" indent="-896630" algn="l" defTabSz="1793262" rtl="0" eaLnBrk="1" latinLnBrk="0" hangingPunct="1">
        <a:spcBef>
          <a:spcPct val="20000"/>
        </a:spcBef>
        <a:buFont typeface="Arial"/>
        <a:buChar char="•"/>
        <a:defRPr sz="7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1pPr>
      <a:lvl2pPr marL="1793262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2pPr>
      <a:lvl3pPr marL="3586524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3pPr>
      <a:lvl4pPr marL="5379787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4pPr>
      <a:lvl5pPr marL="7173044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5pPr>
      <a:lvl6pPr marL="8966306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6pPr>
      <a:lvl7pPr marL="10759567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7pPr>
      <a:lvl8pPr marL="12552828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8pPr>
      <a:lvl9pPr marL="14346090" algn="l" defTabSz="1793262" rtl="0" eaLnBrk="1" latinLnBrk="0" hangingPunct="1">
        <a:defRPr sz="7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philsquared/C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-1" y="2448263"/>
            <a:ext cx="20049657" cy="106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571" tIns="37281" rIns="74571" bIns="37281">
            <a:spAutoFit/>
          </a:bodyPr>
          <a:lstStyle/>
          <a:p>
            <a:pPr defTabSz="747195">
              <a:spcBef>
                <a:spcPct val="50000"/>
              </a:spcBef>
            </a:pPr>
            <a:r>
              <a:rPr lang="en-US" sz="3200" b="1" kern="0" dirty="0" err="1">
                <a:solidFill>
                  <a:sysClr val="windowText" lastClr="000000"/>
                </a:solidFill>
                <a:latin typeface="+mj-lt"/>
                <a:cs typeface="Georgia" charset="0"/>
              </a:rPr>
              <a:t>Nishant</a:t>
            </a:r>
            <a:r>
              <a:rPr lang="en-US" sz="32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 Maniam</a:t>
            </a:r>
            <a:r>
              <a:rPr lang="en-US" sz="3200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1</a:t>
            </a:r>
            <a:r>
              <a:rPr lang="en-US" sz="32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, Alexander Cerjanic</a:t>
            </a:r>
            <a:r>
              <a:rPr lang="en-US" sz="3600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2,3</a:t>
            </a:r>
            <a:r>
              <a:rPr lang="en-US" sz="3600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 </a:t>
            </a:r>
            <a:r>
              <a:rPr lang="en-US" sz="32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and Brad Sutton</a:t>
            </a:r>
            <a:r>
              <a:rPr lang="en-US" sz="3200" b="1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2,3</a:t>
            </a:r>
            <a:br>
              <a:rPr lang="en-US" sz="32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</a:br>
            <a:r>
              <a:rPr lang="en-US" sz="1400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1</a:t>
            </a:r>
            <a:r>
              <a:rPr lang="en-US" sz="14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Department of Computer Science, University of Illinois at Urbana-Champaign, 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2</a:t>
            </a:r>
            <a:r>
              <a:rPr lang="en-US" sz="14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Department of Bioengineering, College of Engineering, University of Illinois at Urbana-Champaign, </a:t>
            </a:r>
            <a:r>
              <a:rPr lang="en-US" sz="1400" b="1" kern="0" baseline="3000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3</a:t>
            </a:r>
            <a:r>
              <a:rPr lang="en-US" sz="1400" b="1" kern="0" dirty="0">
                <a:solidFill>
                  <a:sysClr val="windowText" lastClr="000000"/>
                </a:solidFill>
                <a:latin typeface="+mj-lt"/>
                <a:cs typeface="Georgia" charset="0"/>
              </a:rPr>
              <a:t>Beckman Institute, University of Illinois at Urbana-Champaign</a:t>
            </a: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10140257" y="25041166"/>
            <a:ext cx="9997441" cy="438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chemeClr val="tx2"/>
                </a:solidFill>
              </a:rPr>
              <a:t>ACKNOWLEDGEMENTS</a:t>
            </a:r>
            <a:endParaRPr lang="en-GB" sz="4946" b="1" kern="0" dirty="0">
              <a:solidFill>
                <a:srgbClr val="CC3300"/>
              </a:solidFill>
            </a:endParaRPr>
          </a:p>
          <a:p>
            <a:pPr defTabSz="747195"/>
            <a:endParaRPr lang="en-US" sz="3091" kern="0" dirty="0">
              <a:solidFill>
                <a:sysClr val="windowText" lastClr="000000"/>
              </a:solidFill>
            </a:endParaRPr>
          </a:p>
          <a:p>
            <a:pPr defTabSz="747195"/>
            <a:r>
              <a:rPr lang="en-US" sz="2000" kern="0" dirty="0">
                <a:solidFill>
                  <a:sysClr val="windowText" lastClr="000000"/>
                </a:solidFill>
              </a:rPr>
              <a:t>- We acknowledge the support of the P.U.R.E Project.</a:t>
            </a:r>
          </a:p>
          <a:p>
            <a:pPr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defTabSz="747195"/>
            <a:r>
              <a:rPr lang="en-US" sz="2000" dirty="0"/>
              <a:t>- AC is supported by the National Institutes of Health grants R01EB018107 and F30AG055283.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4345" name="Picture 10" descr="full_mark_horz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5" y="30263136"/>
            <a:ext cx="4845923" cy="82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10140257" y="20502768"/>
            <a:ext cx="9976543" cy="41655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rgbClr val="FA6300"/>
                </a:solidFill>
              </a:rPr>
              <a:t>FUTURE WORK</a:t>
            </a:r>
          </a:p>
          <a:p>
            <a:pPr marL="311329" indent="-311329" defTabSz="747195"/>
            <a:endParaRPr lang="en-US" sz="2000" b="1" u="sng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Continuous Integration with an automation server to simplify the contribution and development process.</a:t>
            </a: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Run tests using varied data gathered at the lab with the ISMRMRD-ready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PowerGrid</a:t>
            </a:r>
            <a:r>
              <a:rPr lang="en-US" sz="2000" kern="0" dirty="0">
                <a:solidFill>
                  <a:sysClr val="windowText" lastClr="000000"/>
                </a:solidFill>
              </a:rPr>
              <a:t>. </a:t>
            </a: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Submit a pull-request to ISMRMRD to update their repository so that others can use this library successfully.</a:t>
            </a:r>
            <a:endParaRPr lang="en-US" sz="3091" kern="0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35"/>
          <p:cNvSpPr>
            <a:spLocks noChangeArrowheads="1"/>
          </p:cNvSpPr>
          <p:nvPr/>
        </p:nvSpPr>
        <p:spPr bwMode="auto">
          <a:xfrm>
            <a:off x="32902" y="25041166"/>
            <a:ext cx="9873096" cy="438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chemeClr val="tx2"/>
                </a:solidFill>
              </a:rPr>
              <a:t>REFERENCES</a:t>
            </a:r>
            <a:endParaRPr lang="en-GB" sz="4946" b="1" kern="0" dirty="0">
              <a:solidFill>
                <a:srgbClr val="CC3300"/>
              </a:solidFill>
            </a:endParaRPr>
          </a:p>
          <a:p>
            <a:pPr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defTabSz="747195"/>
            <a:r>
              <a:rPr lang="en-US" sz="2000" dirty="0"/>
              <a:t>Nishimura, Dwight G. </a:t>
            </a:r>
            <a:r>
              <a:rPr lang="en-US" sz="2000" i="1" dirty="0"/>
              <a:t>Principles of Magnetic Resonance Imaging</a:t>
            </a:r>
            <a:r>
              <a:rPr lang="en-US" sz="2000" dirty="0"/>
              <a:t>. Stanford, CA: Stanford Univ., 1996.  </a:t>
            </a:r>
          </a:p>
          <a:p>
            <a:pPr defTabSz="747195"/>
            <a:endParaRPr lang="en-US" sz="2000" dirty="0"/>
          </a:p>
          <a:p>
            <a:pPr defTabSz="747195"/>
            <a:r>
              <a:rPr lang="en-US" sz="2000" dirty="0" err="1"/>
              <a:t>Inati</a:t>
            </a:r>
            <a:r>
              <a:rPr lang="en-US" sz="2000" dirty="0"/>
              <a:t>, S. J., et al. (2016), ISMRM Raw data format: A proposed standard for MRI raw datasets. </a:t>
            </a:r>
            <a:r>
              <a:rPr lang="en-US" sz="2000" dirty="0" err="1"/>
              <a:t>Magn</a:t>
            </a:r>
            <a:r>
              <a:rPr lang="en-US" sz="2000" dirty="0"/>
              <a:t>. </a:t>
            </a:r>
            <a:r>
              <a:rPr lang="en-US" sz="2000" dirty="0" err="1"/>
              <a:t>Reson</a:t>
            </a:r>
            <a:r>
              <a:rPr lang="en-US" sz="2000" dirty="0"/>
              <a:t>. Med.. doi:10.1002/mrm.26089</a:t>
            </a:r>
          </a:p>
          <a:p>
            <a:pPr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defTabSz="747195"/>
            <a:r>
              <a:rPr lang="en-US" sz="2000" kern="0" dirty="0">
                <a:solidFill>
                  <a:sysClr val="windowText" lastClr="000000"/>
                </a:solidFill>
              </a:rPr>
              <a:t>Phil Nash (2013) CATCH (1.5.9) [Source Code] </a:t>
            </a:r>
            <a:r>
              <a:rPr lang="en-US" sz="2000" kern="0" dirty="0">
                <a:solidFill>
                  <a:sysClr val="windowText" lastClr="000000"/>
                </a:solidFill>
                <a:hlinkClick r:id="rId4"/>
              </a:rPr>
              <a:t>https://github.com/philsquared/Catch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 defTabSz="747195"/>
            <a:endParaRPr lang="en-US" sz="2782" kern="0" dirty="0">
              <a:solidFill>
                <a:sysClr val="windowText" lastClr="000000"/>
              </a:solidFill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162" y="29795846"/>
            <a:ext cx="2539398" cy="1761044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61868" y="199033"/>
            <a:ext cx="20054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+mj-lt"/>
              </a:rPr>
              <a:t>Integrating An Open-Source Data Format with </a:t>
            </a:r>
            <a:r>
              <a:rPr lang="en-US" sz="5400" b="1" u="sng" dirty="0" err="1">
                <a:latin typeface="+mj-lt"/>
              </a:rPr>
              <a:t>PowerGrid</a:t>
            </a:r>
            <a:r>
              <a:rPr lang="en-US" sz="5400" b="1" u="sng" dirty="0">
                <a:latin typeface="+mj-lt"/>
              </a:rPr>
              <a:t> Software</a:t>
            </a:r>
          </a:p>
        </p:txBody>
      </p:sp>
      <p:sp>
        <p:nvSpPr>
          <p:cNvPr id="199" name="Rectangle 34"/>
          <p:cNvSpPr>
            <a:spLocks noChangeArrowheads="1"/>
          </p:cNvSpPr>
          <p:nvPr/>
        </p:nvSpPr>
        <p:spPr bwMode="auto">
          <a:xfrm>
            <a:off x="32902" y="20502768"/>
            <a:ext cx="9873096" cy="4220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rgbClr val="FA6300"/>
                </a:solidFill>
              </a:rPr>
              <a:t>CONCLUSION</a:t>
            </a:r>
            <a:endParaRPr lang="en-GB" sz="4946" b="1" u="sng" kern="0" dirty="0">
              <a:solidFill>
                <a:srgbClr val="FA6300"/>
              </a:solidFill>
            </a:endParaRPr>
          </a:p>
          <a:p>
            <a:pPr marL="706603" indent="-706603" defTabSz="747195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706603" indent="-706603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ISMRMRD Library was successfully integrated with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PowerGrid</a:t>
            </a:r>
            <a:r>
              <a:rPr lang="en-US" sz="2000" kern="0" dirty="0">
                <a:solidFill>
                  <a:sysClr val="windowText" lastClr="000000"/>
                </a:solidFill>
              </a:rPr>
              <a:t> software enabling reconstruction of larger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filesize</a:t>
            </a:r>
            <a:r>
              <a:rPr lang="en-US" sz="2000" kern="0" dirty="0">
                <a:solidFill>
                  <a:sysClr val="windowText" lastClr="000000"/>
                </a:solidFill>
              </a:rPr>
              <a:t> inputs, and making the project more conducive to interoperating with other open-sourced projects.</a:t>
            </a:r>
          </a:p>
          <a:p>
            <a:pPr marL="706603" indent="-706603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The ISMRMRD Library was updated to fix a critical error that prevented usage.</a:t>
            </a:r>
          </a:p>
          <a:p>
            <a:pPr marL="706603" indent="-706603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Unit Tests were packaged in the build systems allowing for easy setup and ensuring that the software works correctly on all platforms.</a:t>
            </a:r>
          </a:p>
        </p:txBody>
      </p:sp>
      <p:sp>
        <p:nvSpPr>
          <p:cNvPr id="200" name="Rectangle 33"/>
          <p:cNvSpPr>
            <a:spLocks noChangeArrowheads="1"/>
          </p:cNvSpPr>
          <p:nvPr/>
        </p:nvSpPr>
        <p:spPr bwMode="auto">
          <a:xfrm>
            <a:off x="11058976" y="4040725"/>
            <a:ext cx="9057824" cy="70940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chemeClr val="tx2"/>
                </a:solidFill>
              </a:rPr>
              <a:t>PROJECT</a:t>
            </a:r>
            <a:r>
              <a:rPr lang="en-GB" sz="4946" b="1" u="sng" kern="0" dirty="0">
                <a:solidFill>
                  <a:schemeClr val="tx2"/>
                </a:solidFill>
              </a:rPr>
              <a:t> </a:t>
            </a:r>
            <a:r>
              <a:rPr lang="en-GB" sz="4000" b="1" u="sng" kern="0" dirty="0">
                <a:solidFill>
                  <a:schemeClr val="tx2"/>
                </a:solidFill>
              </a:rPr>
              <a:t>GOALS</a:t>
            </a:r>
            <a:endParaRPr lang="en-GB" sz="4946" b="1" kern="0" dirty="0">
              <a:solidFill>
                <a:srgbClr val="CC3300"/>
              </a:solidFill>
            </a:endParaRPr>
          </a:p>
          <a:p>
            <a:pPr defTabSz="747195"/>
            <a:r>
              <a:rPr lang="en-US" sz="3091" kern="0" dirty="0">
                <a:solidFill>
                  <a:sysClr val="windowText" lastClr="000000"/>
                </a:solidFill>
              </a:rPr>
              <a:t> 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Bring ISMRMRD Support to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PowerGrid</a:t>
            </a:r>
            <a:r>
              <a:rPr lang="en-US" sz="2000" kern="0" dirty="0">
                <a:solidFill>
                  <a:sysClr val="windowText" lastClr="000000"/>
                </a:solidFill>
              </a:rPr>
              <a:t>. </a:t>
            </a:r>
          </a:p>
          <a:p>
            <a:pPr marL="1148229" lvl="1" indent="-353301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Proprietary Formats are not conducive to collaboration and interoperability with other open source projects.</a:t>
            </a:r>
          </a:p>
          <a:p>
            <a:pPr marL="1148229" lvl="1" indent="-353301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Current format restricts input file sizes to less than 2 gigabytes.</a:t>
            </a:r>
          </a:p>
          <a:p>
            <a:pPr lvl="1"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lvl="1"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lvl="1"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lvl="1"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lvl="1" defTabSz="747195"/>
            <a:endParaRPr lang="en-US" sz="2000" kern="0" dirty="0">
              <a:solidFill>
                <a:sysClr val="windowText" lastClr="000000"/>
              </a:solidFill>
            </a:endParaRPr>
          </a:p>
          <a:p>
            <a:pPr marL="2429180" lvl="1" indent="-529952" defTabSz="747195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Package robust test-cases for the various reconstruction algorithms using the ISMRMRD executable.</a:t>
            </a:r>
          </a:p>
          <a:p>
            <a:pPr marL="2429180" lvl="1" indent="-529952" defTabSz="747195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</a:rPr>
              <a:t>Unit Tests ensure that the critical pieces of code are producing correct output on end-user’s machines.</a:t>
            </a:r>
          </a:p>
          <a:p>
            <a:pPr marL="2429180" lvl="1" indent="-529952" defTabSz="747195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</a:endParaRPr>
          </a:p>
          <a:p>
            <a:pPr marL="529952" indent="-529952" defTabSz="747195">
              <a:buFont typeface="Arial" panose="020B0604020202020204" pitchFamily="34" charset="0"/>
              <a:buChar char="•"/>
            </a:pPr>
            <a:endParaRPr lang="en-US" sz="3091" kern="0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49"/>
          <p:cNvSpPr>
            <a:spLocks noChangeArrowheads="1"/>
          </p:cNvSpPr>
          <p:nvPr/>
        </p:nvSpPr>
        <p:spPr bwMode="auto">
          <a:xfrm>
            <a:off x="-1" y="4040725"/>
            <a:ext cx="10783819" cy="70940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defTabSz="747195">
              <a:spcBef>
                <a:spcPct val="50000"/>
              </a:spcBef>
            </a:pPr>
            <a:r>
              <a:rPr lang="en-GB" sz="4000" b="1" u="sng" kern="0" dirty="0">
                <a:solidFill>
                  <a:schemeClr val="tx2"/>
                </a:solidFill>
              </a:rPr>
              <a:t>BACKGROUND</a:t>
            </a:r>
            <a:endParaRPr lang="en-GB" sz="4327" b="1" u="sng" kern="0" dirty="0">
              <a:solidFill>
                <a:schemeClr val="tx2"/>
              </a:solidFill>
            </a:endParaRPr>
          </a:p>
          <a:p>
            <a:pPr defTabSz="747195">
              <a:spcBef>
                <a:spcPct val="50000"/>
              </a:spcBef>
            </a:pPr>
            <a:endParaRPr lang="en-GB" sz="3091" kern="0" dirty="0">
              <a:cs typeface="Arial" panose="020B0604020202020204" pitchFamily="34" charset="0"/>
            </a:endParaRPr>
          </a:p>
        </p:txBody>
      </p:sp>
      <p:cxnSp>
        <p:nvCxnSpPr>
          <p:cNvPr id="218" name="Straight Arrow Connector 217"/>
          <p:cNvCxnSpPr>
            <a:stCxn id="206" idx="3"/>
            <a:endCxn id="208" idx="1"/>
          </p:cNvCxnSpPr>
          <p:nvPr/>
        </p:nvCxnSpPr>
        <p:spPr>
          <a:xfrm>
            <a:off x="13936488" y="8220745"/>
            <a:ext cx="180151" cy="36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577639" y="7131283"/>
            <a:ext cx="3501546" cy="1884038"/>
            <a:chOff x="-12867409" y="20753028"/>
            <a:chExt cx="6359236" cy="4337433"/>
          </a:xfrm>
        </p:grpSpPr>
        <p:grpSp>
          <p:nvGrpSpPr>
            <p:cNvPr id="4" name="Group 3"/>
            <p:cNvGrpSpPr/>
            <p:nvPr/>
          </p:nvGrpSpPr>
          <p:grpSpPr>
            <a:xfrm>
              <a:off x="-12867409" y="20753028"/>
              <a:ext cx="6359236" cy="4337433"/>
              <a:chOff x="-12867409" y="20753028"/>
              <a:chExt cx="6359236" cy="4337433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-12867409" y="20753028"/>
                <a:ext cx="6359236" cy="43374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-12537508" y="21695658"/>
                <a:ext cx="1177636" cy="83119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-12524608" y="22859439"/>
                <a:ext cx="1177636" cy="8311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-12537508" y="24023263"/>
                <a:ext cx="1177636" cy="8395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-10938724" y="22628277"/>
                <a:ext cx="2355273" cy="12658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PowerGrid</a:t>
                </a:r>
                <a:endParaRPr lang="en-US" sz="18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-8215501" y="24023263"/>
                <a:ext cx="1177636" cy="83950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-8256275" y="22925944"/>
                <a:ext cx="1177636" cy="83950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-8256275" y="21687305"/>
                <a:ext cx="1177636" cy="83950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.mat</a:t>
                </a:r>
              </a:p>
            </p:txBody>
          </p:sp>
        </p:grpSp>
        <p:cxnSp>
          <p:nvCxnSpPr>
            <p:cNvPr id="214" name="Straight Arrow Connector 213"/>
            <p:cNvCxnSpPr>
              <a:endCxn id="206" idx="1"/>
            </p:cNvCxnSpPr>
            <p:nvPr/>
          </p:nvCxnSpPr>
          <p:spPr>
            <a:xfrm>
              <a:off x="-11346972" y="21972550"/>
              <a:ext cx="408249" cy="1288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6" idx="1"/>
            </p:cNvCxnSpPr>
            <p:nvPr/>
          </p:nvCxnSpPr>
          <p:spPr>
            <a:xfrm flipV="1">
              <a:off x="-11306672" y="23261188"/>
              <a:ext cx="367950" cy="8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05" idx="3"/>
              <a:endCxn id="206" idx="1"/>
            </p:cNvCxnSpPr>
            <p:nvPr/>
          </p:nvCxnSpPr>
          <p:spPr>
            <a:xfrm flipV="1">
              <a:off x="-11359872" y="23261189"/>
              <a:ext cx="421149" cy="118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-8485296" y="22107057"/>
              <a:ext cx="229021" cy="1145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06" idx="3"/>
              <a:endCxn id="207" idx="1"/>
            </p:cNvCxnSpPr>
            <p:nvPr/>
          </p:nvCxnSpPr>
          <p:spPr>
            <a:xfrm>
              <a:off x="-8583450" y="23261189"/>
              <a:ext cx="367950" cy="118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-11189448" y="21362706"/>
              <a:ext cx="3091173" cy="921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MATLAB</a:t>
              </a:r>
              <a:r>
                <a:rPr lang="en-US" sz="1800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I/O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343324" y="7153802"/>
            <a:ext cx="3371392" cy="1846388"/>
            <a:chOff x="-5859905" y="20753028"/>
            <a:chExt cx="6877396" cy="4337433"/>
          </a:xfrm>
        </p:grpSpPr>
        <p:sp>
          <p:nvSpPr>
            <p:cNvPr id="210" name="Rectangle 209"/>
            <p:cNvSpPr/>
            <p:nvPr/>
          </p:nvSpPr>
          <p:spPr>
            <a:xfrm>
              <a:off x="-5859905" y="20753028"/>
              <a:ext cx="6877396" cy="43374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-5400902" y="22716844"/>
              <a:ext cx="1177636" cy="8395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.h5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-3574999" y="22484326"/>
              <a:ext cx="2355273" cy="1278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PowerGrid</a:t>
              </a:r>
              <a:endParaRPr lang="en-US" sz="140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-633931" y="22717400"/>
              <a:ext cx="1177636" cy="84789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.h5</a:t>
              </a:r>
            </a:p>
          </p:txBody>
        </p:sp>
        <p:cxnSp>
          <p:nvCxnSpPr>
            <p:cNvPr id="220" name="Straight Arrow Connector 219"/>
            <p:cNvCxnSpPr>
              <a:stCxn id="211" idx="3"/>
              <a:endCxn id="212" idx="1"/>
            </p:cNvCxnSpPr>
            <p:nvPr/>
          </p:nvCxnSpPr>
          <p:spPr>
            <a:xfrm flipV="1">
              <a:off x="-4223265" y="23123567"/>
              <a:ext cx="648267" cy="13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2" idx="3"/>
              <a:endCxn id="213" idx="1"/>
            </p:cNvCxnSpPr>
            <p:nvPr/>
          </p:nvCxnSpPr>
          <p:spPr>
            <a:xfrm>
              <a:off x="-1219726" y="23123567"/>
              <a:ext cx="585795" cy="17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-4575605" y="21362706"/>
              <a:ext cx="4011726" cy="86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Using ISMRMRD</a:t>
              </a:r>
            </a:p>
          </p:txBody>
        </p:sp>
      </p:grpSp>
      <p:sp>
        <p:nvSpPr>
          <p:cNvPr id="225" name="Rounded Rectangle 224"/>
          <p:cNvSpPr/>
          <p:nvPr/>
        </p:nvSpPr>
        <p:spPr>
          <a:xfrm>
            <a:off x="4172747" y="8917997"/>
            <a:ext cx="2673094" cy="1917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Offline Reconstruction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27920" y="8486933"/>
            <a:ext cx="2940663" cy="2614577"/>
            <a:chOff x="13386484" y="7578878"/>
            <a:chExt cx="3883074" cy="3619297"/>
          </a:xfrm>
        </p:grpSpPr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9822" y="8111903"/>
              <a:ext cx="3260079" cy="3086272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13386484" y="7578878"/>
              <a:ext cx="3883074" cy="108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Reconstructed </a:t>
              </a:r>
              <a:r>
                <a:rPr lang="en-US" sz="2400" b="1" u="sng" dirty="0">
                  <a:solidFill>
                    <a:schemeClr val="bg1"/>
                  </a:solidFill>
                </a:rPr>
                <a:t>Image</a:t>
              </a:r>
            </a:p>
          </p:txBody>
        </p:sp>
      </p:grpSp>
      <p:sp>
        <p:nvSpPr>
          <p:cNvPr id="230" name="Right Arrow 229"/>
          <p:cNvSpPr/>
          <p:nvPr/>
        </p:nvSpPr>
        <p:spPr>
          <a:xfrm>
            <a:off x="3058352" y="9395539"/>
            <a:ext cx="1165947" cy="10549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77" dirty="0"/>
          </a:p>
        </p:txBody>
      </p:sp>
      <p:grpSp>
        <p:nvGrpSpPr>
          <p:cNvPr id="2" name="Group 1"/>
          <p:cNvGrpSpPr/>
          <p:nvPr/>
        </p:nvGrpSpPr>
        <p:grpSpPr>
          <a:xfrm>
            <a:off x="182794" y="8576902"/>
            <a:ext cx="2873843" cy="2374405"/>
            <a:chOff x="2248370" y="7196241"/>
            <a:chExt cx="4199184" cy="3938515"/>
          </a:xfrm>
        </p:grpSpPr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8370" y="7985368"/>
              <a:ext cx="4199184" cy="3149388"/>
            </a:xfrm>
            <a:prstGeom prst="rect">
              <a:avLst/>
            </a:prstGeom>
          </p:spPr>
        </p:pic>
        <p:sp>
          <p:nvSpPr>
            <p:cNvPr id="231" name="TextBox 230"/>
            <p:cNvSpPr txBox="1"/>
            <p:nvPr/>
          </p:nvSpPr>
          <p:spPr>
            <a:xfrm>
              <a:off x="2313478" y="7196241"/>
              <a:ext cx="3883074" cy="56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Acquired</a:t>
              </a:r>
              <a:r>
                <a:rPr lang="en-US" sz="3091" b="1" u="sng" dirty="0"/>
                <a:t> </a:t>
              </a:r>
              <a:r>
                <a:rPr lang="en-US" sz="2400" b="1" u="sng" dirty="0"/>
                <a:t>Raw</a:t>
              </a:r>
              <a:r>
                <a:rPr lang="en-US" sz="3091" b="1" u="sng" dirty="0"/>
                <a:t> </a:t>
              </a:r>
              <a:r>
                <a:rPr lang="en-US" sz="2400" b="1" u="sng" dirty="0"/>
                <a:t>Data</a:t>
              </a:r>
              <a:endParaRPr lang="en-US" sz="3091" b="1" u="sng" dirty="0"/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71466" y="5060973"/>
            <a:ext cx="101640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9952" indent="-529952" defTabSz="74719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kern="0" dirty="0">
                <a:cs typeface="Arial" panose="020B0604020202020204" pitchFamily="34" charset="0"/>
              </a:rPr>
              <a:t>MRI - Magnetic Resonance Imaging is an technique utilising magnetic fields to image the internals of the body similar to CT or X-Ray scans. </a:t>
            </a:r>
          </a:p>
          <a:p>
            <a:pPr marL="529952" indent="-529952" defTabSz="74719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kern="0" dirty="0" err="1">
                <a:cs typeface="Arial" panose="020B0604020202020204" pitchFamily="34" charset="0"/>
              </a:rPr>
              <a:t>PowerGrid</a:t>
            </a:r>
            <a:r>
              <a:rPr lang="en-GB" sz="2400" kern="0" dirty="0">
                <a:cs typeface="Arial" panose="020B0604020202020204" pitchFamily="34" charset="0"/>
              </a:rPr>
              <a:t> –A non-Cartesian image reconstruction software developed at the Magnetic Resonance Functional Imaging Lab using iterative reconstruction via Fourier transform parallelized over a GPU.</a:t>
            </a:r>
          </a:p>
          <a:p>
            <a:pPr marL="529952" indent="-529952" defTabSz="74719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kern="0" dirty="0">
                <a:cs typeface="Arial" panose="020B0604020202020204" pitchFamily="34" charset="0"/>
              </a:rPr>
              <a:t>ISMRMRD - An open source standardized raw data exchange format designed for MRI. Uses the HDF family of file formats to store raw data.</a:t>
            </a:r>
          </a:p>
          <a:p>
            <a:endParaRPr lang="en-US" sz="2400" dirty="0"/>
          </a:p>
        </p:txBody>
      </p:sp>
      <p:sp>
        <p:nvSpPr>
          <p:cNvPr id="233" name="Rectangle 7"/>
          <p:cNvSpPr>
            <a:spLocks noChangeArrowheads="1"/>
          </p:cNvSpPr>
          <p:nvPr/>
        </p:nvSpPr>
        <p:spPr bwMode="auto">
          <a:xfrm>
            <a:off x="-1" y="11607319"/>
            <a:ext cx="20116801" cy="85815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222" tIns="294222" rIns="294222" bIns="294222"/>
          <a:lstStyle/>
          <a:p>
            <a:pPr marL="311329" indent="-311329" defTabSz="747195">
              <a:spcBef>
                <a:spcPct val="50000"/>
              </a:spcBef>
            </a:pPr>
            <a:r>
              <a:rPr lang="en-US" sz="4000" b="1" u="sng" kern="0" dirty="0">
                <a:solidFill>
                  <a:schemeClr val="tx2"/>
                </a:solidFill>
              </a:rPr>
              <a:t>METHOD/PROCESS</a:t>
            </a:r>
            <a:endParaRPr lang="en-US" sz="3091" b="1" kern="0" dirty="0">
              <a:solidFill>
                <a:sysClr val="windowText" lastClr="000000"/>
              </a:solidFill>
            </a:endParaRPr>
          </a:p>
          <a:p>
            <a:pPr marL="311329" indent="-311329" defTabSz="747195"/>
            <a:endParaRPr lang="en-US" sz="3091" b="1" u="sng" kern="0" dirty="0">
              <a:solidFill>
                <a:sysClr val="windowText" lastClr="000000"/>
              </a:solidFill>
            </a:endParaRPr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kern="0" dirty="0"/>
          </a:p>
          <a:p>
            <a:pPr defTabSz="747195"/>
            <a:endParaRPr lang="en-US" sz="2782" b="1" u="sng" kern="0" dirty="0"/>
          </a:p>
          <a:p>
            <a:pPr defTabSz="747195"/>
            <a:endParaRPr lang="en-US" sz="2473" b="1" u="sng" kern="0" dirty="0"/>
          </a:p>
          <a:p>
            <a:pPr lvl="2" defTabSz="747195"/>
            <a:endParaRPr lang="en-US" sz="2473" b="1" u="sng" kern="0" dirty="0"/>
          </a:p>
          <a:p>
            <a:pPr lvl="2" defTabSz="747195"/>
            <a:endParaRPr lang="en-US" sz="2473" b="1" u="sng" kern="0" dirty="0"/>
          </a:p>
          <a:p>
            <a:pPr defTabSz="747195"/>
            <a:endParaRPr lang="en-US" sz="3709" b="1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240" name="Rectangle 20"/>
          <p:cNvSpPr>
            <a:spLocks noChangeArrowheads="1"/>
          </p:cNvSpPr>
          <p:nvPr/>
        </p:nvSpPr>
        <p:spPr bwMode="auto">
          <a:xfrm>
            <a:off x="9745099" y="17245383"/>
            <a:ext cx="8383552" cy="294346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16" tIns="70658" rIns="141316" bIns="70658" numCol="1" anchor="ctr" anchorCtr="0" compatLnSpc="1">
            <a:prstTxWarp prst="textNoShape">
              <a:avLst/>
            </a:prstTxWarp>
            <a:spAutoFit/>
          </a:bodyPr>
          <a:lstStyle/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b="1" dirty="0">
                <a:solidFill>
                  <a:srgbClr val="007020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typename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appendImage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Image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im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appendImage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ISMRMRD_Image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sz="1400" dirty="0" err="1">
                <a:latin typeface="Arial" panose="020B0604020202020204" pitchFamily="34" charset="0"/>
              </a:rPr>
              <a:t>im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b="1" dirty="0">
                <a:solidFill>
                  <a:srgbClr val="007020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typename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readImage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index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>
                <a:latin typeface="Arial" panose="020B0604020202020204" pitchFamily="34" charset="0"/>
              </a:rPr>
              <a:t>Image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im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readImage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ISMRMRD_Image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sz="1400" dirty="0" err="1">
                <a:latin typeface="Arial" panose="020B0604020202020204" pitchFamily="34" charset="0"/>
              </a:rPr>
              <a:t>im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getNumberOfImages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b="1" dirty="0">
                <a:solidFill>
                  <a:srgbClr val="007020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typename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appendNDArray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NDArray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arr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appendNDArray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ISMRMRD_NDArray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sz="1400" dirty="0" err="1">
                <a:latin typeface="Arial" panose="020B0604020202020204" pitchFamily="34" charset="0"/>
              </a:rPr>
              <a:t>arr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b="1" dirty="0">
                <a:solidFill>
                  <a:srgbClr val="007020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typename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readNDArray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index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NDArray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arr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readNDArray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index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ISMRMRD_NDArray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sz="1400" dirty="0" err="1">
                <a:latin typeface="Arial" panose="020B0604020202020204" pitchFamily="34" charset="0"/>
              </a:rPr>
              <a:t>arr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defTabSz="1413205" eaLnBrk="0" fontAlgn="base" hangingPunct="0">
              <a:spcAft>
                <a:spcPct val="0"/>
              </a:spcAft>
            </a:pPr>
            <a:r>
              <a:rPr lang="en-US" altLang="en-US" sz="1050" dirty="0">
                <a:solidFill>
                  <a:srgbClr val="902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rgbClr val="06287E"/>
                </a:solidFill>
                <a:latin typeface="Consolas" panose="020B0609020204030204" pitchFamily="49" charset="0"/>
              </a:rPr>
              <a:t>getNumberOfNDArrays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50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std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::</a:t>
            </a:r>
            <a:r>
              <a:rPr lang="en-US" altLang="en-US" sz="1400" dirty="0">
                <a:latin typeface="Arial" panose="020B0604020202020204" pitchFamily="34" charset="0"/>
              </a:rPr>
              <a:t>string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Arial" panose="020B0604020202020204" pitchFamily="34" charset="0"/>
              </a:rPr>
              <a:t>&amp;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381440" y="12580527"/>
            <a:ext cx="101645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195"/>
            <a:r>
              <a:rPr lang="en-US" sz="3200" b="1" u="sng" kern="0" dirty="0"/>
              <a:t>Timeline</a:t>
            </a:r>
            <a:endParaRPr lang="en-US" sz="1800" b="1" u="sng" kern="0" dirty="0"/>
          </a:p>
          <a:p>
            <a:pPr marL="441627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Initial State</a:t>
            </a:r>
          </a:p>
          <a:p>
            <a:pPr marL="2340854" lvl="1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Code threw compile errors to begin with. </a:t>
            </a:r>
          </a:p>
          <a:p>
            <a:pPr marL="2340854" lvl="1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No Usable output.</a:t>
            </a:r>
          </a:p>
          <a:p>
            <a:pPr marL="441627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Achieving Compilation</a:t>
            </a:r>
          </a:p>
          <a:p>
            <a:pPr marL="1700263" lvl="1" indent="-490696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Correcting ISMRMRD source code.</a:t>
            </a:r>
          </a:p>
          <a:p>
            <a:pPr marL="2944178" lvl="2" indent="-39255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An error was discovered in a section of an ISMRMRD header file that prevented our functions from correctly pulling data.</a:t>
            </a:r>
          </a:p>
          <a:p>
            <a:pPr marL="2944178" lvl="2" indent="-39255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We rectified this in the library so that we can make use of their provided functions.</a:t>
            </a:r>
          </a:p>
          <a:p>
            <a:pPr marL="441627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Ensuring Correct Output</a:t>
            </a:r>
          </a:p>
          <a:p>
            <a:pPr marL="1339601" lvl="1" indent="-424453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Unit Testing was implemented through the open-source CATCH framework.</a:t>
            </a:r>
          </a:p>
          <a:p>
            <a:pPr marL="1864646" lvl="2" indent="-426906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Tests for each of reconstruction algorithm against invariant functions.</a:t>
            </a:r>
          </a:p>
          <a:p>
            <a:pPr marL="1864646" lvl="2" indent="-426906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Packaged with </a:t>
            </a:r>
            <a:r>
              <a:rPr lang="en-US" sz="2000" kern="0" dirty="0" err="1"/>
              <a:t>CMake</a:t>
            </a:r>
            <a:r>
              <a:rPr lang="en-US" sz="2000" kern="0" dirty="0"/>
              <a:t>.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65633" y="13335560"/>
            <a:ext cx="9379466" cy="1621640"/>
            <a:chOff x="10225584" y="5251871"/>
            <a:chExt cx="5350425" cy="1094701"/>
          </a:xfrm>
        </p:grpSpPr>
        <p:sp>
          <p:nvSpPr>
            <p:cNvPr id="248" name="Rectangle 1"/>
            <p:cNvSpPr>
              <a:spLocks noChangeArrowheads="1"/>
            </p:cNvSpPr>
            <p:nvPr/>
          </p:nvSpPr>
          <p:spPr bwMode="auto">
            <a:xfrm rot="10800000" flipV="1">
              <a:off x="10261049" y="5251871"/>
              <a:ext cx="4921578" cy="80273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1316" tIns="70658" rIns="141316" bIns="70658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413205"/>
              <a:r>
                <a:rPr lang="en-US" altLang="en-US" sz="1600" dirty="0" err="1"/>
                <a:t>arma</a:t>
              </a:r>
              <a:r>
                <a:rPr lang="en-US" altLang="en-US" sz="2000" dirty="0">
                  <a:solidFill>
                    <a:srgbClr val="666666"/>
                  </a:solidFill>
                </a:rPr>
                <a:t>::</a:t>
              </a:r>
              <a:r>
                <a:rPr lang="en-US" altLang="en-US" sz="1600" dirty="0"/>
                <a:t>Col</a:t>
              </a:r>
              <a:r>
                <a:rPr lang="en-US" altLang="en-US" sz="20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100" dirty="0">
                  <a:solidFill>
                    <a:srgbClr val="902000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en-US" sz="2000" dirty="0">
                  <a:solidFill>
                    <a:srgbClr val="666666"/>
                  </a:solidFill>
                </a:rPr>
                <a:t>&gt;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/>
                <a:t>FM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en-US" sz="1600" dirty="0" err="1"/>
                <a:t>arma</a:t>
              </a:r>
              <a:r>
                <a:rPr lang="en-US" altLang="en-US" sz="2000" dirty="0">
                  <a:solidFill>
                    <a:srgbClr val="666666"/>
                  </a:solidFill>
                </a:rPr>
                <a:t>::</a:t>
              </a:r>
              <a:r>
                <a:rPr lang="en-US" altLang="en-US" sz="1600" dirty="0"/>
                <a:t>Col</a:t>
              </a:r>
              <a:r>
                <a:rPr lang="en-US" altLang="en-US" sz="20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600" dirty="0" err="1"/>
                <a:t>std</a:t>
              </a:r>
              <a:r>
                <a:rPr lang="en-US" altLang="en-US" sz="2000" dirty="0">
                  <a:solidFill>
                    <a:srgbClr val="666666"/>
                  </a:solidFill>
                </a:rPr>
                <a:t>::</a:t>
              </a:r>
              <a:r>
                <a:rPr lang="en-US" altLang="en-US" sz="1600" dirty="0"/>
                <a:t>complex</a:t>
              </a:r>
              <a:r>
                <a:rPr lang="en-US" altLang="en-US" sz="20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100" dirty="0">
                  <a:solidFill>
                    <a:srgbClr val="902000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en-US" sz="2000" dirty="0">
                  <a:solidFill>
                    <a:srgbClr val="666666"/>
                  </a:solidFill>
                </a:rPr>
                <a:t>&gt;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>
                  <a:solidFill>
                    <a:srgbClr val="666666"/>
                  </a:solidFill>
                </a:rPr>
                <a:t>&gt;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 err="1"/>
                <a:t>sen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en-US" sz="1600" dirty="0"/>
                <a:t>ISMRMRD</a:t>
              </a:r>
              <a:r>
                <a:rPr lang="en-US" altLang="en-US" sz="2000" dirty="0">
                  <a:solidFill>
                    <a:srgbClr val="666666"/>
                  </a:solidFill>
                </a:rPr>
                <a:t>::</a:t>
              </a:r>
              <a:r>
                <a:rPr lang="en-US" altLang="en-US" sz="1600" dirty="0"/>
                <a:t>Dataset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>
                  <a:solidFill>
                    <a:srgbClr val="666666"/>
                  </a:solidFill>
                </a:rPr>
                <a:t>*</a:t>
              </a:r>
              <a:r>
                <a:rPr lang="en-US" altLang="en-US" sz="1600" dirty="0"/>
                <a:t>d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en-US" sz="1600" dirty="0"/>
                <a:t>ISMRMRD</a:t>
              </a:r>
              <a:r>
                <a:rPr lang="en-US" altLang="en-US" sz="2000" dirty="0">
                  <a:solidFill>
                    <a:srgbClr val="666666"/>
                  </a:solidFill>
                </a:rPr>
                <a:t>::</a:t>
              </a:r>
              <a:r>
                <a:rPr lang="en-US" altLang="en-US" sz="1600" dirty="0" err="1"/>
                <a:t>IsmrmrdHeader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 err="1"/>
                <a:t>hdr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en-US" sz="1600" dirty="0" err="1"/>
                <a:t>processISMRMRDInput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600" dirty="0" err="1"/>
                <a:t>rawDataFilePath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/>
                <a:t>d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 err="1"/>
                <a:t>hdr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/>
                <a:t>FM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 err="1"/>
                <a:t>sen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en-US" sz="1600" dirty="0" err="1"/>
                <a:t>savemat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 err="1">
                  <a:solidFill>
                    <a:srgbClr val="4070A0"/>
                  </a:solidFill>
                  <a:latin typeface="Consolas" panose="020B0609020204030204" pitchFamily="49" charset="0"/>
                </a:rPr>
                <a:t>testFM.mat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"FM"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/>
                <a:t>FM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en-US" sz="1600" dirty="0" err="1"/>
                <a:t>savemat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 err="1">
                  <a:solidFill>
                    <a:srgbClr val="4070A0"/>
                  </a:solidFill>
                  <a:latin typeface="Consolas" panose="020B0609020204030204" pitchFamily="49" charset="0"/>
                </a:rPr>
                <a:t>testSen.mat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 err="1">
                  <a:solidFill>
                    <a:srgbClr val="4070A0"/>
                  </a:solidFill>
                  <a:latin typeface="Consolas" panose="020B0609020204030204" pitchFamily="49" charset="0"/>
                </a:rPr>
                <a:t>sen</a:t>
              </a:r>
              <a:r>
                <a:rPr lang="en-US" altLang="en-US" sz="1100" dirty="0">
                  <a:solidFill>
                    <a:srgbClr val="4070A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dirty="0" err="1"/>
                <a:t>sen</a:t>
              </a:r>
              <a:r>
                <a:rPr lang="en-US" alt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en-US" sz="2800" dirty="0"/>
                <a:t> </a:t>
              </a:r>
              <a:endParaRPr lang="en-US" altLang="en-US" sz="16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225584" y="6097251"/>
              <a:ext cx="5350425" cy="24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C++ Code that pulls data from the ISMRMRD Dataset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95842" y="15271121"/>
            <a:ext cx="8389755" cy="2204096"/>
            <a:chOff x="14611382" y="5337770"/>
            <a:chExt cx="5443645" cy="1426179"/>
          </a:xfrm>
        </p:grpSpPr>
        <p:sp>
          <p:nvSpPr>
            <p:cNvPr id="251" name="Rectangle 10"/>
            <p:cNvSpPr>
              <a:spLocks noChangeArrowheads="1"/>
            </p:cNvSpPr>
            <p:nvPr/>
          </p:nvSpPr>
          <p:spPr bwMode="auto">
            <a:xfrm rot="10800000" flipV="1">
              <a:off x="14618733" y="5337770"/>
              <a:ext cx="5139467" cy="99647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1316" tIns="70658" rIns="141316" bIns="70658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413205"/>
              <a:r>
                <a:rPr lang="en-US" altLang="en-US" sz="1800" dirty="0" err="1"/>
                <a:t>openISMRMRDData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800" dirty="0" err="1"/>
                <a:t>inputDataFile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800" dirty="0"/>
                <a:t>d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800" dirty="0" err="1"/>
                <a:t>hdr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defTabSz="1413205"/>
              <a:r>
                <a:rPr lang="en-US" altLang="en-US" sz="1800" dirty="0" err="1"/>
                <a:t>sen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400" dirty="0">
                  <a:solidFill>
                    <a:srgbClr val="666666"/>
                  </a:solidFill>
                </a:rPr>
                <a:t>=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800" dirty="0" err="1"/>
                <a:t>getISMRMRDSenseMap</a:t>
              </a:r>
              <a:r>
                <a:rPr lang="en-US" altLang="en-US" sz="24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800" dirty="0" err="1"/>
                <a:t>std</a:t>
              </a:r>
              <a:r>
                <a:rPr lang="en-US" altLang="en-US" sz="2400" dirty="0">
                  <a:solidFill>
                    <a:srgbClr val="666666"/>
                  </a:solidFill>
                </a:rPr>
                <a:t>::</a:t>
              </a:r>
              <a:r>
                <a:rPr lang="en-US" altLang="en-US" sz="1800" dirty="0"/>
                <a:t>complex</a:t>
              </a:r>
              <a:r>
                <a:rPr lang="en-US" altLang="en-US" sz="24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800" dirty="0"/>
                <a:t>T1</a:t>
              </a:r>
              <a:r>
                <a:rPr lang="en-US" altLang="en-US" sz="2400" dirty="0">
                  <a:solidFill>
                    <a:srgbClr val="666666"/>
                  </a:solidFill>
                </a:rPr>
                <a:t>&gt;&gt;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800" dirty="0"/>
                <a:t>d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defTabSz="1413205"/>
              <a:r>
                <a:rPr lang="en-US" altLang="en-US" sz="1800" dirty="0"/>
                <a:t>FM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400" dirty="0">
                  <a:solidFill>
                    <a:srgbClr val="666666"/>
                  </a:solidFill>
                </a:rPr>
                <a:t>=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800" dirty="0" err="1"/>
                <a:t>getISMRMRDFieldMap</a:t>
              </a:r>
              <a:r>
                <a:rPr lang="en-US" altLang="en-US" sz="2400" dirty="0">
                  <a:solidFill>
                    <a:srgbClr val="666666"/>
                  </a:solidFill>
                </a:rPr>
                <a:t>&lt;</a:t>
              </a:r>
              <a:r>
                <a:rPr lang="en-US" altLang="en-US" sz="1800" dirty="0"/>
                <a:t>T1</a:t>
              </a:r>
              <a:r>
                <a:rPr lang="en-US" altLang="en-US" sz="2400" dirty="0">
                  <a:solidFill>
                    <a:srgbClr val="666666"/>
                  </a:solidFill>
                </a:rPr>
                <a:t>&gt;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	);</a:t>
              </a:r>
              <a:r>
                <a:rPr lang="en-US" altLang="en-US" sz="3200" dirty="0"/>
                <a:t> </a:t>
              </a:r>
              <a:endParaRPr lang="en-US" altLang="en-US" sz="18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4611382" y="6345735"/>
              <a:ext cx="5443645" cy="41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Preprocessing code extracting a </a:t>
              </a:r>
              <a:r>
                <a:rPr lang="en-US" sz="1800" b="1" dirty="0" err="1"/>
                <a:t>FieldMap</a:t>
              </a:r>
              <a:r>
                <a:rPr lang="en-US" sz="1800" b="1" dirty="0"/>
                <a:t> and </a:t>
              </a:r>
              <a:r>
                <a:rPr lang="en-US" sz="1800" b="1" dirty="0" err="1"/>
                <a:t>SenseMap</a:t>
              </a:r>
              <a:r>
                <a:rPr lang="en-US" sz="1800" b="1" dirty="0"/>
                <a:t> matrix from a single .h5 input file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353" y="12559606"/>
            <a:ext cx="435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kern="0" dirty="0">
                <a:solidFill>
                  <a:sysClr val="windowText" lastClr="000000"/>
                </a:solidFill>
              </a:rPr>
              <a:t>Integrating ISMRMRD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27353" y="17562952"/>
            <a:ext cx="938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195"/>
            <a:r>
              <a:rPr lang="en-US" sz="2800" b="1" u="sng" kern="0" dirty="0">
                <a:solidFill>
                  <a:sysClr val="windowText" lastClr="000000"/>
                </a:solidFill>
              </a:rPr>
              <a:t>Packaging</a:t>
            </a:r>
            <a:r>
              <a:rPr lang="en-US" sz="3600" b="1" u="sng" kern="0" dirty="0">
                <a:solidFill>
                  <a:sysClr val="windowText" lastClr="000000"/>
                </a:solidFill>
              </a:rPr>
              <a:t> </a:t>
            </a:r>
            <a:r>
              <a:rPr lang="en-US" sz="2800" b="1" u="sng" kern="0" dirty="0">
                <a:solidFill>
                  <a:sysClr val="windowText" lastClr="000000"/>
                </a:solidFill>
              </a:rPr>
              <a:t>Tests</a:t>
            </a:r>
            <a:endParaRPr lang="en-US" sz="3600" b="1" u="sng" kern="0" dirty="0">
              <a:solidFill>
                <a:sysClr val="windowText" lastClr="000000"/>
              </a:solidFill>
            </a:endParaRPr>
          </a:p>
          <a:p>
            <a:pPr marL="441627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Using the CATCH framework, implement Unit tests for each of the reconstruction algorithms</a:t>
            </a:r>
          </a:p>
          <a:p>
            <a:pPr marL="441627" indent="-441627" defTabSz="747195">
              <a:buFont typeface="Arial" panose="020B0604020202020204" pitchFamily="34" charset="0"/>
              <a:buChar char="•"/>
            </a:pPr>
            <a:r>
              <a:rPr lang="en-US" sz="2000" kern="0" dirty="0"/>
              <a:t>Package the unit testing using </a:t>
            </a:r>
            <a:r>
              <a:rPr lang="en-US" sz="2000" kern="0" dirty="0" err="1"/>
              <a:t>CMake</a:t>
            </a:r>
            <a:r>
              <a:rPr lang="en-US" sz="2000" kern="0" dirty="0"/>
              <a:t> to ensure ease-of-use for the end-users.</a:t>
            </a:r>
          </a:p>
          <a:p>
            <a:endParaRPr lang="en-US" sz="2800" dirty="0"/>
          </a:p>
        </p:txBody>
      </p:sp>
      <p:sp>
        <p:nvSpPr>
          <p:cNvPr id="62" name="Right Arrow 61"/>
          <p:cNvSpPr/>
          <p:nvPr/>
        </p:nvSpPr>
        <p:spPr>
          <a:xfrm>
            <a:off x="6845841" y="9401855"/>
            <a:ext cx="1357235" cy="10549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77" dirty="0"/>
          </a:p>
        </p:txBody>
      </p:sp>
    </p:spTree>
    <p:extLst>
      <p:ext uri="{BB962C8B-B14F-4D97-AF65-F5344CB8AC3E}">
        <p14:creationId xmlns:p14="http://schemas.microsoft.com/office/powerpoint/2010/main" val="17189140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700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Consolas</vt:lpstr>
      <vt:lpstr>Georgia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Maniam</dc:creator>
  <cp:lastModifiedBy>Nishant Maniam</cp:lastModifiedBy>
  <cp:revision>109</cp:revision>
  <dcterms:created xsi:type="dcterms:W3CDTF">2016-11-25T23:34:18Z</dcterms:created>
  <dcterms:modified xsi:type="dcterms:W3CDTF">2016-12-03T03:43:29Z</dcterms:modified>
</cp:coreProperties>
</file>