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078A2-EC0D-4486-934D-D8E54C5EF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A0225-4E7B-401E-AAEB-18779E04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54744-18D2-4CC9-814C-D537AFFD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B5A53-E4D9-4684-9713-74C7AF6A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14BB1-14CE-4551-8F4F-46A5A22F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213AB-7D1B-4AE4-A161-E91618F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9DA85-0374-4AC7-BE00-4E6238DA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9FB38-AC1A-4777-915C-9691F599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BF58C-66BE-49DA-A60D-A86FBFF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1A77-9CB8-439C-99C2-4A393917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F1D68-BACE-40CB-83AE-F8787F2D1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8EAA2-6668-4091-B36B-1BB35CF8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E46F5-5003-4B6E-ACA6-41F0256B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39D93-D1E8-4D7D-82F4-8F589D9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7A03A-F22C-436C-A19E-62953844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4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BD59-D738-4F0F-B6E8-F5AFD7BE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EECCC-3DC3-4160-862B-57B7B173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44EF9-1DA4-48D0-8213-86B2728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DB6F2-8FCA-4320-AF8E-77C36317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31E3F-C6A9-4CA9-B4BB-4A16B297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84F0-4DBB-4338-B39E-97B7C5FB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98650-589E-4128-B929-F8E9E7CA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C6645-9933-428C-AE8D-23D80619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451D-8835-42E2-B266-897C474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5AE01-CD2E-43A5-A003-87351698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0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6855A-3050-4208-84DC-BEDBAAFD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9CCA-FAE4-47BA-BA07-B9851A6DF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C1B96-65CB-447B-A897-D493DB46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AAE61-0D41-42BB-A555-4C8B5A72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5D3A2-4867-452D-9C90-59D72A28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FFC67-224A-4EC7-9167-7AFCE1C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40CF-A323-4744-AF07-3DB29C36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0624A-49D0-4B42-A74A-8F8FCB47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534B1-145E-4687-8D77-B8896778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6A4F5-20FF-4A26-88B6-84605037D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30EC5-774C-454F-A0BD-427F40912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BFB81A-1E73-4BDE-8B09-CD384F1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36B12-7683-4326-8334-150713BE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D5936-F101-485A-A06F-FB5FE98F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9FB2-F8B8-47BF-9E3A-A33AF9B3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CDA9-055A-4D70-9A15-05A5D53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F8F44-F16E-412C-8701-E9010245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57500-33E6-4F97-A7E0-A342F4F1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7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28282-CBAA-4672-A95E-65E11EC6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7696F8-6141-4770-80D1-CDAA64E5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C2750-152C-4397-AE15-65750877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8218-44C4-4037-83C2-F0C90E8E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643C3-0DAE-45B4-8111-53CE1FFC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64650-6016-47C4-A675-B6E87BEA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FC160-464E-48F9-9C35-21FE6DEB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081E-5299-44C3-B456-CA711DD9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CCFE5-3F98-416C-A143-E31330FE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8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E456C-59D0-4CF8-8968-00772453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64A6D-9756-4375-9504-D57E189E1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3FAEF-99DB-4AE7-922F-DD223128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37DF3-7787-4C18-8E85-D99DB2E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BE3D9-988C-417B-932D-55D35314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C1991-73C6-4131-893B-C45A9DA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12A798-7EC3-4932-8575-04E3C6BE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B3277-4892-4966-B2BF-6B6051FB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F7584-1D6D-4A23-9B1E-78824DB3D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3931-F215-46E1-BE48-8D5380FC71F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9EA7-BBAA-4C8A-B620-EBCE4FAA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8C630-2FE7-4F38-87E1-D98F306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4545-8C29-456B-B1A6-B90C3591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1E18F5CF-DBB5-4866-AF69-0F750CC14017}"/>
              </a:ext>
            </a:extLst>
          </p:cNvPr>
          <p:cNvSpPr/>
          <p:nvPr/>
        </p:nvSpPr>
        <p:spPr>
          <a:xfrm>
            <a:off x="37708" y="660936"/>
            <a:ext cx="12115439" cy="5702156"/>
          </a:xfrm>
          <a:prstGeom prst="roundRect">
            <a:avLst>
              <a:gd name="adj" fmla="val 293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4B7C741-087B-4E08-A076-4FB3D314F266}"/>
              </a:ext>
            </a:extLst>
          </p:cNvPr>
          <p:cNvSpPr/>
          <p:nvPr/>
        </p:nvSpPr>
        <p:spPr>
          <a:xfrm>
            <a:off x="133927" y="64462"/>
            <a:ext cx="11924146" cy="56342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07F2D1-E609-4321-9DC1-91DBB00124FD}"/>
              </a:ext>
            </a:extLst>
          </p:cNvPr>
          <p:cNvSpPr txBox="1"/>
          <p:nvPr/>
        </p:nvSpPr>
        <p:spPr>
          <a:xfrm>
            <a:off x="5080003" y="223009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数字化工厂平台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1.0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F2DC92E-D115-411C-BBD1-A0FF7E85585F}"/>
              </a:ext>
            </a:extLst>
          </p:cNvPr>
          <p:cNvSpPr/>
          <p:nvPr/>
        </p:nvSpPr>
        <p:spPr>
          <a:xfrm>
            <a:off x="114269" y="1105768"/>
            <a:ext cx="708890" cy="1964275"/>
          </a:xfrm>
          <a:prstGeom prst="roundRect">
            <a:avLst>
              <a:gd name="adj" fmla="val 85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主业务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A191F64-B9F1-4C8A-8BF0-8CC0ECBA59B9}"/>
              </a:ext>
            </a:extLst>
          </p:cNvPr>
          <p:cNvSpPr/>
          <p:nvPr/>
        </p:nvSpPr>
        <p:spPr>
          <a:xfrm>
            <a:off x="114269" y="743538"/>
            <a:ext cx="11939003" cy="331418"/>
          </a:xfrm>
          <a:prstGeom prst="roundRect">
            <a:avLst>
              <a:gd name="adj" fmla="val 2032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中联新材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CB548FC-D318-4D67-AF17-3467529A6446}"/>
              </a:ext>
            </a:extLst>
          </p:cNvPr>
          <p:cNvSpPr/>
          <p:nvPr/>
        </p:nvSpPr>
        <p:spPr>
          <a:xfrm>
            <a:off x="874772" y="1101543"/>
            <a:ext cx="11178503" cy="1968501"/>
          </a:xfrm>
          <a:prstGeom prst="roundRect">
            <a:avLst>
              <a:gd name="adj" fmla="val 293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BB167FD-08D3-428A-9595-ED8EC9370379}"/>
              </a:ext>
            </a:extLst>
          </p:cNvPr>
          <p:cNvSpPr/>
          <p:nvPr/>
        </p:nvSpPr>
        <p:spPr>
          <a:xfrm>
            <a:off x="874772" y="3141150"/>
            <a:ext cx="11178502" cy="590317"/>
          </a:xfrm>
          <a:prstGeom prst="roundRect">
            <a:avLst>
              <a:gd name="adj" fmla="val 5952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5AF16C1-F55B-46CA-AF84-F73BFFE73A54}"/>
              </a:ext>
            </a:extLst>
          </p:cNvPr>
          <p:cNvSpPr/>
          <p:nvPr/>
        </p:nvSpPr>
        <p:spPr>
          <a:xfrm>
            <a:off x="1096045" y="1410513"/>
            <a:ext cx="1980167" cy="535653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DC418EF-5BDB-419A-B781-D5314DE57A55}"/>
              </a:ext>
            </a:extLst>
          </p:cNvPr>
          <p:cNvSpPr/>
          <p:nvPr/>
        </p:nvSpPr>
        <p:spPr>
          <a:xfrm>
            <a:off x="2128922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市场</a:t>
            </a: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签单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4C5D085-E910-428C-BF45-13BF4287F4EC}"/>
              </a:ext>
            </a:extLst>
          </p:cNvPr>
          <p:cNvSpPr/>
          <p:nvPr/>
        </p:nvSpPr>
        <p:spPr>
          <a:xfrm>
            <a:off x="1176066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新品研发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FDEFCA-3212-48E8-85EF-883301F60E7F}"/>
              </a:ext>
            </a:extLst>
          </p:cNvPr>
          <p:cNvSpPr txBox="1"/>
          <p:nvPr/>
        </p:nvSpPr>
        <p:spPr>
          <a:xfrm>
            <a:off x="1042401" y="1145066"/>
            <a:ext cx="111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市场、研发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C418400-AE26-4B3D-B116-1B94152809E4}"/>
              </a:ext>
            </a:extLst>
          </p:cNvPr>
          <p:cNvSpPr/>
          <p:nvPr/>
        </p:nvSpPr>
        <p:spPr>
          <a:xfrm>
            <a:off x="3344224" y="1410513"/>
            <a:ext cx="2881064" cy="535653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EF661C-F66A-4015-8D25-EAC9C4C77527}"/>
              </a:ext>
            </a:extLst>
          </p:cNvPr>
          <p:cNvSpPr/>
          <p:nvPr/>
        </p:nvSpPr>
        <p:spPr>
          <a:xfrm>
            <a:off x="4367553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采购计划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730895A-9BB7-4821-8B13-F20C29CE224D}"/>
              </a:ext>
            </a:extLst>
          </p:cNvPr>
          <p:cNvSpPr/>
          <p:nvPr/>
        </p:nvSpPr>
        <p:spPr>
          <a:xfrm>
            <a:off x="3405798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销售计划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54079A-AA26-4537-8D13-3B1FD7F73E0C}"/>
              </a:ext>
            </a:extLst>
          </p:cNvPr>
          <p:cNvSpPr txBox="1"/>
          <p:nvPr/>
        </p:nvSpPr>
        <p:spPr>
          <a:xfrm>
            <a:off x="3384730" y="1145066"/>
            <a:ext cx="5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计划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D3A074F-FFEA-43DE-AB00-155A62220909}"/>
              </a:ext>
            </a:extLst>
          </p:cNvPr>
          <p:cNvSpPr/>
          <p:nvPr/>
        </p:nvSpPr>
        <p:spPr>
          <a:xfrm>
            <a:off x="6497472" y="1410513"/>
            <a:ext cx="1892489" cy="535653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EDE8A2C-DF85-4E66-91AA-F2CC76653A72}"/>
              </a:ext>
            </a:extLst>
          </p:cNvPr>
          <p:cNvSpPr/>
          <p:nvPr/>
        </p:nvSpPr>
        <p:spPr>
          <a:xfrm>
            <a:off x="6554251" y="1456879"/>
            <a:ext cx="87283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采购合同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C6A482C-CE6A-4775-BABC-C75BA50EFD45}"/>
              </a:ext>
            </a:extLst>
          </p:cNvPr>
          <p:cNvSpPr txBox="1"/>
          <p:nvPr/>
        </p:nvSpPr>
        <p:spPr>
          <a:xfrm>
            <a:off x="6433170" y="1145066"/>
            <a:ext cx="5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采购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DBB8ACB-EBE4-4400-84FA-DC86B0ACB55B}"/>
              </a:ext>
            </a:extLst>
          </p:cNvPr>
          <p:cNvSpPr/>
          <p:nvPr/>
        </p:nvSpPr>
        <p:spPr>
          <a:xfrm>
            <a:off x="6497472" y="2255136"/>
            <a:ext cx="3310046" cy="704882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D4F4E19-644A-4E19-8782-C82D1919A53C}"/>
              </a:ext>
            </a:extLst>
          </p:cNvPr>
          <p:cNvSpPr txBox="1"/>
          <p:nvPr/>
        </p:nvSpPr>
        <p:spPr>
          <a:xfrm>
            <a:off x="6459217" y="1984447"/>
            <a:ext cx="5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生产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667B24F-BF65-43FD-A62F-3563751E70B4}"/>
              </a:ext>
            </a:extLst>
          </p:cNvPr>
          <p:cNvSpPr/>
          <p:nvPr/>
        </p:nvSpPr>
        <p:spPr>
          <a:xfrm>
            <a:off x="7457835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采购</a:t>
            </a: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订单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410E807-8533-4B0C-BF91-64D9E621E75F}"/>
              </a:ext>
            </a:extLst>
          </p:cNvPr>
          <p:cNvSpPr/>
          <p:nvPr/>
        </p:nvSpPr>
        <p:spPr>
          <a:xfrm>
            <a:off x="1909165" y="2276593"/>
            <a:ext cx="1161833" cy="672393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187D6E-1ED0-4664-93F4-4356D7993A46}"/>
              </a:ext>
            </a:extLst>
          </p:cNvPr>
          <p:cNvSpPr/>
          <p:nvPr/>
        </p:nvSpPr>
        <p:spPr>
          <a:xfrm>
            <a:off x="1988041" y="2393878"/>
            <a:ext cx="1004079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产品销售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86F176C-4147-436E-AB41-57E78BAC0675}"/>
              </a:ext>
            </a:extLst>
          </p:cNvPr>
          <p:cNvSpPr txBox="1"/>
          <p:nvPr/>
        </p:nvSpPr>
        <p:spPr>
          <a:xfrm>
            <a:off x="1882060" y="2011324"/>
            <a:ext cx="5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销售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0B2F759-DB99-4C15-B574-FF7C3B15161A}"/>
              </a:ext>
            </a:extLst>
          </p:cNvPr>
          <p:cNvSpPr/>
          <p:nvPr/>
        </p:nvSpPr>
        <p:spPr>
          <a:xfrm>
            <a:off x="3068776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供应商质量管理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07D811E-A9D0-494E-8835-529DD46823A5}"/>
              </a:ext>
            </a:extLst>
          </p:cNvPr>
          <p:cNvSpPr/>
          <p:nvPr/>
        </p:nvSpPr>
        <p:spPr>
          <a:xfrm>
            <a:off x="8757229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原材料入库检测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9C5C195-4889-4D49-9EDB-084285186F3A}"/>
              </a:ext>
            </a:extLst>
          </p:cNvPr>
          <p:cNvSpPr/>
          <p:nvPr/>
        </p:nvSpPr>
        <p:spPr>
          <a:xfrm>
            <a:off x="1172625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质量体系管理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2FCA0F5B-49D2-4118-AF7C-ACF23657AFF2}"/>
              </a:ext>
            </a:extLst>
          </p:cNvPr>
          <p:cNvSpPr/>
          <p:nvPr/>
        </p:nvSpPr>
        <p:spPr>
          <a:xfrm>
            <a:off x="114269" y="4490677"/>
            <a:ext cx="708890" cy="1778148"/>
          </a:xfrm>
          <a:prstGeom prst="roundRect">
            <a:avLst>
              <a:gd name="adj" fmla="val 85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设备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</a:t>
            </a:r>
            <a:endParaRPr lang="en-US" altLang="zh-CN" sz="1600" dirty="0">
              <a:solidFill>
                <a:prstClr val="whit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环境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能源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E4C0531-C8F2-4AD4-84D0-8562DB293326}"/>
              </a:ext>
            </a:extLst>
          </p:cNvPr>
          <p:cNvSpPr/>
          <p:nvPr/>
        </p:nvSpPr>
        <p:spPr>
          <a:xfrm>
            <a:off x="874772" y="4490676"/>
            <a:ext cx="11178500" cy="1778148"/>
          </a:xfrm>
          <a:prstGeom prst="roundRect">
            <a:avLst>
              <a:gd name="adj" fmla="val 191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7F1B3FD-B594-4285-AC40-E5F3B0FD1AB8}"/>
              </a:ext>
            </a:extLst>
          </p:cNvPr>
          <p:cNvSpPr/>
          <p:nvPr/>
        </p:nvSpPr>
        <p:spPr>
          <a:xfrm>
            <a:off x="114269" y="3126373"/>
            <a:ext cx="708890" cy="605094"/>
          </a:xfrm>
          <a:prstGeom prst="roundRect">
            <a:avLst>
              <a:gd name="adj" fmla="val 85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质量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C7497E75-879C-4885-86CD-009D03CE63AE}"/>
              </a:ext>
            </a:extLst>
          </p:cNvPr>
          <p:cNvSpPr/>
          <p:nvPr/>
        </p:nvSpPr>
        <p:spPr>
          <a:xfrm>
            <a:off x="874771" y="3790592"/>
            <a:ext cx="11178501" cy="642493"/>
          </a:xfrm>
          <a:prstGeom prst="roundRect">
            <a:avLst>
              <a:gd name="adj" fmla="val 5952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E23D75C-1FDA-4C9D-B2CE-D7A64EBD2969}"/>
              </a:ext>
            </a:extLst>
          </p:cNvPr>
          <p:cNvSpPr/>
          <p:nvPr/>
        </p:nvSpPr>
        <p:spPr>
          <a:xfrm>
            <a:off x="7506959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费用管理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9A82CC3-FB9F-40FF-8B3D-DD8D28BFAA86}"/>
              </a:ext>
            </a:extLst>
          </p:cNvPr>
          <p:cNvSpPr/>
          <p:nvPr/>
        </p:nvSpPr>
        <p:spPr>
          <a:xfrm>
            <a:off x="9091274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应付账款管理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27ADD4EB-2277-4D04-9B3F-B397D97D6197}"/>
              </a:ext>
            </a:extLst>
          </p:cNvPr>
          <p:cNvSpPr/>
          <p:nvPr/>
        </p:nvSpPr>
        <p:spPr>
          <a:xfrm>
            <a:off x="1169699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总账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管理</a:t>
            </a: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8A1E2BD5-B3F9-46C3-B017-66486A38A2A8}"/>
              </a:ext>
            </a:extLst>
          </p:cNvPr>
          <p:cNvSpPr/>
          <p:nvPr/>
        </p:nvSpPr>
        <p:spPr>
          <a:xfrm>
            <a:off x="114269" y="3790591"/>
            <a:ext cx="708890" cy="642493"/>
          </a:xfrm>
          <a:prstGeom prst="roundRect">
            <a:avLst>
              <a:gd name="adj" fmla="val 85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财务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id="{D8A562E4-78B9-4088-A27D-21384B42F67B}"/>
              </a:ext>
            </a:extLst>
          </p:cNvPr>
          <p:cNvSpPr/>
          <p:nvPr/>
        </p:nvSpPr>
        <p:spPr>
          <a:xfrm>
            <a:off x="3126972" y="1549155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箭头: 右 144">
            <a:extLst>
              <a:ext uri="{FF2B5EF4-FFF2-40B4-BE49-F238E27FC236}">
                <a16:creationId xmlns:a16="http://schemas.microsoft.com/office/drawing/2014/main" id="{7072B591-F805-4597-BAD1-8F44D26D9257}"/>
              </a:ext>
            </a:extLst>
          </p:cNvPr>
          <p:cNvSpPr/>
          <p:nvPr/>
        </p:nvSpPr>
        <p:spPr>
          <a:xfrm>
            <a:off x="6282447" y="1549155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C01DCF44-B334-4B63-B4AF-F90EEAEDA5DC}"/>
              </a:ext>
            </a:extLst>
          </p:cNvPr>
          <p:cNvSpPr/>
          <p:nvPr/>
        </p:nvSpPr>
        <p:spPr>
          <a:xfrm>
            <a:off x="5303578" y="1456879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生产计划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8EC83DC1-0D22-4199-AC30-A3549A4FFB2D}"/>
              </a:ext>
            </a:extLst>
          </p:cNvPr>
          <p:cNvSpPr/>
          <p:nvPr/>
        </p:nvSpPr>
        <p:spPr>
          <a:xfrm>
            <a:off x="8448822" y="1549155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78124D26-4F64-46C7-AC60-725987387E6A}"/>
              </a:ext>
            </a:extLst>
          </p:cNvPr>
          <p:cNvSpPr/>
          <p:nvPr/>
        </p:nvSpPr>
        <p:spPr>
          <a:xfrm>
            <a:off x="8679281" y="1410513"/>
            <a:ext cx="1128238" cy="535653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ABF53AC3-32DA-41A9-93DF-EFD6D2422570}"/>
              </a:ext>
            </a:extLst>
          </p:cNvPr>
          <p:cNvSpPr/>
          <p:nvPr/>
        </p:nvSpPr>
        <p:spPr>
          <a:xfrm>
            <a:off x="8736058" y="1456879"/>
            <a:ext cx="999031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供应商发料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818AAF7-BC6A-4E37-ABF7-00255E217AB0}"/>
              </a:ext>
            </a:extLst>
          </p:cNvPr>
          <p:cNvSpPr txBox="1"/>
          <p:nvPr/>
        </p:nvSpPr>
        <p:spPr>
          <a:xfrm>
            <a:off x="8614978" y="1145066"/>
            <a:ext cx="7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供应商</a:t>
            </a: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9F87C000-91DE-41F5-BFF1-D2FCBA4B9663}"/>
              </a:ext>
            </a:extLst>
          </p:cNvPr>
          <p:cNvSpPr/>
          <p:nvPr/>
        </p:nvSpPr>
        <p:spPr>
          <a:xfrm>
            <a:off x="10127235" y="1402282"/>
            <a:ext cx="1892489" cy="1557736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38E4658B-35BE-466F-A0F1-EFC0D973DC7D}"/>
              </a:ext>
            </a:extLst>
          </p:cNvPr>
          <p:cNvSpPr/>
          <p:nvPr/>
        </p:nvSpPr>
        <p:spPr>
          <a:xfrm>
            <a:off x="10617728" y="1464968"/>
            <a:ext cx="87283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原材料收货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3E91CC4-63B4-495B-B9F4-3C2CD698A8F4}"/>
              </a:ext>
            </a:extLst>
          </p:cNvPr>
          <p:cNvSpPr txBox="1"/>
          <p:nvPr/>
        </p:nvSpPr>
        <p:spPr>
          <a:xfrm>
            <a:off x="10062933" y="1136835"/>
            <a:ext cx="108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原材料管理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493F4917-6535-4E3B-94FA-270831C58BC9}"/>
              </a:ext>
            </a:extLst>
          </p:cNvPr>
          <p:cNvSpPr/>
          <p:nvPr/>
        </p:nvSpPr>
        <p:spPr>
          <a:xfrm>
            <a:off x="10169848" y="1962808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原材料入库</a:t>
            </a:r>
          </a:p>
        </p:txBody>
      </p:sp>
      <p:sp>
        <p:nvSpPr>
          <p:cNvPr id="176" name="箭头: 右 175">
            <a:extLst>
              <a:ext uri="{FF2B5EF4-FFF2-40B4-BE49-F238E27FC236}">
                <a16:creationId xmlns:a16="http://schemas.microsoft.com/office/drawing/2014/main" id="{8E044E44-42DC-44F6-865B-0D6EF4F1DB2F}"/>
              </a:ext>
            </a:extLst>
          </p:cNvPr>
          <p:cNvSpPr/>
          <p:nvPr/>
        </p:nvSpPr>
        <p:spPr>
          <a:xfrm>
            <a:off x="9881629" y="1549155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6ACC49C5-6A60-4052-9F45-456B2EFCACBE}"/>
              </a:ext>
            </a:extLst>
          </p:cNvPr>
          <p:cNvSpPr/>
          <p:nvPr/>
        </p:nvSpPr>
        <p:spPr>
          <a:xfrm>
            <a:off x="11106985" y="1962808"/>
            <a:ext cx="872835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原材料库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B0EBEFE-AAB6-4759-86FD-B3748B1730AC}"/>
              </a:ext>
            </a:extLst>
          </p:cNvPr>
          <p:cNvSpPr/>
          <p:nvPr/>
        </p:nvSpPr>
        <p:spPr>
          <a:xfrm>
            <a:off x="10669342" y="2441921"/>
            <a:ext cx="87283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发料配送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2A6178C9-AAEA-4A6D-9FEE-1BC679AAFA53}"/>
              </a:ext>
            </a:extLst>
          </p:cNvPr>
          <p:cNvSpPr/>
          <p:nvPr/>
        </p:nvSpPr>
        <p:spPr>
          <a:xfrm flipH="1">
            <a:off x="9883928" y="2454229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F1D805D-4793-4A9D-BA79-45373B0E68C2}"/>
              </a:ext>
            </a:extLst>
          </p:cNvPr>
          <p:cNvSpPr/>
          <p:nvPr/>
        </p:nvSpPr>
        <p:spPr>
          <a:xfrm>
            <a:off x="8736058" y="2326242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收料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F9F1B99-07CF-47B0-A87B-4215E122D545}"/>
              </a:ext>
            </a:extLst>
          </p:cNvPr>
          <p:cNvSpPr/>
          <p:nvPr/>
        </p:nvSpPr>
        <p:spPr>
          <a:xfrm>
            <a:off x="8738019" y="2628418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投料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48407C9-EB92-416C-948F-5098B938DFDA}"/>
              </a:ext>
            </a:extLst>
          </p:cNvPr>
          <p:cNvSpPr/>
          <p:nvPr/>
        </p:nvSpPr>
        <p:spPr>
          <a:xfrm>
            <a:off x="7652278" y="2326242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混合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E14A0F2-44F3-47F3-8863-02EDAD517D67}"/>
              </a:ext>
            </a:extLst>
          </p:cNvPr>
          <p:cNvSpPr/>
          <p:nvPr/>
        </p:nvSpPr>
        <p:spPr>
          <a:xfrm>
            <a:off x="7658969" y="2628418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包装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0ADD416C-518B-4872-9CE1-35FF8EF2DB84}"/>
              </a:ext>
            </a:extLst>
          </p:cNvPr>
          <p:cNvSpPr/>
          <p:nvPr/>
        </p:nvSpPr>
        <p:spPr>
          <a:xfrm>
            <a:off x="6568498" y="2326242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喷码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0B8A610-EF83-463D-A0AA-2CF76BBAD74E}"/>
              </a:ext>
            </a:extLst>
          </p:cNvPr>
          <p:cNvSpPr/>
          <p:nvPr/>
        </p:nvSpPr>
        <p:spPr>
          <a:xfrm>
            <a:off x="6579919" y="2628418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码垛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DC002BE-786A-43FB-B103-C3812E5A76BC}"/>
              </a:ext>
            </a:extLst>
          </p:cNvPr>
          <p:cNvSpPr/>
          <p:nvPr/>
        </p:nvSpPr>
        <p:spPr>
          <a:xfrm>
            <a:off x="3358860" y="2251532"/>
            <a:ext cx="2831276" cy="697454"/>
          </a:xfrm>
          <a:prstGeom prst="roundRect">
            <a:avLst>
              <a:gd name="adj" fmla="val 5952"/>
            </a:avLst>
          </a:prstGeom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4412965-3EE0-4503-BCEE-18DAF0685A54}"/>
              </a:ext>
            </a:extLst>
          </p:cNvPr>
          <p:cNvSpPr txBox="1"/>
          <p:nvPr/>
        </p:nvSpPr>
        <p:spPr>
          <a:xfrm>
            <a:off x="3373946" y="1967582"/>
            <a:ext cx="125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产成品管理</a:t>
            </a:r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ABD2687A-683C-4005-BC26-D8BFAEFAC0E5}"/>
              </a:ext>
            </a:extLst>
          </p:cNvPr>
          <p:cNvSpPr/>
          <p:nvPr/>
        </p:nvSpPr>
        <p:spPr>
          <a:xfrm flipH="1">
            <a:off x="6256058" y="2457496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C3F8FDB-2F1E-4B1F-A412-7C2967375BE8}"/>
              </a:ext>
            </a:extLst>
          </p:cNvPr>
          <p:cNvSpPr/>
          <p:nvPr/>
        </p:nvSpPr>
        <p:spPr>
          <a:xfrm>
            <a:off x="3604246" y="2330074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成品发货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A7D7D3-9F68-4C5F-AC2D-2A09687D101F}"/>
              </a:ext>
            </a:extLst>
          </p:cNvPr>
          <p:cNvSpPr/>
          <p:nvPr/>
        </p:nvSpPr>
        <p:spPr>
          <a:xfrm>
            <a:off x="4915491" y="2321859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成品待检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97E9CDF-15DD-44AE-AFAB-82B8A826A830}"/>
              </a:ext>
            </a:extLst>
          </p:cNvPr>
          <p:cNvSpPr/>
          <p:nvPr/>
        </p:nvSpPr>
        <p:spPr>
          <a:xfrm>
            <a:off x="4915491" y="2635422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成品入库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AADCF8C-2AB2-4FAD-88F4-10508D37C09B}"/>
              </a:ext>
            </a:extLst>
          </p:cNvPr>
          <p:cNvSpPr/>
          <p:nvPr/>
        </p:nvSpPr>
        <p:spPr>
          <a:xfrm>
            <a:off x="3604246" y="2627000"/>
            <a:ext cx="999031" cy="245279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成品库</a:t>
            </a: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21AD485D-56C3-4DF7-8CD7-5ED213AF6D1C}"/>
              </a:ext>
            </a:extLst>
          </p:cNvPr>
          <p:cNvSpPr/>
          <p:nvPr/>
        </p:nvSpPr>
        <p:spPr>
          <a:xfrm flipH="1">
            <a:off x="3119776" y="2466923"/>
            <a:ext cx="165591" cy="2602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5D3480-46BA-45CB-AA6E-6F36DAE3C6A4}"/>
              </a:ext>
            </a:extLst>
          </p:cNvPr>
          <p:cNvSpPr/>
          <p:nvPr/>
        </p:nvSpPr>
        <p:spPr>
          <a:xfrm>
            <a:off x="6861078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生产过程质量检测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93BA9600-E20F-406A-AF6D-0CDC04626658}"/>
              </a:ext>
            </a:extLst>
          </p:cNvPr>
          <p:cNvSpPr/>
          <p:nvPr/>
        </p:nvSpPr>
        <p:spPr>
          <a:xfrm>
            <a:off x="4964927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成品入库检测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8A85301A-A2F4-4DBA-9975-582931DC41B3}"/>
              </a:ext>
            </a:extLst>
          </p:cNvPr>
          <p:cNvSpPr/>
          <p:nvPr/>
        </p:nvSpPr>
        <p:spPr>
          <a:xfrm>
            <a:off x="10653381" y="3224075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售后质量管理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8919C8A8-E2FC-4403-93E6-731AF7BA2466}"/>
              </a:ext>
            </a:extLst>
          </p:cNvPr>
          <p:cNvSpPr/>
          <p:nvPr/>
        </p:nvSpPr>
        <p:spPr>
          <a:xfrm>
            <a:off x="10675591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资金管理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C160791-9D67-40DF-B95D-D6472A300DF4}"/>
              </a:ext>
            </a:extLst>
          </p:cNvPr>
          <p:cNvSpPr/>
          <p:nvPr/>
        </p:nvSpPr>
        <p:spPr>
          <a:xfrm>
            <a:off x="4338329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成本管理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394305D-8E66-4552-BFCB-DA50ADCFD27C}"/>
              </a:ext>
            </a:extLst>
          </p:cNvPr>
          <p:cNvSpPr/>
          <p:nvPr/>
        </p:nvSpPr>
        <p:spPr>
          <a:xfrm>
            <a:off x="5922644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成本分析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BB0ED19-805B-409A-B34A-18125DF7C22D}"/>
              </a:ext>
            </a:extLst>
          </p:cNvPr>
          <p:cNvSpPr/>
          <p:nvPr/>
        </p:nvSpPr>
        <p:spPr>
          <a:xfrm>
            <a:off x="2754014" y="3913430"/>
            <a:ext cx="1336916" cy="427332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应收账款管理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8B7219B1-D85F-4764-8745-D2D33EE88FC2}"/>
              </a:ext>
            </a:extLst>
          </p:cNvPr>
          <p:cNvSpPr/>
          <p:nvPr/>
        </p:nvSpPr>
        <p:spPr>
          <a:xfrm>
            <a:off x="1199227" y="4551908"/>
            <a:ext cx="135102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E7B6B36B-C187-4BBB-ABFF-78C1FC1E996D}"/>
              </a:ext>
            </a:extLst>
          </p:cNvPr>
          <p:cNvSpPr/>
          <p:nvPr/>
        </p:nvSpPr>
        <p:spPr>
          <a:xfrm>
            <a:off x="3055610" y="4551909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设备备件管理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8F2F96BA-11F8-41C1-999A-2FEFA584FFE6}"/>
              </a:ext>
            </a:extLst>
          </p:cNvPr>
          <p:cNvSpPr/>
          <p:nvPr/>
        </p:nvSpPr>
        <p:spPr>
          <a:xfrm>
            <a:off x="4911993" y="4551909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设备点检</a:t>
            </a: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1431422F-3D51-442B-8801-E7193A709210}"/>
              </a:ext>
            </a:extLst>
          </p:cNvPr>
          <p:cNvSpPr/>
          <p:nvPr/>
        </p:nvSpPr>
        <p:spPr>
          <a:xfrm>
            <a:off x="6768376" y="4551909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设备保养</a:t>
            </a: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207D8643-91AB-4AED-8DBE-53CC758D491F}"/>
              </a:ext>
            </a:extLst>
          </p:cNvPr>
          <p:cNvSpPr/>
          <p:nvPr/>
        </p:nvSpPr>
        <p:spPr>
          <a:xfrm>
            <a:off x="8624759" y="4551909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设备维修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3C9DE810-EF06-4AEB-8551-5F8985EADDBE}"/>
              </a:ext>
            </a:extLst>
          </p:cNvPr>
          <p:cNvSpPr/>
          <p:nvPr/>
        </p:nvSpPr>
        <p:spPr>
          <a:xfrm>
            <a:off x="10481141" y="4551909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设备</a:t>
            </a: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报废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E8EBF302-8A43-45E2-8337-18DAAEB94562}"/>
              </a:ext>
            </a:extLst>
          </p:cNvPr>
          <p:cNvSpPr/>
          <p:nvPr/>
        </p:nvSpPr>
        <p:spPr>
          <a:xfrm>
            <a:off x="1194676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废水监测</a:t>
            </a: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39659F3D-EC44-4F25-8114-0970DB545D18}"/>
              </a:ext>
            </a:extLst>
          </p:cNvPr>
          <p:cNvSpPr/>
          <p:nvPr/>
        </p:nvSpPr>
        <p:spPr>
          <a:xfrm>
            <a:off x="3051853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废气监测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CD2189E6-CBB9-432F-A382-18F84F3299EC}"/>
              </a:ext>
            </a:extLst>
          </p:cNvPr>
          <p:cNvSpPr/>
          <p:nvPr/>
        </p:nvSpPr>
        <p:spPr>
          <a:xfrm>
            <a:off x="4909030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噪音监测</a:t>
            </a: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9D5681ED-D6F9-480F-88B0-C851F90233D2}"/>
              </a:ext>
            </a:extLst>
          </p:cNvPr>
          <p:cNvSpPr/>
          <p:nvPr/>
        </p:nvSpPr>
        <p:spPr>
          <a:xfrm>
            <a:off x="6766207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一般固废处理</a:t>
            </a: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D0555F79-1666-49B2-88A3-6593D4D50333}"/>
              </a:ext>
            </a:extLst>
          </p:cNvPr>
          <p:cNvSpPr/>
          <p:nvPr/>
        </p:nvSpPr>
        <p:spPr>
          <a:xfrm>
            <a:off x="8623384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危险固废处理</a:t>
            </a: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D14DBCD-956B-441C-B931-0FD03E44F443}"/>
              </a:ext>
            </a:extLst>
          </p:cNvPr>
          <p:cNvSpPr/>
          <p:nvPr/>
        </p:nvSpPr>
        <p:spPr>
          <a:xfrm>
            <a:off x="10480561" y="5431013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三标一体化管理</a:t>
            </a: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2C788545-5869-4CEF-AC43-800645C74F50}"/>
              </a:ext>
            </a:extLst>
          </p:cNvPr>
          <p:cNvSpPr/>
          <p:nvPr/>
        </p:nvSpPr>
        <p:spPr>
          <a:xfrm>
            <a:off x="2128922" y="5854165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水</a:t>
            </a: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6D3364B4-1816-46A9-B69D-76B04D679E51}"/>
              </a:ext>
            </a:extLst>
          </p:cNvPr>
          <p:cNvSpPr/>
          <p:nvPr/>
        </p:nvSpPr>
        <p:spPr>
          <a:xfrm>
            <a:off x="3881456" y="5854165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7F272C1B-4D9A-4264-8FB3-97FCE77B3391}"/>
              </a:ext>
            </a:extLst>
          </p:cNvPr>
          <p:cNvSpPr/>
          <p:nvPr/>
        </p:nvSpPr>
        <p:spPr>
          <a:xfrm>
            <a:off x="5633990" y="5854165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天然气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8E5CE047-3C2D-4F4B-85FC-5AFDAF616233}"/>
              </a:ext>
            </a:extLst>
          </p:cNvPr>
          <p:cNvSpPr/>
          <p:nvPr/>
        </p:nvSpPr>
        <p:spPr>
          <a:xfrm>
            <a:off x="7386524" y="5854165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压缩空气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058A4E4E-4345-4FC0-BC74-CDE8872C16A4}"/>
              </a:ext>
            </a:extLst>
          </p:cNvPr>
          <p:cNvSpPr/>
          <p:nvPr/>
        </p:nvSpPr>
        <p:spPr>
          <a:xfrm>
            <a:off x="9139060" y="5854165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油</a:t>
            </a: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319FF897-B615-4E8F-9F33-BF6663E1D123}"/>
              </a:ext>
            </a:extLst>
          </p:cNvPr>
          <p:cNvCxnSpPr>
            <a:endCxn id="98" idx="3"/>
          </p:cNvCxnSpPr>
          <p:nvPr/>
        </p:nvCxnSpPr>
        <p:spPr>
          <a:xfrm rot="5400000">
            <a:off x="8167343" y="2990670"/>
            <a:ext cx="477723" cy="4164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B40711C3-81D0-4B80-A601-FB7A025DEBC8}"/>
              </a:ext>
            </a:extLst>
          </p:cNvPr>
          <p:cNvCxnSpPr>
            <a:stCxn id="173" idx="1"/>
          </p:cNvCxnSpPr>
          <p:nvPr/>
        </p:nvCxnSpPr>
        <p:spPr>
          <a:xfrm rot="10800000" flipV="1">
            <a:off x="9735090" y="1678633"/>
            <a:ext cx="882639" cy="15454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356A7CF2-E3E9-4E2B-8DBD-062C53321308}"/>
              </a:ext>
            </a:extLst>
          </p:cNvPr>
          <p:cNvCxnSpPr>
            <a:cxnSpLocks/>
            <a:stCxn id="175" idx="2"/>
            <a:endCxn id="118" idx="3"/>
          </p:cNvCxnSpPr>
          <p:nvPr/>
        </p:nvCxnSpPr>
        <p:spPr>
          <a:xfrm rot="5400000">
            <a:off x="9648750" y="3169580"/>
            <a:ext cx="1736956" cy="1780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2B94BE3A-B180-4BC3-B83D-5B828C83EA7F}"/>
              </a:ext>
            </a:extLst>
          </p:cNvPr>
          <p:cNvCxnSpPr>
            <a:stCxn id="94" idx="1"/>
            <a:endCxn id="99" idx="1"/>
          </p:cNvCxnSpPr>
          <p:nvPr/>
        </p:nvCxnSpPr>
        <p:spPr>
          <a:xfrm rot="10800000" flipH="1" flipV="1">
            <a:off x="4915491" y="2444499"/>
            <a:ext cx="49436" cy="993242"/>
          </a:xfrm>
          <a:prstGeom prst="curvedConnector3">
            <a:avLst>
              <a:gd name="adj1" fmla="val -4624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6213AC19-872A-4829-8589-101334ABE389}"/>
              </a:ext>
            </a:extLst>
          </p:cNvPr>
          <p:cNvCxnSpPr>
            <a:endCxn id="122" idx="1"/>
          </p:cNvCxnSpPr>
          <p:nvPr/>
        </p:nvCxnSpPr>
        <p:spPr>
          <a:xfrm rot="16200000" flipH="1">
            <a:off x="1991044" y="3364126"/>
            <a:ext cx="1303518" cy="2224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EE35F2DF-9990-4F6F-971B-95C6B864F094}"/>
              </a:ext>
            </a:extLst>
          </p:cNvPr>
          <p:cNvCxnSpPr>
            <a:stCxn id="95" idx="3"/>
          </p:cNvCxnSpPr>
          <p:nvPr/>
        </p:nvCxnSpPr>
        <p:spPr>
          <a:xfrm>
            <a:off x="5914522" y="2758062"/>
            <a:ext cx="881399" cy="12103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A8F3DDFF-9633-4F07-8675-29D9F0586E71}"/>
              </a:ext>
            </a:extLst>
          </p:cNvPr>
          <p:cNvCxnSpPr/>
          <p:nvPr/>
        </p:nvCxnSpPr>
        <p:spPr>
          <a:xfrm rot="5400000">
            <a:off x="5317733" y="3363383"/>
            <a:ext cx="1695632" cy="851107"/>
          </a:xfrm>
          <a:prstGeom prst="curvedConnector3">
            <a:avLst>
              <a:gd name="adj1" fmla="val 455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95B7B5-E06A-4CC1-B142-2EB4A6249B95}"/>
              </a:ext>
            </a:extLst>
          </p:cNvPr>
          <p:cNvSpPr txBox="1"/>
          <p:nvPr/>
        </p:nvSpPr>
        <p:spPr>
          <a:xfrm>
            <a:off x="5533534" y="6458612"/>
            <a:ext cx="6571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绿色：中试线、工厂关键业务节点    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灰色：工厂关键业务节点     </a:t>
            </a:r>
            <a:r>
              <a:rPr lang="zh-CN" altLang="en-US" sz="1200" dirty="0">
                <a:solidFill>
                  <a:schemeClr val="accent2"/>
                </a:solidFill>
              </a:rPr>
              <a:t>橙色：当前领域模块核心功能 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4FCDBB6B-0AAB-49EE-B1BB-A123C50C31D5}"/>
              </a:ext>
            </a:extLst>
          </p:cNvPr>
          <p:cNvSpPr/>
          <p:nvPr/>
        </p:nvSpPr>
        <p:spPr>
          <a:xfrm>
            <a:off x="2166340" y="4975260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安全培训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A4D363E-FF0F-439B-B87F-E8EA2D51D253}"/>
              </a:ext>
            </a:extLst>
          </p:cNvPr>
          <p:cNvSpPr/>
          <p:nvPr/>
        </p:nvSpPr>
        <p:spPr>
          <a:xfrm>
            <a:off x="3912730" y="4975260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事故处理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989E7E3-C6B4-4EE0-916E-EE4595DA4C97}"/>
              </a:ext>
            </a:extLst>
          </p:cNvPr>
          <p:cNvSpPr/>
          <p:nvPr/>
        </p:nvSpPr>
        <p:spPr>
          <a:xfrm>
            <a:off x="5659120" y="4975260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危险作业指导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8F5A3C6-42A5-43F1-B6BF-96C502758537}"/>
              </a:ext>
            </a:extLst>
          </p:cNvPr>
          <p:cNvSpPr/>
          <p:nvPr/>
        </p:nvSpPr>
        <p:spPr>
          <a:xfrm>
            <a:off x="7405510" y="4975260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消防管理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C1F22BB-E030-456E-863F-899F29BB9543}"/>
              </a:ext>
            </a:extLst>
          </p:cNvPr>
          <p:cNvSpPr/>
          <p:nvPr/>
        </p:nvSpPr>
        <p:spPr>
          <a:xfrm>
            <a:off x="9151899" y="4975260"/>
            <a:ext cx="1336916" cy="360000"/>
          </a:xfrm>
          <a:prstGeom prst="roundRect">
            <a:avLst>
              <a:gd name="adj" fmla="val 2065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危险品处理</a:t>
            </a:r>
          </a:p>
        </p:txBody>
      </p:sp>
    </p:spTree>
    <p:extLst>
      <p:ext uri="{BB962C8B-B14F-4D97-AF65-F5344CB8AC3E}">
        <p14:creationId xmlns:p14="http://schemas.microsoft.com/office/powerpoint/2010/main" val="32164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177</Words>
  <Application>Microsoft Office PowerPoint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方正粗黑宋简体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津彬</dc:creator>
  <cp:lastModifiedBy>曹津彬</cp:lastModifiedBy>
  <cp:revision>19</cp:revision>
  <dcterms:created xsi:type="dcterms:W3CDTF">2022-04-17T08:19:57Z</dcterms:created>
  <dcterms:modified xsi:type="dcterms:W3CDTF">2022-05-07T07:37:30Z</dcterms:modified>
</cp:coreProperties>
</file>