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3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F1423"/>
    <a:srgbClr val="BBBBBB"/>
    <a:srgbClr val="AADB1E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1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3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479282"/>
            <a:ext cx="12192000" cy="3787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8" name="矩形 37"/>
          <p:cNvSpPr/>
          <p:nvPr userDrawn="1"/>
        </p:nvSpPr>
        <p:spPr bwMode="auto">
          <a:xfrm>
            <a:off x="0" y="6478488"/>
            <a:ext cx="1132840" cy="401583"/>
          </a:xfrm>
          <a:prstGeom prst="rect">
            <a:avLst/>
          </a:prstGeom>
          <a:solidFill>
            <a:srgbClr val="AADB1E"/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endParaRPr lang="zh-CN" altLang="en-US" sz="1600" b="1" dirty="0"/>
          </a:p>
        </p:txBody>
      </p: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>
          <a:xfrm>
            <a:off x="9408368" y="6492875"/>
            <a:ext cx="244827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Page </a:t>
            </a:r>
            <a:fld id="{0C913308-F349-4B6D-A68A-DD1791B4A57B}" type="slidenum"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 hasCustomPrompt="1"/>
          </p:nvPr>
        </p:nvSpPr>
        <p:spPr>
          <a:xfrm>
            <a:off x="512763" y="693057"/>
            <a:ext cx="11166475" cy="5640013"/>
          </a:xfrm>
        </p:spPr>
        <p:txBody>
          <a:bodyPr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zh-CN" altLang="en-US" dirty="0"/>
          </a:p>
        </p:txBody>
      </p:sp>
      <p:sp>
        <p:nvSpPr>
          <p:cNvPr id="20" name="Freeform 6"/>
          <p:cNvSpPr>
            <a:spLocks noEditPoints="1"/>
          </p:cNvSpPr>
          <p:nvPr userDrawn="1"/>
        </p:nvSpPr>
        <p:spPr bwMode="auto">
          <a:xfrm>
            <a:off x="777875" y="6613538"/>
            <a:ext cx="106363" cy="107945"/>
          </a:xfrm>
          <a:custGeom>
            <a:avLst/>
            <a:gdLst>
              <a:gd name="T0" fmla="*/ 991 w 1407"/>
              <a:gd name="T1" fmla="*/ 874 h 1434"/>
              <a:gd name="T2" fmla="*/ 984 w 1407"/>
              <a:gd name="T3" fmla="*/ 948 h 1434"/>
              <a:gd name="T4" fmla="*/ 960 w 1407"/>
              <a:gd name="T5" fmla="*/ 1000 h 1434"/>
              <a:gd name="T6" fmla="*/ 914 w 1407"/>
              <a:gd name="T7" fmla="*/ 1047 h 1434"/>
              <a:gd name="T8" fmla="*/ 848 w 1407"/>
              <a:gd name="T9" fmla="*/ 1079 h 1434"/>
              <a:gd name="T10" fmla="*/ 764 w 1407"/>
              <a:gd name="T11" fmla="*/ 1096 h 1434"/>
              <a:gd name="T12" fmla="*/ 670 w 1407"/>
              <a:gd name="T13" fmla="*/ 1098 h 1434"/>
              <a:gd name="T14" fmla="*/ 585 w 1407"/>
              <a:gd name="T15" fmla="*/ 1085 h 1434"/>
              <a:gd name="T16" fmla="*/ 514 w 1407"/>
              <a:gd name="T17" fmla="*/ 1056 h 1434"/>
              <a:gd name="T18" fmla="*/ 462 w 1407"/>
              <a:gd name="T19" fmla="*/ 1013 h 1434"/>
              <a:gd name="T20" fmla="*/ 433 w 1407"/>
              <a:gd name="T21" fmla="*/ 961 h 1434"/>
              <a:gd name="T22" fmla="*/ 423 w 1407"/>
              <a:gd name="T23" fmla="*/ 895 h 1434"/>
              <a:gd name="T24" fmla="*/ 420 w 1407"/>
              <a:gd name="T25" fmla="*/ 779 h 1434"/>
              <a:gd name="T26" fmla="*/ 422 w 1407"/>
              <a:gd name="T27" fmla="*/ 559 h 1434"/>
              <a:gd name="T28" fmla="*/ 430 w 1407"/>
              <a:gd name="T29" fmla="*/ 486 h 1434"/>
              <a:gd name="T30" fmla="*/ 453 w 1407"/>
              <a:gd name="T31" fmla="*/ 432 h 1434"/>
              <a:gd name="T32" fmla="*/ 500 w 1407"/>
              <a:gd name="T33" fmla="*/ 387 h 1434"/>
              <a:gd name="T34" fmla="*/ 566 w 1407"/>
              <a:gd name="T35" fmla="*/ 355 h 1434"/>
              <a:gd name="T36" fmla="*/ 649 w 1407"/>
              <a:gd name="T37" fmla="*/ 337 h 1434"/>
              <a:gd name="T38" fmla="*/ 744 w 1407"/>
              <a:gd name="T39" fmla="*/ 335 h 1434"/>
              <a:gd name="T40" fmla="*/ 828 w 1407"/>
              <a:gd name="T41" fmla="*/ 349 h 1434"/>
              <a:gd name="T42" fmla="*/ 898 w 1407"/>
              <a:gd name="T43" fmla="*/ 378 h 1434"/>
              <a:gd name="T44" fmla="*/ 951 w 1407"/>
              <a:gd name="T45" fmla="*/ 421 h 1434"/>
              <a:gd name="T46" fmla="*/ 981 w 1407"/>
              <a:gd name="T47" fmla="*/ 473 h 1434"/>
              <a:gd name="T48" fmla="*/ 990 w 1407"/>
              <a:gd name="T49" fmla="*/ 539 h 1434"/>
              <a:gd name="T50" fmla="*/ 993 w 1407"/>
              <a:gd name="T51" fmla="*/ 654 h 1434"/>
              <a:gd name="T52" fmla="*/ 1382 w 1407"/>
              <a:gd name="T53" fmla="*/ 270 h 1434"/>
              <a:gd name="T54" fmla="*/ 1355 w 1407"/>
              <a:gd name="T55" fmla="*/ 220 h 1434"/>
              <a:gd name="T56" fmla="*/ 1258 w 1407"/>
              <a:gd name="T57" fmla="*/ 127 h 1434"/>
              <a:gd name="T58" fmla="*/ 1113 w 1407"/>
              <a:gd name="T59" fmla="*/ 56 h 1434"/>
              <a:gd name="T60" fmla="*/ 923 w 1407"/>
              <a:gd name="T61" fmla="*/ 14 h 1434"/>
              <a:gd name="T62" fmla="*/ 704 w 1407"/>
              <a:gd name="T63" fmla="*/ 0 h 1434"/>
              <a:gd name="T64" fmla="*/ 476 w 1407"/>
              <a:gd name="T65" fmla="*/ 14 h 1434"/>
              <a:gd name="T66" fmla="*/ 286 w 1407"/>
              <a:gd name="T67" fmla="*/ 59 h 1434"/>
              <a:gd name="T68" fmla="*/ 144 w 1407"/>
              <a:gd name="T69" fmla="*/ 131 h 1434"/>
              <a:gd name="T70" fmla="*/ 51 w 1407"/>
              <a:gd name="T71" fmla="*/ 223 h 1434"/>
              <a:gd name="T72" fmla="*/ 26 w 1407"/>
              <a:gd name="T73" fmla="*/ 273 h 1434"/>
              <a:gd name="T74" fmla="*/ 10 w 1407"/>
              <a:gd name="T75" fmla="*/ 356 h 1434"/>
              <a:gd name="T76" fmla="*/ 1 w 1407"/>
              <a:gd name="T77" fmla="*/ 549 h 1434"/>
              <a:gd name="T78" fmla="*/ 3 w 1407"/>
              <a:gd name="T79" fmla="*/ 975 h 1434"/>
              <a:gd name="T80" fmla="*/ 17 w 1407"/>
              <a:gd name="T81" fmla="*/ 1131 h 1434"/>
              <a:gd name="T82" fmla="*/ 36 w 1407"/>
              <a:gd name="T83" fmla="*/ 1184 h 1434"/>
              <a:gd name="T84" fmla="*/ 85 w 1407"/>
              <a:gd name="T85" fmla="*/ 1252 h 1434"/>
              <a:gd name="T86" fmla="*/ 203 w 1407"/>
              <a:gd name="T87" fmla="*/ 1338 h 1434"/>
              <a:gd name="T88" fmla="*/ 367 w 1407"/>
              <a:gd name="T89" fmla="*/ 1398 h 1434"/>
              <a:gd name="T90" fmla="*/ 569 w 1407"/>
              <a:gd name="T91" fmla="*/ 1429 h 1434"/>
              <a:gd name="T92" fmla="*/ 799 w 1407"/>
              <a:gd name="T93" fmla="*/ 1431 h 1434"/>
              <a:gd name="T94" fmla="*/ 1013 w 1407"/>
              <a:gd name="T95" fmla="*/ 1404 h 1434"/>
              <a:gd name="T96" fmla="*/ 1184 w 1407"/>
              <a:gd name="T97" fmla="*/ 1349 h 1434"/>
              <a:gd name="T98" fmla="*/ 1307 w 1407"/>
              <a:gd name="T99" fmla="*/ 1268 h 1434"/>
              <a:gd name="T100" fmla="*/ 1368 w 1407"/>
              <a:gd name="T101" fmla="*/ 1191 h 1434"/>
              <a:gd name="T102" fmla="*/ 1389 w 1407"/>
              <a:gd name="T103" fmla="*/ 1139 h 1434"/>
              <a:gd name="T104" fmla="*/ 1403 w 1407"/>
              <a:gd name="T105" fmla="*/ 1012 h 1434"/>
              <a:gd name="T106" fmla="*/ 1407 w 1407"/>
              <a:gd name="T107" fmla="*/ 599 h 1434"/>
              <a:gd name="T108" fmla="*/ 1400 w 1407"/>
              <a:gd name="T109" fmla="*/ 383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07" h="1434">
                <a:moveTo>
                  <a:pt x="993" y="779"/>
                </a:moveTo>
                <a:lnTo>
                  <a:pt x="993" y="806"/>
                </a:lnTo>
                <a:lnTo>
                  <a:pt x="992" y="831"/>
                </a:lnTo>
                <a:lnTo>
                  <a:pt x="992" y="854"/>
                </a:lnTo>
                <a:lnTo>
                  <a:pt x="991" y="874"/>
                </a:lnTo>
                <a:lnTo>
                  <a:pt x="990" y="893"/>
                </a:lnTo>
                <a:lnTo>
                  <a:pt x="989" y="909"/>
                </a:lnTo>
                <a:lnTo>
                  <a:pt x="988" y="924"/>
                </a:lnTo>
                <a:lnTo>
                  <a:pt x="986" y="936"/>
                </a:lnTo>
                <a:lnTo>
                  <a:pt x="984" y="948"/>
                </a:lnTo>
                <a:lnTo>
                  <a:pt x="981" y="959"/>
                </a:lnTo>
                <a:lnTo>
                  <a:pt x="977" y="969"/>
                </a:lnTo>
                <a:lnTo>
                  <a:pt x="972" y="981"/>
                </a:lnTo>
                <a:lnTo>
                  <a:pt x="966" y="991"/>
                </a:lnTo>
                <a:lnTo>
                  <a:pt x="960" y="1000"/>
                </a:lnTo>
                <a:lnTo>
                  <a:pt x="952" y="1011"/>
                </a:lnTo>
                <a:lnTo>
                  <a:pt x="944" y="1020"/>
                </a:lnTo>
                <a:lnTo>
                  <a:pt x="934" y="1029"/>
                </a:lnTo>
                <a:lnTo>
                  <a:pt x="924" y="1038"/>
                </a:lnTo>
                <a:lnTo>
                  <a:pt x="914" y="1047"/>
                </a:lnTo>
                <a:lnTo>
                  <a:pt x="902" y="1054"/>
                </a:lnTo>
                <a:lnTo>
                  <a:pt x="889" y="1061"/>
                </a:lnTo>
                <a:lnTo>
                  <a:pt x="877" y="1067"/>
                </a:lnTo>
                <a:lnTo>
                  <a:pt x="862" y="1074"/>
                </a:lnTo>
                <a:lnTo>
                  <a:pt x="848" y="1079"/>
                </a:lnTo>
                <a:lnTo>
                  <a:pt x="832" y="1084"/>
                </a:lnTo>
                <a:lnTo>
                  <a:pt x="816" y="1088"/>
                </a:lnTo>
                <a:lnTo>
                  <a:pt x="799" y="1091"/>
                </a:lnTo>
                <a:lnTo>
                  <a:pt x="782" y="1094"/>
                </a:lnTo>
                <a:lnTo>
                  <a:pt x="764" y="1096"/>
                </a:lnTo>
                <a:lnTo>
                  <a:pt x="746" y="1098"/>
                </a:lnTo>
                <a:lnTo>
                  <a:pt x="726" y="1099"/>
                </a:lnTo>
                <a:lnTo>
                  <a:pt x="707" y="1099"/>
                </a:lnTo>
                <a:lnTo>
                  <a:pt x="688" y="1099"/>
                </a:lnTo>
                <a:lnTo>
                  <a:pt x="670" y="1098"/>
                </a:lnTo>
                <a:lnTo>
                  <a:pt x="652" y="1096"/>
                </a:lnTo>
                <a:lnTo>
                  <a:pt x="635" y="1094"/>
                </a:lnTo>
                <a:lnTo>
                  <a:pt x="617" y="1092"/>
                </a:lnTo>
                <a:lnTo>
                  <a:pt x="601" y="1089"/>
                </a:lnTo>
                <a:lnTo>
                  <a:pt x="585" y="1085"/>
                </a:lnTo>
                <a:lnTo>
                  <a:pt x="570" y="1080"/>
                </a:lnTo>
                <a:lnTo>
                  <a:pt x="554" y="1075"/>
                </a:lnTo>
                <a:lnTo>
                  <a:pt x="541" y="1069"/>
                </a:lnTo>
                <a:lnTo>
                  <a:pt x="527" y="1063"/>
                </a:lnTo>
                <a:lnTo>
                  <a:pt x="514" y="1056"/>
                </a:lnTo>
                <a:lnTo>
                  <a:pt x="503" y="1049"/>
                </a:lnTo>
                <a:lnTo>
                  <a:pt x="491" y="1041"/>
                </a:lnTo>
                <a:lnTo>
                  <a:pt x="481" y="1031"/>
                </a:lnTo>
                <a:lnTo>
                  <a:pt x="472" y="1022"/>
                </a:lnTo>
                <a:lnTo>
                  <a:pt x="462" y="1013"/>
                </a:lnTo>
                <a:lnTo>
                  <a:pt x="455" y="1002"/>
                </a:lnTo>
                <a:lnTo>
                  <a:pt x="448" y="992"/>
                </a:lnTo>
                <a:lnTo>
                  <a:pt x="442" y="982"/>
                </a:lnTo>
                <a:lnTo>
                  <a:pt x="437" y="971"/>
                </a:lnTo>
                <a:lnTo>
                  <a:pt x="433" y="961"/>
                </a:lnTo>
                <a:lnTo>
                  <a:pt x="430" y="950"/>
                </a:lnTo>
                <a:lnTo>
                  <a:pt x="427" y="938"/>
                </a:lnTo>
                <a:lnTo>
                  <a:pt x="426" y="926"/>
                </a:lnTo>
                <a:lnTo>
                  <a:pt x="424" y="911"/>
                </a:lnTo>
                <a:lnTo>
                  <a:pt x="423" y="895"/>
                </a:lnTo>
                <a:lnTo>
                  <a:pt x="422" y="876"/>
                </a:lnTo>
                <a:lnTo>
                  <a:pt x="421" y="855"/>
                </a:lnTo>
                <a:lnTo>
                  <a:pt x="421" y="832"/>
                </a:lnTo>
                <a:lnTo>
                  <a:pt x="421" y="807"/>
                </a:lnTo>
                <a:lnTo>
                  <a:pt x="420" y="779"/>
                </a:lnTo>
                <a:lnTo>
                  <a:pt x="420" y="654"/>
                </a:lnTo>
                <a:lnTo>
                  <a:pt x="421" y="627"/>
                </a:lnTo>
                <a:lnTo>
                  <a:pt x="421" y="603"/>
                </a:lnTo>
                <a:lnTo>
                  <a:pt x="421" y="580"/>
                </a:lnTo>
                <a:lnTo>
                  <a:pt x="422" y="559"/>
                </a:lnTo>
                <a:lnTo>
                  <a:pt x="423" y="541"/>
                </a:lnTo>
                <a:lnTo>
                  <a:pt x="424" y="524"/>
                </a:lnTo>
                <a:lnTo>
                  <a:pt x="425" y="510"/>
                </a:lnTo>
                <a:lnTo>
                  <a:pt x="427" y="497"/>
                </a:lnTo>
                <a:lnTo>
                  <a:pt x="430" y="486"/>
                </a:lnTo>
                <a:lnTo>
                  <a:pt x="433" y="475"/>
                </a:lnTo>
                <a:lnTo>
                  <a:pt x="437" y="464"/>
                </a:lnTo>
                <a:lnTo>
                  <a:pt x="441" y="453"/>
                </a:lnTo>
                <a:lnTo>
                  <a:pt x="447" y="443"/>
                </a:lnTo>
                <a:lnTo>
                  <a:pt x="453" y="432"/>
                </a:lnTo>
                <a:lnTo>
                  <a:pt x="461" y="423"/>
                </a:lnTo>
                <a:lnTo>
                  <a:pt x="470" y="414"/>
                </a:lnTo>
                <a:lnTo>
                  <a:pt x="479" y="403"/>
                </a:lnTo>
                <a:lnTo>
                  <a:pt x="489" y="395"/>
                </a:lnTo>
                <a:lnTo>
                  <a:pt x="500" y="387"/>
                </a:lnTo>
                <a:lnTo>
                  <a:pt x="511" y="380"/>
                </a:lnTo>
                <a:lnTo>
                  <a:pt x="523" y="372"/>
                </a:lnTo>
                <a:lnTo>
                  <a:pt x="537" y="366"/>
                </a:lnTo>
                <a:lnTo>
                  <a:pt x="551" y="360"/>
                </a:lnTo>
                <a:lnTo>
                  <a:pt x="566" y="355"/>
                </a:lnTo>
                <a:lnTo>
                  <a:pt x="581" y="350"/>
                </a:lnTo>
                <a:lnTo>
                  <a:pt x="597" y="346"/>
                </a:lnTo>
                <a:lnTo>
                  <a:pt x="614" y="342"/>
                </a:lnTo>
                <a:lnTo>
                  <a:pt x="631" y="339"/>
                </a:lnTo>
                <a:lnTo>
                  <a:pt x="649" y="337"/>
                </a:lnTo>
                <a:lnTo>
                  <a:pt x="668" y="335"/>
                </a:lnTo>
                <a:lnTo>
                  <a:pt x="687" y="334"/>
                </a:lnTo>
                <a:lnTo>
                  <a:pt x="707" y="334"/>
                </a:lnTo>
                <a:lnTo>
                  <a:pt x="725" y="334"/>
                </a:lnTo>
                <a:lnTo>
                  <a:pt x="744" y="335"/>
                </a:lnTo>
                <a:lnTo>
                  <a:pt x="761" y="337"/>
                </a:lnTo>
                <a:lnTo>
                  <a:pt x="779" y="339"/>
                </a:lnTo>
                <a:lnTo>
                  <a:pt x="796" y="341"/>
                </a:lnTo>
                <a:lnTo>
                  <a:pt x="813" y="346"/>
                </a:lnTo>
                <a:lnTo>
                  <a:pt x="828" y="349"/>
                </a:lnTo>
                <a:lnTo>
                  <a:pt x="844" y="354"/>
                </a:lnTo>
                <a:lnTo>
                  <a:pt x="859" y="359"/>
                </a:lnTo>
                <a:lnTo>
                  <a:pt x="873" y="364"/>
                </a:lnTo>
                <a:lnTo>
                  <a:pt x="886" y="370"/>
                </a:lnTo>
                <a:lnTo>
                  <a:pt x="898" y="378"/>
                </a:lnTo>
                <a:lnTo>
                  <a:pt x="911" y="385"/>
                </a:lnTo>
                <a:lnTo>
                  <a:pt x="922" y="393"/>
                </a:lnTo>
                <a:lnTo>
                  <a:pt x="932" y="402"/>
                </a:lnTo>
                <a:lnTo>
                  <a:pt x="942" y="412"/>
                </a:lnTo>
                <a:lnTo>
                  <a:pt x="951" y="421"/>
                </a:lnTo>
                <a:lnTo>
                  <a:pt x="958" y="431"/>
                </a:lnTo>
                <a:lnTo>
                  <a:pt x="965" y="442"/>
                </a:lnTo>
                <a:lnTo>
                  <a:pt x="971" y="452"/>
                </a:lnTo>
                <a:lnTo>
                  <a:pt x="977" y="462"/>
                </a:lnTo>
                <a:lnTo>
                  <a:pt x="981" y="473"/>
                </a:lnTo>
                <a:lnTo>
                  <a:pt x="984" y="484"/>
                </a:lnTo>
                <a:lnTo>
                  <a:pt x="986" y="495"/>
                </a:lnTo>
                <a:lnTo>
                  <a:pt x="987" y="508"/>
                </a:lnTo>
                <a:lnTo>
                  <a:pt x="989" y="522"/>
                </a:lnTo>
                <a:lnTo>
                  <a:pt x="990" y="539"/>
                </a:lnTo>
                <a:lnTo>
                  <a:pt x="991" y="557"/>
                </a:lnTo>
                <a:lnTo>
                  <a:pt x="992" y="578"/>
                </a:lnTo>
                <a:lnTo>
                  <a:pt x="992" y="602"/>
                </a:lnTo>
                <a:lnTo>
                  <a:pt x="993" y="626"/>
                </a:lnTo>
                <a:lnTo>
                  <a:pt x="993" y="654"/>
                </a:lnTo>
                <a:lnTo>
                  <a:pt x="993" y="779"/>
                </a:lnTo>
                <a:close/>
                <a:moveTo>
                  <a:pt x="1390" y="301"/>
                </a:moveTo>
                <a:lnTo>
                  <a:pt x="1388" y="291"/>
                </a:lnTo>
                <a:lnTo>
                  <a:pt x="1385" y="280"/>
                </a:lnTo>
                <a:lnTo>
                  <a:pt x="1382" y="270"/>
                </a:lnTo>
                <a:lnTo>
                  <a:pt x="1376" y="260"/>
                </a:lnTo>
                <a:lnTo>
                  <a:pt x="1372" y="249"/>
                </a:lnTo>
                <a:lnTo>
                  <a:pt x="1367" y="239"/>
                </a:lnTo>
                <a:lnTo>
                  <a:pt x="1361" y="230"/>
                </a:lnTo>
                <a:lnTo>
                  <a:pt x="1355" y="220"/>
                </a:lnTo>
                <a:lnTo>
                  <a:pt x="1339" y="200"/>
                </a:lnTo>
                <a:lnTo>
                  <a:pt x="1323" y="181"/>
                </a:lnTo>
                <a:lnTo>
                  <a:pt x="1303" y="163"/>
                </a:lnTo>
                <a:lnTo>
                  <a:pt x="1282" y="144"/>
                </a:lnTo>
                <a:lnTo>
                  <a:pt x="1258" y="127"/>
                </a:lnTo>
                <a:lnTo>
                  <a:pt x="1232" y="110"/>
                </a:lnTo>
                <a:lnTo>
                  <a:pt x="1205" y="95"/>
                </a:lnTo>
                <a:lnTo>
                  <a:pt x="1176" y="81"/>
                </a:lnTo>
                <a:lnTo>
                  <a:pt x="1146" y="68"/>
                </a:lnTo>
                <a:lnTo>
                  <a:pt x="1113" y="56"/>
                </a:lnTo>
                <a:lnTo>
                  <a:pt x="1078" y="45"/>
                </a:lnTo>
                <a:lnTo>
                  <a:pt x="1042" y="36"/>
                </a:lnTo>
                <a:lnTo>
                  <a:pt x="1003" y="27"/>
                </a:lnTo>
                <a:lnTo>
                  <a:pt x="964" y="20"/>
                </a:lnTo>
                <a:lnTo>
                  <a:pt x="923" y="14"/>
                </a:lnTo>
                <a:lnTo>
                  <a:pt x="882" y="9"/>
                </a:lnTo>
                <a:lnTo>
                  <a:pt x="840" y="5"/>
                </a:lnTo>
                <a:lnTo>
                  <a:pt x="795" y="2"/>
                </a:lnTo>
                <a:lnTo>
                  <a:pt x="750" y="1"/>
                </a:lnTo>
                <a:lnTo>
                  <a:pt x="704" y="0"/>
                </a:lnTo>
                <a:lnTo>
                  <a:pt x="655" y="1"/>
                </a:lnTo>
                <a:lnTo>
                  <a:pt x="608" y="2"/>
                </a:lnTo>
                <a:lnTo>
                  <a:pt x="562" y="5"/>
                </a:lnTo>
                <a:lnTo>
                  <a:pt x="518" y="9"/>
                </a:lnTo>
                <a:lnTo>
                  <a:pt x="476" y="14"/>
                </a:lnTo>
                <a:lnTo>
                  <a:pt x="435" y="21"/>
                </a:lnTo>
                <a:lnTo>
                  <a:pt x="396" y="28"/>
                </a:lnTo>
                <a:lnTo>
                  <a:pt x="357" y="38"/>
                </a:lnTo>
                <a:lnTo>
                  <a:pt x="321" y="48"/>
                </a:lnTo>
                <a:lnTo>
                  <a:pt x="286" y="59"/>
                </a:lnTo>
                <a:lnTo>
                  <a:pt x="254" y="71"/>
                </a:lnTo>
                <a:lnTo>
                  <a:pt x="223" y="84"/>
                </a:lnTo>
                <a:lnTo>
                  <a:pt x="196" y="99"/>
                </a:lnTo>
                <a:lnTo>
                  <a:pt x="169" y="114"/>
                </a:lnTo>
                <a:lnTo>
                  <a:pt x="144" y="131"/>
                </a:lnTo>
                <a:lnTo>
                  <a:pt x="121" y="147"/>
                </a:lnTo>
                <a:lnTo>
                  <a:pt x="100" y="166"/>
                </a:lnTo>
                <a:lnTo>
                  <a:pt x="81" y="184"/>
                </a:lnTo>
                <a:lnTo>
                  <a:pt x="66" y="203"/>
                </a:lnTo>
                <a:lnTo>
                  <a:pt x="51" y="223"/>
                </a:lnTo>
                <a:lnTo>
                  <a:pt x="45" y="233"/>
                </a:lnTo>
                <a:lnTo>
                  <a:pt x="39" y="242"/>
                </a:lnTo>
                <a:lnTo>
                  <a:pt x="34" y="253"/>
                </a:lnTo>
                <a:lnTo>
                  <a:pt x="30" y="263"/>
                </a:lnTo>
                <a:lnTo>
                  <a:pt x="26" y="273"/>
                </a:lnTo>
                <a:lnTo>
                  <a:pt x="23" y="284"/>
                </a:lnTo>
                <a:lnTo>
                  <a:pt x="19" y="294"/>
                </a:lnTo>
                <a:lnTo>
                  <a:pt x="17" y="305"/>
                </a:lnTo>
                <a:lnTo>
                  <a:pt x="13" y="329"/>
                </a:lnTo>
                <a:lnTo>
                  <a:pt x="10" y="356"/>
                </a:lnTo>
                <a:lnTo>
                  <a:pt x="7" y="387"/>
                </a:lnTo>
                <a:lnTo>
                  <a:pt x="5" y="422"/>
                </a:lnTo>
                <a:lnTo>
                  <a:pt x="3" y="460"/>
                </a:lnTo>
                <a:lnTo>
                  <a:pt x="1" y="502"/>
                </a:lnTo>
                <a:lnTo>
                  <a:pt x="1" y="549"/>
                </a:lnTo>
                <a:lnTo>
                  <a:pt x="0" y="599"/>
                </a:lnTo>
                <a:lnTo>
                  <a:pt x="0" y="834"/>
                </a:lnTo>
                <a:lnTo>
                  <a:pt x="1" y="886"/>
                </a:lnTo>
                <a:lnTo>
                  <a:pt x="1" y="933"/>
                </a:lnTo>
                <a:lnTo>
                  <a:pt x="3" y="975"/>
                </a:lnTo>
                <a:lnTo>
                  <a:pt x="5" y="1015"/>
                </a:lnTo>
                <a:lnTo>
                  <a:pt x="7" y="1050"/>
                </a:lnTo>
                <a:lnTo>
                  <a:pt x="10" y="1082"/>
                </a:lnTo>
                <a:lnTo>
                  <a:pt x="13" y="1109"/>
                </a:lnTo>
                <a:lnTo>
                  <a:pt x="17" y="1131"/>
                </a:lnTo>
                <a:lnTo>
                  <a:pt x="20" y="1143"/>
                </a:lnTo>
                <a:lnTo>
                  <a:pt x="24" y="1153"/>
                </a:lnTo>
                <a:lnTo>
                  <a:pt x="27" y="1163"/>
                </a:lnTo>
                <a:lnTo>
                  <a:pt x="31" y="1174"/>
                </a:lnTo>
                <a:lnTo>
                  <a:pt x="36" y="1184"/>
                </a:lnTo>
                <a:lnTo>
                  <a:pt x="41" y="1194"/>
                </a:lnTo>
                <a:lnTo>
                  <a:pt x="47" y="1204"/>
                </a:lnTo>
                <a:lnTo>
                  <a:pt x="53" y="1214"/>
                </a:lnTo>
                <a:lnTo>
                  <a:pt x="68" y="1234"/>
                </a:lnTo>
                <a:lnTo>
                  <a:pt x="85" y="1252"/>
                </a:lnTo>
                <a:lnTo>
                  <a:pt x="104" y="1271"/>
                </a:lnTo>
                <a:lnTo>
                  <a:pt x="126" y="1289"/>
                </a:lnTo>
                <a:lnTo>
                  <a:pt x="149" y="1307"/>
                </a:lnTo>
                <a:lnTo>
                  <a:pt x="175" y="1324"/>
                </a:lnTo>
                <a:lnTo>
                  <a:pt x="203" y="1338"/>
                </a:lnTo>
                <a:lnTo>
                  <a:pt x="232" y="1352"/>
                </a:lnTo>
                <a:lnTo>
                  <a:pt x="263" y="1366"/>
                </a:lnTo>
                <a:lnTo>
                  <a:pt x="296" y="1377"/>
                </a:lnTo>
                <a:lnTo>
                  <a:pt x="331" y="1388"/>
                </a:lnTo>
                <a:lnTo>
                  <a:pt x="367" y="1398"/>
                </a:lnTo>
                <a:lnTo>
                  <a:pt x="405" y="1406"/>
                </a:lnTo>
                <a:lnTo>
                  <a:pt x="444" y="1413"/>
                </a:lnTo>
                <a:lnTo>
                  <a:pt x="484" y="1420"/>
                </a:lnTo>
                <a:lnTo>
                  <a:pt x="525" y="1425"/>
                </a:lnTo>
                <a:lnTo>
                  <a:pt x="569" y="1429"/>
                </a:lnTo>
                <a:lnTo>
                  <a:pt x="613" y="1432"/>
                </a:lnTo>
                <a:lnTo>
                  <a:pt x="657" y="1433"/>
                </a:lnTo>
                <a:lnTo>
                  <a:pt x="704" y="1434"/>
                </a:lnTo>
                <a:lnTo>
                  <a:pt x="753" y="1433"/>
                </a:lnTo>
                <a:lnTo>
                  <a:pt x="799" y="1431"/>
                </a:lnTo>
                <a:lnTo>
                  <a:pt x="846" y="1429"/>
                </a:lnTo>
                <a:lnTo>
                  <a:pt x="889" y="1424"/>
                </a:lnTo>
                <a:lnTo>
                  <a:pt x="932" y="1419"/>
                </a:lnTo>
                <a:lnTo>
                  <a:pt x="974" y="1412"/>
                </a:lnTo>
                <a:lnTo>
                  <a:pt x="1013" y="1404"/>
                </a:lnTo>
                <a:lnTo>
                  <a:pt x="1051" y="1396"/>
                </a:lnTo>
                <a:lnTo>
                  <a:pt x="1087" y="1385"/>
                </a:lnTo>
                <a:lnTo>
                  <a:pt x="1121" y="1374"/>
                </a:lnTo>
                <a:lnTo>
                  <a:pt x="1154" y="1362"/>
                </a:lnTo>
                <a:lnTo>
                  <a:pt x="1184" y="1349"/>
                </a:lnTo>
                <a:lnTo>
                  <a:pt x="1213" y="1335"/>
                </a:lnTo>
                <a:lnTo>
                  <a:pt x="1239" y="1319"/>
                </a:lnTo>
                <a:lnTo>
                  <a:pt x="1264" y="1303"/>
                </a:lnTo>
                <a:lnTo>
                  <a:pt x="1287" y="1286"/>
                </a:lnTo>
                <a:lnTo>
                  <a:pt x="1307" y="1268"/>
                </a:lnTo>
                <a:lnTo>
                  <a:pt x="1326" y="1249"/>
                </a:lnTo>
                <a:lnTo>
                  <a:pt x="1342" y="1231"/>
                </a:lnTo>
                <a:lnTo>
                  <a:pt x="1357" y="1211"/>
                </a:lnTo>
                <a:lnTo>
                  <a:pt x="1363" y="1201"/>
                </a:lnTo>
                <a:lnTo>
                  <a:pt x="1368" y="1191"/>
                </a:lnTo>
                <a:lnTo>
                  <a:pt x="1373" y="1181"/>
                </a:lnTo>
                <a:lnTo>
                  <a:pt x="1378" y="1171"/>
                </a:lnTo>
                <a:lnTo>
                  <a:pt x="1382" y="1160"/>
                </a:lnTo>
                <a:lnTo>
                  <a:pt x="1386" y="1149"/>
                </a:lnTo>
                <a:lnTo>
                  <a:pt x="1389" y="1139"/>
                </a:lnTo>
                <a:lnTo>
                  <a:pt x="1391" y="1128"/>
                </a:lnTo>
                <a:lnTo>
                  <a:pt x="1395" y="1105"/>
                </a:lnTo>
                <a:lnTo>
                  <a:pt x="1398" y="1078"/>
                </a:lnTo>
                <a:lnTo>
                  <a:pt x="1401" y="1047"/>
                </a:lnTo>
                <a:lnTo>
                  <a:pt x="1403" y="1012"/>
                </a:lnTo>
                <a:lnTo>
                  <a:pt x="1405" y="973"/>
                </a:lnTo>
                <a:lnTo>
                  <a:pt x="1406" y="931"/>
                </a:lnTo>
                <a:lnTo>
                  <a:pt x="1407" y="885"/>
                </a:lnTo>
                <a:lnTo>
                  <a:pt x="1407" y="834"/>
                </a:lnTo>
                <a:lnTo>
                  <a:pt x="1407" y="599"/>
                </a:lnTo>
                <a:lnTo>
                  <a:pt x="1407" y="548"/>
                </a:lnTo>
                <a:lnTo>
                  <a:pt x="1406" y="500"/>
                </a:lnTo>
                <a:lnTo>
                  <a:pt x="1405" y="458"/>
                </a:lnTo>
                <a:lnTo>
                  <a:pt x="1403" y="419"/>
                </a:lnTo>
                <a:lnTo>
                  <a:pt x="1400" y="383"/>
                </a:lnTo>
                <a:lnTo>
                  <a:pt x="1398" y="352"/>
                </a:lnTo>
                <a:lnTo>
                  <a:pt x="1394" y="325"/>
                </a:lnTo>
                <a:lnTo>
                  <a:pt x="1390" y="301"/>
                </a:lnTo>
                <a:close/>
              </a:path>
            </a:pathLst>
          </a:custGeom>
          <a:solidFill>
            <a:srgbClr val="3838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1" name="Freeform 7"/>
          <p:cNvSpPr>
            <a:spLocks noEditPoints="1"/>
          </p:cNvSpPr>
          <p:nvPr userDrawn="1"/>
        </p:nvSpPr>
        <p:spPr bwMode="auto">
          <a:xfrm>
            <a:off x="371475" y="6613538"/>
            <a:ext cx="106363" cy="107945"/>
          </a:xfrm>
          <a:custGeom>
            <a:avLst/>
            <a:gdLst>
              <a:gd name="T0" fmla="*/ 991 w 1407"/>
              <a:gd name="T1" fmla="*/ 874 h 1434"/>
              <a:gd name="T2" fmla="*/ 984 w 1407"/>
              <a:gd name="T3" fmla="*/ 948 h 1434"/>
              <a:gd name="T4" fmla="*/ 959 w 1407"/>
              <a:gd name="T5" fmla="*/ 1000 h 1434"/>
              <a:gd name="T6" fmla="*/ 913 w 1407"/>
              <a:gd name="T7" fmla="*/ 1047 h 1434"/>
              <a:gd name="T8" fmla="*/ 848 w 1407"/>
              <a:gd name="T9" fmla="*/ 1079 h 1434"/>
              <a:gd name="T10" fmla="*/ 764 w 1407"/>
              <a:gd name="T11" fmla="*/ 1096 h 1434"/>
              <a:gd name="T12" fmla="*/ 669 w 1407"/>
              <a:gd name="T13" fmla="*/ 1098 h 1434"/>
              <a:gd name="T14" fmla="*/ 584 w 1407"/>
              <a:gd name="T15" fmla="*/ 1085 h 1434"/>
              <a:gd name="T16" fmla="*/ 514 w 1407"/>
              <a:gd name="T17" fmla="*/ 1056 h 1434"/>
              <a:gd name="T18" fmla="*/ 462 w 1407"/>
              <a:gd name="T19" fmla="*/ 1013 h 1434"/>
              <a:gd name="T20" fmla="*/ 432 w 1407"/>
              <a:gd name="T21" fmla="*/ 961 h 1434"/>
              <a:gd name="T22" fmla="*/ 423 w 1407"/>
              <a:gd name="T23" fmla="*/ 895 h 1434"/>
              <a:gd name="T24" fmla="*/ 420 w 1407"/>
              <a:gd name="T25" fmla="*/ 779 h 1434"/>
              <a:gd name="T26" fmla="*/ 422 w 1407"/>
              <a:gd name="T27" fmla="*/ 559 h 1434"/>
              <a:gd name="T28" fmla="*/ 428 w 1407"/>
              <a:gd name="T29" fmla="*/ 486 h 1434"/>
              <a:gd name="T30" fmla="*/ 453 w 1407"/>
              <a:gd name="T31" fmla="*/ 432 h 1434"/>
              <a:gd name="T32" fmla="*/ 499 w 1407"/>
              <a:gd name="T33" fmla="*/ 387 h 1434"/>
              <a:gd name="T34" fmla="*/ 565 w 1407"/>
              <a:gd name="T35" fmla="*/ 355 h 1434"/>
              <a:gd name="T36" fmla="*/ 649 w 1407"/>
              <a:gd name="T37" fmla="*/ 337 h 1434"/>
              <a:gd name="T38" fmla="*/ 744 w 1407"/>
              <a:gd name="T39" fmla="*/ 335 h 1434"/>
              <a:gd name="T40" fmla="*/ 828 w 1407"/>
              <a:gd name="T41" fmla="*/ 349 h 1434"/>
              <a:gd name="T42" fmla="*/ 898 w 1407"/>
              <a:gd name="T43" fmla="*/ 378 h 1434"/>
              <a:gd name="T44" fmla="*/ 950 w 1407"/>
              <a:gd name="T45" fmla="*/ 421 h 1434"/>
              <a:gd name="T46" fmla="*/ 979 w 1407"/>
              <a:gd name="T47" fmla="*/ 473 h 1434"/>
              <a:gd name="T48" fmla="*/ 990 w 1407"/>
              <a:gd name="T49" fmla="*/ 539 h 1434"/>
              <a:gd name="T50" fmla="*/ 993 w 1407"/>
              <a:gd name="T51" fmla="*/ 654 h 1434"/>
              <a:gd name="T52" fmla="*/ 1380 w 1407"/>
              <a:gd name="T53" fmla="*/ 270 h 1434"/>
              <a:gd name="T54" fmla="*/ 1355 w 1407"/>
              <a:gd name="T55" fmla="*/ 220 h 1434"/>
              <a:gd name="T56" fmla="*/ 1258 w 1407"/>
              <a:gd name="T57" fmla="*/ 127 h 1434"/>
              <a:gd name="T58" fmla="*/ 1112 w 1407"/>
              <a:gd name="T59" fmla="*/ 56 h 1434"/>
              <a:gd name="T60" fmla="*/ 924 w 1407"/>
              <a:gd name="T61" fmla="*/ 14 h 1434"/>
              <a:gd name="T62" fmla="*/ 703 w 1407"/>
              <a:gd name="T63" fmla="*/ 0 h 1434"/>
              <a:gd name="T64" fmla="*/ 476 w 1407"/>
              <a:gd name="T65" fmla="*/ 14 h 1434"/>
              <a:gd name="T66" fmla="*/ 286 w 1407"/>
              <a:gd name="T67" fmla="*/ 59 h 1434"/>
              <a:gd name="T68" fmla="*/ 144 w 1407"/>
              <a:gd name="T69" fmla="*/ 131 h 1434"/>
              <a:gd name="T70" fmla="*/ 51 w 1407"/>
              <a:gd name="T71" fmla="*/ 223 h 1434"/>
              <a:gd name="T72" fmla="*/ 25 w 1407"/>
              <a:gd name="T73" fmla="*/ 273 h 1434"/>
              <a:gd name="T74" fmla="*/ 10 w 1407"/>
              <a:gd name="T75" fmla="*/ 356 h 1434"/>
              <a:gd name="T76" fmla="*/ 1 w 1407"/>
              <a:gd name="T77" fmla="*/ 549 h 1434"/>
              <a:gd name="T78" fmla="*/ 3 w 1407"/>
              <a:gd name="T79" fmla="*/ 975 h 1434"/>
              <a:gd name="T80" fmla="*/ 17 w 1407"/>
              <a:gd name="T81" fmla="*/ 1131 h 1434"/>
              <a:gd name="T82" fmla="*/ 36 w 1407"/>
              <a:gd name="T83" fmla="*/ 1184 h 1434"/>
              <a:gd name="T84" fmla="*/ 85 w 1407"/>
              <a:gd name="T85" fmla="*/ 1252 h 1434"/>
              <a:gd name="T86" fmla="*/ 203 w 1407"/>
              <a:gd name="T87" fmla="*/ 1338 h 1434"/>
              <a:gd name="T88" fmla="*/ 366 w 1407"/>
              <a:gd name="T89" fmla="*/ 1398 h 1434"/>
              <a:gd name="T90" fmla="*/ 568 w 1407"/>
              <a:gd name="T91" fmla="*/ 1429 h 1434"/>
              <a:gd name="T92" fmla="*/ 799 w 1407"/>
              <a:gd name="T93" fmla="*/ 1431 h 1434"/>
              <a:gd name="T94" fmla="*/ 1012 w 1407"/>
              <a:gd name="T95" fmla="*/ 1404 h 1434"/>
              <a:gd name="T96" fmla="*/ 1183 w 1407"/>
              <a:gd name="T97" fmla="*/ 1349 h 1434"/>
              <a:gd name="T98" fmla="*/ 1307 w 1407"/>
              <a:gd name="T99" fmla="*/ 1268 h 1434"/>
              <a:gd name="T100" fmla="*/ 1368 w 1407"/>
              <a:gd name="T101" fmla="*/ 1191 h 1434"/>
              <a:gd name="T102" fmla="*/ 1387 w 1407"/>
              <a:gd name="T103" fmla="*/ 1139 h 1434"/>
              <a:gd name="T104" fmla="*/ 1403 w 1407"/>
              <a:gd name="T105" fmla="*/ 1012 h 1434"/>
              <a:gd name="T106" fmla="*/ 1407 w 1407"/>
              <a:gd name="T107" fmla="*/ 599 h 1434"/>
              <a:gd name="T108" fmla="*/ 1400 w 1407"/>
              <a:gd name="T109" fmla="*/ 383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07" h="1434">
                <a:moveTo>
                  <a:pt x="993" y="779"/>
                </a:moveTo>
                <a:lnTo>
                  <a:pt x="992" y="806"/>
                </a:lnTo>
                <a:lnTo>
                  <a:pt x="992" y="831"/>
                </a:lnTo>
                <a:lnTo>
                  <a:pt x="992" y="854"/>
                </a:lnTo>
                <a:lnTo>
                  <a:pt x="991" y="874"/>
                </a:lnTo>
                <a:lnTo>
                  <a:pt x="990" y="893"/>
                </a:lnTo>
                <a:lnTo>
                  <a:pt x="989" y="909"/>
                </a:lnTo>
                <a:lnTo>
                  <a:pt x="987" y="924"/>
                </a:lnTo>
                <a:lnTo>
                  <a:pt x="986" y="936"/>
                </a:lnTo>
                <a:lnTo>
                  <a:pt x="984" y="948"/>
                </a:lnTo>
                <a:lnTo>
                  <a:pt x="981" y="959"/>
                </a:lnTo>
                <a:lnTo>
                  <a:pt x="976" y="969"/>
                </a:lnTo>
                <a:lnTo>
                  <a:pt x="971" y="981"/>
                </a:lnTo>
                <a:lnTo>
                  <a:pt x="966" y="991"/>
                </a:lnTo>
                <a:lnTo>
                  <a:pt x="959" y="1000"/>
                </a:lnTo>
                <a:lnTo>
                  <a:pt x="952" y="1011"/>
                </a:lnTo>
                <a:lnTo>
                  <a:pt x="943" y="1020"/>
                </a:lnTo>
                <a:lnTo>
                  <a:pt x="934" y="1029"/>
                </a:lnTo>
                <a:lnTo>
                  <a:pt x="924" y="1038"/>
                </a:lnTo>
                <a:lnTo>
                  <a:pt x="913" y="1047"/>
                </a:lnTo>
                <a:lnTo>
                  <a:pt x="901" y="1054"/>
                </a:lnTo>
                <a:lnTo>
                  <a:pt x="889" y="1061"/>
                </a:lnTo>
                <a:lnTo>
                  <a:pt x="875" y="1067"/>
                </a:lnTo>
                <a:lnTo>
                  <a:pt x="862" y="1074"/>
                </a:lnTo>
                <a:lnTo>
                  <a:pt x="848" y="1079"/>
                </a:lnTo>
                <a:lnTo>
                  <a:pt x="832" y="1084"/>
                </a:lnTo>
                <a:lnTo>
                  <a:pt x="816" y="1088"/>
                </a:lnTo>
                <a:lnTo>
                  <a:pt x="799" y="1091"/>
                </a:lnTo>
                <a:lnTo>
                  <a:pt x="782" y="1094"/>
                </a:lnTo>
                <a:lnTo>
                  <a:pt x="764" y="1096"/>
                </a:lnTo>
                <a:lnTo>
                  <a:pt x="746" y="1098"/>
                </a:lnTo>
                <a:lnTo>
                  <a:pt x="726" y="1099"/>
                </a:lnTo>
                <a:lnTo>
                  <a:pt x="706" y="1099"/>
                </a:lnTo>
                <a:lnTo>
                  <a:pt x="688" y="1099"/>
                </a:lnTo>
                <a:lnTo>
                  <a:pt x="669" y="1098"/>
                </a:lnTo>
                <a:lnTo>
                  <a:pt x="651" y="1096"/>
                </a:lnTo>
                <a:lnTo>
                  <a:pt x="633" y="1094"/>
                </a:lnTo>
                <a:lnTo>
                  <a:pt x="617" y="1092"/>
                </a:lnTo>
                <a:lnTo>
                  <a:pt x="600" y="1089"/>
                </a:lnTo>
                <a:lnTo>
                  <a:pt x="584" y="1085"/>
                </a:lnTo>
                <a:lnTo>
                  <a:pt x="568" y="1080"/>
                </a:lnTo>
                <a:lnTo>
                  <a:pt x="554" y="1075"/>
                </a:lnTo>
                <a:lnTo>
                  <a:pt x="541" y="1069"/>
                </a:lnTo>
                <a:lnTo>
                  <a:pt x="527" y="1063"/>
                </a:lnTo>
                <a:lnTo>
                  <a:pt x="514" y="1056"/>
                </a:lnTo>
                <a:lnTo>
                  <a:pt x="502" y="1049"/>
                </a:lnTo>
                <a:lnTo>
                  <a:pt x="491" y="1041"/>
                </a:lnTo>
                <a:lnTo>
                  <a:pt x="481" y="1031"/>
                </a:lnTo>
                <a:lnTo>
                  <a:pt x="472" y="1022"/>
                </a:lnTo>
                <a:lnTo>
                  <a:pt x="462" y="1013"/>
                </a:lnTo>
                <a:lnTo>
                  <a:pt x="455" y="1002"/>
                </a:lnTo>
                <a:lnTo>
                  <a:pt x="448" y="992"/>
                </a:lnTo>
                <a:lnTo>
                  <a:pt x="442" y="982"/>
                </a:lnTo>
                <a:lnTo>
                  <a:pt x="437" y="971"/>
                </a:lnTo>
                <a:lnTo>
                  <a:pt x="432" y="961"/>
                </a:lnTo>
                <a:lnTo>
                  <a:pt x="429" y="950"/>
                </a:lnTo>
                <a:lnTo>
                  <a:pt x="427" y="938"/>
                </a:lnTo>
                <a:lnTo>
                  <a:pt x="425" y="926"/>
                </a:lnTo>
                <a:lnTo>
                  <a:pt x="424" y="911"/>
                </a:lnTo>
                <a:lnTo>
                  <a:pt x="423" y="895"/>
                </a:lnTo>
                <a:lnTo>
                  <a:pt x="422" y="876"/>
                </a:lnTo>
                <a:lnTo>
                  <a:pt x="421" y="855"/>
                </a:lnTo>
                <a:lnTo>
                  <a:pt x="420" y="832"/>
                </a:lnTo>
                <a:lnTo>
                  <a:pt x="420" y="807"/>
                </a:lnTo>
                <a:lnTo>
                  <a:pt x="420" y="779"/>
                </a:lnTo>
                <a:lnTo>
                  <a:pt x="420" y="654"/>
                </a:lnTo>
                <a:lnTo>
                  <a:pt x="420" y="627"/>
                </a:lnTo>
                <a:lnTo>
                  <a:pt x="420" y="603"/>
                </a:lnTo>
                <a:lnTo>
                  <a:pt x="421" y="580"/>
                </a:lnTo>
                <a:lnTo>
                  <a:pt x="422" y="559"/>
                </a:lnTo>
                <a:lnTo>
                  <a:pt x="422" y="541"/>
                </a:lnTo>
                <a:lnTo>
                  <a:pt x="424" y="524"/>
                </a:lnTo>
                <a:lnTo>
                  <a:pt x="425" y="510"/>
                </a:lnTo>
                <a:lnTo>
                  <a:pt x="426" y="497"/>
                </a:lnTo>
                <a:lnTo>
                  <a:pt x="428" y="486"/>
                </a:lnTo>
                <a:lnTo>
                  <a:pt x="431" y="475"/>
                </a:lnTo>
                <a:lnTo>
                  <a:pt x="435" y="464"/>
                </a:lnTo>
                <a:lnTo>
                  <a:pt x="441" y="453"/>
                </a:lnTo>
                <a:lnTo>
                  <a:pt x="447" y="443"/>
                </a:lnTo>
                <a:lnTo>
                  <a:pt x="453" y="432"/>
                </a:lnTo>
                <a:lnTo>
                  <a:pt x="460" y="423"/>
                </a:lnTo>
                <a:lnTo>
                  <a:pt x="468" y="414"/>
                </a:lnTo>
                <a:lnTo>
                  <a:pt x="479" y="403"/>
                </a:lnTo>
                <a:lnTo>
                  <a:pt x="488" y="395"/>
                </a:lnTo>
                <a:lnTo>
                  <a:pt x="499" y="387"/>
                </a:lnTo>
                <a:lnTo>
                  <a:pt x="511" y="380"/>
                </a:lnTo>
                <a:lnTo>
                  <a:pt x="523" y="372"/>
                </a:lnTo>
                <a:lnTo>
                  <a:pt x="536" y="366"/>
                </a:lnTo>
                <a:lnTo>
                  <a:pt x="551" y="360"/>
                </a:lnTo>
                <a:lnTo>
                  <a:pt x="565" y="355"/>
                </a:lnTo>
                <a:lnTo>
                  <a:pt x="581" y="350"/>
                </a:lnTo>
                <a:lnTo>
                  <a:pt x="597" y="346"/>
                </a:lnTo>
                <a:lnTo>
                  <a:pt x="614" y="342"/>
                </a:lnTo>
                <a:lnTo>
                  <a:pt x="631" y="339"/>
                </a:lnTo>
                <a:lnTo>
                  <a:pt x="649" y="337"/>
                </a:lnTo>
                <a:lnTo>
                  <a:pt x="667" y="335"/>
                </a:lnTo>
                <a:lnTo>
                  <a:pt x="687" y="334"/>
                </a:lnTo>
                <a:lnTo>
                  <a:pt x="706" y="334"/>
                </a:lnTo>
                <a:lnTo>
                  <a:pt x="725" y="334"/>
                </a:lnTo>
                <a:lnTo>
                  <a:pt x="744" y="335"/>
                </a:lnTo>
                <a:lnTo>
                  <a:pt x="761" y="337"/>
                </a:lnTo>
                <a:lnTo>
                  <a:pt x="779" y="339"/>
                </a:lnTo>
                <a:lnTo>
                  <a:pt x="795" y="341"/>
                </a:lnTo>
                <a:lnTo>
                  <a:pt x="812" y="346"/>
                </a:lnTo>
                <a:lnTo>
                  <a:pt x="828" y="349"/>
                </a:lnTo>
                <a:lnTo>
                  <a:pt x="843" y="354"/>
                </a:lnTo>
                <a:lnTo>
                  <a:pt x="858" y="359"/>
                </a:lnTo>
                <a:lnTo>
                  <a:pt x="872" y="364"/>
                </a:lnTo>
                <a:lnTo>
                  <a:pt x="886" y="370"/>
                </a:lnTo>
                <a:lnTo>
                  <a:pt x="898" y="378"/>
                </a:lnTo>
                <a:lnTo>
                  <a:pt x="910" y="385"/>
                </a:lnTo>
                <a:lnTo>
                  <a:pt x="922" y="393"/>
                </a:lnTo>
                <a:lnTo>
                  <a:pt x="932" y="402"/>
                </a:lnTo>
                <a:lnTo>
                  <a:pt x="941" y="412"/>
                </a:lnTo>
                <a:lnTo>
                  <a:pt x="950" y="421"/>
                </a:lnTo>
                <a:lnTo>
                  <a:pt x="958" y="431"/>
                </a:lnTo>
                <a:lnTo>
                  <a:pt x="965" y="442"/>
                </a:lnTo>
                <a:lnTo>
                  <a:pt x="970" y="452"/>
                </a:lnTo>
                <a:lnTo>
                  <a:pt x="975" y="462"/>
                </a:lnTo>
                <a:lnTo>
                  <a:pt x="979" y="473"/>
                </a:lnTo>
                <a:lnTo>
                  <a:pt x="983" y="484"/>
                </a:lnTo>
                <a:lnTo>
                  <a:pt x="985" y="495"/>
                </a:lnTo>
                <a:lnTo>
                  <a:pt x="987" y="508"/>
                </a:lnTo>
                <a:lnTo>
                  <a:pt x="989" y="522"/>
                </a:lnTo>
                <a:lnTo>
                  <a:pt x="990" y="539"/>
                </a:lnTo>
                <a:lnTo>
                  <a:pt x="991" y="557"/>
                </a:lnTo>
                <a:lnTo>
                  <a:pt x="992" y="578"/>
                </a:lnTo>
                <a:lnTo>
                  <a:pt x="992" y="602"/>
                </a:lnTo>
                <a:lnTo>
                  <a:pt x="992" y="626"/>
                </a:lnTo>
                <a:lnTo>
                  <a:pt x="993" y="654"/>
                </a:lnTo>
                <a:lnTo>
                  <a:pt x="993" y="779"/>
                </a:lnTo>
                <a:close/>
                <a:moveTo>
                  <a:pt x="1390" y="301"/>
                </a:moveTo>
                <a:lnTo>
                  <a:pt x="1387" y="291"/>
                </a:lnTo>
                <a:lnTo>
                  <a:pt x="1384" y="280"/>
                </a:lnTo>
                <a:lnTo>
                  <a:pt x="1380" y="270"/>
                </a:lnTo>
                <a:lnTo>
                  <a:pt x="1376" y="260"/>
                </a:lnTo>
                <a:lnTo>
                  <a:pt x="1372" y="249"/>
                </a:lnTo>
                <a:lnTo>
                  <a:pt x="1367" y="239"/>
                </a:lnTo>
                <a:lnTo>
                  <a:pt x="1361" y="230"/>
                </a:lnTo>
                <a:lnTo>
                  <a:pt x="1355" y="220"/>
                </a:lnTo>
                <a:lnTo>
                  <a:pt x="1339" y="200"/>
                </a:lnTo>
                <a:lnTo>
                  <a:pt x="1323" y="181"/>
                </a:lnTo>
                <a:lnTo>
                  <a:pt x="1303" y="163"/>
                </a:lnTo>
                <a:lnTo>
                  <a:pt x="1281" y="144"/>
                </a:lnTo>
                <a:lnTo>
                  <a:pt x="1258" y="127"/>
                </a:lnTo>
                <a:lnTo>
                  <a:pt x="1232" y="110"/>
                </a:lnTo>
                <a:lnTo>
                  <a:pt x="1205" y="95"/>
                </a:lnTo>
                <a:lnTo>
                  <a:pt x="1175" y="81"/>
                </a:lnTo>
                <a:lnTo>
                  <a:pt x="1144" y="68"/>
                </a:lnTo>
                <a:lnTo>
                  <a:pt x="1112" y="56"/>
                </a:lnTo>
                <a:lnTo>
                  <a:pt x="1077" y="45"/>
                </a:lnTo>
                <a:lnTo>
                  <a:pt x="1041" y="36"/>
                </a:lnTo>
                <a:lnTo>
                  <a:pt x="1003" y="27"/>
                </a:lnTo>
                <a:lnTo>
                  <a:pt x="964" y="20"/>
                </a:lnTo>
                <a:lnTo>
                  <a:pt x="924" y="14"/>
                </a:lnTo>
                <a:lnTo>
                  <a:pt x="882" y="9"/>
                </a:lnTo>
                <a:lnTo>
                  <a:pt x="839" y="5"/>
                </a:lnTo>
                <a:lnTo>
                  <a:pt x="795" y="2"/>
                </a:lnTo>
                <a:lnTo>
                  <a:pt x="750" y="1"/>
                </a:lnTo>
                <a:lnTo>
                  <a:pt x="703" y="0"/>
                </a:lnTo>
                <a:lnTo>
                  <a:pt x="655" y="1"/>
                </a:lnTo>
                <a:lnTo>
                  <a:pt x="608" y="2"/>
                </a:lnTo>
                <a:lnTo>
                  <a:pt x="562" y="5"/>
                </a:lnTo>
                <a:lnTo>
                  <a:pt x="518" y="9"/>
                </a:lnTo>
                <a:lnTo>
                  <a:pt x="476" y="14"/>
                </a:lnTo>
                <a:lnTo>
                  <a:pt x="434" y="21"/>
                </a:lnTo>
                <a:lnTo>
                  <a:pt x="394" y="28"/>
                </a:lnTo>
                <a:lnTo>
                  <a:pt x="357" y="38"/>
                </a:lnTo>
                <a:lnTo>
                  <a:pt x="320" y="48"/>
                </a:lnTo>
                <a:lnTo>
                  <a:pt x="286" y="59"/>
                </a:lnTo>
                <a:lnTo>
                  <a:pt x="254" y="71"/>
                </a:lnTo>
                <a:lnTo>
                  <a:pt x="223" y="84"/>
                </a:lnTo>
                <a:lnTo>
                  <a:pt x="194" y="99"/>
                </a:lnTo>
                <a:lnTo>
                  <a:pt x="169" y="114"/>
                </a:lnTo>
                <a:lnTo>
                  <a:pt x="144" y="131"/>
                </a:lnTo>
                <a:lnTo>
                  <a:pt x="120" y="147"/>
                </a:lnTo>
                <a:lnTo>
                  <a:pt x="100" y="166"/>
                </a:lnTo>
                <a:lnTo>
                  <a:pt x="81" y="184"/>
                </a:lnTo>
                <a:lnTo>
                  <a:pt x="65" y="203"/>
                </a:lnTo>
                <a:lnTo>
                  <a:pt x="51" y="223"/>
                </a:lnTo>
                <a:lnTo>
                  <a:pt x="45" y="233"/>
                </a:lnTo>
                <a:lnTo>
                  <a:pt x="39" y="242"/>
                </a:lnTo>
                <a:lnTo>
                  <a:pt x="34" y="253"/>
                </a:lnTo>
                <a:lnTo>
                  <a:pt x="30" y="263"/>
                </a:lnTo>
                <a:lnTo>
                  <a:pt x="25" y="273"/>
                </a:lnTo>
                <a:lnTo>
                  <a:pt x="22" y="284"/>
                </a:lnTo>
                <a:lnTo>
                  <a:pt x="19" y="294"/>
                </a:lnTo>
                <a:lnTo>
                  <a:pt x="17" y="305"/>
                </a:lnTo>
                <a:lnTo>
                  <a:pt x="13" y="329"/>
                </a:lnTo>
                <a:lnTo>
                  <a:pt x="10" y="356"/>
                </a:lnTo>
                <a:lnTo>
                  <a:pt x="7" y="387"/>
                </a:lnTo>
                <a:lnTo>
                  <a:pt x="4" y="422"/>
                </a:lnTo>
                <a:lnTo>
                  <a:pt x="3" y="460"/>
                </a:lnTo>
                <a:lnTo>
                  <a:pt x="1" y="502"/>
                </a:lnTo>
                <a:lnTo>
                  <a:pt x="1" y="549"/>
                </a:lnTo>
                <a:lnTo>
                  <a:pt x="0" y="599"/>
                </a:lnTo>
                <a:lnTo>
                  <a:pt x="0" y="834"/>
                </a:lnTo>
                <a:lnTo>
                  <a:pt x="1" y="886"/>
                </a:lnTo>
                <a:lnTo>
                  <a:pt x="1" y="933"/>
                </a:lnTo>
                <a:lnTo>
                  <a:pt x="3" y="975"/>
                </a:lnTo>
                <a:lnTo>
                  <a:pt x="5" y="1015"/>
                </a:lnTo>
                <a:lnTo>
                  <a:pt x="7" y="1050"/>
                </a:lnTo>
                <a:lnTo>
                  <a:pt x="10" y="1082"/>
                </a:lnTo>
                <a:lnTo>
                  <a:pt x="13" y="1109"/>
                </a:lnTo>
                <a:lnTo>
                  <a:pt x="17" y="1131"/>
                </a:lnTo>
                <a:lnTo>
                  <a:pt x="20" y="1143"/>
                </a:lnTo>
                <a:lnTo>
                  <a:pt x="22" y="1153"/>
                </a:lnTo>
                <a:lnTo>
                  <a:pt x="26" y="1163"/>
                </a:lnTo>
                <a:lnTo>
                  <a:pt x="31" y="1174"/>
                </a:lnTo>
                <a:lnTo>
                  <a:pt x="36" y="1184"/>
                </a:lnTo>
                <a:lnTo>
                  <a:pt x="41" y="1194"/>
                </a:lnTo>
                <a:lnTo>
                  <a:pt x="46" y="1204"/>
                </a:lnTo>
                <a:lnTo>
                  <a:pt x="53" y="1214"/>
                </a:lnTo>
                <a:lnTo>
                  <a:pt x="68" y="1234"/>
                </a:lnTo>
                <a:lnTo>
                  <a:pt x="85" y="1252"/>
                </a:lnTo>
                <a:lnTo>
                  <a:pt x="104" y="1271"/>
                </a:lnTo>
                <a:lnTo>
                  <a:pt x="125" y="1289"/>
                </a:lnTo>
                <a:lnTo>
                  <a:pt x="149" y="1307"/>
                </a:lnTo>
                <a:lnTo>
                  <a:pt x="175" y="1324"/>
                </a:lnTo>
                <a:lnTo>
                  <a:pt x="203" y="1338"/>
                </a:lnTo>
                <a:lnTo>
                  <a:pt x="231" y="1352"/>
                </a:lnTo>
                <a:lnTo>
                  <a:pt x="262" y="1366"/>
                </a:lnTo>
                <a:lnTo>
                  <a:pt x="295" y="1377"/>
                </a:lnTo>
                <a:lnTo>
                  <a:pt x="330" y="1388"/>
                </a:lnTo>
                <a:lnTo>
                  <a:pt x="366" y="1398"/>
                </a:lnTo>
                <a:lnTo>
                  <a:pt x="405" y="1406"/>
                </a:lnTo>
                <a:lnTo>
                  <a:pt x="444" y="1413"/>
                </a:lnTo>
                <a:lnTo>
                  <a:pt x="484" y="1420"/>
                </a:lnTo>
                <a:lnTo>
                  <a:pt x="525" y="1425"/>
                </a:lnTo>
                <a:lnTo>
                  <a:pt x="568" y="1429"/>
                </a:lnTo>
                <a:lnTo>
                  <a:pt x="612" y="1432"/>
                </a:lnTo>
                <a:lnTo>
                  <a:pt x="657" y="1433"/>
                </a:lnTo>
                <a:lnTo>
                  <a:pt x="703" y="1434"/>
                </a:lnTo>
                <a:lnTo>
                  <a:pt x="753" y="1433"/>
                </a:lnTo>
                <a:lnTo>
                  <a:pt x="799" y="1431"/>
                </a:lnTo>
                <a:lnTo>
                  <a:pt x="846" y="1429"/>
                </a:lnTo>
                <a:lnTo>
                  <a:pt x="889" y="1424"/>
                </a:lnTo>
                <a:lnTo>
                  <a:pt x="932" y="1419"/>
                </a:lnTo>
                <a:lnTo>
                  <a:pt x="973" y="1412"/>
                </a:lnTo>
                <a:lnTo>
                  <a:pt x="1012" y="1404"/>
                </a:lnTo>
                <a:lnTo>
                  <a:pt x="1051" y="1396"/>
                </a:lnTo>
                <a:lnTo>
                  <a:pt x="1087" y="1385"/>
                </a:lnTo>
                <a:lnTo>
                  <a:pt x="1121" y="1374"/>
                </a:lnTo>
                <a:lnTo>
                  <a:pt x="1154" y="1362"/>
                </a:lnTo>
                <a:lnTo>
                  <a:pt x="1183" y="1349"/>
                </a:lnTo>
                <a:lnTo>
                  <a:pt x="1212" y="1335"/>
                </a:lnTo>
                <a:lnTo>
                  <a:pt x="1239" y="1319"/>
                </a:lnTo>
                <a:lnTo>
                  <a:pt x="1264" y="1303"/>
                </a:lnTo>
                <a:lnTo>
                  <a:pt x="1287" y="1286"/>
                </a:lnTo>
                <a:lnTo>
                  <a:pt x="1307" y="1268"/>
                </a:lnTo>
                <a:lnTo>
                  <a:pt x="1326" y="1249"/>
                </a:lnTo>
                <a:lnTo>
                  <a:pt x="1342" y="1231"/>
                </a:lnTo>
                <a:lnTo>
                  <a:pt x="1357" y="1211"/>
                </a:lnTo>
                <a:lnTo>
                  <a:pt x="1363" y="1201"/>
                </a:lnTo>
                <a:lnTo>
                  <a:pt x="1368" y="1191"/>
                </a:lnTo>
                <a:lnTo>
                  <a:pt x="1373" y="1181"/>
                </a:lnTo>
                <a:lnTo>
                  <a:pt x="1377" y="1171"/>
                </a:lnTo>
                <a:lnTo>
                  <a:pt x="1381" y="1160"/>
                </a:lnTo>
                <a:lnTo>
                  <a:pt x="1385" y="1149"/>
                </a:lnTo>
                <a:lnTo>
                  <a:pt x="1387" y="1139"/>
                </a:lnTo>
                <a:lnTo>
                  <a:pt x="1391" y="1128"/>
                </a:lnTo>
                <a:lnTo>
                  <a:pt x="1395" y="1105"/>
                </a:lnTo>
                <a:lnTo>
                  <a:pt x="1398" y="1078"/>
                </a:lnTo>
                <a:lnTo>
                  <a:pt x="1401" y="1047"/>
                </a:lnTo>
                <a:lnTo>
                  <a:pt x="1403" y="1012"/>
                </a:lnTo>
                <a:lnTo>
                  <a:pt x="1405" y="973"/>
                </a:lnTo>
                <a:lnTo>
                  <a:pt x="1406" y="931"/>
                </a:lnTo>
                <a:lnTo>
                  <a:pt x="1407" y="885"/>
                </a:lnTo>
                <a:lnTo>
                  <a:pt x="1407" y="834"/>
                </a:lnTo>
                <a:lnTo>
                  <a:pt x="1407" y="599"/>
                </a:lnTo>
                <a:lnTo>
                  <a:pt x="1407" y="548"/>
                </a:lnTo>
                <a:lnTo>
                  <a:pt x="1406" y="500"/>
                </a:lnTo>
                <a:lnTo>
                  <a:pt x="1405" y="458"/>
                </a:lnTo>
                <a:lnTo>
                  <a:pt x="1403" y="419"/>
                </a:lnTo>
                <a:lnTo>
                  <a:pt x="1400" y="383"/>
                </a:lnTo>
                <a:lnTo>
                  <a:pt x="1398" y="352"/>
                </a:lnTo>
                <a:lnTo>
                  <a:pt x="1394" y="325"/>
                </a:lnTo>
                <a:lnTo>
                  <a:pt x="1390" y="301"/>
                </a:lnTo>
                <a:close/>
              </a:path>
            </a:pathLst>
          </a:custGeom>
          <a:solidFill>
            <a:srgbClr val="3838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Freeform 8"/>
          <p:cNvSpPr>
            <a:spLocks noEditPoints="1"/>
          </p:cNvSpPr>
          <p:nvPr userDrawn="1"/>
        </p:nvSpPr>
        <p:spPr bwMode="auto">
          <a:xfrm>
            <a:off x="249238" y="6613538"/>
            <a:ext cx="106363" cy="107945"/>
          </a:xfrm>
          <a:custGeom>
            <a:avLst/>
            <a:gdLst>
              <a:gd name="T0" fmla="*/ 991 w 1407"/>
              <a:gd name="T1" fmla="*/ 874 h 1434"/>
              <a:gd name="T2" fmla="*/ 984 w 1407"/>
              <a:gd name="T3" fmla="*/ 948 h 1434"/>
              <a:gd name="T4" fmla="*/ 960 w 1407"/>
              <a:gd name="T5" fmla="*/ 1000 h 1434"/>
              <a:gd name="T6" fmla="*/ 914 w 1407"/>
              <a:gd name="T7" fmla="*/ 1047 h 1434"/>
              <a:gd name="T8" fmla="*/ 848 w 1407"/>
              <a:gd name="T9" fmla="*/ 1079 h 1434"/>
              <a:gd name="T10" fmla="*/ 765 w 1407"/>
              <a:gd name="T11" fmla="*/ 1096 h 1434"/>
              <a:gd name="T12" fmla="*/ 670 w 1407"/>
              <a:gd name="T13" fmla="*/ 1098 h 1434"/>
              <a:gd name="T14" fmla="*/ 585 w 1407"/>
              <a:gd name="T15" fmla="*/ 1085 h 1434"/>
              <a:gd name="T16" fmla="*/ 514 w 1407"/>
              <a:gd name="T17" fmla="*/ 1056 h 1434"/>
              <a:gd name="T18" fmla="*/ 463 w 1407"/>
              <a:gd name="T19" fmla="*/ 1013 h 1434"/>
              <a:gd name="T20" fmla="*/ 433 w 1407"/>
              <a:gd name="T21" fmla="*/ 961 h 1434"/>
              <a:gd name="T22" fmla="*/ 424 w 1407"/>
              <a:gd name="T23" fmla="*/ 895 h 1434"/>
              <a:gd name="T24" fmla="*/ 420 w 1407"/>
              <a:gd name="T25" fmla="*/ 779 h 1434"/>
              <a:gd name="T26" fmla="*/ 423 w 1407"/>
              <a:gd name="T27" fmla="*/ 559 h 1434"/>
              <a:gd name="T28" fmla="*/ 430 w 1407"/>
              <a:gd name="T29" fmla="*/ 486 h 1434"/>
              <a:gd name="T30" fmla="*/ 453 w 1407"/>
              <a:gd name="T31" fmla="*/ 432 h 1434"/>
              <a:gd name="T32" fmla="*/ 500 w 1407"/>
              <a:gd name="T33" fmla="*/ 387 h 1434"/>
              <a:gd name="T34" fmla="*/ 566 w 1407"/>
              <a:gd name="T35" fmla="*/ 355 h 1434"/>
              <a:gd name="T36" fmla="*/ 649 w 1407"/>
              <a:gd name="T37" fmla="*/ 337 h 1434"/>
              <a:gd name="T38" fmla="*/ 744 w 1407"/>
              <a:gd name="T39" fmla="*/ 335 h 1434"/>
              <a:gd name="T40" fmla="*/ 828 w 1407"/>
              <a:gd name="T41" fmla="*/ 349 h 1434"/>
              <a:gd name="T42" fmla="*/ 899 w 1407"/>
              <a:gd name="T43" fmla="*/ 378 h 1434"/>
              <a:gd name="T44" fmla="*/ 951 w 1407"/>
              <a:gd name="T45" fmla="*/ 421 h 1434"/>
              <a:gd name="T46" fmla="*/ 981 w 1407"/>
              <a:gd name="T47" fmla="*/ 473 h 1434"/>
              <a:gd name="T48" fmla="*/ 990 w 1407"/>
              <a:gd name="T49" fmla="*/ 539 h 1434"/>
              <a:gd name="T50" fmla="*/ 992 w 1407"/>
              <a:gd name="T51" fmla="*/ 654 h 1434"/>
              <a:gd name="T52" fmla="*/ 1381 w 1407"/>
              <a:gd name="T53" fmla="*/ 270 h 1434"/>
              <a:gd name="T54" fmla="*/ 1355 w 1407"/>
              <a:gd name="T55" fmla="*/ 220 h 1434"/>
              <a:gd name="T56" fmla="*/ 1258 w 1407"/>
              <a:gd name="T57" fmla="*/ 127 h 1434"/>
              <a:gd name="T58" fmla="*/ 1113 w 1407"/>
              <a:gd name="T59" fmla="*/ 56 h 1434"/>
              <a:gd name="T60" fmla="*/ 924 w 1407"/>
              <a:gd name="T61" fmla="*/ 14 h 1434"/>
              <a:gd name="T62" fmla="*/ 704 w 1407"/>
              <a:gd name="T63" fmla="*/ 0 h 1434"/>
              <a:gd name="T64" fmla="*/ 476 w 1407"/>
              <a:gd name="T65" fmla="*/ 14 h 1434"/>
              <a:gd name="T66" fmla="*/ 287 w 1407"/>
              <a:gd name="T67" fmla="*/ 59 h 1434"/>
              <a:gd name="T68" fmla="*/ 144 w 1407"/>
              <a:gd name="T69" fmla="*/ 131 h 1434"/>
              <a:gd name="T70" fmla="*/ 52 w 1407"/>
              <a:gd name="T71" fmla="*/ 223 h 1434"/>
              <a:gd name="T72" fmla="*/ 26 w 1407"/>
              <a:gd name="T73" fmla="*/ 273 h 1434"/>
              <a:gd name="T74" fmla="*/ 9 w 1407"/>
              <a:gd name="T75" fmla="*/ 356 h 1434"/>
              <a:gd name="T76" fmla="*/ 0 w 1407"/>
              <a:gd name="T77" fmla="*/ 549 h 1434"/>
              <a:gd name="T78" fmla="*/ 3 w 1407"/>
              <a:gd name="T79" fmla="*/ 975 h 1434"/>
              <a:gd name="T80" fmla="*/ 18 w 1407"/>
              <a:gd name="T81" fmla="*/ 1131 h 1434"/>
              <a:gd name="T82" fmla="*/ 36 w 1407"/>
              <a:gd name="T83" fmla="*/ 1184 h 1434"/>
              <a:gd name="T84" fmla="*/ 86 w 1407"/>
              <a:gd name="T85" fmla="*/ 1252 h 1434"/>
              <a:gd name="T86" fmla="*/ 203 w 1407"/>
              <a:gd name="T87" fmla="*/ 1338 h 1434"/>
              <a:gd name="T88" fmla="*/ 367 w 1407"/>
              <a:gd name="T89" fmla="*/ 1398 h 1434"/>
              <a:gd name="T90" fmla="*/ 569 w 1407"/>
              <a:gd name="T91" fmla="*/ 1429 h 1434"/>
              <a:gd name="T92" fmla="*/ 800 w 1407"/>
              <a:gd name="T93" fmla="*/ 1431 h 1434"/>
              <a:gd name="T94" fmla="*/ 1013 w 1407"/>
              <a:gd name="T95" fmla="*/ 1404 h 1434"/>
              <a:gd name="T96" fmla="*/ 1184 w 1407"/>
              <a:gd name="T97" fmla="*/ 1349 h 1434"/>
              <a:gd name="T98" fmla="*/ 1308 w 1407"/>
              <a:gd name="T99" fmla="*/ 1268 h 1434"/>
              <a:gd name="T100" fmla="*/ 1368 w 1407"/>
              <a:gd name="T101" fmla="*/ 1191 h 1434"/>
              <a:gd name="T102" fmla="*/ 1389 w 1407"/>
              <a:gd name="T103" fmla="*/ 1139 h 1434"/>
              <a:gd name="T104" fmla="*/ 1403 w 1407"/>
              <a:gd name="T105" fmla="*/ 1012 h 1434"/>
              <a:gd name="T106" fmla="*/ 1407 w 1407"/>
              <a:gd name="T107" fmla="*/ 599 h 1434"/>
              <a:gd name="T108" fmla="*/ 1401 w 1407"/>
              <a:gd name="T109" fmla="*/ 383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07" h="1434">
                <a:moveTo>
                  <a:pt x="992" y="779"/>
                </a:moveTo>
                <a:lnTo>
                  <a:pt x="992" y="806"/>
                </a:lnTo>
                <a:lnTo>
                  <a:pt x="992" y="831"/>
                </a:lnTo>
                <a:lnTo>
                  <a:pt x="992" y="854"/>
                </a:lnTo>
                <a:lnTo>
                  <a:pt x="991" y="874"/>
                </a:lnTo>
                <a:lnTo>
                  <a:pt x="990" y="893"/>
                </a:lnTo>
                <a:lnTo>
                  <a:pt x="989" y="909"/>
                </a:lnTo>
                <a:lnTo>
                  <a:pt x="987" y="924"/>
                </a:lnTo>
                <a:lnTo>
                  <a:pt x="986" y="936"/>
                </a:lnTo>
                <a:lnTo>
                  <a:pt x="984" y="948"/>
                </a:lnTo>
                <a:lnTo>
                  <a:pt x="981" y="959"/>
                </a:lnTo>
                <a:lnTo>
                  <a:pt x="977" y="969"/>
                </a:lnTo>
                <a:lnTo>
                  <a:pt x="973" y="981"/>
                </a:lnTo>
                <a:lnTo>
                  <a:pt x="967" y="991"/>
                </a:lnTo>
                <a:lnTo>
                  <a:pt x="960" y="1000"/>
                </a:lnTo>
                <a:lnTo>
                  <a:pt x="952" y="1011"/>
                </a:lnTo>
                <a:lnTo>
                  <a:pt x="944" y="1020"/>
                </a:lnTo>
                <a:lnTo>
                  <a:pt x="935" y="1029"/>
                </a:lnTo>
                <a:lnTo>
                  <a:pt x="924" y="1038"/>
                </a:lnTo>
                <a:lnTo>
                  <a:pt x="914" y="1047"/>
                </a:lnTo>
                <a:lnTo>
                  <a:pt x="902" y="1054"/>
                </a:lnTo>
                <a:lnTo>
                  <a:pt x="889" y="1061"/>
                </a:lnTo>
                <a:lnTo>
                  <a:pt x="877" y="1067"/>
                </a:lnTo>
                <a:lnTo>
                  <a:pt x="862" y="1074"/>
                </a:lnTo>
                <a:lnTo>
                  <a:pt x="848" y="1079"/>
                </a:lnTo>
                <a:lnTo>
                  <a:pt x="833" y="1084"/>
                </a:lnTo>
                <a:lnTo>
                  <a:pt x="816" y="1088"/>
                </a:lnTo>
                <a:lnTo>
                  <a:pt x="800" y="1091"/>
                </a:lnTo>
                <a:lnTo>
                  <a:pt x="782" y="1094"/>
                </a:lnTo>
                <a:lnTo>
                  <a:pt x="765" y="1096"/>
                </a:lnTo>
                <a:lnTo>
                  <a:pt x="746" y="1098"/>
                </a:lnTo>
                <a:lnTo>
                  <a:pt x="726" y="1099"/>
                </a:lnTo>
                <a:lnTo>
                  <a:pt x="707" y="1099"/>
                </a:lnTo>
                <a:lnTo>
                  <a:pt x="688" y="1099"/>
                </a:lnTo>
                <a:lnTo>
                  <a:pt x="670" y="1098"/>
                </a:lnTo>
                <a:lnTo>
                  <a:pt x="651" y="1096"/>
                </a:lnTo>
                <a:lnTo>
                  <a:pt x="634" y="1094"/>
                </a:lnTo>
                <a:lnTo>
                  <a:pt x="617" y="1092"/>
                </a:lnTo>
                <a:lnTo>
                  <a:pt x="601" y="1089"/>
                </a:lnTo>
                <a:lnTo>
                  <a:pt x="585" y="1085"/>
                </a:lnTo>
                <a:lnTo>
                  <a:pt x="570" y="1080"/>
                </a:lnTo>
                <a:lnTo>
                  <a:pt x="554" y="1075"/>
                </a:lnTo>
                <a:lnTo>
                  <a:pt x="541" y="1069"/>
                </a:lnTo>
                <a:lnTo>
                  <a:pt x="528" y="1063"/>
                </a:lnTo>
                <a:lnTo>
                  <a:pt x="514" y="1056"/>
                </a:lnTo>
                <a:lnTo>
                  <a:pt x="503" y="1049"/>
                </a:lnTo>
                <a:lnTo>
                  <a:pt x="492" y="1041"/>
                </a:lnTo>
                <a:lnTo>
                  <a:pt x="481" y="1031"/>
                </a:lnTo>
                <a:lnTo>
                  <a:pt x="472" y="1022"/>
                </a:lnTo>
                <a:lnTo>
                  <a:pt x="463" y="1013"/>
                </a:lnTo>
                <a:lnTo>
                  <a:pt x="455" y="1002"/>
                </a:lnTo>
                <a:lnTo>
                  <a:pt x="448" y="992"/>
                </a:lnTo>
                <a:lnTo>
                  <a:pt x="442" y="982"/>
                </a:lnTo>
                <a:lnTo>
                  <a:pt x="437" y="971"/>
                </a:lnTo>
                <a:lnTo>
                  <a:pt x="433" y="961"/>
                </a:lnTo>
                <a:lnTo>
                  <a:pt x="430" y="950"/>
                </a:lnTo>
                <a:lnTo>
                  <a:pt x="428" y="938"/>
                </a:lnTo>
                <a:lnTo>
                  <a:pt x="426" y="926"/>
                </a:lnTo>
                <a:lnTo>
                  <a:pt x="425" y="911"/>
                </a:lnTo>
                <a:lnTo>
                  <a:pt x="424" y="895"/>
                </a:lnTo>
                <a:lnTo>
                  <a:pt x="423" y="876"/>
                </a:lnTo>
                <a:lnTo>
                  <a:pt x="421" y="855"/>
                </a:lnTo>
                <a:lnTo>
                  <a:pt x="420" y="832"/>
                </a:lnTo>
                <a:lnTo>
                  <a:pt x="420" y="807"/>
                </a:lnTo>
                <a:lnTo>
                  <a:pt x="420" y="779"/>
                </a:lnTo>
                <a:lnTo>
                  <a:pt x="420" y="654"/>
                </a:lnTo>
                <a:lnTo>
                  <a:pt x="420" y="627"/>
                </a:lnTo>
                <a:lnTo>
                  <a:pt x="420" y="603"/>
                </a:lnTo>
                <a:lnTo>
                  <a:pt x="421" y="580"/>
                </a:lnTo>
                <a:lnTo>
                  <a:pt x="423" y="559"/>
                </a:lnTo>
                <a:lnTo>
                  <a:pt x="424" y="541"/>
                </a:lnTo>
                <a:lnTo>
                  <a:pt x="425" y="524"/>
                </a:lnTo>
                <a:lnTo>
                  <a:pt x="426" y="510"/>
                </a:lnTo>
                <a:lnTo>
                  <a:pt x="428" y="497"/>
                </a:lnTo>
                <a:lnTo>
                  <a:pt x="430" y="486"/>
                </a:lnTo>
                <a:lnTo>
                  <a:pt x="433" y="475"/>
                </a:lnTo>
                <a:lnTo>
                  <a:pt x="436" y="464"/>
                </a:lnTo>
                <a:lnTo>
                  <a:pt x="441" y="453"/>
                </a:lnTo>
                <a:lnTo>
                  <a:pt x="447" y="443"/>
                </a:lnTo>
                <a:lnTo>
                  <a:pt x="453" y="432"/>
                </a:lnTo>
                <a:lnTo>
                  <a:pt x="461" y="423"/>
                </a:lnTo>
                <a:lnTo>
                  <a:pt x="469" y="414"/>
                </a:lnTo>
                <a:lnTo>
                  <a:pt x="479" y="403"/>
                </a:lnTo>
                <a:lnTo>
                  <a:pt x="488" y="395"/>
                </a:lnTo>
                <a:lnTo>
                  <a:pt x="500" y="387"/>
                </a:lnTo>
                <a:lnTo>
                  <a:pt x="511" y="380"/>
                </a:lnTo>
                <a:lnTo>
                  <a:pt x="523" y="372"/>
                </a:lnTo>
                <a:lnTo>
                  <a:pt x="537" y="366"/>
                </a:lnTo>
                <a:lnTo>
                  <a:pt x="551" y="360"/>
                </a:lnTo>
                <a:lnTo>
                  <a:pt x="566" y="355"/>
                </a:lnTo>
                <a:lnTo>
                  <a:pt x="581" y="350"/>
                </a:lnTo>
                <a:lnTo>
                  <a:pt x="598" y="346"/>
                </a:lnTo>
                <a:lnTo>
                  <a:pt x="614" y="342"/>
                </a:lnTo>
                <a:lnTo>
                  <a:pt x="632" y="339"/>
                </a:lnTo>
                <a:lnTo>
                  <a:pt x="649" y="337"/>
                </a:lnTo>
                <a:lnTo>
                  <a:pt x="668" y="335"/>
                </a:lnTo>
                <a:lnTo>
                  <a:pt x="687" y="334"/>
                </a:lnTo>
                <a:lnTo>
                  <a:pt x="707" y="334"/>
                </a:lnTo>
                <a:lnTo>
                  <a:pt x="725" y="334"/>
                </a:lnTo>
                <a:lnTo>
                  <a:pt x="744" y="335"/>
                </a:lnTo>
                <a:lnTo>
                  <a:pt x="761" y="337"/>
                </a:lnTo>
                <a:lnTo>
                  <a:pt x="779" y="339"/>
                </a:lnTo>
                <a:lnTo>
                  <a:pt x="795" y="341"/>
                </a:lnTo>
                <a:lnTo>
                  <a:pt x="812" y="346"/>
                </a:lnTo>
                <a:lnTo>
                  <a:pt x="828" y="349"/>
                </a:lnTo>
                <a:lnTo>
                  <a:pt x="844" y="354"/>
                </a:lnTo>
                <a:lnTo>
                  <a:pt x="858" y="359"/>
                </a:lnTo>
                <a:lnTo>
                  <a:pt x="873" y="364"/>
                </a:lnTo>
                <a:lnTo>
                  <a:pt x="886" y="370"/>
                </a:lnTo>
                <a:lnTo>
                  <a:pt x="899" y="378"/>
                </a:lnTo>
                <a:lnTo>
                  <a:pt x="911" y="385"/>
                </a:lnTo>
                <a:lnTo>
                  <a:pt x="922" y="393"/>
                </a:lnTo>
                <a:lnTo>
                  <a:pt x="933" y="402"/>
                </a:lnTo>
                <a:lnTo>
                  <a:pt x="942" y="412"/>
                </a:lnTo>
                <a:lnTo>
                  <a:pt x="951" y="421"/>
                </a:lnTo>
                <a:lnTo>
                  <a:pt x="958" y="431"/>
                </a:lnTo>
                <a:lnTo>
                  <a:pt x="965" y="442"/>
                </a:lnTo>
                <a:lnTo>
                  <a:pt x="972" y="452"/>
                </a:lnTo>
                <a:lnTo>
                  <a:pt x="977" y="462"/>
                </a:lnTo>
                <a:lnTo>
                  <a:pt x="981" y="473"/>
                </a:lnTo>
                <a:lnTo>
                  <a:pt x="984" y="484"/>
                </a:lnTo>
                <a:lnTo>
                  <a:pt x="986" y="495"/>
                </a:lnTo>
                <a:lnTo>
                  <a:pt x="987" y="508"/>
                </a:lnTo>
                <a:lnTo>
                  <a:pt x="989" y="522"/>
                </a:lnTo>
                <a:lnTo>
                  <a:pt x="990" y="539"/>
                </a:lnTo>
                <a:lnTo>
                  <a:pt x="991" y="557"/>
                </a:lnTo>
                <a:lnTo>
                  <a:pt x="992" y="578"/>
                </a:lnTo>
                <a:lnTo>
                  <a:pt x="992" y="602"/>
                </a:lnTo>
                <a:lnTo>
                  <a:pt x="992" y="626"/>
                </a:lnTo>
                <a:lnTo>
                  <a:pt x="992" y="654"/>
                </a:lnTo>
                <a:lnTo>
                  <a:pt x="992" y="779"/>
                </a:lnTo>
                <a:close/>
                <a:moveTo>
                  <a:pt x="1390" y="301"/>
                </a:moveTo>
                <a:lnTo>
                  <a:pt x="1388" y="291"/>
                </a:lnTo>
                <a:lnTo>
                  <a:pt x="1385" y="280"/>
                </a:lnTo>
                <a:lnTo>
                  <a:pt x="1381" y="270"/>
                </a:lnTo>
                <a:lnTo>
                  <a:pt x="1377" y="260"/>
                </a:lnTo>
                <a:lnTo>
                  <a:pt x="1372" y="249"/>
                </a:lnTo>
                <a:lnTo>
                  <a:pt x="1367" y="239"/>
                </a:lnTo>
                <a:lnTo>
                  <a:pt x="1361" y="230"/>
                </a:lnTo>
                <a:lnTo>
                  <a:pt x="1355" y="220"/>
                </a:lnTo>
                <a:lnTo>
                  <a:pt x="1339" y="200"/>
                </a:lnTo>
                <a:lnTo>
                  <a:pt x="1323" y="181"/>
                </a:lnTo>
                <a:lnTo>
                  <a:pt x="1303" y="163"/>
                </a:lnTo>
                <a:lnTo>
                  <a:pt x="1282" y="144"/>
                </a:lnTo>
                <a:lnTo>
                  <a:pt x="1258" y="127"/>
                </a:lnTo>
                <a:lnTo>
                  <a:pt x="1232" y="110"/>
                </a:lnTo>
                <a:lnTo>
                  <a:pt x="1206" y="95"/>
                </a:lnTo>
                <a:lnTo>
                  <a:pt x="1177" y="81"/>
                </a:lnTo>
                <a:lnTo>
                  <a:pt x="1145" y="68"/>
                </a:lnTo>
                <a:lnTo>
                  <a:pt x="1113" y="56"/>
                </a:lnTo>
                <a:lnTo>
                  <a:pt x="1078" y="45"/>
                </a:lnTo>
                <a:lnTo>
                  <a:pt x="1042" y="36"/>
                </a:lnTo>
                <a:lnTo>
                  <a:pt x="1004" y="27"/>
                </a:lnTo>
                <a:lnTo>
                  <a:pt x="964" y="20"/>
                </a:lnTo>
                <a:lnTo>
                  <a:pt x="924" y="14"/>
                </a:lnTo>
                <a:lnTo>
                  <a:pt x="882" y="9"/>
                </a:lnTo>
                <a:lnTo>
                  <a:pt x="840" y="5"/>
                </a:lnTo>
                <a:lnTo>
                  <a:pt x="795" y="2"/>
                </a:lnTo>
                <a:lnTo>
                  <a:pt x="750" y="1"/>
                </a:lnTo>
                <a:lnTo>
                  <a:pt x="704" y="0"/>
                </a:lnTo>
                <a:lnTo>
                  <a:pt x="655" y="1"/>
                </a:lnTo>
                <a:lnTo>
                  <a:pt x="608" y="2"/>
                </a:lnTo>
                <a:lnTo>
                  <a:pt x="563" y="5"/>
                </a:lnTo>
                <a:lnTo>
                  <a:pt x="518" y="9"/>
                </a:lnTo>
                <a:lnTo>
                  <a:pt x="476" y="14"/>
                </a:lnTo>
                <a:lnTo>
                  <a:pt x="435" y="21"/>
                </a:lnTo>
                <a:lnTo>
                  <a:pt x="396" y="28"/>
                </a:lnTo>
                <a:lnTo>
                  <a:pt x="358" y="38"/>
                </a:lnTo>
                <a:lnTo>
                  <a:pt x="322" y="48"/>
                </a:lnTo>
                <a:lnTo>
                  <a:pt x="287" y="59"/>
                </a:lnTo>
                <a:lnTo>
                  <a:pt x="255" y="71"/>
                </a:lnTo>
                <a:lnTo>
                  <a:pt x="224" y="84"/>
                </a:lnTo>
                <a:lnTo>
                  <a:pt x="196" y="99"/>
                </a:lnTo>
                <a:lnTo>
                  <a:pt x="169" y="114"/>
                </a:lnTo>
                <a:lnTo>
                  <a:pt x="144" y="131"/>
                </a:lnTo>
                <a:lnTo>
                  <a:pt x="121" y="147"/>
                </a:lnTo>
                <a:lnTo>
                  <a:pt x="100" y="166"/>
                </a:lnTo>
                <a:lnTo>
                  <a:pt x="81" y="184"/>
                </a:lnTo>
                <a:lnTo>
                  <a:pt x="65" y="203"/>
                </a:lnTo>
                <a:lnTo>
                  <a:pt x="52" y="223"/>
                </a:lnTo>
                <a:lnTo>
                  <a:pt x="45" y="233"/>
                </a:lnTo>
                <a:lnTo>
                  <a:pt x="39" y="242"/>
                </a:lnTo>
                <a:lnTo>
                  <a:pt x="34" y="253"/>
                </a:lnTo>
                <a:lnTo>
                  <a:pt x="30" y="263"/>
                </a:lnTo>
                <a:lnTo>
                  <a:pt x="26" y="273"/>
                </a:lnTo>
                <a:lnTo>
                  <a:pt x="23" y="284"/>
                </a:lnTo>
                <a:lnTo>
                  <a:pt x="20" y="294"/>
                </a:lnTo>
                <a:lnTo>
                  <a:pt x="18" y="305"/>
                </a:lnTo>
                <a:lnTo>
                  <a:pt x="13" y="329"/>
                </a:lnTo>
                <a:lnTo>
                  <a:pt x="9" y="356"/>
                </a:lnTo>
                <a:lnTo>
                  <a:pt x="7" y="387"/>
                </a:lnTo>
                <a:lnTo>
                  <a:pt x="4" y="422"/>
                </a:lnTo>
                <a:lnTo>
                  <a:pt x="2" y="460"/>
                </a:lnTo>
                <a:lnTo>
                  <a:pt x="1" y="502"/>
                </a:lnTo>
                <a:lnTo>
                  <a:pt x="0" y="549"/>
                </a:lnTo>
                <a:lnTo>
                  <a:pt x="0" y="599"/>
                </a:lnTo>
                <a:lnTo>
                  <a:pt x="0" y="834"/>
                </a:lnTo>
                <a:lnTo>
                  <a:pt x="0" y="886"/>
                </a:lnTo>
                <a:lnTo>
                  <a:pt x="1" y="933"/>
                </a:lnTo>
                <a:lnTo>
                  <a:pt x="3" y="975"/>
                </a:lnTo>
                <a:lnTo>
                  <a:pt x="4" y="1015"/>
                </a:lnTo>
                <a:lnTo>
                  <a:pt x="7" y="1050"/>
                </a:lnTo>
                <a:lnTo>
                  <a:pt x="10" y="1082"/>
                </a:lnTo>
                <a:lnTo>
                  <a:pt x="13" y="1109"/>
                </a:lnTo>
                <a:lnTo>
                  <a:pt x="18" y="1131"/>
                </a:lnTo>
                <a:lnTo>
                  <a:pt x="21" y="1143"/>
                </a:lnTo>
                <a:lnTo>
                  <a:pt x="24" y="1153"/>
                </a:lnTo>
                <a:lnTo>
                  <a:pt x="27" y="1163"/>
                </a:lnTo>
                <a:lnTo>
                  <a:pt x="31" y="1174"/>
                </a:lnTo>
                <a:lnTo>
                  <a:pt x="36" y="1184"/>
                </a:lnTo>
                <a:lnTo>
                  <a:pt x="41" y="1194"/>
                </a:lnTo>
                <a:lnTo>
                  <a:pt x="47" y="1204"/>
                </a:lnTo>
                <a:lnTo>
                  <a:pt x="54" y="1214"/>
                </a:lnTo>
                <a:lnTo>
                  <a:pt x="68" y="1234"/>
                </a:lnTo>
                <a:lnTo>
                  <a:pt x="86" y="1252"/>
                </a:lnTo>
                <a:lnTo>
                  <a:pt x="104" y="1271"/>
                </a:lnTo>
                <a:lnTo>
                  <a:pt x="126" y="1289"/>
                </a:lnTo>
                <a:lnTo>
                  <a:pt x="149" y="1307"/>
                </a:lnTo>
                <a:lnTo>
                  <a:pt x="175" y="1324"/>
                </a:lnTo>
                <a:lnTo>
                  <a:pt x="203" y="1338"/>
                </a:lnTo>
                <a:lnTo>
                  <a:pt x="232" y="1352"/>
                </a:lnTo>
                <a:lnTo>
                  <a:pt x="263" y="1366"/>
                </a:lnTo>
                <a:lnTo>
                  <a:pt x="296" y="1377"/>
                </a:lnTo>
                <a:lnTo>
                  <a:pt x="330" y="1388"/>
                </a:lnTo>
                <a:lnTo>
                  <a:pt x="367" y="1398"/>
                </a:lnTo>
                <a:lnTo>
                  <a:pt x="405" y="1406"/>
                </a:lnTo>
                <a:lnTo>
                  <a:pt x="444" y="1413"/>
                </a:lnTo>
                <a:lnTo>
                  <a:pt x="484" y="1420"/>
                </a:lnTo>
                <a:lnTo>
                  <a:pt x="526" y="1425"/>
                </a:lnTo>
                <a:lnTo>
                  <a:pt x="569" y="1429"/>
                </a:lnTo>
                <a:lnTo>
                  <a:pt x="612" y="1432"/>
                </a:lnTo>
                <a:lnTo>
                  <a:pt x="657" y="1433"/>
                </a:lnTo>
                <a:lnTo>
                  <a:pt x="704" y="1434"/>
                </a:lnTo>
                <a:lnTo>
                  <a:pt x="753" y="1433"/>
                </a:lnTo>
                <a:lnTo>
                  <a:pt x="800" y="1431"/>
                </a:lnTo>
                <a:lnTo>
                  <a:pt x="846" y="1429"/>
                </a:lnTo>
                <a:lnTo>
                  <a:pt x="889" y="1424"/>
                </a:lnTo>
                <a:lnTo>
                  <a:pt x="933" y="1419"/>
                </a:lnTo>
                <a:lnTo>
                  <a:pt x="973" y="1412"/>
                </a:lnTo>
                <a:lnTo>
                  <a:pt x="1013" y="1404"/>
                </a:lnTo>
                <a:lnTo>
                  <a:pt x="1050" y="1396"/>
                </a:lnTo>
                <a:lnTo>
                  <a:pt x="1087" y="1385"/>
                </a:lnTo>
                <a:lnTo>
                  <a:pt x="1121" y="1374"/>
                </a:lnTo>
                <a:lnTo>
                  <a:pt x="1154" y="1362"/>
                </a:lnTo>
                <a:lnTo>
                  <a:pt x="1184" y="1349"/>
                </a:lnTo>
                <a:lnTo>
                  <a:pt x="1213" y="1335"/>
                </a:lnTo>
                <a:lnTo>
                  <a:pt x="1240" y="1319"/>
                </a:lnTo>
                <a:lnTo>
                  <a:pt x="1264" y="1303"/>
                </a:lnTo>
                <a:lnTo>
                  <a:pt x="1287" y="1286"/>
                </a:lnTo>
                <a:lnTo>
                  <a:pt x="1308" y="1268"/>
                </a:lnTo>
                <a:lnTo>
                  <a:pt x="1326" y="1249"/>
                </a:lnTo>
                <a:lnTo>
                  <a:pt x="1343" y="1231"/>
                </a:lnTo>
                <a:lnTo>
                  <a:pt x="1357" y="1211"/>
                </a:lnTo>
                <a:lnTo>
                  <a:pt x="1363" y="1201"/>
                </a:lnTo>
                <a:lnTo>
                  <a:pt x="1368" y="1191"/>
                </a:lnTo>
                <a:lnTo>
                  <a:pt x="1373" y="1181"/>
                </a:lnTo>
                <a:lnTo>
                  <a:pt x="1379" y="1171"/>
                </a:lnTo>
                <a:lnTo>
                  <a:pt x="1382" y="1160"/>
                </a:lnTo>
                <a:lnTo>
                  <a:pt x="1386" y="1149"/>
                </a:lnTo>
                <a:lnTo>
                  <a:pt x="1389" y="1139"/>
                </a:lnTo>
                <a:lnTo>
                  <a:pt x="1391" y="1128"/>
                </a:lnTo>
                <a:lnTo>
                  <a:pt x="1395" y="1105"/>
                </a:lnTo>
                <a:lnTo>
                  <a:pt x="1398" y="1078"/>
                </a:lnTo>
                <a:lnTo>
                  <a:pt x="1401" y="1047"/>
                </a:lnTo>
                <a:lnTo>
                  <a:pt x="1403" y="1012"/>
                </a:lnTo>
                <a:lnTo>
                  <a:pt x="1405" y="973"/>
                </a:lnTo>
                <a:lnTo>
                  <a:pt x="1406" y="931"/>
                </a:lnTo>
                <a:lnTo>
                  <a:pt x="1407" y="885"/>
                </a:lnTo>
                <a:lnTo>
                  <a:pt x="1407" y="834"/>
                </a:lnTo>
                <a:lnTo>
                  <a:pt x="1407" y="599"/>
                </a:lnTo>
                <a:lnTo>
                  <a:pt x="1407" y="548"/>
                </a:lnTo>
                <a:lnTo>
                  <a:pt x="1406" y="500"/>
                </a:lnTo>
                <a:lnTo>
                  <a:pt x="1405" y="458"/>
                </a:lnTo>
                <a:lnTo>
                  <a:pt x="1403" y="419"/>
                </a:lnTo>
                <a:lnTo>
                  <a:pt x="1401" y="383"/>
                </a:lnTo>
                <a:lnTo>
                  <a:pt x="1398" y="352"/>
                </a:lnTo>
                <a:lnTo>
                  <a:pt x="1394" y="325"/>
                </a:lnTo>
                <a:lnTo>
                  <a:pt x="1390" y="301"/>
                </a:lnTo>
                <a:close/>
              </a:path>
            </a:pathLst>
          </a:custGeom>
          <a:solidFill>
            <a:srgbClr val="3838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Freeform 9"/>
          <p:cNvSpPr/>
          <p:nvPr userDrawn="1"/>
        </p:nvSpPr>
        <p:spPr bwMode="auto">
          <a:xfrm>
            <a:off x="900113" y="6615125"/>
            <a:ext cx="100013" cy="104770"/>
          </a:xfrm>
          <a:custGeom>
            <a:avLst/>
            <a:gdLst>
              <a:gd name="T0" fmla="*/ 0 w 1329"/>
              <a:gd name="T1" fmla="*/ 1386 h 1386"/>
              <a:gd name="T2" fmla="*/ 404 w 1329"/>
              <a:gd name="T3" fmla="*/ 1386 h 1386"/>
              <a:gd name="T4" fmla="*/ 404 w 1329"/>
              <a:gd name="T5" fmla="*/ 625 h 1386"/>
              <a:gd name="T6" fmla="*/ 924 w 1329"/>
              <a:gd name="T7" fmla="*/ 1386 h 1386"/>
              <a:gd name="T8" fmla="*/ 1329 w 1329"/>
              <a:gd name="T9" fmla="*/ 1386 h 1386"/>
              <a:gd name="T10" fmla="*/ 1329 w 1329"/>
              <a:gd name="T11" fmla="*/ 0 h 1386"/>
              <a:gd name="T12" fmla="*/ 924 w 1329"/>
              <a:gd name="T13" fmla="*/ 0 h 1386"/>
              <a:gd name="T14" fmla="*/ 924 w 1329"/>
              <a:gd name="T15" fmla="*/ 768 h 1386"/>
              <a:gd name="T16" fmla="*/ 401 w 1329"/>
              <a:gd name="T17" fmla="*/ 0 h 1386"/>
              <a:gd name="T18" fmla="*/ 0 w 1329"/>
              <a:gd name="T19" fmla="*/ 0 h 1386"/>
              <a:gd name="T20" fmla="*/ 0 w 1329"/>
              <a:gd name="T21" fmla="*/ 1386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9" h="1386">
                <a:moveTo>
                  <a:pt x="0" y="1386"/>
                </a:moveTo>
                <a:lnTo>
                  <a:pt x="404" y="1386"/>
                </a:lnTo>
                <a:lnTo>
                  <a:pt x="404" y="625"/>
                </a:lnTo>
                <a:lnTo>
                  <a:pt x="924" y="1386"/>
                </a:lnTo>
                <a:lnTo>
                  <a:pt x="1329" y="1386"/>
                </a:lnTo>
                <a:lnTo>
                  <a:pt x="1329" y="0"/>
                </a:lnTo>
                <a:lnTo>
                  <a:pt x="924" y="0"/>
                </a:lnTo>
                <a:lnTo>
                  <a:pt x="924" y="768"/>
                </a:lnTo>
                <a:lnTo>
                  <a:pt x="401" y="0"/>
                </a:lnTo>
                <a:lnTo>
                  <a:pt x="0" y="0"/>
                </a:lnTo>
                <a:lnTo>
                  <a:pt x="0" y="1386"/>
                </a:lnTo>
                <a:close/>
              </a:path>
            </a:pathLst>
          </a:custGeom>
          <a:solidFill>
            <a:srgbClr val="3838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Rectangle 10"/>
          <p:cNvSpPr>
            <a:spLocks noChangeArrowheads="1"/>
          </p:cNvSpPr>
          <p:nvPr userDrawn="1"/>
        </p:nvSpPr>
        <p:spPr bwMode="auto">
          <a:xfrm>
            <a:off x="730250" y="6615125"/>
            <a:ext cx="31750" cy="104770"/>
          </a:xfrm>
          <a:prstGeom prst="rect">
            <a:avLst/>
          </a:prstGeom>
          <a:solidFill>
            <a:srgbClr val="3838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5" name="Freeform 11"/>
          <p:cNvSpPr/>
          <p:nvPr userDrawn="1"/>
        </p:nvSpPr>
        <p:spPr bwMode="auto">
          <a:xfrm>
            <a:off x="630238" y="6615125"/>
            <a:ext cx="84138" cy="104770"/>
          </a:xfrm>
          <a:custGeom>
            <a:avLst/>
            <a:gdLst>
              <a:gd name="T0" fmla="*/ 0 w 1104"/>
              <a:gd name="T1" fmla="*/ 1386 h 1386"/>
              <a:gd name="T2" fmla="*/ 1104 w 1104"/>
              <a:gd name="T3" fmla="*/ 1386 h 1386"/>
              <a:gd name="T4" fmla="*/ 1104 w 1104"/>
              <a:gd name="T5" fmla="*/ 1046 h 1386"/>
              <a:gd name="T6" fmla="*/ 434 w 1104"/>
              <a:gd name="T7" fmla="*/ 1046 h 1386"/>
              <a:gd name="T8" fmla="*/ 434 w 1104"/>
              <a:gd name="T9" fmla="*/ 0 h 1386"/>
              <a:gd name="T10" fmla="*/ 0 w 1104"/>
              <a:gd name="T11" fmla="*/ 0 h 1386"/>
              <a:gd name="T12" fmla="*/ 0 w 1104"/>
              <a:gd name="T13" fmla="*/ 1386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1386">
                <a:moveTo>
                  <a:pt x="0" y="1386"/>
                </a:moveTo>
                <a:lnTo>
                  <a:pt x="1104" y="1386"/>
                </a:lnTo>
                <a:lnTo>
                  <a:pt x="1104" y="1046"/>
                </a:lnTo>
                <a:lnTo>
                  <a:pt x="434" y="1046"/>
                </a:lnTo>
                <a:lnTo>
                  <a:pt x="434" y="0"/>
                </a:lnTo>
                <a:lnTo>
                  <a:pt x="0" y="0"/>
                </a:lnTo>
                <a:lnTo>
                  <a:pt x="0" y="1386"/>
                </a:lnTo>
                <a:close/>
              </a:path>
            </a:pathLst>
          </a:custGeom>
          <a:solidFill>
            <a:srgbClr val="3838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" name="Freeform 12"/>
          <p:cNvSpPr/>
          <p:nvPr userDrawn="1"/>
        </p:nvSpPr>
        <p:spPr bwMode="auto">
          <a:xfrm>
            <a:off x="493713" y="6615125"/>
            <a:ext cx="117475" cy="104770"/>
          </a:xfrm>
          <a:custGeom>
            <a:avLst/>
            <a:gdLst>
              <a:gd name="T0" fmla="*/ 0 w 1562"/>
              <a:gd name="T1" fmla="*/ 1386 h 1386"/>
              <a:gd name="T2" fmla="*/ 353 w 1562"/>
              <a:gd name="T3" fmla="*/ 1386 h 1386"/>
              <a:gd name="T4" fmla="*/ 353 w 1562"/>
              <a:gd name="T5" fmla="*/ 330 h 1386"/>
              <a:gd name="T6" fmla="*/ 623 w 1562"/>
              <a:gd name="T7" fmla="*/ 1386 h 1386"/>
              <a:gd name="T8" fmla="*/ 940 w 1562"/>
              <a:gd name="T9" fmla="*/ 1386 h 1386"/>
              <a:gd name="T10" fmla="*/ 1211 w 1562"/>
              <a:gd name="T11" fmla="*/ 305 h 1386"/>
              <a:gd name="T12" fmla="*/ 1211 w 1562"/>
              <a:gd name="T13" fmla="*/ 1386 h 1386"/>
              <a:gd name="T14" fmla="*/ 1562 w 1562"/>
              <a:gd name="T15" fmla="*/ 1386 h 1386"/>
              <a:gd name="T16" fmla="*/ 1562 w 1562"/>
              <a:gd name="T17" fmla="*/ 0 h 1386"/>
              <a:gd name="T18" fmla="*/ 951 w 1562"/>
              <a:gd name="T19" fmla="*/ 0 h 1386"/>
              <a:gd name="T20" fmla="*/ 783 w 1562"/>
              <a:gd name="T21" fmla="*/ 695 h 1386"/>
              <a:gd name="T22" fmla="*/ 614 w 1562"/>
              <a:gd name="T23" fmla="*/ 0 h 1386"/>
              <a:gd name="T24" fmla="*/ 0 w 1562"/>
              <a:gd name="T25" fmla="*/ 0 h 1386"/>
              <a:gd name="T26" fmla="*/ 0 w 1562"/>
              <a:gd name="T27" fmla="*/ 1386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62" h="1386">
                <a:moveTo>
                  <a:pt x="0" y="1386"/>
                </a:moveTo>
                <a:lnTo>
                  <a:pt x="353" y="1386"/>
                </a:lnTo>
                <a:lnTo>
                  <a:pt x="353" y="330"/>
                </a:lnTo>
                <a:lnTo>
                  <a:pt x="623" y="1386"/>
                </a:lnTo>
                <a:lnTo>
                  <a:pt x="940" y="1386"/>
                </a:lnTo>
                <a:lnTo>
                  <a:pt x="1211" y="305"/>
                </a:lnTo>
                <a:lnTo>
                  <a:pt x="1211" y="1386"/>
                </a:lnTo>
                <a:lnTo>
                  <a:pt x="1562" y="1386"/>
                </a:lnTo>
                <a:lnTo>
                  <a:pt x="1562" y="0"/>
                </a:lnTo>
                <a:lnTo>
                  <a:pt x="951" y="0"/>
                </a:lnTo>
                <a:lnTo>
                  <a:pt x="783" y="695"/>
                </a:lnTo>
                <a:lnTo>
                  <a:pt x="614" y="0"/>
                </a:lnTo>
                <a:lnTo>
                  <a:pt x="0" y="0"/>
                </a:lnTo>
                <a:lnTo>
                  <a:pt x="0" y="1386"/>
                </a:lnTo>
                <a:close/>
              </a:path>
            </a:pathLst>
          </a:custGeom>
          <a:solidFill>
            <a:srgbClr val="3838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" name="Freeform 13"/>
          <p:cNvSpPr/>
          <p:nvPr userDrawn="1"/>
        </p:nvSpPr>
        <p:spPr bwMode="auto">
          <a:xfrm>
            <a:off x="134938" y="6615125"/>
            <a:ext cx="101600" cy="104770"/>
          </a:xfrm>
          <a:custGeom>
            <a:avLst/>
            <a:gdLst>
              <a:gd name="T0" fmla="*/ 0 w 1336"/>
              <a:gd name="T1" fmla="*/ 297 h 1386"/>
              <a:gd name="T2" fmla="*/ 802 w 1336"/>
              <a:gd name="T3" fmla="*/ 297 h 1386"/>
              <a:gd name="T4" fmla="*/ 0 w 1336"/>
              <a:gd name="T5" fmla="*/ 1099 h 1386"/>
              <a:gd name="T6" fmla="*/ 0 w 1336"/>
              <a:gd name="T7" fmla="*/ 1386 h 1386"/>
              <a:gd name="T8" fmla="*/ 1336 w 1336"/>
              <a:gd name="T9" fmla="*/ 1386 h 1386"/>
              <a:gd name="T10" fmla="*/ 1336 w 1336"/>
              <a:gd name="T11" fmla="*/ 1089 h 1386"/>
              <a:gd name="T12" fmla="*/ 529 w 1336"/>
              <a:gd name="T13" fmla="*/ 1089 h 1386"/>
              <a:gd name="T14" fmla="*/ 1331 w 1336"/>
              <a:gd name="T15" fmla="*/ 288 h 1386"/>
              <a:gd name="T16" fmla="*/ 1331 w 1336"/>
              <a:gd name="T17" fmla="*/ 0 h 1386"/>
              <a:gd name="T18" fmla="*/ 0 w 1336"/>
              <a:gd name="T19" fmla="*/ 0 h 1386"/>
              <a:gd name="T20" fmla="*/ 0 w 1336"/>
              <a:gd name="T21" fmla="*/ 297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6" h="1386">
                <a:moveTo>
                  <a:pt x="0" y="297"/>
                </a:moveTo>
                <a:lnTo>
                  <a:pt x="802" y="297"/>
                </a:lnTo>
                <a:lnTo>
                  <a:pt x="0" y="1099"/>
                </a:lnTo>
                <a:lnTo>
                  <a:pt x="0" y="1386"/>
                </a:lnTo>
                <a:lnTo>
                  <a:pt x="1336" y="1386"/>
                </a:lnTo>
                <a:lnTo>
                  <a:pt x="1336" y="1089"/>
                </a:lnTo>
                <a:lnTo>
                  <a:pt x="529" y="1089"/>
                </a:lnTo>
                <a:lnTo>
                  <a:pt x="1331" y="288"/>
                </a:lnTo>
                <a:lnTo>
                  <a:pt x="1331" y="0"/>
                </a:lnTo>
                <a:lnTo>
                  <a:pt x="0" y="0"/>
                </a:lnTo>
                <a:lnTo>
                  <a:pt x="0" y="297"/>
                </a:lnTo>
                <a:close/>
              </a:path>
            </a:pathLst>
          </a:custGeom>
          <a:solidFill>
            <a:srgbClr val="3838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32" name="组合 47"/>
          <p:cNvGrpSpPr/>
          <p:nvPr userDrawn="1"/>
        </p:nvGrpSpPr>
        <p:grpSpPr bwMode="auto">
          <a:xfrm>
            <a:off x="7697118" y="188914"/>
            <a:ext cx="486965" cy="373063"/>
            <a:chOff x="0" y="0"/>
            <a:chExt cx="648072" cy="372700"/>
          </a:xfrm>
        </p:grpSpPr>
        <p:sp>
          <p:nvSpPr>
            <p:cNvPr id="33" name="矩形 44"/>
            <p:cNvSpPr>
              <a:spLocks noChangeArrowheads="1"/>
            </p:cNvSpPr>
            <p:nvPr/>
          </p:nvSpPr>
          <p:spPr bwMode="auto">
            <a:xfrm>
              <a:off x="0" y="0"/>
              <a:ext cx="648072" cy="360012"/>
            </a:xfrm>
            <a:prstGeom prst="rect">
              <a:avLst/>
            </a:prstGeom>
            <a:solidFill>
              <a:srgbClr val="7F7F7F"/>
            </a:solidFill>
            <a:ln w="9525">
              <a:noFill/>
              <a:bevel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tillium Web" charset="0"/>
                <a:ea typeface="微软雅黑" panose="020B0503020204020204" charset="-122"/>
                <a:cs typeface="+mn-cs"/>
                <a:sym typeface="Titillium Web" charset="0"/>
              </a:endParaRPr>
            </a:p>
          </p:txBody>
        </p:sp>
        <p:sp>
          <p:nvSpPr>
            <p:cNvPr id="34" name="直角三角形 45"/>
            <p:cNvSpPr>
              <a:spLocks noChangeArrowheads="1"/>
            </p:cNvSpPr>
            <p:nvPr/>
          </p:nvSpPr>
          <p:spPr bwMode="auto">
            <a:xfrm>
              <a:off x="0" y="12688"/>
              <a:ext cx="288384" cy="360012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bevel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tillium Web" charset="0"/>
                <a:ea typeface="微软雅黑" panose="020B0503020204020204" charset="-122"/>
                <a:cs typeface="+mn-cs"/>
                <a:sym typeface="Titillium Web" charset="0"/>
              </a:endParaRPr>
            </a:p>
          </p:txBody>
        </p:sp>
        <p:sp>
          <p:nvSpPr>
            <p:cNvPr id="35" name="直角三角形 46"/>
            <p:cNvSpPr>
              <a:spLocks noChangeArrowheads="1"/>
            </p:cNvSpPr>
            <p:nvPr/>
          </p:nvSpPr>
          <p:spPr bwMode="auto">
            <a:xfrm rot="10800000">
              <a:off x="359688" y="0"/>
              <a:ext cx="288384" cy="360012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bevel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tillium Web" charset="0"/>
                <a:ea typeface="微软雅黑" panose="020B0503020204020204" charset="-122"/>
                <a:cs typeface="+mn-cs"/>
                <a:sym typeface="Titillium Web" charset="0"/>
              </a:endParaRPr>
            </a:p>
          </p:txBody>
        </p:sp>
      </p:grpSp>
      <p:sp>
        <p:nvSpPr>
          <p:cNvPr id="36" name="直接连接符 49"/>
          <p:cNvSpPr>
            <a:spLocks noChangeShapeType="1"/>
          </p:cNvSpPr>
          <p:nvPr userDrawn="1"/>
        </p:nvSpPr>
        <p:spPr bwMode="auto">
          <a:xfrm>
            <a:off x="197644" y="558800"/>
            <a:ext cx="7986588" cy="0"/>
          </a:xfrm>
          <a:prstGeom prst="line">
            <a:avLst/>
          </a:prstGeom>
          <a:noFill/>
          <a:ln w="12700">
            <a:solidFill>
              <a:srgbClr val="83A917"/>
            </a:solidFill>
            <a:bevel/>
          </a:ln>
        </p:spPr>
        <p:txBody>
          <a:bodyPr lIns="68580" tIns="34290" rIns="68580" bIns="3429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7" name="直接连接符 51"/>
          <p:cNvSpPr>
            <a:spLocks noChangeShapeType="1"/>
          </p:cNvSpPr>
          <p:nvPr userDrawn="1"/>
        </p:nvSpPr>
        <p:spPr bwMode="auto">
          <a:xfrm>
            <a:off x="8184083" y="144464"/>
            <a:ext cx="3888581" cy="1587"/>
          </a:xfrm>
          <a:prstGeom prst="line">
            <a:avLst/>
          </a:prstGeom>
          <a:noFill/>
          <a:ln w="19050">
            <a:solidFill>
              <a:srgbClr val="7F7F7F"/>
            </a:solidFill>
            <a:bevel/>
          </a:ln>
        </p:spPr>
        <p:txBody>
          <a:bodyPr lIns="68580" tIns="34290" rIns="68580" bIns="3429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1" name="矩形 41"/>
          <p:cNvSpPr>
            <a:spLocks noChangeArrowheads="1"/>
          </p:cNvSpPr>
          <p:nvPr userDrawn="1"/>
        </p:nvSpPr>
        <p:spPr bwMode="auto">
          <a:xfrm>
            <a:off x="8218612" y="188913"/>
            <a:ext cx="3835003" cy="360363"/>
          </a:xfrm>
          <a:prstGeom prst="rect">
            <a:avLst/>
          </a:prstGeom>
          <a:solidFill>
            <a:srgbClr val="AADB1E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tillium Web" charset="0"/>
              <a:ea typeface="微软雅黑" panose="020B0503020204020204" charset="-122"/>
              <a:cs typeface="+mn-cs"/>
              <a:sym typeface="Titillium Web" charset="0"/>
            </a:endParaRPr>
          </a:p>
        </p:txBody>
      </p:sp>
      <p:sp>
        <p:nvSpPr>
          <p:cNvPr id="42" name="直角三角形 42"/>
          <p:cNvSpPr>
            <a:spLocks noChangeArrowheads="1"/>
          </p:cNvSpPr>
          <p:nvPr userDrawn="1"/>
        </p:nvSpPr>
        <p:spPr bwMode="auto">
          <a:xfrm>
            <a:off x="8218612" y="188913"/>
            <a:ext cx="215503" cy="360363"/>
          </a:xfrm>
          <a:prstGeom prst="rtTriangle">
            <a:avLst/>
          </a:prstGeom>
          <a:solidFill>
            <a:schemeClr val="bg1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tillium Web" charset="0"/>
              <a:ea typeface="微软雅黑" panose="020B0503020204020204" charset="-122"/>
              <a:cs typeface="+mn-cs"/>
              <a:sym typeface="Titillium Web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燕尾形 2"/>
          <p:cNvSpPr/>
          <p:nvPr/>
        </p:nvSpPr>
        <p:spPr>
          <a:xfrm>
            <a:off x="438150" y="2090420"/>
            <a:ext cx="1800000" cy="617220"/>
          </a:xfrm>
          <a:prstGeom prst="chevron">
            <a:avLst/>
          </a:prstGeom>
          <a:solidFill>
            <a:srgbClr val="0F1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需求收集阶段</a:t>
            </a:r>
            <a:endParaRPr lang="zh-CN" altLang="en-US"/>
          </a:p>
        </p:txBody>
      </p:sp>
      <p:sp>
        <p:nvSpPr>
          <p:cNvPr id="4" name="燕尾形 3"/>
          <p:cNvSpPr/>
          <p:nvPr/>
        </p:nvSpPr>
        <p:spPr>
          <a:xfrm>
            <a:off x="2342925" y="2090420"/>
            <a:ext cx="1799590" cy="617220"/>
          </a:xfrm>
          <a:prstGeom prst="chevron">
            <a:avLst/>
          </a:prstGeom>
          <a:solidFill>
            <a:srgbClr val="0F1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预研究阶段</a:t>
            </a:r>
            <a:endParaRPr lang="zh-CN" altLang="en-US"/>
          </a:p>
        </p:txBody>
      </p:sp>
      <p:sp>
        <p:nvSpPr>
          <p:cNvPr id="6" name="燕尾形 5"/>
          <p:cNvSpPr/>
          <p:nvPr/>
        </p:nvSpPr>
        <p:spPr>
          <a:xfrm>
            <a:off x="4247290" y="2090420"/>
            <a:ext cx="1799590" cy="617220"/>
          </a:xfrm>
          <a:prstGeom prst="chevron">
            <a:avLst/>
          </a:prstGeom>
          <a:solidFill>
            <a:srgbClr val="0F1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产品研制阶段</a:t>
            </a:r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6151655" y="2090420"/>
            <a:ext cx="1799590" cy="617220"/>
          </a:xfrm>
          <a:prstGeom prst="chevron">
            <a:avLst/>
          </a:prstGeom>
          <a:solidFill>
            <a:srgbClr val="0F1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试制与验证阶段</a:t>
            </a:r>
            <a:endParaRPr lang="zh-CN" altLang="en-US"/>
          </a:p>
        </p:txBody>
      </p:sp>
      <p:sp>
        <p:nvSpPr>
          <p:cNvPr id="8" name="燕尾形 7"/>
          <p:cNvSpPr/>
          <p:nvPr/>
        </p:nvSpPr>
        <p:spPr>
          <a:xfrm>
            <a:off x="8056020" y="2090420"/>
            <a:ext cx="1799590" cy="617220"/>
          </a:xfrm>
          <a:prstGeom prst="chevron">
            <a:avLst/>
          </a:prstGeom>
          <a:solidFill>
            <a:srgbClr val="0F1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产品上市阶段</a:t>
            </a:r>
            <a:endParaRPr lang="zh-CN" altLang="en-US"/>
          </a:p>
        </p:txBody>
      </p:sp>
      <p:sp>
        <p:nvSpPr>
          <p:cNvPr id="9" name="燕尾形 8"/>
          <p:cNvSpPr/>
          <p:nvPr/>
        </p:nvSpPr>
        <p:spPr>
          <a:xfrm>
            <a:off x="9960385" y="2090420"/>
            <a:ext cx="1799590" cy="617220"/>
          </a:xfrm>
          <a:prstGeom prst="chevron">
            <a:avLst/>
          </a:prstGeom>
          <a:solidFill>
            <a:srgbClr val="0F1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产品服务阶段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678940" y="1084580"/>
            <a:ext cx="8550910" cy="918210"/>
            <a:chOff x="2644" y="2204"/>
            <a:chExt cx="13466" cy="1446"/>
          </a:xfrm>
        </p:grpSpPr>
        <p:sp>
          <p:nvSpPr>
            <p:cNvPr id="10" name="泪滴形 9"/>
            <p:cNvSpPr/>
            <p:nvPr/>
          </p:nvSpPr>
          <p:spPr>
            <a:xfrm rot="7980000">
              <a:off x="2658" y="2190"/>
              <a:ext cx="1447" cy="1475"/>
            </a:xfrm>
            <a:prstGeom prst="teardrop">
              <a:avLst/>
            </a:prstGeom>
            <a:noFill/>
            <a:ln>
              <a:solidFill>
                <a:srgbClr val="AADB1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泪滴形 10"/>
            <p:cNvSpPr/>
            <p:nvPr/>
          </p:nvSpPr>
          <p:spPr>
            <a:xfrm rot="7980000">
              <a:off x="5656" y="2190"/>
              <a:ext cx="1447" cy="1475"/>
            </a:xfrm>
            <a:prstGeom prst="teardrop">
              <a:avLst/>
            </a:prstGeom>
            <a:noFill/>
            <a:ln>
              <a:solidFill>
                <a:srgbClr val="AADB1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泪滴形 11"/>
            <p:cNvSpPr/>
            <p:nvPr/>
          </p:nvSpPr>
          <p:spPr>
            <a:xfrm rot="7980000">
              <a:off x="8654" y="2190"/>
              <a:ext cx="1447" cy="1475"/>
            </a:xfrm>
            <a:prstGeom prst="teardrop">
              <a:avLst/>
            </a:prstGeom>
            <a:noFill/>
            <a:ln>
              <a:solidFill>
                <a:srgbClr val="AADB1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泪滴形 12"/>
            <p:cNvSpPr/>
            <p:nvPr/>
          </p:nvSpPr>
          <p:spPr>
            <a:xfrm rot="7980000">
              <a:off x="11652" y="2190"/>
              <a:ext cx="1447" cy="1475"/>
            </a:xfrm>
            <a:prstGeom prst="teardrop">
              <a:avLst/>
            </a:prstGeom>
            <a:noFill/>
            <a:ln>
              <a:solidFill>
                <a:srgbClr val="AADB1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泪滴形 13"/>
            <p:cNvSpPr/>
            <p:nvPr/>
          </p:nvSpPr>
          <p:spPr>
            <a:xfrm rot="7980000">
              <a:off x="14650" y="2190"/>
              <a:ext cx="1447" cy="1475"/>
            </a:xfrm>
            <a:prstGeom prst="teardrop">
              <a:avLst/>
            </a:prstGeom>
            <a:noFill/>
            <a:ln>
              <a:solidFill>
                <a:srgbClr val="AADB1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1689100" y="1047750"/>
            <a:ext cx="915670" cy="929005"/>
          </a:xfrm>
          <a:prstGeom prst="ellipse">
            <a:avLst/>
          </a:prstGeom>
          <a:solidFill>
            <a:srgbClr val="AAD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概念评审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592830" y="1047750"/>
            <a:ext cx="915670" cy="929005"/>
          </a:xfrm>
          <a:prstGeom prst="ellipse">
            <a:avLst/>
          </a:prstGeom>
          <a:solidFill>
            <a:srgbClr val="AAD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立项评审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496560" y="1048385"/>
            <a:ext cx="915670" cy="928370"/>
          </a:xfrm>
          <a:prstGeom prst="ellipse">
            <a:avLst/>
          </a:prstGeom>
          <a:solidFill>
            <a:srgbClr val="AAD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研制评审</a:t>
            </a: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00290" y="1047750"/>
            <a:ext cx="915670" cy="929005"/>
          </a:xfrm>
          <a:prstGeom prst="ellipse">
            <a:avLst/>
          </a:prstGeom>
          <a:solidFill>
            <a:srgbClr val="AAD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试制评审</a:t>
            </a: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304655" y="1047750"/>
            <a:ext cx="915670" cy="929005"/>
          </a:xfrm>
          <a:prstGeom prst="ellipse">
            <a:avLst/>
          </a:prstGeom>
          <a:solidFill>
            <a:srgbClr val="AAD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上市评审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42900" y="3098800"/>
            <a:ext cx="1771650" cy="2955925"/>
          </a:xfrm>
          <a:prstGeom prst="rect">
            <a:avLst/>
          </a:prstGeom>
          <a:noFill/>
          <a:ln>
            <a:solidFill>
              <a:srgbClr val="BBBBB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343150" y="3098800"/>
            <a:ext cx="1771650" cy="2955925"/>
          </a:xfrm>
          <a:prstGeom prst="rect">
            <a:avLst/>
          </a:prstGeom>
          <a:noFill/>
          <a:ln>
            <a:solidFill>
              <a:srgbClr val="BBBBB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247515" y="3098800"/>
            <a:ext cx="1771650" cy="2955925"/>
          </a:xfrm>
          <a:prstGeom prst="rect">
            <a:avLst/>
          </a:prstGeom>
          <a:noFill/>
          <a:ln>
            <a:solidFill>
              <a:srgbClr val="BBBBB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176645" y="3098800"/>
            <a:ext cx="1771650" cy="2955925"/>
          </a:xfrm>
          <a:prstGeom prst="rect">
            <a:avLst/>
          </a:prstGeom>
          <a:noFill/>
          <a:ln>
            <a:solidFill>
              <a:srgbClr val="BBBBB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38150" y="3208655"/>
            <a:ext cx="15932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ym typeface="+mn-ea"/>
              </a:rPr>
              <a:t>《产品需求评估报告》</a:t>
            </a:r>
            <a:endParaRPr lang="zh-CN" altLang="en-US" sz="1400"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308860" y="3185795"/>
            <a:ext cx="1764030" cy="246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1.</a:t>
            </a:r>
            <a:r>
              <a:rPr lang="zh-CN" altLang="en-US" sz="1400">
                <a:sym typeface="+mn-ea"/>
              </a:rPr>
              <a:t>《预研究技术方案》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2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.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《技术可行性分析报告》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《市场可行性分析报告》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  <a:sym typeface="+mn-ea"/>
              </a:rPr>
              <a:t>4.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《生产可行性分析报告》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  <a:sym typeface="+mn-ea"/>
              </a:rPr>
              <a:t>5.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《立项建议书》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  <a:sym typeface="+mn-ea"/>
              </a:rPr>
              <a:t>6.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《项目任务书》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r>
              <a:rPr lang="en-US" altLang="zh-CN" sz="1400">
                <a:solidFill>
                  <a:schemeClr val="tx2"/>
                </a:solidFill>
                <a:sym typeface="+mn-ea"/>
              </a:rPr>
              <a:t>7.</a:t>
            </a:r>
            <a:r>
              <a:rPr lang="zh-CN" altLang="en-US" sz="1400">
                <a:solidFill>
                  <a:schemeClr val="tx2"/>
                </a:solidFill>
                <a:sym typeface="+mn-ea"/>
              </a:rPr>
              <a:t>知识产权规划（如需）</a:t>
            </a:r>
            <a:endParaRPr lang="zh-CN" altLang="en-US" sz="1400">
              <a:solidFill>
                <a:schemeClr val="tx2"/>
              </a:solidFill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220845" y="3188335"/>
            <a:ext cx="172339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tx1"/>
                </a:solidFill>
              </a:rPr>
              <a:t>1.</a:t>
            </a:r>
            <a:r>
              <a:rPr lang="zh-CN" altLang="en-US" sz="1400">
                <a:solidFill>
                  <a:schemeClr val="tx1"/>
                </a:solidFill>
              </a:rPr>
              <a:t>《实验室研究报告》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2.</a:t>
            </a:r>
            <a:r>
              <a:rPr lang="zh-CN" altLang="en-US" sz="1400">
                <a:solidFill>
                  <a:schemeClr val="tx1"/>
                </a:solidFill>
              </a:rPr>
              <a:t>《小试样品应用测试报告》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3.</a:t>
            </a:r>
            <a:r>
              <a:rPr lang="zh-CN" altLang="en-US" sz="1400">
                <a:solidFill>
                  <a:schemeClr val="tx1"/>
                </a:solidFill>
              </a:rPr>
              <a:t>《小试样品全项性能检测报告》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4.</a:t>
            </a:r>
            <a:r>
              <a:rPr lang="zh-CN" altLang="en-US" sz="1400">
                <a:solidFill>
                  <a:schemeClr val="tx1"/>
                </a:solidFill>
              </a:rPr>
              <a:t>《小试配方文件》</a:t>
            </a:r>
            <a:endParaRPr lang="zh-CN" altLang="en-US" sz="1400">
              <a:solidFill>
                <a:schemeClr val="tx1"/>
              </a:solidFill>
            </a:endParaRPr>
          </a:p>
          <a:p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124575" y="3058160"/>
            <a:ext cx="192214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tx1"/>
                </a:solidFill>
              </a:rPr>
              <a:t>1.</a:t>
            </a:r>
            <a:r>
              <a:rPr lang="zh-CN" altLang="en-US" sz="1400">
                <a:solidFill>
                  <a:schemeClr val="tx1"/>
                </a:solidFill>
              </a:rPr>
              <a:t>《中试原材料及成品检测标准》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2.</a:t>
            </a:r>
            <a:r>
              <a:rPr lang="zh-CN" altLang="en-US" sz="1400">
                <a:solidFill>
                  <a:schemeClr val="tx1"/>
                </a:solidFill>
              </a:rPr>
              <a:t>《中试生产工艺表》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3.</a:t>
            </a:r>
            <a:r>
              <a:rPr lang="zh-CN" altLang="en-US" sz="1400">
                <a:solidFill>
                  <a:schemeClr val="tx1"/>
                </a:solidFill>
              </a:rPr>
              <a:t>《中试生产计划》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4.</a:t>
            </a:r>
            <a:r>
              <a:rPr lang="zh-CN" altLang="en-US" sz="1400">
                <a:solidFill>
                  <a:schemeClr val="tx1"/>
                </a:solidFill>
              </a:rPr>
              <a:t>《中试生产工艺过程报告》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5.</a:t>
            </a:r>
            <a:r>
              <a:rPr lang="zh-CN" altLang="en-US" sz="1400">
                <a:solidFill>
                  <a:schemeClr val="tx1"/>
                </a:solidFill>
              </a:rPr>
              <a:t>《中试产品出厂检测报告》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6.</a:t>
            </a:r>
            <a:r>
              <a:rPr lang="zh-CN" altLang="en-US" sz="1400">
                <a:solidFill>
                  <a:schemeClr val="tx1"/>
                </a:solidFill>
              </a:rPr>
              <a:t>《中试产品全项性能检测报告》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7.</a:t>
            </a:r>
            <a:r>
              <a:rPr lang="zh-CN" altLang="en-US" sz="1400">
                <a:solidFill>
                  <a:schemeClr val="tx1"/>
                </a:solidFill>
              </a:rPr>
              <a:t>《中试产品工程试用报告》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8.</a:t>
            </a:r>
            <a:r>
              <a:rPr lang="zh-CN" altLang="en-US" sz="1400">
                <a:solidFill>
                  <a:schemeClr val="tx1"/>
                </a:solidFill>
              </a:rPr>
              <a:t>《试制与验证总结报告》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05775" y="3103880"/>
            <a:ext cx="1771650" cy="2955925"/>
          </a:xfrm>
          <a:prstGeom prst="rect">
            <a:avLst/>
          </a:prstGeom>
          <a:noFill/>
          <a:ln>
            <a:solidFill>
              <a:srgbClr val="BBBBB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057515" y="3151505"/>
            <a:ext cx="169799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1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sz="1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《产品上市方案》</a:t>
            </a:r>
            <a:endParaRPr lang="zh-CN" sz="1400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/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《产品生产技术文件》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/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《产品技术说明书》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/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《产品安全说明书》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/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《包装说明书》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/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知识产权资料验收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000615" y="3103880"/>
            <a:ext cx="1771650" cy="2955925"/>
          </a:xfrm>
          <a:prstGeom prst="rect">
            <a:avLst/>
          </a:prstGeom>
          <a:noFill/>
          <a:ln>
            <a:solidFill>
              <a:srgbClr val="BBBBB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0052685" y="3208655"/>
            <a:ext cx="158686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4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《市场总结报告》</a:t>
            </a:r>
            <a:endParaRPr lang="zh-CN" altLang="en-US" sz="14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54" name="内容占位符 2"/>
          <p:cNvSpPr>
            <a:spLocks noGrp="1" noChangeArrowheads="1"/>
          </p:cNvSpPr>
          <p:nvPr/>
        </p:nvSpPr>
        <p:spPr bwMode="auto">
          <a:xfrm>
            <a:off x="1782616" y="539749"/>
            <a:ext cx="8629308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ctr"/>
            <a:r>
              <a:rPr lang="zh-CN" altLang="en-US" sz="2400" b="1" dirty="0" smtClean="0">
                <a:solidFill>
                  <a:srgbClr val="4F81BD"/>
                </a:solidFill>
                <a:latin typeface="微软雅黑" panose="020B0503020204020204" charset="-122"/>
                <a:ea typeface="微软雅黑" panose="020B0503020204020204" charset="-122"/>
              </a:rPr>
              <a:t>产品的研发管理流程</a:t>
            </a:r>
            <a:endParaRPr lang="zh-CN" altLang="en-US" sz="2400" b="1" dirty="0" smtClean="0">
              <a:solidFill>
                <a:srgbClr val="4F81B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燕尾形 2"/>
          <p:cNvSpPr/>
          <p:nvPr/>
        </p:nvSpPr>
        <p:spPr>
          <a:xfrm>
            <a:off x="438150" y="2090420"/>
            <a:ext cx="1800000" cy="617220"/>
          </a:xfrm>
          <a:prstGeom prst="chevron">
            <a:avLst/>
          </a:prstGeom>
          <a:solidFill>
            <a:srgbClr val="0F1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需求收集阶段</a:t>
            </a:r>
            <a:endParaRPr lang="zh-CN" altLang="en-US" b="1"/>
          </a:p>
        </p:txBody>
      </p:sp>
      <p:sp>
        <p:nvSpPr>
          <p:cNvPr id="4" name="燕尾形 3"/>
          <p:cNvSpPr/>
          <p:nvPr/>
        </p:nvSpPr>
        <p:spPr>
          <a:xfrm>
            <a:off x="2342925" y="2090420"/>
            <a:ext cx="1799590" cy="617220"/>
          </a:xfrm>
          <a:prstGeom prst="chevron">
            <a:avLst/>
          </a:prstGeom>
          <a:solidFill>
            <a:srgbClr val="0F1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b="1"/>
              <a:t>产品定位阶段</a:t>
            </a:r>
            <a:endParaRPr lang="zh-CN" altLang="en-US" b="1"/>
          </a:p>
        </p:txBody>
      </p:sp>
      <p:sp>
        <p:nvSpPr>
          <p:cNvPr id="6" name="燕尾形 5"/>
          <p:cNvSpPr/>
          <p:nvPr/>
        </p:nvSpPr>
        <p:spPr>
          <a:xfrm>
            <a:off x="4247290" y="2090420"/>
            <a:ext cx="1799590" cy="617220"/>
          </a:xfrm>
          <a:prstGeom prst="chevron">
            <a:avLst/>
          </a:prstGeom>
          <a:solidFill>
            <a:srgbClr val="0F1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b="1"/>
              <a:t>实验室研制阶段</a:t>
            </a:r>
            <a:endParaRPr lang="zh-CN" altLang="en-US" b="1"/>
          </a:p>
        </p:txBody>
      </p:sp>
      <p:sp>
        <p:nvSpPr>
          <p:cNvPr id="7" name="燕尾形 6"/>
          <p:cNvSpPr/>
          <p:nvPr/>
        </p:nvSpPr>
        <p:spPr>
          <a:xfrm>
            <a:off x="6151655" y="2090420"/>
            <a:ext cx="1799590" cy="617220"/>
          </a:xfrm>
          <a:prstGeom prst="chevron">
            <a:avLst/>
          </a:prstGeom>
          <a:solidFill>
            <a:srgbClr val="0F1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b="1"/>
              <a:t>试制与验证阶段</a:t>
            </a:r>
            <a:endParaRPr lang="zh-CN" altLang="en-US" b="1"/>
          </a:p>
        </p:txBody>
      </p:sp>
      <p:sp>
        <p:nvSpPr>
          <p:cNvPr id="8" name="燕尾形 7"/>
          <p:cNvSpPr/>
          <p:nvPr/>
        </p:nvSpPr>
        <p:spPr>
          <a:xfrm>
            <a:off x="8056020" y="2090420"/>
            <a:ext cx="1799590" cy="617220"/>
          </a:xfrm>
          <a:prstGeom prst="chevron">
            <a:avLst/>
          </a:prstGeom>
          <a:solidFill>
            <a:srgbClr val="0F1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b="1"/>
              <a:t>试销阶段</a:t>
            </a:r>
            <a:endParaRPr lang="zh-CN" altLang="en-US" b="1"/>
          </a:p>
        </p:txBody>
      </p:sp>
      <p:sp>
        <p:nvSpPr>
          <p:cNvPr id="9" name="燕尾形 8"/>
          <p:cNvSpPr/>
          <p:nvPr/>
        </p:nvSpPr>
        <p:spPr>
          <a:xfrm>
            <a:off x="9960385" y="2090420"/>
            <a:ext cx="1799590" cy="617220"/>
          </a:xfrm>
          <a:prstGeom prst="chevron">
            <a:avLst/>
          </a:prstGeom>
          <a:solidFill>
            <a:srgbClr val="0F1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b="1"/>
              <a:t>上市阶段</a:t>
            </a:r>
            <a:endParaRPr lang="zh-CN" altLang="en-US" b="1"/>
          </a:p>
        </p:txBody>
      </p:sp>
      <p:grpSp>
        <p:nvGrpSpPr>
          <p:cNvPr id="15" name="组合 14"/>
          <p:cNvGrpSpPr/>
          <p:nvPr/>
        </p:nvGrpSpPr>
        <p:grpSpPr>
          <a:xfrm>
            <a:off x="1678940" y="1084580"/>
            <a:ext cx="8550910" cy="918210"/>
            <a:chOff x="2644" y="2204"/>
            <a:chExt cx="13466" cy="1446"/>
          </a:xfrm>
        </p:grpSpPr>
        <p:sp>
          <p:nvSpPr>
            <p:cNvPr id="10" name="泪滴形 9"/>
            <p:cNvSpPr/>
            <p:nvPr/>
          </p:nvSpPr>
          <p:spPr>
            <a:xfrm rot="7980000">
              <a:off x="2658" y="2190"/>
              <a:ext cx="1447" cy="1475"/>
            </a:xfrm>
            <a:prstGeom prst="teardrop">
              <a:avLst/>
            </a:prstGeom>
            <a:noFill/>
            <a:ln>
              <a:solidFill>
                <a:srgbClr val="AADB1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泪滴形 10"/>
            <p:cNvSpPr/>
            <p:nvPr/>
          </p:nvSpPr>
          <p:spPr>
            <a:xfrm rot="7980000">
              <a:off x="5656" y="2190"/>
              <a:ext cx="1447" cy="1475"/>
            </a:xfrm>
            <a:prstGeom prst="teardrop">
              <a:avLst/>
            </a:prstGeom>
            <a:noFill/>
            <a:ln>
              <a:solidFill>
                <a:srgbClr val="AADB1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泪滴形 11"/>
            <p:cNvSpPr/>
            <p:nvPr/>
          </p:nvSpPr>
          <p:spPr>
            <a:xfrm rot="7980000">
              <a:off x="8654" y="2190"/>
              <a:ext cx="1447" cy="1475"/>
            </a:xfrm>
            <a:prstGeom prst="teardrop">
              <a:avLst/>
            </a:prstGeom>
            <a:noFill/>
            <a:ln>
              <a:solidFill>
                <a:srgbClr val="AADB1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泪滴形 12"/>
            <p:cNvSpPr/>
            <p:nvPr/>
          </p:nvSpPr>
          <p:spPr>
            <a:xfrm rot="7980000">
              <a:off x="11652" y="2190"/>
              <a:ext cx="1447" cy="1475"/>
            </a:xfrm>
            <a:prstGeom prst="teardrop">
              <a:avLst/>
            </a:prstGeom>
            <a:noFill/>
            <a:ln>
              <a:solidFill>
                <a:srgbClr val="AADB1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泪滴形 13"/>
            <p:cNvSpPr/>
            <p:nvPr/>
          </p:nvSpPr>
          <p:spPr>
            <a:xfrm rot="7980000">
              <a:off x="14650" y="2190"/>
              <a:ext cx="1447" cy="1475"/>
            </a:xfrm>
            <a:prstGeom prst="teardrop">
              <a:avLst/>
            </a:prstGeom>
            <a:noFill/>
            <a:ln>
              <a:solidFill>
                <a:srgbClr val="AADB1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1689100" y="1047750"/>
            <a:ext cx="915670" cy="929005"/>
          </a:xfrm>
          <a:prstGeom prst="ellipse">
            <a:avLst/>
          </a:prstGeom>
          <a:solidFill>
            <a:srgbClr val="AAD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2">
                    <a:lumMod val="50000"/>
                  </a:schemeClr>
                </a:solidFill>
              </a:rPr>
              <a:t>概念评审</a:t>
            </a:r>
            <a:endParaRPr lang="zh-CN" altLang="en-US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592830" y="1047750"/>
            <a:ext cx="915670" cy="929005"/>
          </a:xfrm>
          <a:prstGeom prst="ellipse">
            <a:avLst/>
          </a:prstGeom>
          <a:solidFill>
            <a:srgbClr val="AAD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2">
                    <a:lumMod val="50000"/>
                  </a:schemeClr>
                </a:solidFill>
              </a:rPr>
              <a:t>立项评审</a:t>
            </a:r>
            <a:endParaRPr lang="zh-CN" altLang="en-US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496560" y="1048385"/>
            <a:ext cx="915670" cy="928370"/>
          </a:xfrm>
          <a:prstGeom prst="ellipse">
            <a:avLst/>
          </a:prstGeom>
          <a:solidFill>
            <a:srgbClr val="AAD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2">
                    <a:lumMod val="50000"/>
                  </a:schemeClr>
                </a:solidFill>
              </a:rPr>
              <a:t>研制评审</a:t>
            </a:r>
            <a:endParaRPr lang="zh-CN" altLang="en-US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400290" y="1047750"/>
            <a:ext cx="915670" cy="929005"/>
          </a:xfrm>
          <a:prstGeom prst="ellipse">
            <a:avLst/>
          </a:prstGeom>
          <a:solidFill>
            <a:srgbClr val="AAD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2">
                    <a:lumMod val="50000"/>
                  </a:schemeClr>
                </a:solidFill>
              </a:rPr>
              <a:t>试制评审</a:t>
            </a:r>
            <a:endParaRPr lang="zh-CN" altLang="en-US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304655" y="1047750"/>
            <a:ext cx="915670" cy="929005"/>
          </a:xfrm>
          <a:prstGeom prst="ellipse">
            <a:avLst/>
          </a:prstGeom>
          <a:solidFill>
            <a:srgbClr val="AAD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2">
                    <a:lumMod val="50000"/>
                  </a:schemeClr>
                </a:solidFill>
              </a:rPr>
              <a:t>上市评审</a:t>
            </a:r>
            <a:endParaRPr lang="zh-CN" altLang="en-US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2900" y="3098800"/>
            <a:ext cx="1771650" cy="3449955"/>
          </a:xfrm>
          <a:prstGeom prst="rect">
            <a:avLst/>
          </a:prstGeom>
          <a:noFill/>
          <a:ln>
            <a:solidFill>
              <a:srgbClr val="BBBBB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229485" y="3098800"/>
            <a:ext cx="1885315" cy="3450590"/>
          </a:xfrm>
          <a:prstGeom prst="rect">
            <a:avLst/>
          </a:prstGeom>
          <a:noFill/>
          <a:ln>
            <a:solidFill>
              <a:srgbClr val="BBBBB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247515" y="3098800"/>
            <a:ext cx="1771650" cy="3449955"/>
          </a:xfrm>
          <a:prstGeom prst="rect">
            <a:avLst/>
          </a:prstGeom>
          <a:noFill/>
          <a:ln>
            <a:solidFill>
              <a:srgbClr val="BBBBB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176645" y="3098800"/>
            <a:ext cx="1824355" cy="3450590"/>
          </a:xfrm>
          <a:prstGeom prst="rect">
            <a:avLst/>
          </a:prstGeom>
          <a:noFill/>
          <a:ln>
            <a:solidFill>
              <a:srgbClr val="BBBBB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38150" y="3208655"/>
            <a:ext cx="1593215" cy="246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根据：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市场需求</a:t>
            </a:r>
            <a:endParaRPr lang="zh-CN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技术需求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完成：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产品需求评估报告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评审责任方：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400" b="1">
                <a:sym typeface="+mn-ea"/>
              </a:rPr>
              <a:t>材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料研究院+产品管理部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219325" y="3185795"/>
            <a:ext cx="185356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  <a:buNone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根据：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配方开发、应用技术、市场营销、设备技术部门提出产品或系统的整体定位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结合技术、市场和生产可行性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完成：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立项建议书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以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概念进行立项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评审责任方：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产品管理委员会</a:t>
            </a:r>
            <a:endParaRPr lang="zh-CN" altLang="en-US" sz="1400">
              <a:solidFill>
                <a:schemeClr val="tx2"/>
              </a:solidFill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220845" y="3188335"/>
            <a:ext cx="1723390" cy="2568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根据: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产品或系统的开发</a:t>
            </a:r>
            <a:endParaRPr lang="zh-CN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批量应用测试（内部）</a:t>
            </a:r>
            <a:endParaRPr lang="zh-CN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完成：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产品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工艺工法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评审责任方：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材料研究院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151880" y="3208655"/>
            <a:ext cx="19221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根据：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中试（生产工艺验证）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外测（工程验证）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完成：</a:t>
            </a:r>
            <a:endParaRPr lang="zh-CN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试制与验证总结报告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评审责任方：</a:t>
            </a:r>
            <a:endParaRPr lang="zh-CN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材料公司</a:t>
            </a:r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+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材料研究院</a:t>
            </a:r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+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产品管理部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05775" y="3103880"/>
            <a:ext cx="1771650" cy="3445510"/>
          </a:xfrm>
          <a:prstGeom prst="rect">
            <a:avLst/>
          </a:prstGeom>
          <a:noFill/>
          <a:ln>
            <a:solidFill>
              <a:srgbClr val="BBBBB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057515" y="3151505"/>
            <a:ext cx="1697990" cy="19221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根据：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打板情况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试销反馈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完成：</a:t>
            </a:r>
            <a:endParaRPr lang="zh-CN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试销总结报告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评审责任方：</a:t>
            </a:r>
            <a:endParaRPr lang="zh-CN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产品管理委员会</a:t>
            </a:r>
            <a:endParaRPr lang="zh-CN" altLang="en-US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000615" y="3103880"/>
            <a:ext cx="1771650" cy="3446145"/>
          </a:xfrm>
          <a:prstGeom prst="rect">
            <a:avLst/>
          </a:prstGeom>
          <a:noFill/>
          <a:ln>
            <a:solidFill>
              <a:srgbClr val="BBBBB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0052685" y="3208655"/>
            <a:ext cx="158686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4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《市场总结报告》</a:t>
            </a:r>
            <a:endParaRPr lang="zh-CN" altLang="en-US" sz="14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54" name="内容占位符 2"/>
          <p:cNvSpPr>
            <a:spLocks noGrp="1" noChangeArrowheads="1"/>
          </p:cNvSpPr>
          <p:nvPr/>
        </p:nvSpPr>
        <p:spPr bwMode="auto">
          <a:xfrm>
            <a:off x="1782616" y="539749"/>
            <a:ext cx="8629308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ctr"/>
            <a:r>
              <a:rPr lang="zh-CN" altLang="en-US" sz="2400" b="1" dirty="0" smtClean="0">
                <a:solidFill>
                  <a:srgbClr val="4F81BD"/>
                </a:solidFill>
                <a:latin typeface="微软雅黑" panose="020B0503020204020204" charset="-122"/>
                <a:ea typeface="微软雅黑" panose="020B0503020204020204" charset="-122"/>
              </a:rPr>
              <a:t>产品的研发管理流程</a:t>
            </a:r>
            <a:endParaRPr lang="zh-CN" altLang="en-US" sz="2400" b="1" dirty="0" smtClean="0">
              <a:solidFill>
                <a:srgbClr val="4F81B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ZWI4NmM1ZGI0ODdlOGNmMmFkY2M5Zjc5MGUwYmViNmM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</Words>
  <Application>WPS 演示</Application>
  <PresentationFormat>宽屏</PresentationFormat>
  <Paragraphs>125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Arial</vt:lpstr>
      <vt:lpstr>微软雅黑</vt:lpstr>
      <vt:lpstr>Titillium Web</vt:lpstr>
      <vt:lpstr>黑体</vt:lpstr>
      <vt:lpstr>Arial Unicode MS</vt:lpstr>
      <vt:lpstr>Segoe Print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ttmaria</cp:lastModifiedBy>
  <cp:revision>199</cp:revision>
  <dcterms:created xsi:type="dcterms:W3CDTF">2019-06-19T02:08:00Z</dcterms:created>
  <dcterms:modified xsi:type="dcterms:W3CDTF">2022-05-08T13:09:38Z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ICV">
    <vt:lpwstr>0825FD62B1EB4AAEB525FC150271DFE2</vt:lpwstr>
  </property>
</Properties>
</file>