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3.jpg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38"/>
  </p:notesMasterIdLst>
  <p:sldIdLst>
    <p:sldId id="1833" r:id="rId5"/>
    <p:sldId id="1835" r:id="rId6"/>
    <p:sldId id="1847" r:id="rId7"/>
    <p:sldId id="1848" r:id="rId8"/>
    <p:sldId id="1849" r:id="rId9"/>
    <p:sldId id="1852" r:id="rId10"/>
    <p:sldId id="1842" r:id="rId11"/>
    <p:sldId id="1844" r:id="rId12"/>
    <p:sldId id="1843" r:id="rId13"/>
    <p:sldId id="1853" r:id="rId14"/>
    <p:sldId id="1845" r:id="rId15"/>
    <p:sldId id="1836" r:id="rId16"/>
    <p:sldId id="1838" r:id="rId17"/>
    <p:sldId id="1837" r:id="rId18"/>
    <p:sldId id="1846" r:id="rId19"/>
    <p:sldId id="1840" r:id="rId20"/>
    <p:sldId id="1851" r:id="rId21"/>
    <p:sldId id="1859" r:id="rId22"/>
    <p:sldId id="1860" r:id="rId23"/>
    <p:sldId id="1861" r:id="rId24"/>
    <p:sldId id="1862" r:id="rId25"/>
    <p:sldId id="1863" r:id="rId26"/>
    <p:sldId id="1864" r:id="rId27"/>
    <p:sldId id="1865" r:id="rId28"/>
    <p:sldId id="1866" r:id="rId29"/>
    <p:sldId id="1867" r:id="rId30"/>
    <p:sldId id="1868" r:id="rId31"/>
    <p:sldId id="1869" r:id="rId32"/>
    <p:sldId id="1870" r:id="rId33"/>
    <p:sldId id="1857" r:id="rId34"/>
    <p:sldId id="1856" r:id="rId35"/>
    <p:sldId id="1871" r:id="rId36"/>
    <p:sldId id="1872" r:id="rId3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gment X :" id="{D44A5830-064E-493C-805A-39653C796414}">
          <p14:sldIdLst>
            <p14:sldId id="1833"/>
            <p14:sldId id="1835"/>
            <p14:sldId id="1847"/>
            <p14:sldId id="1848"/>
            <p14:sldId id="1849"/>
            <p14:sldId id="1852"/>
            <p14:sldId id="1842"/>
            <p14:sldId id="1844"/>
            <p14:sldId id="1843"/>
            <p14:sldId id="1853"/>
            <p14:sldId id="1845"/>
            <p14:sldId id="1836"/>
            <p14:sldId id="1838"/>
            <p14:sldId id="1837"/>
            <p14:sldId id="1846"/>
            <p14:sldId id="1840"/>
            <p14:sldId id="1851"/>
            <p14:sldId id="1859"/>
            <p14:sldId id="18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70"/>
            <p14:sldId id="1857"/>
            <p14:sldId id="1856"/>
            <p14:sldId id="1871"/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82" userDrawn="1">
          <p15:clr>
            <a:srgbClr val="A4A3A4"/>
          </p15:clr>
        </p15:guide>
        <p15:guide id="4" pos="4955" userDrawn="1">
          <p15:clr>
            <a:srgbClr val="A4A3A4"/>
          </p15:clr>
        </p15:guide>
        <p15:guide id="5" pos="805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" initials="L" lastIdx="2" clrIdx="0">
    <p:extLst>
      <p:ext uri="{19B8F6BF-5375-455C-9EA6-DF929625EA0E}">
        <p15:presenceInfo xmlns:p15="http://schemas.microsoft.com/office/powerpoint/2012/main" userId="8dd16102a738d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B99"/>
    <a:srgbClr val="3B4248"/>
    <a:srgbClr val="6D7372"/>
    <a:srgbClr val="EBB162"/>
    <a:srgbClr val="FF9900"/>
    <a:srgbClr val="B99657"/>
    <a:srgbClr val="0000FF"/>
    <a:srgbClr val="D5C293"/>
    <a:srgbClr val="C6AA76"/>
    <a:srgbClr val="00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8736" autoAdjust="0"/>
  </p:normalViewPr>
  <p:slideViewPr>
    <p:cSldViewPr snapToGrid="0">
      <p:cViewPr varScale="1">
        <p:scale>
          <a:sx n="116" d="100"/>
          <a:sy n="116" d="100"/>
        </p:scale>
        <p:origin x="1500" y="114"/>
      </p:cViewPr>
      <p:guideLst>
        <p:guide orient="horz" pos="1253"/>
        <p:guide pos="2880"/>
        <p:guide pos="482"/>
        <p:guide pos="4955"/>
        <p:guide pos="805"/>
        <p:guide orient="horz" pos="2228"/>
        <p:guide orient="horz"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6:25.9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6:28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F87A4-AC35-49B5-A037-09DB678BC264}" type="datetimeFigureOut">
              <a:rPr lang="fr-FR" smtClean="0"/>
              <a:pPr/>
              <a:t>09/06/2023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18E0-C2C2-4018-B4D6-AE5FB32E63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8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4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06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4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72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49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34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5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486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9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0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2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496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61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70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12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00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8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7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1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3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l’image : https://www.renesas.com/us/en/document/apn/an9513-component-video-sync-formats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50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l’image : https://www.renesas.com/us/en/document/apn/an9513-component-video-sync-formats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32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E18E0-C2C2-4018-B4D6-AE5FB32E633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7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64EFE3F-5230-4EAE-A4FC-5208D1AF7E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2122"/>
            <a:ext cx="9143270" cy="5235878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E32D-2D8E-45BF-9100-8E61103C60AC}" type="datetime1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2992848" y="177069"/>
            <a:ext cx="3158304" cy="319088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rgbClr val="C6AA76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 du formateur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68160" y="894207"/>
            <a:ext cx="4806950" cy="595313"/>
          </a:xfrm>
        </p:spPr>
        <p:txBody>
          <a:bodyPr anchor="ctr"/>
          <a:lstStyle>
            <a:lvl1pPr marL="0" indent="0" algn="ctr">
              <a:buNone/>
              <a:defRPr lang="fr-FR" sz="2800" kern="0" dirty="0" smtClean="0">
                <a:solidFill>
                  <a:srgbClr val="285B99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 flipV="1">
            <a:off x="2940223" y="761359"/>
            <a:ext cx="3263554" cy="247"/>
          </a:xfrm>
          <a:prstGeom prst="line">
            <a:avLst/>
          </a:prstGeom>
          <a:ln w="19050">
            <a:solidFill>
              <a:srgbClr val="285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 userDrawn="1"/>
        </p:nvSpPr>
        <p:spPr>
          <a:xfrm>
            <a:off x="3912000" y="2684145"/>
            <a:ext cx="3708000" cy="3708000"/>
          </a:xfrm>
          <a:prstGeom prst="ellipse">
            <a:avLst/>
          </a:prstGeom>
          <a:solidFill>
            <a:srgbClr val="B9965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 userDrawn="1"/>
        </p:nvSpPr>
        <p:spPr>
          <a:xfrm>
            <a:off x="6473227" y="1887325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342" y="2413319"/>
            <a:ext cx="1093271" cy="854967"/>
          </a:xfrm>
          <a:prstGeom prst="rect">
            <a:avLst/>
          </a:prstGeom>
        </p:spPr>
      </p:pic>
      <p:sp>
        <p:nvSpPr>
          <p:cNvPr id="23" name="Espace réservé du texte 22"/>
          <p:cNvSpPr>
            <a:spLocks noGrp="1"/>
          </p:cNvSpPr>
          <p:nvPr>
            <p:ph type="body" sz="quarter" idx="15" hasCustomPrompt="1"/>
          </p:nvPr>
        </p:nvSpPr>
        <p:spPr>
          <a:xfrm>
            <a:off x="3912000" y="3268286"/>
            <a:ext cx="3708000" cy="264761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Intitulé formation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 flipV="1">
            <a:off x="5276661" y="5893542"/>
            <a:ext cx="1276539" cy="223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xmlns="" id="{4812CC12-9574-4A7A-9F8C-71875D193C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6213" y="177800"/>
            <a:ext cx="1697037" cy="13065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fr-FR" dirty="0"/>
              <a:t>Logo formateur</a:t>
            </a:r>
          </a:p>
        </p:txBody>
      </p:sp>
    </p:spTree>
    <p:extLst>
      <p:ext uri="{BB962C8B-B14F-4D97-AF65-F5344CB8AC3E}">
        <p14:creationId xmlns:p14="http://schemas.microsoft.com/office/powerpoint/2010/main" val="36465654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507F4A1-99A2-4A41-B3E4-CADF11E0E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9689" y="-2"/>
            <a:ext cx="2291528" cy="6852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605" y="6378792"/>
            <a:ext cx="512661" cy="337984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6AA76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/>
          </p:nvPr>
        </p:nvSpPr>
        <p:spPr>
          <a:xfrm>
            <a:off x="2354520" y="204710"/>
            <a:ext cx="6774745" cy="4318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rgbClr val="C6AA76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347864" y="841220"/>
            <a:ext cx="3816424" cy="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4187508" y="6376987"/>
            <a:ext cx="2295525" cy="481013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rgbClr val="285B99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449262" indent="0">
              <a:buNone/>
              <a:defRPr>
                <a:latin typeface="+mn-lt"/>
              </a:defRPr>
            </a:lvl3pPr>
            <a:lvl4pPr marL="11112" indent="0">
              <a:buNone/>
              <a:defRPr>
                <a:latin typeface="+mn-lt"/>
              </a:defRPr>
            </a:lvl4pPr>
            <a:lvl5pPr marL="717550" indent="0">
              <a:buNone/>
              <a:defRPr>
                <a:latin typeface="+mn-lt"/>
              </a:defRPr>
            </a:lvl5pPr>
          </a:lstStyle>
          <a:p>
            <a:pPr lvl="0"/>
            <a:r>
              <a:rPr lang="fr-FR" dirty="0"/>
              <a:t>Nom du formateur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3C0C70-D037-4ADA-AC46-B322CA221560}"/>
              </a:ext>
            </a:extLst>
          </p:cNvPr>
          <p:cNvSpPr/>
          <p:nvPr userDrawn="1"/>
        </p:nvSpPr>
        <p:spPr>
          <a:xfrm rot="16474907">
            <a:off x="-1459863" y="3400330"/>
            <a:ext cx="6864666" cy="4571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A5D4B1-8E1D-41FF-8B45-3197E064C19A}"/>
              </a:ext>
            </a:extLst>
          </p:cNvPr>
          <p:cNvSpPr/>
          <p:nvPr userDrawn="1"/>
        </p:nvSpPr>
        <p:spPr>
          <a:xfrm rot="16474907" flipV="1">
            <a:off x="-1531324" y="3387243"/>
            <a:ext cx="6857696" cy="66616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xmlns="" id="{5C77E2AD-6C57-4624-A0F9-88FE06FD3B34}"/>
              </a:ext>
            </a:extLst>
          </p:cNvPr>
          <p:cNvSpPr/>
          <p:nvPr userDrawn="1"/>
        </p:nvSpPr>
        <p:spPr>
          <a:xfrm>
            <a:off x="1727689" y="664748"/>
            <a:ext cx="1080962" cy="6193252"/>
          </a:xfrm>
          <a:prstGeom prst="triangle">
            <a:avLst>
              <a:gd name="adj" fmla="val 4792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20"/>
          <p:cNvSpPr>
            <a:spLocks noGrp="1"/>
          </p:cNvSpPr>
          <p:nvPr>
            <p:ph type="title" hasCustomPrompt="1"/>
          </p:nvPr>
        </p:nvSpPr>
        <p:spPr>
          <a:xfrm>
            <a:off x="3347864" y="3717032"/>
            <a:ext cx="5686798" cy="49954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l">
              <a:defRPr sz="3200">
                <a:solidFill>
                  <a:srgbClr val="285B99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083FBB3-63E0-436A-B631-822BB2655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844" y="420610"/>
            <a:ext cx="1473845" cy="1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72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1C4132CB-1741-431D-AEB7-CBEA77F29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925"/>
            <a:ext cx="9144000" cy="3416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6605" y="6378792"/>
            <a:ext cx="512661" cy="337984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6AA76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4187508" y="6376987"/>
            <a:ext cx="2295525" cy="481013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rgbClr val="285B99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449262" indent="0">
              <a:buNone/>
              <a:defRPr>
                <a:latin typeface="+mn-lt"/>
              </a:defRPr>
            </a:lvl3pPr>
            <a:lvl4pPr marL="11112" indent="0">
              <a:buNone/>
              <a:defRPr>
                <a:latin typeface="+mn-lt"/>
              </a:defRPr>
            </a:lvl4pPr>
            <a:lvl5pPr marL="717550" indent="0">
              <a:buNone/>
              <a:defRPr>
                <a:latin typeface="+mn-lt"/>
              </a:defRPr>
            </a:lvl5pPr>
          </a:lstStyle>
          <a:p>
            <a:pPr lvl="0"/>
            <a:r>
              <a:rPr lang="fr-FR" dirty="0"/>
              <a:t>MODIFIEZ BAS DE PAGE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xmlns="" id="{CACD162B-DF22-439E-A4EF-85FA5749F879}"/>
              </a:ext>
            </a:extLst>
          </p:cNvPr>
          <p:cNvSpPr txBox="1">
            <a:spLocks/>
          </p:cNvSpPr>
          <p:nvPr userDrawn="1"/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9B5A08-603F-FB4C-83AF-A3ECDB400EB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A11B7F-331E-4C53-B508-7668FB8426DB}"/>
              </a:ext>
            </a:extLst>
          </p:cNvPr>
          <p:cNvSpPr/>
          <p:nvPr userDrawn="1"/>
        </p:nvSpPr>
        <p:spPr>
          <a:xfrm>
            <a:off x="2198077" y="6245225"/>
            <a:ext cx="4747846" cy="61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6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AD3B8FBE-EF6F-4C78-8B48-1C8AA62206D0}"/>
              </a:ext>
            </a:extLst>
          </p:cNvPr>
          <p:cNvCxnSpPr/>
          <p:nvPr userDrawn="1"/>
        </p:nvCxnSpPr>
        <p:spPr>
          <a:xfrm>
            <a:off x="4026459" y="5873468"/>
            <a:ext cx="3759388" cy="2897"/>
          </a:xfrm>
          <a:prstGeom prst="line">
            <a:avLst/>
          </a:prstGeom>
          <a:ln w="28575">
            <a:solidFill>
              <a:srgbClr val="295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C7F4D9-AB40-4DC4-99D2-B36DCF1DA577}"/>
              </a:ext>
            </a:extLst>
          </p:cNvPr>
          <p:cNvSpPr/>
          <p:nvPr userDrawn="1"/>
        </p:nvSpPr>
        <p:spPr>
          <a:xfrm>
            <a:off x="0" y="3530301"/>
            <a:ext cx="9144000" cy="7808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65E568-0620-46A8-BBB3-2E1EBCB6FF47}"/>
              </a:ext>
            </a:extLst>
          </p:cNvPr>
          <p:cNvSpPr/>
          <p:nvPr userDrawn="1"/>
        </p:nvSpPr>
        <p:spPr>
          <a:xfrm>
            <a:off x="0" y="3394998"/>
            <a:ext cx="9144000" cy="78088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CFAA71-6E05-4D2A-A2CD-46EDFFA7F0A5}"/>
              </a:ext>
            </a:extLst>
          </p:cNvPr>
          <p:cNvSpPr/>
          <p:nvPr userDrawn="1"/>
        </p:nvSpPr>
        <p:spPr>
          <a:xfrm>
            <a:off x="0" y="3678556"/>
            <a:ext cx="9144000" cy="78088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20"/>
          <p:cNvSpPr>
            <a:spLocks noGrp="1"/>
          </p:cNvSpPr>
          <p:nvPr>
            <p:ph type="title" hasCustomPrompt="1"/>
          </p:nvPr>
        </p:nvSpPr>
        <p:spPr>
          <a:xfrm>
            <a:off x="4071490" y="4543304"/>
            <a:ext cx="3759388" cy="1176113"/>
          </a:xfrm>
          <a:prstGeom prst="rect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algn="l">
              <a:defRPr lang="fr-FR" sz="3200" kern="1200" dirty="0">
                <a:solidFill>
                  <a:srgbClr val="B99657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AAD2820A-39AD-4EA2-8995-4482C1FFA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3254" y="2913867"/>
            <a:ext cx="602857" cy="4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6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1432624" y="1537976"/>
            <a:ext cx="7266037" cy="4525963"/>
          </a:xfrm>
        </p:spPr>
        <p:txBody>
          <a:bodyPr/>
          <a:lstStyle>
            <a:lvl1pPr marL="0" indent="0">
              <a:buNone/>
              <a:defRPr>
                <a:solidFill>
                  <a:srgbClr val="285B99"/>
                </a:solidFill>
                <a:latin typeface="+mn-lt"/>
              </a:defRPr>
            </a:lvl1pPr>
            <a:lvl2pPr marL="274638" indent="-274638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274638" indent="-274638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 marL="0" indent="0">
              <a:spcAft>
                <a:spcPts val="600"/>
              </a:spcAft>
              <a:buNone/>
              <a:defRPr/>
            </a:lvl4pPr>
            <a:lvl5pPr marL="433388" indent="-433388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444486" y="213691"/>
            <a:ext cx="7242314" cy="1051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1D38-3C8D-4C86-A35E-CF7F1CAA4E38}" type="datetime1">
              <a:rPr lang="fr-FR" smtClean="0"/>
              <a:t>09/06/2023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>
            <a:off x="1432625" y="1446677"/>
            <a:ext cx="7254175" cy="4571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 flipV="1">
            <a:off x="1432624" y="1350298"/>
            <a:ext cx="7266037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146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50A94CF-D95C-F84C-AEB8-31E6C24DB5BA}"/>
              </a:ext>
            </a:extLst>
          </p:cNvPr>
          <p:cNvSpPr/>
          <p:nvPr userDrawn="1"/>
        </p:nvSpPr>
        <p:spPr>
          <a:xfrm>
            <a:off x="6019800" y="213691"/>
            <a:ext cx="2667000" cy="1078128"/>
          </a:xfrm>
          <a:prstGeom prst="rect">
            <a:avLst/>
          </a:prstGeom>
          <a:solidFill>
            <a:srgbClr val="6D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9997E5-11BB-72AD-1092-1847680F2159}"/>
              </a:ext>
            </a:extLst>
          </p:cNvPr>
          <p:cNvSpPr/>
          <p:nvPr userDrawn="1"/>
        </p:nvSpPr>
        <p:spPr>
          <a:xfrm>
            <a:off x="3124200" y="213691"/>
            <a:ext cx="2895600" cy="1078128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6FB5AE-439D-99DF-959E-7988699ECD53}"/>
              </a:ext>
            </a:extLst>
          </p:cNvPr>
          <p:cNvSpPr/>
          <p:nvPr userDrawn="1"/>
        </p:nvSpPr>
        <p:spPr>
          <a:xfrm>
            <a:off x="692727" y="213691"/>
            <a:ext cx="2431473" cy="1078128"/>
          </a:xfrm>
          <a:prstGeom prst="rect">
            <a:avLst/>
          </a:prstGeom>
          <a:solidFill>
            <a:srgbClr val="EBB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6"/>
          <p:cNvSpPr>
            <a:spLocks noGrp="1"/>
          </p:cNvSpPr>
          <p:nvPr>
            <p:ph idx="1" hasCustomPrompt="1"/>
          </p:nvPr>
        </p:nvSpPr>
        <p:spPr>
          <a:xfrm>
            <a:off x="-2344" y="1860421"/>
            <a:ext cx="9146344" cy="5089019"/>
          </a:xfrm>
        </p:spPr>
        <p:txBody>
          <a:bodyPr/>
          <a:lstStyle>
            <a:lvl1pPr marL="719138" indent="0">
              <a:buNone/>
              <a:defRPr>
                <a:solidFill>
                  <a:srgbClr val="285B99"/>
                </a:solidFill>
              </a:defRPr>
            </a:lvl1pPr>
            <a:lvl2pPr marL="979488" indent="-260350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979488" indent="-260350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 marL="979488" indent="-260350">
              <a:spcAft>
                <a:spcPts val="600"/>
              </a:spcAft>
              <a:buNone/>
              <a:defRPr/>
            </a:lvl4pPr>
            <a:lvl5pPr marL="979488" indent="-260350" algn="l">
              <a:buNone/>
              <a:defRPr/>
            </a:lvl5pPr>
          </a:lstStyle>
          <a:p>
            <a:pPr lvl="0"/>
            <a:r>
              <a:rPr lang="fr-FR" dirty="0"/>
              <a:t>Modifiez le texte ou coller une image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l"/>
            <a:r>
              <a:rPr lang="fr-FR" dirty="0"/>
              <a:t>         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D7AB-D8EC-4BA4-8374-BA9ECEDAAEC4}" type="datetime1">
              <a:rPr lang="fr-FR" smtClean="0"/>
              <a:t>09/06/2023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 flipV="1">
            <a:off x="1" y="1473105"/>
            <a:ext cx="9131412" cy="6500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>
            <a:off x="-2344" y="1356690"/>
            <a:ext cx="9146344" cy="64872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1BD6B19-1248-1FEF-2ACD-6EF3C2DA97F5}"/>
              </a:ext>
            </a:extLst>
          </p:cNvPr>
          <p:cNvSpPr/>
          <p:nvPr userDrawn="1"/>
        </p:nvSpPr>
        <p:spPr>
          <a:xfrm>
            <a:off x="-2344" y="0"/>
            <a:ext cx="9131412" cy="6858000"/>
          </a:xfrm>
          <a:prstGeom prst="rect">
            <a:avLst/>
          </a:prstGeom>
          <a:noFill/>
          <a:ln w="28575">
            <a:solidFill>
              <a:srgbClr val="EBB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E10C953-01EB-FAFE-1CEB-0E45FB1F9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55" y="6245225"/>
            <a:ext cx="322357" cy="5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74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1043608" y="1600202"/>
            <a:ext cx="3452192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860032" y="1600202"/>
            <a:ext cx="3826768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43608" y="359465"/>
            <a:ext cx="7643192" cy="999015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0A5-F1BA-4CCB-97EC-683CF9B4BA05}" type="datetime1">
              <a:rPr lang="fr-FR" smtClean="0"/>
              <a:t>09/06/2023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E91ED8-FFDC-4BDE-9114-99861C286876}"/>
              </a:ext>
            </a:extLst>
          </p:cNvPr>
          <p:cNvSpPr/>
          <p:nvPr userDrawn="1"/>
        </p:nvSpPr>
        <p:spPr>
          <a:xfrm>
            <a:off x="1044245" y="1502465"/>
            <a:ext cx="7642556" cy="75056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B803473-5CAA-4108-914D-4AEC8A1BC7E2}"/>
              </a:ext>
            </a:extLst>
          </p:cNvPr>
          <p:cNvSpPr/>
          <p:nvPr userDrawn="1"/>
        </p:nvSpPr>
        <p:spPr>
          <a:xfrm flipV="1">
            <a:off x="1043608" y="1407613"/>
            <a:ext cx="7655053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6302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1432624" y="1537976"/>
            <a:ext cx="7266037" cy="4525963"/>
          </a:xfrm>
        </p:spPr>
        <p:txBody>
          <a:bodyPr/>
          <a:lstStyle>
            <a:lvl2pPr marL="719138" indent="-261938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719138" indent="-269875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444486" y="213691"/>
            <a:ext cx="7242314" cy="114300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D737-CEC8-47E6-827E-FC110E71589E}" type="datetime1">
              <a:rPr lang="fr-FR" smtClean="0"/>
              <a:t>09/06/2023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>
            <a:off x="1432625" y="1446677"/>
            <a:ext cx="7254175" cy="4571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 flipV="1">
            <a:off x="1432624" y="1350298"/>
            <a:ext cx="7266037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05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>
          <a:xfrm>
            <a:off x="-2344" y="1768981"/>
            <a:ext cx="9146344" cy="5089019"/>
          </a:xfrm>
        </p:spPr>
        <p:txBody>
          <a:bodyPr/>
          <a:lstStyle>
            <a:lvl1pPr marL="985838" indent="-268288">
              <a:defRPr/>
            </a:lvl1pPr>
            <a:lvl2pPr marL="1436688" indent="-457200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/>
            </a:lvl2pPr>
            <a:lvl3pPr marL="1436688" indent="-457200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>
                <a:solidFill>
                  <a:srgbClr val="C6AA76"/>
                </a:solidFill>
              </a:defRPr>
            </a:lvl3pPr>
            <a:lvl4pPr marL="1436688" indent="-457200">
              <a:spcAft>
                <a:spcPts val="600"/>
              </a:spcAft>
              <a:defRPr/>
            </a:lvl4pPr>
            <a:lvl5pPr marL="1436688" indent="-457200"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257-7A86-48F9-832C-B9C79F6C2D6B}" type="datetime1">
              <a:rPr lang="fr-FR" smtClean="0"/>
              <a:t>09/06/2023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9CA44A-E1A7-44F3-8B36-1916A3FECBB1}"/>
              </a:ext>
            </a:extLst>
          </p:cNvPr>
          <p:cNvSpPr/>
          <p:nvPr userDrawn="1"/>
        </p:nvSpPr>
        <p:spPr>
          <a:xfrm flipV="1">
            <a:off x="1" y="1473105"/>
            <a:ext cx="9131412" cy="65009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6CFD45-BA0C-409E-909F-44946138628E}"/>
              </a:ext>
            </a:extLst>
          </p:cNvPr>
          <p:cNvSpPr/>
          <p:nvPr userDrawn="1"/>
        </p:nvSpPr>
        <p:spPr>
          <a:xfrm>
            <a:off x="-2344" y="1356690"/>
            <a:ext cx="9146344" cy="64872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5048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1043608" y="1600202"/>
            <a:ext cx="3452192" cy="4525963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860032" y="1600202"/>
            <a:ext cx="3826768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43608" y="359465"/>
            <a:ext cx="7643192" cy="999015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fr-FR" dirty="0"/>
              <a:t>CLIQUEZ POUR MODIFIER LE STYLE DU TITRE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76A8-9C55-4F50-A7AE-BD142F0477A2}" type="datetime1">
              <a:rPr lang="fr-FR" smtClean="0"/>
              <a:t>09/06/2023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E91ED8-FFDC-4BDE-9114-99861C286876}"/>
              </a:ext>
            </a:extLst>
          </p:cNvPr>
          <p:cNvSpPr/>
          <p:nvPr userDrawn="1"/>
        </p:nvSpPr>
        <p:spPr>
          <a:xfrm>
            <a:off x="1044245" y="1502465"/>
            <a:ext cx="7642556" cy="75056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B803473-5CAA-4108-914D-4AEC8A1BC7E2}"/>
              </a:ext>
            </a:extLst>
          </p:cNvPr>
          <p:cNvSpPr/>
          <p:nvPr userDrawn="1"/>
        </p:nvSpPr>
        <p:spPr>
          <a:xfrm flipV="1">
            <a:off x="1043608" y="1407613"/>
            <a:ext cx="7655053" cy="45719"/>
          </a:xfrm>
          <a:prstGeom prst="rect">
            <a:avLst/>
          </a:prstGeom>
          <a:solidFill>
            <a:srgbClr val="B38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2645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444486" y="1610863"/>
            <a:ext cx="765697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971600" y="6245225"/>
            <a:ext cx="1619199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fld id="{E3A84A35-E966-432B-A8A1-20717C98E114}" type="datetime1">
              <a:rPr lang="fr-FR" smtClean="0"/>
              <a:t>09/06/2023</a:t>
            </a:fld>
            <a:endParaRPr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fr-FR" sz="100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fld id="{AE37ED50-3A3C-44DD-B934-1ABCDF22CA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58" r:id="rId4"/>
    <p:sldLayoutId id="2147483959" r:id="rId5"/>
    <p:sldLayoutId id="2147483960" r:id="rId6"/>
    <p:sldLayoutId id="2147483794" r:id="rId7"/>
    <p:sldLayoutId id="2147483955" r:id="rId8"/>
    <p:sldLayoutId id="2147483795" r:id="rId9"/>
  </p:sldLayoutIdLst>
  <p:transition/>
  <p:hf hdr="0" ftr="0" dt="0"/>
  <p:txStyles>
    <p:titleStyle>
      <a:defPPr>
        <a:defRPr lang="fr-FR" sz="4400">
          <a:solidFill>
            <a:schemeClr val="tx1"/>
          </a:solidFill>
          <a:latin typeface="+mj-lt"/>
          <a:ea typeface="+mj-ea"/>
          <a:cs typeface="+mj-cs"/>
        </a:defRPr>
      </a:defPPr>
      <a:lvl1pPr algn="ctr" eaLnBrk="1" latinLnBrk="0" hangingPunct="1">
        <a:buNone/>
        <a:defRPr lang="fr-FR" sz="2800">
          <a:solidFill>
            <a:srgbClr val="285B99"/>
          </a:solidFill>
          <a:latin typeface="+mn-lt"/>
        </a:defRPr>
      </a:lvl1pPr>
    </p:titleStyle>
    <p:body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lr>
          <a:schemeClr val="bg1"/>
        </a:buClr>
        <a:buFont typeface="Wingdings" panose="05000000000000000000" pitchFamily="2" charset="2"/>
        <a:buChar char="§"/>
        <a:defRPr lang="fr-FR" sz="2800">
          <a:solidFill>
            <a:srgbClr val="C6AA76"/>
          </a:solidFill>
          <a:latin typeface="+mj-lt"/>
        </a:defRPr>
      </a:lvl1pPr>
      <a:lvl2pPr marL="717550" indent="-260350" eaLnBrk="1" hangingPunct="1">
        <a:spcAft>
          <a:spcPts val="600"/>
        </a:spcAft>
        <a:buFont typeface="Wingdings" panose="05000000000000000000" pitchFamily="2" charset="2"/>
        <a:buChar char="§"/>
        <a:defRPr lang="fr-FR" sz="2400">
          <a:solidFill>
            <a:srgbClr val="002B49"/>
          </a:solidFill>
          <a:latin typeface="+mn-lt"/>
        </a:defRPr>
      </a:lvl2pPr>
      <a:lvl3pPr marL="717550" indent="-268288" eaLnBrk="1" hangingPunct="1">
        <a:spcAft>
          <a:spcPts val="600"/>
        </a:spcAft>
        <a:buClr>
          <a:srgbClr val="C6AA76"/>
        </a:buClr>
        <a:buFont typeface="Wingdings" panose="05000000000000000000" pitchFamily="2" charset="2"/>
        <a:buChar char="§"/>
        <a:defRPr lang="fr-FR" sz="2400">
          <a:solidFill>
            <a:srgbClr val="C6AA76"/>
          </a:solidFill>
          <a:latin typeface="+mn-lt"/>
        </a:defRPr>
      </a:lvl3pPr>
      <a:lvl4pPr marL="806450" indent="-795338" eaLnBrk="1" hangingPunct="1"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lang="fr-FR" sz="2000">
          <a:solidFill>
            <a:srgbClr val="002B49"/>
          </a:solidFill>
          <a:latin typeface="+mn-lt"/>
        </a:defRPr>
      </a:lvl4pPr>
      <a:lvl5pPr marL="985838" indent="-268288" eaLnBrk="1" hangingPunct="1">
        <a:buFont typeface="Wingdings" panose="05000000000000000000" pitchFamily="2" charset="2"/>
        <a:buChar char="§"/>
        <a:defRPr lang="fr-FR" sz="2000">
          <a:solidFill>
            <a:srgbClr val="C6AA76"/>
          </a:solidFill>
          <a:latin typeface="+mn-lt"/>
        </a:defRPr>
      </a:lvl5pPr>
      <a:lvl6pPr marL="2514600" indent="-228600" eaLnBrk="1" hangingPunct="1">
        <a:buChar char="•"/>
        <a:defRPr lang="fr-FR" sz="2000"/>
      </a:lvl6pPr>
      <a:lvl7pPr marL="2971800" indent="-228600" eaLnBrk="1" hangingPunct="1">
        <a:buChar char="•"/>
        <a:defRPr lang="fr-FR" sz="2000"/>
      </a:lvl7pPr>
      <a:lvl8pPr marL="3429000" indent="-228600" eaLnBrk="1" hangingPunct="1">
        <a:buChar char="•"/>
        <a:defRPr lang="fr-FR" sz="2000"/>
      </a:lvl8pPr>
      <a:lvl9pPr marL="3886200" indent="-228600" eaLnBrk="1" hangingPunct="1">
        <a:buChar char="•"/>
        <a:defRPr lang="fr-FR" sz="2000"/>
      </a:lvl9pPr>
    </p:bodyStyle>
    <p:other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11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1475" y="2257425"/>
            <a:ext cx="9144000" cy="2085975"/>
          </a:xfrm>
        </p:spPr>
        <p:txBody>
          <a:bodyPr>
            <a:normAutofit lnSpcReduction="10000"/>
          </a:bodyPr>
          <a:lstStyle/>
          <a:p>
            <a:pPr marL="717550" indent="0" algn="ctr">
              <a:buNone/>
            </a:pPr>
            <a:endParaRPr lang="fr-FR" b="1" dirty="0"/>
          </a:p>
          <a:p>
            <a:pPr marL="717550" indent="0" algn="ctr">
              <a:buNone/>
            </a:pPr>
            <a:endParaRPr lang="fr-FR" b="1" dirty="0"/>
          </a:p>
          <a:p>
            <a:pPr marL="717550" indent="0" algn="l">
              <a:buNone/>
            </a:pPr>
            <a:r>
              <a:rPr lang="fr-FR" b="1" dirty="0"/>
              <a:t>Formation à l’électronique numérique FPGA</a:t>
            </a:r>
          </a:p>
          <a:p>
            <a:pPr marL="717550" indent="0" algn="l">
              <a:buNone/>
            </a:pPr>
            <a:endParaRPr lang="fr-FR" b="1" dirty="0"/>
          </a:p>
          <a:p>
            <a:pPr marL="717550" indent="0" algn="l">
              <a:buNone/>
            </a:pPr>
            <a:r>
              <a:rPr lang="fr-FR" b="1" dirty="0"/>
              <a:t>Segment 3 : Transmission vidéo</a:t>
            </a:r>
            <a:endParaRPr lang="fr-FR" b="1" i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411152" y="1521179"/>
            <a:ext cx="1315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18/04/2023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093792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10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Signaux de synchronisation 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ligne : </a:t>
            </a:r>
            <a:r>
              <a:rPr lang="fr-FR" sz="1800" kern="0" dirty="0" err="1"/>
              <a:t>hsync</a:t>
            </a:r>
            <a:r>
              <a:rPr lang="fr-FR" sz="1800" kern="0" dirty="0"/>
              <a:t> (horizontal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image : </a:t>
            </a:r>
            <a:r>
              <a:rPr lang="fr-FR" sz="1800" kern="0" dirty="0" err="1"/>
              <a:t>vsync</a:t>
            </a:r>
            <a:r>
              <a:rPr lang="fr-FR" sz="1800" kern="0" dirty="0"/>
              <a:t> (verticale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89B9AEF9-56B9-A0F1-37EE-74D9B8707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19" y="3327700"/>
            <a:ext cx="6396361" cy="31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5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pic>
        <p:nvPicPr>
          <p:cNvPr id="2050" name="Picture 2" descr="video - VGA Timing - Sync &amp; Porch Positions - FPGA - Electrical Engineering  Stack Exchange">
            <a:extLst>
              <a:ext uri="{FF2B5EF4-FFF2-40B4-BE49-F238E27FC236}">
                <a16:creationId xmlns:a16="http://schemas.microsoft.com/office/drawing/2014/main" xmlns="" id="{9D30DC7C-28A3-CEC9-C2A6-A6E1D0B9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0" y="1643416"/>
            <a:ext cx="6507711" cy="50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Timing du VGA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757C03A-B45C-79B2-17A0-8AB5112C782A}"/>
              </a:ext>
            </a:extLst>
          </p:cNvPr>
          <p:cNvSpPr txBox="1"/>
          <p:nvPr/>
        </p:nvSpPr>
        <p:spPr>
          <a:xfrm>
            <a:off x="3829050" y="46482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285B99"/>
                </a:solidFill>
              </a:rPr>
              <a:t>Image visible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6025CAF-FEFB-AF97-F2A8-F03008419D7E}"/>
              </a:ext>
            </a:extLst>
          </p:cNvPr>
          <p:cNvSpPr txBox="1"/>
          <p:nvPr/>
        </p:nvSpPr>
        <p:spPr>
          <a:xfrm>
            <a:off x="3688080" y="6298239"/>
            <a:ext cx="153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285B99"/>
                </a:solidFill>
              </a:rPr>
              <a:t>Image virtuelle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4F229B8-1713-E7D8-740C-A452045148A8}"/>
              </a:ext>
            </a:extLst>
          </p:cNvPr>
          <p:cNvSpPr txBox="1"/>
          <p:nvPr/>
        </p:nvSpPr>
        <p:spPr>
          <a:xfrm>
            <a:off x="1561249" y="207124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HSYNC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86AC2F8-52DF-C166-8141-45E91B0EE826}"/>
              </a:ext>
            </a:extLst>
          </p:cNvPr>
          <p:cNvSpPr txBox="1"/>
          <p:nvPr/>
        </p:nvSpPr>
        <p:spPr>
          <a:xfrm>
            <a:off x="1199299" y="267658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VSYNC</a:t>
            </a:r>
          </a:p>
        </p:txBody>
      </p:sp>
    </p:spTree>
    <p:extLst>
      <p:ext uri="{BB962C8B-B14F-4D97-AF65-F5344CB8AC3E}">
        <p14:creationId xmlns:p14="http://schemas.microsoft.com/office/powerpoint/2010/main" val="1889289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Quelque normes vidéo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HD : format 1280x720 pixels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Full HD : format </a:t>
            </a:r>
            <a:r>
              <a:rPr lang="fr-FR" sz="1800" kern="0" dirty="0" smtClean="0"/>
              <a:t>1920x1080 </a:t>
            </a:r>
            <a:r>
              <a:rPr lang="fr-FR" sz="1800" kern="0" dirty="0"/>
              <a:t>pixels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PAL : envoie la donnée avec le format YUV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VGA : format 640x480 </a:t>
            </a:r>
            <a:r>
              <a:rPr lang="fr-FR" sz="1800" kern="0" dirty="0" smtClean="0"/>
              <a:t>pixels</a:t>
            </a:r>
            <a:endParaRPr lang="fr-FR" sz="1800" kern="0" dirty="0"/>
          </a:p>
        </p:txBody>
      </p:sp>
    </p:spTree>
    <p:extLst>
      <p:ext uri="{BB962C8B-B14F-4D97-AF65-F5344CB8AC3E}">
        <p14:creationId xmlns:p14="http://schemas.microsoft.com/office/powerpoint/2010/main" val="3070153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endParaRPr lang="fr-FR" sz="1800" b="1" kern="0" dirty="0"/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kern="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7AB661D-58AB-876F-2696-D89591A2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1" y="1952274"/>
            <a:ext cx="5817177" cy="46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xmlns="" id="{F14C2E10-0FE4-B946-FAD9-2231632DC800}"/>
              </a:ext>
            </a:extLst>
          </p:cNvPr>
          <p:cNvSpPr/>
          <p:nvPr/>
        </p:nvSpPr>
        <p:spPr>
          <a:xfrm>
            <a:off x="2039215" y="2942071"/>
            <a:ext cx="1171575" cy="3619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0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14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Différents connecteur vidéos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40478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HDMI : utilisé avec des câbles d’une longueur de 2 à 3 mètres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SDI : utilisé pour des distances supérieures à 3 mètres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6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VGA  : ancien système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034F174-BA88-FD8D-F02D-3CFBDD0BF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8"/>
          <a:stretch/>
        </p:blipFill>
        <p:spPr>
          <a:xfrm>
            <a:off x="2971475" y="4424496"/>
            <a:ext cx="3162623" cy="1802441"/>
          </a:xfrm>
          <a:prstGeom prst="rect">
            <a:avLst/>
          </a:prstGeom>
        </p:spPr>
      </p:pic>
      <p:pic>
        <p:nvPicPr>
          <p:cNvPr id="3084" name="Picture 12" descr="Câble coaxial vidéo 3G-SDI 6G-SDI 12G-SDI SOMMER SC-Vector - 100m">
            <a:extLst>
              <a:ext uri="{FF2B5EF4-FFF2-40B4-BE49-F238E27FC236}">
                <a16:creationId xmlns:a16="http://schemas.microsoft.com/office/drawing/2014/main" xmlns="" id="{EDE44D3C-E218-4C05-7A37-DF78A0827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6918" r="21667" b="28666"/>
          <a:stretch/>
        </p:blipFill>
        <p:spPr bwMode="auto">
          <a:xfrm>
            <a:off x="6134098" y="3443421"/>
            <a:ext cx="12001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DMI Cables: Types and Specifications Explained | Eaton">
            <a:extLst>
              <a:ext uri="{FF2B5EF4-FFF2-40B4-BE49-F238E27FC236}">
                <a16:creationId xmlns:a16="http://schemas.microsoft.com/office/drawing/2014/main" xmlns="" id="{E39F15AC-4E34-2ABC-F911-C07F57C5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92" y="2080082"/>
            <a:ext cx="1896061" cy="11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91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15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Différents connecteur vidéos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3" y="2610117"/>
            <a:ext cx="3539838" cy="1052431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r>
              <a:rPr lang="fr-FR" sz="1800" b="1" kern="0" dirty="0"/>
              <a:t>HDMI</a:t>
            </a:r>
            <a:r>
              <a:rPr lang="fr-FR" sz="1800" kern="0" dirty="0"/>
              <a:t> : utilisé avec des câbles d’une longueur de 2 à 3 mètres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8B6EE538-BF5D-7A6B-846B-D60E938E3AC3}"/>
              </a:ext>
            </a:extLst>
          </p:cNvPr>
          <p:cNvCxnSpPr>
            <a:cxnSpLocks/>
          </p:cNvCxnSpPr>
          <p:nvPr/>
        </p:nvCxnSpPr>
        <p:spPr>
          <a:xfrm>
            <a:off x="4572000" y="2438400"/>
            <a:ext cx="0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5FFFE9E7-617A-2B39-8237-4F3BB51ED97A}"/>
              </a:ext>
            </a:extLst>
          </p:cNvPr>
          <p:cNvCxnSpPr>
            <a:cxnSpLocks/>
          </p:cNvCxnSpPr>
          <p:nvPr/>
        </p:nvCxnSpPr>
        <p:spPr>
          <a:xfrm flipV="1">
            <a:off x="2009775" y="4143375"/>
            <a:ext cx="2562223" cy="177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B97CA4A6-5CAB-7088-F42F-60ACE11187B1}"/>
              </a:ext>
            </a:extLst>
          </p:cNvPr>
          <p:cNvSpPr txBox="1"/>
          <p:nvPr/>
        </p:nvSpPr>
        <p:spPr>
          <a:xfrm>
            <a:off x="3519491" y="4778157"/>
            <a:ext cx="2205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kern="0" dirty="0">
                <a:solidFill>
                  <a:srgbClr val="285B99"/>
                </a:solidFill>
              </a:rPr>
              <a:t>SDI</a:t>
            </a:r>
            <a:r>
              <a:rPr lang="fr-FR" kern="0" dirty="0">
                <a:solidFill>
                  <a:srgbClr val="285B99"/>
                </a:solidFill>
              </a:rPr>
              <a:t> : utilisé pour des distances supérieures à 3 mètre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A21EB859-356F-EA0E-83B6-2BE86F2C4C6B}"/>
              </a:ext>
            </a:extLst>
          </p:cNvPr>
          <p:cNvSpPr txBox="1"/>
          <p:nvPr/>
        </p:nvSpPr>
        <p:spPr>
          <a:xfrm>
            <a:off x="5253034" y="2637502"/>
            <a:ext cx="304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kern="0" dirty="0">
                <a:solidFill>
                  <a:srgbClr val="285B99"/>
                </a:solidFill>
              </a:rPr>
              <a:t>VGA</a:t>
            </a:r>
            <a:r>
              <a:rPr lang="fr-FR" kern="0" dirty="0">
                <a:solidFill>
                  <a:srgbClr val="285B99"/>
                </a:solidFill>
              </a:rPr>
              <a:t>  : ancien système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83C71A8F-B3A6-926D-310C-0B3E3CB21B20}"/>
              </a:ext>
            </a:extLst>
          </p:cNvPr>
          <p:cNvCxnSpPr>
            <a:cxnSpLocks/>
          </p:cNvCxnSpPr>
          <p:nvPr/>
        </p:nvCxnSpPr>
        <p:spPr>
          <a:xfrm flipH="1" flipV="1">
            <a:off x="4560092" y="4143375"/>
            <a:ext cx="2562223" cy="177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5EF5A107-0209-2262-8A73-78A8EE443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" b="1078"/>
          <a:stretch/>
        </p:blipFill>
        <p:spPr>
          <a:xfrm>
            <a:off x="5675593" y="3070966"/>
            <a:ext cx="3044321" cy="1802441"/>
          </a:xfrm>
          <a:prstGeom prst="rect">
            <a:avLst/>
          </a:prstGeom>
        </p:spPr>
      </p:pic>
      <p:pic>
        <p:nvPicPr>
          <p:cNvPr id="24" name="Picture 12" descr="Câble coaxial vidéo 3G-SDI 6G-SDI 12G-SDI SOMMER SC-Vector - 100m">
            <a:extLst>
              <a:ext uri="{FF2B5EF4-FFF2-40B4-BE49-F238E27FC236}">
                <a16:creationId xmlns:a16="http://schemas.microsoft.com/office/drawing/2014/main" xmlns="" id="{A08D18E0-CE4B-B6FD-8BF3-76143DBD1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6918" r="21667" b="28666"/>
          <a:stretch/>
        </p:blipFill>
        <p:spPr bwMode="auto">
          <a:xfrm>
            <a:off x="4052884" y="5682091"/>
            <a:ext cx="12001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DMI Cables: Types and Specifications Explained | Eaton">
            <a:extLst>
              <a:ext uri="{FF2B5EF4-FFF2-40B4-BE49-F238E27FC236}">
                <a16:creationId xmlns:a16="http://schemas.microsoft.com/office/drawing/2014/main" xmlns="" id="{B4B2C6BC-F0B0-B3C8-E458-5DED21FC4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6" y="3506755"/>
            <a:ext cx="2250956" cy="136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90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16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Digital to </a:t>
            </a:r>
            <a:r>
              <a:rPr lang="fr-FR" sz="1800" b="1" kern="0" dirty="0" err="1"/>
              <a:t>Analog</a:t>
            </a:r>
            <a:r>
              <a:rPr lang="fr-FR" sz="1800" b="1" kern="0" dirty="0"/>
              <a:t> Converter – DAC 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kern="0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D0EBEDD-BCA7-D613-8011-F733172B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2" y="2894550"/>
            <a:ext cx="8459381" cy="32198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EF9E5B1-C192-7798-46FD-DF4956FA5C1A}"/>
              </a:ext>
            </a:extLst>
          </p:cNvPr>
          <p:cNvSpPr txBox="1"/>
          <p:nvPr/>
        </p:nvSpPr>
        <p:spPr>
          <a:xfrm>
            <a:off x="361950" y="6124084"/>
            <a:ext cx="366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50000"/>
                  </a:schemeClr>
                </a:solidFill>
              </a:rPr>
              <a:t>Schéma issu de la documentation du </a:t>
            </a:r>
            <a:r>
              <a:rPr lang="fr-FR" sz="1100" i="1" dirty="0" err="1">
                <a:solidFill>
                  <a:schemeClr val="bg1">
                    <a:lumMod val="50000"/>
                  </a:schemeClr>
                </a:solidFill>
              </a:rPr>
              <a:t>Pmod</a:t>
            </a:r>
            <a:r>
              <a:rPr lang="fr-FR" sz="1100" i="1" dirty="0">
                <a:solidFill>
                  <a:schemeClr val="bg1">
                    <a:lumMod val="50000"/>
                  </a:schemeClr>
                </a:solidFill>
              </a:rPr>
              <a:t> VGA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7C02D9FE-9C83-F7C4-2669-6BE1A3F464DF}"/>
              </a:ext>
            </a:extLst>
          </p:cNvPr>
          <p:cNvSpPr/>
          <p:nvPr/>
        </p:nvSpPr>
        <p:spPr>
          <a:xfrm>
            <a:off x="109654" y="2722833"/>
            <a:ext cx="1866664" cy="2520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56FA8D4-AE76-3125-5CC2-360EA93837C4}"/>
              </a:ext>
            </a:extLst>
          </p:cNvPr>
          <p:cNvSpPr txBox="1"/>
          <p:nvPr/>
        </p:nvSpPr>
        <p:spPr>
          <a:xfrm rot="16200000">
            <a:off x="-1320701" y="3275111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Donnée numérique sur 4 bits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xmlns="" id="{F67EC19F-4E6E-95EE-A7A9-99B553FA27F7}"/>
              </a:ext>
            </a:extLst>
          </p:cNvPr>
          <p:cNvSpPr/>
          <p:nvPr/>
        </p:nvSpPr>
        <p:spPr>
          <a:xfrm>
            <a:off x="476250" y="2957646"/>
            <a:ext cx="266700" cy="1478080"/>
          </a:xfrm>
          <a:prstGeom prst="leftBrace">
            <a:avLst>
              <a:gd name="adj1" fmla="val 7976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947D0ADE-CF0C-6F34-1A21-47918F0EEAC2}"/>
              </a:ext>
            </a:extLst>
          </p:cNvPr>
          <p:cNvSpPr/>
          <p:nvPr/>
        </p:nvSpPr>
        <p:spPr>
          <a:xfrm>
            <a:off x="1976318" y="3295650"/>
            <a:ext cx="1338382" cy="21198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xmlns="" id="{2B3191C6-8D1B-AB2C-BD4F-9D92ABA5D087}"/>
              </a:ext>
            </a:extLst>
          </p:cNvPr>
          <p:cNvSpPr/>
          <p:nvPr/>
        </p:nvSpPr>
        <p:spPr>
          <a:xfrm>
            <a:off x="3314700" y="3696686"/>
            <a:ext cx="1338382" cy="21198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65CDCEF-3914-9BF1-8CA8-CC871AACC097}"/>
              </a:ext>
            </a:extLst>
          </p:cNvPr>
          <p:cNvSpPr txBox="1"/>
          <p:nvPr/>
        </p:nvSpPr>
        <p:spPr>
          <a:xfrm>
            <a:off x="1976318" y="2722510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Signal analogique 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B098240C-D613-F8E7-9D09-F6D653CDE11B}"/>
              </a:ext>
            </a:extLst>
          </p:cNvPr>
          <p:cNvSpPr/>
          <p:nvPr/>
        </p:nvSpPr>
        <p:spPr>
          <a:xfrm>
            <a:off x="2001371" y="3030287"/>
            <a:ext cx="147637" cy="233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xmlns="" id="{38CA55D7-8D91-B89C-55E3-C9076F09E2E0}"/>
              </a:ext>
            </a:extLst>
          </p:cNvPr>
          <p:cNvCxnSpPr>
            <a:endCxn id="17" idx="6"/>
          </p:cNvCxnSpPr>
          <p:nvPr/>
        </p:nvCxnSpPr>
        <p:spPr>
          <a:xfrm rot="10800000" flipV="1">
            <a:off x="2149008" y="2957646"/>
            <a:ext cx="346542" cy="18925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584FBBC-47C9-992E-59C1-BE373772E4EE}"/>
              </a:ext>
            </a:extLst>
          </p:cNvPr>
          <p:cNvSpPr txBox="1"/>
          <p:nvPr/>
        </p:nvSpPr>
        <p:spPr>
          <a:xfrm>
            <a:off x="288072" y="5220726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Intensité de rouge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60753DA7-D8EF-2504-4E55-9C08A077EBA3}"/>
              </a:ext>
            </a:extLst>
          </p:cNvPr>
          <p:cNvSpPr txBox="1"/>
          <p:nvPr/>
        </p:nvSpPr>
        <p:spPr>
          <a:xfrm>
            <a:off x="1958408" y="5423467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Intensité de vert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CA7E3D32-9BAA-1B1F-3969-ADB43B59EC50}"/>
              </a:ext>
            </a:extLst>
          </p:cNvPr>
          <p:cNvSpPr txBox="1"/>
          <p:nvPr/>
        </p:nvSpPr>
        <p:spPr>
          <a:xfrm>
            <a:off x="3243262" y="5801742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Intensité de bleu</a:t>
            </a:r>
          </a:p>
        </p:txBody>
      </p:sp>
    </p:spTree>
    <p:extLst>
      <p:ext uri="{BB962C8B-B14F-4D97-AF65-F5344CB8AC3E}">
        <p14:creationId xmlns:p14="http://schemas.microsoft.com/office/powerpoint/2010/main" val="256704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17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434F658E-3D8A-9F35-F939-C6229575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41" y="1614916"/>
            <a:ext cx="274991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7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18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En traitement d’image, le filtrage permet d’isoler de l’information ; exemple avec les filtres de </a:t>
            </a:r>
            <a:r>
              <a:rPr lang="fr-FR" sz="1800" kern="0" dirty="0" err="1" smtClean="0">
                <a:solidFill>
                  <a:schemeClr val="tx1"/>
                </a:solidFill>
              </a:rPr>
              <a:t>canny</a:t>
            </a:r>
            <a:r>
              <a:rPr lang="fr-FR" sz="1800" kern="0" dirty="0" smtClean="0">
                <a:solidFill>
                  <a:schemeClr val="tx1"/>
                </a:solidFill>
              </a:rPr>
              <a:t> et </a:t>
            </a:r>
            <a:r>
              <a:rPr lang="fr-FR" sz="1800" kern="0" dirty="0" err="1" smtClean="0">
                <a:solidFill>
                  <a:schemeClr val="tx1"/>
                </a:solidFill>
              </a:rPr>
              <a:t>Sobel</a:t>
            </a:r>
            <a:r>
              <a:rPr lang="fr-FR" sz="1800" kern="0" dirty="0" smtClean="0">
                <a:solidFill>
                  <a:schemeClr val="tx1"/>
                </a:solidFill>
              </a:rPr>
              <a:t> (équivalent à un filtre passe haut)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76" y="2877635"/>
            <a:ext cx="6227019" cy="37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5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19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le  cas du filtre de gauss, nous appliquons un filtre passe-bas, les contours et zones à fort contraste deviennent alors floues (on va voir comment par la suite)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8" y="2859203"/>
            <a:ext cx="5324475" cy="36383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8" t="11633" r="36714" b="77412"/>
          <a:stretch/>
        </p:blipFill>
        <p:spPr>
          <a:xfrm>
            <a:off x="6623536" y="2773116"/>
            <a:ext cx="1723293" cy="12466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6623535" y="5469493"/>
            <a:ext cx="1723293" cy="1246637"/>
          </a:xfrm>
          <a:prstGeom prst="rect">
            <a:avLst/>
          </a:prstGeom>
        </p:spPr>
      </p:pic>
      <p:cxnSp>
        <p:nvCxnSpPr>
          <p:cNvPr id="4" name="Connecteur droit 3"/>
          <p:cNvCxnSpPr>
            <a:endCxn id="10" idx="1"/>
          </p:cNvCxnSpPr>
          <p:nvPr/>
        </p:nvCxnSpPr>
        <p:spPr>
          <a:xfrm flipV="1">
            <a:off x="5380892" y="3396435"/>
            <a:ext cx="1242644" cy="108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052646" y="5469493"/>
            <a:ext cx="1600132" cy="469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495166" y="402939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Basse fréquence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495165" y="511735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Haute fréquence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9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4" y="2102032"/>
            <a:ext cx="8888846" cy="3498667"/>
          </a:xfrm>
        </p:spPr>
        <p:txBody>
          <a:bodyPr>
            <a:normAutofit/>
          </a:bodyPr>
          <a:lstStyle/>
          <a:p>
            <a:pPr marL="717550" indent="0" algn="l">
              <a:buNone/>
            </a:pPr>
            <a:r>
              <a:rPr lang="fr-FR" sz="2000" b="1" dirty="0"/>
              <a:t>Objectifs :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Comprendre comment un écran réceptionne un signal vidéo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Comprendre ce qu’est le VGA et comment il fonctionne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Connaître la norme à respecter pour un signal VGA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Comprendre le principe de convolution et l’implémentation FPGA</a:t>
            </a: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  <a:p>
            <a:pPr marL="717550" indent="0" algn="l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  <a:p>
            <a:pPr marL="717550" indent="0" algn="l">
              <a:buNone/>
            </a:pPr>
            <a:endParaRPr lang="fr-FR" sz="2000" b="1" dirty="0"/>
          </a:p>
          <a:p>
            <a:pPr marL="717550" indent="0" algn="l">
              <a:buNone/>
            </a:pP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40450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20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Expliquons la notion de haute / basse fréquence en imagerie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8" t="11633" r="36714" b="77412"/>
          <a:stretch/>
        </p:blipFill>
        <p:spPr>
          <a:xfrm>
            <a:off x="256801" y="3422789"/>
            <a:ext cx="1723293" cy="12466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269628" y="5446046"/>
            <a:ext cx="1723293" cy="124663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41259" y="3067856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Basse fréquence : peu de variation de la luminosité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41258" y="509391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Haute fréquence </a:t>
            </a:r>
            <a:r>
              <a:rPr lang="fr-FR" dirty="0"/>
              <a:t>: </a:t>
            </a:r>
            <a:r>
              <a:rPr lang="fr-FR" dirty="0" smtClean="0"/>
              <a:t>importante variation </a:t>
            </a:r>
            <a:r>
              <a:rPr lang="fr-FR" dirty="0"/>
              <a:t>de la </a:t>
            </a:r>
            <a:r>
              <a:rPr lang="fr-FR" dirty="0" smtClean="0"/>
              <a:t>luminosité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880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Expliquons la notion de haute / basse fréquence en imagerie, le cas d’une ligne d’image (1D)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8" t="11633" r="36714" b="77412"/>
          <a:stretch/>
        </p:blipFill>
        <p:spPr>
          <a:xfrm>
            <a:off x="256801" y="3422789"/>
            <a:ext cx="1723293" cy="12466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269628" y="5446046"/>
            <a:ext cx="1723293" cy="12466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801" y="3727938"/>
            <a:ext cx="1723293" cy="234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95636" y="3661019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40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|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39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42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43</a:t>
            </a:r>
            <a:r>
              <a:rPr lang="fr-FR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628" y="5793997"/>
            <a:ext cx="1723293" cy="234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95636" y="570003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 |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75</a:t>
            </a: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|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50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| </a:t>
            </a:r>
            <a:r>
              <a:rPr lang="fr-FR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|</a:t>
            </a:r>
            <a:r>
              <a:rPr lang="fr-FR" dirty="0" smtClean="0"/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115</a:t>
            </a:r>
            <a:r>
              <a:rPr lang="fr-FR" dirty="0"/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7"/>
          <a:stretch/>
        </p:blipFill>
        <p:spPr>
          <a:xfrm>
            <a:off x="4521426" y="2725302"/>
            <a:ext cx="4515480" cy="143424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15" y="4250059"/>
            <a:ext cx="3932185" cy="23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71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0978"/>
              </p:ext>
            </p:extLst>
          </p:nvPr>
        </p:nvGraphicFramePr>
        <p:xfrm>
          <a:off x="2621947" y="5713920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83076"/>
              </p:ext>
            </p:extLst>
          </p:nvPr>
        </p:nvGraphicFramePr>
        <p:xfrm>
          <a:off x="2410932" y="4813708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Observons l’effet d’une moyenne glissante sur cet exemple 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52774" r="23829" b="36271"/>
          <a:stretch/>
        </p:blipFill>
        <p:spPr>
          <a:xfrm>
            <a:off x="347442" y="2558892"/>
            <a:ext cx="1723293" cy="12466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7442" y="2807729"/>
            <a:ext cx="1723293" cy="234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34022"/>
              </p:ext>
            </p:extLst>
          </p:nvPr>
        </p:nvGraphicFramePr>
        <p:xfrm>
          <a:off x="2397414" y="3003263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43,3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397414" y="3003263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54868" y="3359351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0053"/>
              </p:ext>
            </p:extLst>
          </p:nvPr>
        </p:nvGraphicFramePr>
        <p:xfrm>
          <a:off x="2397414" y="3887590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311810" y="3887590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069264" y="4243678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90327" y="4813708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47781" y="5169796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7781" y="5713920"/>
            <a:ext cx="2350432" cy="2088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05235" y="6070008"/>
            <a:ext cx="795809" cy="215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4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Observons l’effet d’une moyenne glissante sur cet exemple 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4" y="4129738"/>
            <a:ext cx="4467849" cy="2676899"/>
          </a:xfrm>
          <a:prstGeom prst="rect">
            <a:avLst/>
          </a:prstGeom>
        </p:spPr>
      </p:pic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193"/>
              </p:ext>
            </p:extLst>
          </p:nvPr>
        </p:nvGraphicFramePr>
        <p:xfrm>
          <a:off x="1757951" y="2885551"/>
          <a:ext cx="547369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558"/>
                <a:gridCol w="761558"/>
                <a:gridCol w="761558"/>
                <a:gridCol w="761558"/>
                <a:gridCol w="761558"/>
                <a:gridCol w="904350"/>
                <a:gridCol w="76155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80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51,7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68,3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46,7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60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7951" y="2885551"/>
            <a:ext cx="5473698" cy="174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961292" y="2963333"/>
            <a:ext cx="925612" cy="145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63339" y="3263826"/>
            <a:ext cx="3954693" cy="23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stCxn id="29" idx="3"/>
            <a:endCxn id="2" idx="0"/>
          </p:cNvCxnSpPr>
          <p:nvPr/>
        </p:nvCxnSpPr>
        <p:spPr>
          <a:xfrm>
            <a:off x="6518032" y="3379491"/>
            <a:ext cx="78483" cy="71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38" y="4091633"/>
            <a:ext cx="450595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04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24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1893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Observons l’effet d’une moyenne glissante sur cet exemple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On obtient bien un signal avec moins d’amplitude ; des variations </a:t>
            </a:r>
            <a:r>
              <a:rPr lang="fr-FR" sz="1800" b="1" kern="0" dirty="0" smtClean="0">
                <a:solidFill>
                  <a:schemeClr val="tx1"/>
                </a:solidFill>
              </a:rPr>
              <a:t>plus lentes </a:t>
            </a:r>
            <a:r>
              <a:rPr lang="fr-FR" sz="1800" kern="0" dirty="0" smtClean="0">
                <a:solidFill>
                  <a:schemeClr val="tx1"/>
                </a:solidFill>
              </a:rPr>
              <a:t>et donc </a:t>
            </a:r>
            <a:r>
              <a:rPr lang="fr-FR" sz="1800" b="1" kern="0" dirty="0" smtClean="0">
                <a:solidFill>
                  <a:schemeClr val="tx1"/>
                </a:solidFill>
              </a:rPr>
              <a:t>moins de contraste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 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38" y="4091633"/>
            <a:ext cx="4505954" cy="27150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4" y="4129738"/>
            <a:ext cx="446784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6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25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9199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Nous avons vu un exemple en 1D, passons maintenant en 2D avec le même principe de filtre à moyenne : Dans l’alentour du </a:t>
            </a:r>
            <a:r>
              <a:rPr lang="fr-FR" sz="1800" b="1" kern="0" dirty="0" smtClean="0">
                <a:solidFill>
                  <a:schemeClr val="tx1"/>
                </a:solidFill>
              </a:rPr>
              <a:t>pixel</a:t>
            </a:r>
            <a:r>
              <a:rPr lang="fr-FR" sz="1800" kern="0" dirty="0" smtClean="0">
                <a:solidFill>
                  <a:schemeClr val="tx1"/>
                </a:solidFill>
              </a:rPr>
              <a:t>, nous réalisons </a:t>
            </a:r>
            <a:r>
              <a:rPr lang="fr-FR" sz="1800" b="1" kern="0" dirty="0" smtClean="0">
                <a:solidFill>
                  <a:schemeClr val="tx1"/>
                </a:solidFill>
              </a:rPr>
              <a:t>la moyenne </a:t>
            </a:r>
            <a:r>
              <a:rPr lang="fr-FR" sz="1800" kern="0" dirty="0" smtClean="0">
                <a:solidFill>
                  <a:schemeClr val="tx1"/>
                </a:solidFill>
              </a:rPr>
              <a:t>des valeurs de chaque </a:t>
            </a:r>
            <a:r>
              <a:rPr lang="fr-FR" sz="1800" b="1" kern="0" dirty="0" smtClean="0">
                <a:solidFill>
                  <a:schemeClr val="tx1"/>
                </a:solidFill>
              </a:rPr>
              <a:t>pixel voisin.</a:t>
            </a:r>
            <a:endParaRPr lang="fr-FR" sz="1800" b="1" kern="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" y="5478989"/>
            <a:ext cx="5477639" cy="117173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" y="3150680"/>
            <a:ext cx="6106377" cy="9812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" y="4285172"/>
            <a:ext cx="655411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73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26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3"/>
            <a:ext cx="9284677" cy="20454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cet exemple nous exprimons la sortie du filtre par une </a:t>
            </a:r>
            <a:r>
              <a:rPr lang="fr-FR" sz="1800" b="1" kern="0" dirty="0" smtClean="0">
                <a:solidFill>
                  <a:schemeClr val="tx1"/>
                </a:solidFill>
              </a:rPr>
              <a:t>moyenne</a:t>
            </a:r>
            <a:r>
              <a:rPr lang="fr-FR" sz="1800" kern="0" dirty="0" smtClean="0">
                <a:solidFill>
                  <a:schemeClr val="tx1"/>
                </a:solidFill>
              </a:rPr>
              <a:t> </a:t>
            </a:r>
            <a:r>
              <a:rPr lang="fr-FR" sz="1800" b="1" kern="0" dirty="0" smtClean="0">
                <a:solidFill>
                  <a:schemeClr val="tx1"/>
                </a:solidFill>
              </a:rPr>
              <a:t>non pondérée </a:t>
            </a:r>
            <a:r>
              <a:rPr lang="fr-FR" sz="1800" kern="0" dirty="0" smtClean="0">
                <a:solidFill>
                  <a:schemeClr val="tx1"/>
                </a:solidFill>
              </a:rPr>
              <a:t>de </a:t>
            </a:r>
            <a:r>
              <a:rPr lang="fr-FR" sz="1800" b="1" kern="0" dirty="0" smtClean="0">
                <a:solidFill>
                  <a:schemeClr val="tx1"/>
                </a:solidFill>
              </a:rPr>
              <a:t>9 pixels.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 smtClean="0">
                <a:solidFill>
                  <a:schemeClr val="tx1"/>
                </a:solidFill>
              </a:rPr>
              <a:t>La fenêtre glissante </a:t>
            </a:r>
            <a:r>
              <a:rPr lang="fr-FR" sz="1800" kern="0" dirty="0" smtClean="0">
                <a:solidFill>
                  <a:schemeClr val="tx1"/>
                </a:solidFill>
              </a:rPr>
              <a:t>(que nous déplaçons de gauche à droite) s’appelle aussi </a:t>
            </a:r>
            <a:r>
              <a:rPr lang="fr-FR" sz="1800" b="1" kern="0" dirty="0" smtClean="0">
                <a:solidFill>
                  <a:schemeClr val="tx1"/>
                </a:solidFill>
              </a:rPr>
              <a:t>le cœur de convolution </a:t>
            </a:r>
            <a:r>
              <a:rPr lang="fr-FR" sz="1800" kern="0" dirty="0" smtClean="0">
                <a:solidFill>
                  <a:schemeClr val="tx1"/>
                </a:solidFill>
              </a:rPr>
              <a:t>(</a:t>
            </a:r>
            <a:r>
              <a:rPr lang="fr-FR" sz="1800" kern="0" dirty="0" err="1" smtClean="0">
                <a:solidFill>
                  <a:schemeClr val="tx1"/>
                </a:solidFill>
              </a:rPr>
              <a:t>kernel</a:t>
            </a:r>
            <a:r>
              <a:rPr lang="fr-FR" sz="1800" kern="0" dirty="0" smtClean="0">
                <a:solidFill>
                  <a:schemeClr val="tx1"/>
                </a:solidFill>
              </a:rPr>
              <a:t> en anglais).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>
              <a:solidFill>
                <a:schemeClr val="tx1"/>
              </a:solidFill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notre exemple, le cœur de convolution peut être représenté comme ci-dessous; chaque composant du cœur possédant un poids de 1, la somme est ensuite divisée par 9.</a:t>
            </a:r>
            <a:endParaRPr lang="fr-FR" sz="1800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24" y="4243754"/>
            <a:ext cx="671606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27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4"/>
            <a:ext cx="9284677" cy="624116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En faisant </a:t>
            </a:r>
            <a:r>
              <a:rPr lang="fr-FR" sz="1800" b="1" kern="0" dirty="0" smtClean="0">
                <a:solidFill>
                  <a:schemeClr val="tx1"/>
                </a:solidFill>
              </a:rPr>
              <a:t>varier les poids</a:t>
            </a:r>
            <a:r>
              <a:rPr lang="fr-FR" sz="1800" kern="0" dirty="0" smtClean="0">
                <a:solidFill>
                  <a:schemeClr val="tx1"/>
                </a:solidFill>
              </a:rPr>
              <a:t> il est possible de produire des comportements différents comme dans l’exemple ci-dessous (détection de contours, filtre passe-haut) </a:t>
            </a:r>
            <a:endParaRPr lang="fr-FR" sz="1800" b="1" kern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58" y="3160550"/>
            <a:ext cx="6161942" cy="23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12727" y="6405695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28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4"/>
            <a:ext cx="9284677" cy="6241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Dans le cas du filtrage de gauss, le cœur de convolution représenté ci-dessous :</a:t>
            </a:r>
            <a:endParaRPr lang="fr-FR" sz="1800" b="1" kern="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4" y="3206793"/>
            <a:ext cx="2258675" cy="24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8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 smtClean="0"/>
              <a:t>Traitement de l’image</a:t>
            </a:r>
            <a:endParaRPr lang="fr-FR" sz="2600" kern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567" y="4752742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29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496749" y="171750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Filtrage</a:t>
            </a:r>
            <a:endParaRPr lang="fr-FR" sz="2000" b="1" kern="0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312254" y="2198354"/>
            <a:ext cx="9284677" cy="215090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kern="0" dirty="0" smtClean="0">
                <a:solidFill>
                  <a:schemeClr val="tx1"/>
                </a:solidFill>
              </a:rPr>
              <a:t>Pour implémenter la fonction de </a:t>
            </a:r>
            <a:r>
              <a:rPr lang="fr-FR" sz="1800" b="1" kern="0" dirty="0" smtClean="0">
                <a:solidFill>
                  <a:schemeClr val="tx1"/>
                </a:solidFill>
              </a:rPr>
              <a:t>filtrage par convolution 2D </a:t>
            </a:r>
            <a:r>
              <a:rPr lang="fr-FR" sz="1800" kern="0" dirty="0" smtClean="0">
                <a:solidFill>
                  <a:schemeClr val="tx1"/>
                </a:solidFill>
              </a:rPr>
              <a:t>nous devrons employer une architecture appelée « </a:t>
            </a:r>
            <a:r>
              <a:rPr lang="fr-FR" sz="1800" kern="0" dirty="0" err="1" smtClean="0">
                <a:solidFill>
                  <a:schemeClr val="tx1"/>
                </a:solidFill>
              </a:rPr>
              <a:t>silding</a:t>
            </a:r>
            <a:r>
              <a:rPr lang="fr-FR" sz="1800" kern="0" dirty="0" smtClean="0">
                <a:solidFill>
                  <a:schemeClr val="tx1"/>
                </a:solidFill>
              </a:rPr>
              <a:t> </a:t>
            </a:r>
            <a:r>
              <a:rPr lang="fr-FR" sz="1800" kern="0" dirty="0" err="1" smtClean="0">
                <a:solidFill>
                  <a:schemeClr val="tx1"/>
                </a:solidFill>
              </a:rPr>
              <a:t>window</a:t>
            </a:r>
            <a:r>
              <a:rPr lang="fr-FR" sz="1800" kern="0" dirty="0" smtClean="0">
                <a:solidFill>
                  <a:schemeClr val="tx1"/>
                </a:solidFill>
              </a:rPr>
              <a:t> architecture » décrite dans cet article : 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 smtClean="0">
              <a:solidFill>
                <a:schemeClr val="tx1"/>
              </a:solidFill>
            </a:endParaRPr>
          </a:p>
          <a:p>
            <a:pPr marL="717550" indent="0"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https://arxiv.org/ftp/arxiv/papers/1404/1404.3877.pdf</a:t>
            </a:r>
          </a:p>
        </p:txBody>
      </p:sp>
    </p:spTree>
    <p:extLst>
      <p:ext uri="{BB962C8B-B14F-4D97-AF65-F5344CB8AC3E}">
        <p14:creationId xmlns:p14="http://schemas.microsoft.com/office/powerpoint/2010/main" val="91508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1622" y="2181484"/>
            <a:ext cx="9680575" cy="3498667"/>
          </a:xfrm>
        </p:spPr>
        <p:txBody>
          <a:bodyPr>
            <a:normAutofit/>
          </a:bodyPr>
          <a:lstStyle/>
          <a:p>
            <a:pPr marL="717550" indent="0" algn="l">
              <a:buNone/>
            </a:pPr>
            <a:r>
              <a:rPr lang="fr-FR" sz="2000" b="1" dirty="0">
                <a:solidFill>
                  <a:schemeClr val="tx1"/>
                </a:solidFill>
              </a:rPr>
              <a:t>Evaluation , organisation et planification</a:t>
            </a:r>
          </a:p>
          <a:p>
            <a:pPr marL="717550" indent="0" algn="l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- 1/2 </a:t>
            </a:r>
            <a:r>
              <a:rPr lang="fr-FR" sz="2000" dirty="0">
                <a:solidFill>
                  <a:schemeClr val="tx1"/>
                </a:solidFill>
              </a:rPr>
              <a:t>journée de cours théorique, le reste en mode projet </a:t>
            </a: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Une soutenance de </a:t>
            </a:r>
            <a:r>
              <a:rPr lang="fr-FR" sz="2000" dirty="0" smtClean="0">
                <a:solidFill>
                  <a:schemeClr val="tx1"/>
                </a:solidFill>
              </a:rPr>
              <a:t>15 </a:t>
            </a:r>
            <a:r>
              <a:rPr lang="fr-FR" sz="2000" dirty="0">
                <a:solidFill>
                  <a:schemeClr val="tx1"/>
                </a:solidFill>
              </a:rPr>
              <a:t>min par </a:t>
            </a:r>
            <a:r>
              <a:rPr lang="fr-FR" sz="2000" dirty="0" smtClean="0">
                <a:solidFill>
                  <a:schemeClr val="tx1"/>
                </a:solidFill>
              </a:rPr>
              <a:t>binôme avec Doriane et Laurent</a:t>
            </a:r>
            <a:endParaRPr lang="fr-FR" sz="2000" dirty="0">
              <a:solidFill>
                <a:schemeClr val="tx1"/>
              </a:solidFill>
            </a:endParaRPr>
          </a:p>
          <a:p>
            <a:pPr marL="717550" indent="0" algn="l">
              <a:buNone/>
            </a:pPr>
            <a:r>
              <a:rPr lang="fr-FR" sz="2000" dirty="0">
                <a:solidFill>
                  <a:schemeClr val="tx1"/>
                </a:solidFill>
              </a:rPr>
              <a:t>- Rendu technique </a:t>
            </a:r>
            <a:r>
              <a:rPr lang="fr-FR" sz="2000" dirty="0" smtClean="0">
                <a:solidFill>
                  <a:schemeClr val="tx1"/>
                </a:solidFill>
              </a:rPr>
              <a:t>et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rapport de projet attendu </a:t>
            </a:r>
            <a:r>
              <a:rPr lang="fr-FR" sz="2000" dirty="0">
                <a:solidFill>
                  <a:schemeClr val="tx1"/>
                </a:solidFill>
              </a:rPr>
              <a:t>pour le </a:t>
            </a:r>
            <a:r>
              <a:rPr lang="fr-FR" sz="2000" b="1" dirty="0" smtClean="0">
                <a:solidFill>
                  <a:schemeClr val="tx1"/>
                </a:solidFill>
              </a:rPr>
              <a:t>Lundi 03 </a:t>
            </a:r>
            <a:r>
              <a:rPr lang="fr-FR" sz="2000" b="1" dirty="0">
                <a:solidFill>
                  <a:schemeClr val="tx1"/>
                </a:solidFill>
              </a:rPr>
              <a:t>Juillet</a:t>
            </a:r>
          </a:p>
          <a:p>
            <a:pPr marL="717550" indent="0" algn="l">
              <a:buNone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26952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30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 smtClean="0"/>
              <a:t>Rappel </a:t>
            </a:r>
            <a:endParaRPr lang="fr-FR" sz="2000" b="1" kern="0" dirty="0"/>
          </a:p>
        </p:txBody>
      </p:sp>
      <p:sp>
        <p:nvSpPr>
          <p:cNvPr id="23" name="Espace réservé du contenu 1">
            <a:extLst>
              <a:ext uri="{FF2B5EF4-FFF2-40B4-BE49-F238E27FC236}">
                <a16:creationId xmlns:a16="http://schemas.microsoft.com/office/drawing/2014/main" xmlns="" id="{C17FA5D0-93F6-20CE-B128-156F1AD75317}"/>
              </a:ext>
            </a:extLst>
          </p:cNvPr>
          <p:cNvSpPr txBox="1">
            <a:spLocks/>
          </p:cNvSpPr>
          <p:nvPr/>
        </p:nvSpPr>
        <p:spPr>
          <a:xfrm>
            <a:off x="-536575" y="2736755"/>
            <a:ext cx="9680575" cy="361216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Analyse</a:t>
            </a:r>
            <a:r>
              <a:rPr lang="fr-FR" sz="1800" kern="0" dirty="0">
                <a:solidFill>
                  <a:schemeClr val="tx1"/>
                </a:solidFill>
              </a:rPr>
              <a:t> : résultat obtenu en mettant en œuvre une modélisation ou une </a:t>
            </a:r>
            <a:r>
              <a:rPr lang="fr-FR" sz="1800" b="1" kern="0" dirty="0">
                <a:solidFill>
                  <a:schemeClr val="tx1"/>
                </a:solidFill>
              </a:rPr>
              <a:t>simulation</a:t>
            </a:r>
            <a:r>
              <a:rPr lang="fr-FR" sz="1800" kern="0" dirty="0">
                <a:solidFill>
                  <a:schemeClr val="tx1"/>
                </a:solidFill>
              </a:rPr>
              <a:t> d’une parti du </a:t>
            </a:r>
            <a:r>
              <a:rPr lang="fr-FR" sz="1800" kern="0" dirty="0" smtClean="0">
                <a:solidFill>
                  <a:schemeClr val="tx1"/>
                </a:solidFill>
              </a:rPr>
              <a:t>système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>
              <a:solidFill>
                <a:schemeClr val="tx1"/>
              </a:solidFill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Test : </a:t>
            </a:r>
            <a:r>
              <a:rPr lang="fr-FR" sz="1800" kern="0" dirty="0">
                <a:solidFill>
                  <a:schemeClr val="tx1"/>
                </a:solidFill>
              </a:rPr>
              <a:t>Résultat obtenu par mesure physique (</a:t>
            </a:r>
            <a:r>
              <a:rPr lang="fr-FR" sz="1800" b="1" kern="0" dirty="0">
                <a:solidFill>
                  <a:schemeClr val="tx1"/>
                </a:solidFill>
              </a:rPr>
              <a:t>Scope ou ILA)</a:t>
            </a:r>
            <a:r>
              <a:rPr lang="fr-FR" sz="1800" kern="0" dirty="0">
                <a:solidFill>
                  <a:schemeClr val="tx1"/>
                </a:solidFill>
              </a:rPr>
              <a:t> du système soumis à un pattern d’entrée </a:t>
            </a:r>
            <a:r>
              <a:rPr lang="fr-FR" sz="1800" kern="0" dirty="0" smtClean="0">
                <a:solidFill>
                  <a:schemeClr val="tx1"/>
                </a:solidFill>
              </a:rPr>
              <a:t>connu</a:t>
            </a: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1800" kern="0" dirty="0">
              <a:solidFill>
                <a:schemeClr val="tx1"/>
              </a:solidFill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1800" b="1" kern="0" dirty="0">
                <a:solidFill>
                  <a:schemeClr val="tx1"/>
                </a:solidFill>
              </a:rPr>
              <a:t>Démonstration : </a:t>
            </a:r>
            <a:r>
              <a:rPr lang="fr-FR" sz="1800" kern="0" dirty="0">
                <a:solidFill>
                  <a:schemeClr val="tx1"/>
                </a:solidFill>
              </a:rPr>
              <a:t>Résultat obtenu en mettant en œuvre le système dans les conditions de fonctionnement finales </a:t>
            </a:r>
            <a:r>
              <a:rPr lang="fr-FR" sz="1800" b="1" kern="0" dirty="0">
                <a:solidFill>
                  <a:schemeClr val="tx1"/>
                </a:solidFill>
              </a:rPr>
              <a:t>(Vidéo du système en fonctionnement, autre acquisition vidéo)</a:t>
            </a:r>
          </a:p>
        </p:txBody>
      </p:sp>
    </p:spTree>
    <p:extLst>
      <p:ext uri="{BB962C8B-B14F-4D97-AF65-F5344CB8AC3E}">
        <p14:creationId xmlns:p14="http://schemas.microsoft.com/office/powerpoint/2010/main" val="386835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31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536575" y="4122154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>
                <a:solidFill>
                  <a:schemeClr val="tx1"/>
                </a:solidFill>
              </a:rPr>
              <a:t>- Proposer une série d’</a:t>
            </a:r>
            <a:r>
              <a:rPr lang="fr-FR" sz="2000" b="1" kern="0" dirty="0">
                <a:solidFill>
                  <a:schemeClr val="tx1"/>
                </a:solidFill>
              </a:rPr>
              <a:t>analyse</a:t>
            </a:r>
            <a:r>
              <a:rPr lang="fr-FR" sz="2000" kern="0" dirty="0">
                <a:solidFill>
                  <a:schemeClr val="tx1"/>
                </a:solidFill>
              </a:rPr>
              <a:t>, de </a:t>
            </a:r>
            <a:r>
              <a:rPr lang="fr-FR" sz="2000" b="1" kern="0" dirty="0">
                <a:solidFill>
                  <a:schemeClr val="tx1"/>
                </a:solidFill>
              </a:rPr>
              <a:t>test </a:t>
            </a:r>
            <a:r>
              <a:rPr lang="fr-FR" sz="2000" kern="0" dirty="0">
                <a:solidFill>
                  <a:schemeClr val="tx1"/>
                </a:solidFill>
              </a:rPr>
              <a:t>et de </a:t>
            </a:r>
            <a:r>
              <a:rPr lang="fr-FR" sz="2000" b="1" kern="0" dirty="0">
                <a:solidFill>
                  <a:schemeClr val="tx1"/>
                </a:solidFill>
              </a:rPr>
              <a:t>démonstrations</a:t>
            </a:r>
            <a:r>
              <a:rPr lang="fr-FR" sz="2000" kern="0" dirty="0">
                <a:solidFill>
                  <a:schemeClr val="tx1"/>
                </a:solidFill>
              </a:rPr>
              <a:t> qui vous permettront de votre le système </a:t>
            </a:r>
            <a:r>
              <a:rPr lang="fr-FR" sz="2000" kern="0" dirty="0" smtClean="0">
                <a:solidFill>
                  <a:schemeClr val="tx1"/>
                </a:solidFill>
              </a:rPr>
              <a:t>dans </a:t>
            </a:r>
            <a:r>
              <a:rPr lang="fr-FR" sz="2000" kern="0" dirty="0">
                <a:solidFill>
                  <a:schemeClr val="tx1"/>
                </a:solidFill>
              </a:rPr>
              <a:t>cette forme intermédiaire, les consigner dans un document que vous initierez en tant que </a:t>
            </a:r>
            <a:r>
              <a:rPr lang="fr-FR" sz="2000" b="1" kern="0" dirty="0">
                <a:solidFill>
                  <a:schemeClr val="tx1"/>
                </a:solidFill>
              </a:rPr>
              <a:t>plan de validation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xmlns="" id="{3338226C-1F74-F2AB-94BD-C8979DD7CBA7}"/>
              </a:ext>
            </a:extLst>
          </p:cNvPr>
          <p:cNvSpPr txBox="1">
            <a:spLocks/>
          </p:cNvSpPr>
          <p:nvPr/>
        </p:nvSpPr>
        <p:spPr>
          <a:xfrm>
            <a:off x="-742950" y="2384890"/>
            <a:ext cx="9680575" cy="104456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algn="l" rtl="0">
              <a:buFontTx/>
              <a:buChar char="-"/>
            </a:pPr>
            <a:r>
              <a:rPr lang="fr-FR" sz="2000" kern="0" dirty="0" smtClean="0">
                <a:solidFill>
                  <a:schemeClr val="tx1"/>
                </a:solidFill>
                <a:ea typeface="+mn-ea"/>
                <a:cs typeface="+mn-cs"/>
              </a:rPr>
              <a:t>- Etudier les ressources en ligne afin de mettre en œuvre le système dans </a:t>
            </a:r>
            <a:r>
              <a:rPr lang="fr-FR" sz="2000" b="1" kern="0" dirty="0" smtClean="0">
                <a:solidFill>
                  <a:schemeClr val="tx1"/>
                </a:solidFill>
                <a:ea typeface="+mn-ea"/>
                <a:cs typeface="+mn-cs"/>
              </a:rPr>
              <a:t>sa forme intermédiaire</a:t>
            </a:r>
          </a:p>
          <a:p>
            <a:pPr algn="l" rtl="0">
              <a:buFontTx/>
              <a:buChar char="-"/>
            </a:pPr>
            <a:r>
              <a:rPr lang="fr-FR" sz="2000" kern="0" dirty="0" smtClean="0">
                <a:solidFill>
                  <a:schemeClr val="tx1"/>
                </a:solidFill>
              </a:rPr>
              <a:t>- Fournir une architecture / synoptique système</a:t>
            </a:r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/>
              <a:t>Phase </a:t>
            </a:r>
            <a:r>
              <a:rPr lang="fr-FR" sz="2000" b="1" kern="0" dirty="0" smtClean="0"/>
              <a:t>1 d’étude </a:t>
            </a:r>
            <a:r>
              <a:rPr lang="fr-FR" sz="2000" b="1" kern="0" dirty="0"/>
              <a:t>de faisabilité et cadrage </a:t>
            </a: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433821" y="5655957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</a:rPr>
              <a:t>Note : Vous pouvez utiliser des ressources en lignes (y compris du code; vous n’êtes pas dans l’obligation de tout faire à la main)</a:t>
            </a:r>
            <a:endParaRPr lang="fr-FR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9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32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536575" y="4122154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>
                <a:solidFill>
                  <a:schemeClr val="tx1"/>
                </a:solidFill>
              </a:rPr>
              <a:t>- Proposer une série d’</a:t>
            </a:r>
            <a:r>
              <a:rPr lang="fr-FR" sz="2000" b="1" kern="0" dirty="0">
                <a:solidFill>
                  <a:schemeClr val="tx1"/>
                </a:solidFill>
              </a:rPr>
              <a:t>analyse</a:t>
            </a:r>
            <a:r>
              <a:rPr lang="fr-FR" sz="2000" kern="0" dirty="0">
                <a:solidFill>
                  <a:schemeClr val="tx1"/>
                </a:solidFill>
              </a:rPr>
              <a:t>, de </a:t>
            </a:r>
            <a:r>
              <a:rPr lang="fr-FR" sz="2000" b="1" kern="0" dirty="0">
                <a:solidFill>
                  <a:schemeClr val="tx1"/>
                </a:solidFill>
              </a:rPr>
              <a:t>test </a:t>
            </a:r>
            <a:r>
              <a:rPr lang="fr-FR" sz="2000" kern="0" dirty="0">
                <a:solidFill>
                  <a:schemeClr val="tx1"/>
                </a:solidFill>
              </a:rPr>
              <a:t>et de </a:t>
            </a:r>
            <a:r>
              <a:rPr lang="fr-FR" sz="2000" b="1" kern="0" dirty="0">
                <a:solidFill>
                  <a:schemeClr val="tx1"/>
                </a:solidFill>
              </a:rPr>
              <a:t>démonstrations</a:t>
            </a:r>
            <a:r>
              <a:rPr lang="fr-FR" sz="2000" kern="0" dirty="0">
                <a:solidFill>
                  <a:schemeClr val="tx1"/>
                </a:solidFill>
              </a:rPr>
              <a:t> qui vous permettront de votre le système </a:t>
            </a:r>
            <a:r>
              <a:rPr lang="fr-FR" sz="2000" kern="0" dirty="0" smtClean="0">
                <a:solidFill>
                  <a:schemeClr val="tx1"/>
                </a:solidFill>
              </a:rPr>
              <a:t>dans </a:t>
            </a:r>
            <a:r>
              <a:rPr lang="fr-FR" sz="2000" kern="0" dirty="0">
                <a:solidFill>
                  <a:schemeClr val="tx1"/>
                </a:solidFill>
              </a:rPr>
              <a:t>cette forme intermédiaire, les consigner dans un document que vous initierez en tant que </a:t>
            </a:r>
            <a:r>
              <a:rPr lang="fr-FR" sz="2000" b="1" kern="0" dirty="0">
                <a:solidFill>
                  <a:schemeClr val="tx1"/>
                </a:solidFill>
              </a:rPr>
              <a:t>plan de validation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xmlns="" id="{3338226C-1F74-F2AB-94BD-C8979DD7CBA7}"/>
              </a:ext>
            </a:extLst>
          </p:cNvPr>
          <p:cNvSpPr txBox="1">
            <a:spLocks/>
          </p:cNvSpPr>
          <p:nvPr/>
        </p:nvSpPr>
        <p:spPr>
          <a:xfrm>
            <a:off x="-536576" y="2472323"/>
            <a:ext cx="9680575" cy="123583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algn="l" rtl="0">
              <a:buFontTx/>
              <a:buChar char="-"/>
            </a:pPr>
            <a:r>
              <a:rPr lang="fr-FR" sz="2000" kern="0" dirty="0" smtClean="0">
                <a:solidFill>
                  <a:schemeClr val="tx1"/>
                </a:solidFill>
                <a:ea typeface="+mn-ea"/>
                <a:cs typeface="+mn-cs"/>
              </a:rPr>
              <a:t>- Etudier </a:t>
            </a:r>
            <a:r>
              <a:rPr lang="fr-FR" sz="2000" kern="0" dirty="0">
                <a:solidFill>
                  <a:schemeClr val="tx1"/>
                </a:solidFill>
                <a:ea typeface="+mn-ea"/>
                <a:cs typeface="+mn-cs"/>
              </a:rPr>
              <a:t>les ressources en ligne afin de mettre en œuvre le système dans </a:t>
            </a:r>
            <a:r>
              <a:rPr lang="fr-FR" sz="2000" b="1" kern="0" dirty="0">
                <a:solidFill>
                  <a:schemeClr val="tx1"/>
                </a:solidFill>
                <a:ea typeface="+mn-ea"/>
                <a:cs typeface="+mn-cs"/>
              </a:rPr>
              <a:t>sa forme </a:t>
            </a:r>
            <a:r>
              <a:rPr lang="fr-FR" sz="2000" b="1" kern="0" dirty="0" smtClean="0">
                <a:solidFill>
                  <a:schemeClr val="tx1"/>
                </a:solidFill>
                <a:ea typeface="+mn-ea"/>
                <a:cs typeface="+mn-cs"/>
              </a:rPr>
              <a:t>finale</a:t>
            </a:r>
          </a:p>
          <a:p>
            <a:pPr>
              <a:buFontTx/>
              <a:buChar char="-"/>
            </a:pPr>
            <a:r>
              <a:rPr lang="fr-FR" sz="2000" kern="0" dirty="0">
                <a:solidFill>
                  <a:schemeClr val="tx1"/>
                </a:solidFill>
              </a:rPr>
              <a:t>- Fournir une architecture / synoptique système</a:t>
            </a:r>
          </a:p>
          <a:p>
            <a:pPr algn="l" rtl="0">
              <a:buFontTx/>
              <a:buChar char="-"/>
            </a:pPr>
            <a:endParaRPr lang="fr-FR" sz="2000" b="1" kern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2000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/>
              <a:t>Phase 2</a:t>
            </a:r>
            <a:r>
              <a:rPr lang="fr-FR" sz="2000" b="1" kern="0" dirty="0" smtClean="0"/>
              <a:t> d’étude </a:t>
            </a:r>
            <a:r>
              <a:rPr lang="fr-FR" sz="2000" b="1" kern="0" dirty="0"/>
              <a:t>de faisabilité et cadrage </a:t>
            </a: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xmlns="" id="{2B1964C5-D457-B74E-CDCF-AB91664D1F6C}"/>
              </a:ext>
            </a:extLst>
          </p:cNvPr>
          <p:cNvSpPr txBox="1">
            <a:spLocks/>
          </p:cNvSpPr>
          <p:nvPr/>
        </p:nvSpPr>
        <p:spPr>
          <a:xfrm>
            <a:off x="-433821" y="5655957"/>
            <a:ext cx="9680575" cy="135124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</a:rPr>
              <a:t>Note : Vous pouvez utiliser des ressources en lignes (y compris du code; vous n’êtes pas dans l’obligation de tout faire à la main)</a:t>
            </a:r>
            <a:endParaRPr lang="fr-FR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62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33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xmlns="" id="{3338226C-1F74-F2AB-94BD-C8979DD7CBA7}"/>
              </a:ext>
            </a:extLst>
          </p:cNvPr>
          <p:cNvSpPr txBox="1">
            <a:spLocks/>
          </p:cNvSpPr>
          <p:nvPr/>
        </p:nvSpPr>
        <p:spPr>
          <a:xfrm>
            <a:off x="-536576" y="2958045"/>
            <a:ext cx="9680575" cy="17869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 rtl="0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  <a:ea typeface="+mn-ea"/>
                <a:cs typeface="+mn-cs"/>
              </a:rPr>
              <a:t>Après validation de votre plan d’action avec le formateur, implémenter l’architecture du système </a:t>
            </a:r>
            <a:endParaRPr lang="fr-FR" sz="2000" kern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717550" indent="0" algn="l" rtl="0">
              <a:buFont typeface="Wingdings" panose="05000000000000000000" pitchFamily="2" charset="2"/>
              <a:buNone/>
            </a:pPr>
            <a:r>
              <a:rPr lang="fr-FR" sz="2000" kern="0" dirty="0" smtClean="0">
                <a:solidFill>
                  <a:schemeClr val="tx1"/>
                </a:solidFill>
              </a:rPr>
              <a:t>Réaliser les tests , analyses et démonstrations que vous aviez anticipés, consigner les résultats dans votre rapport</a:t>
            </a:r>
            <a:endParaRPr lang="fr-FR" sz="2000" kern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717550" indent="0" algn="l" rtl="0">
              <a:buFont typeface="Wingdings" panose="05000000000000000000" pitchFamily="2" charset="2"/>
              <a:buNone/>
            </a:pPr>
            <a:endParaRPr lang="fr-FR" sz="2000" b="1" kern="0" dirty="0">
              <a:solidFill>
                <a:schemeClr val="tx1"/>
              </a:solidFill>
              <a:ea typeface="+mn-ea"/>
              <a:cs typeface="+mn-cs"/>
            </a:endParaRPr>
          </a:p>
          <a:p>
            <a:pPr marL="717550" indent="0" algn="l">
              <a:buFont typeface="Wingdings" panose="05000000000000000000" pitchFamily="2" charset="2"/>
              <a:buNone/>
            </a:pPr>
            <a:endParaRPr lang="fr-FR" sz="2000" b="1" kern="0" dirty="0"/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-384175" y="2057473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000" b="1" kern="0" dirty="0"/>
              <a:t>Phase </a:t>
            </a:r>
            <a:r>
              <a:rPr lang="fr-FR" sz="2000" b="1" kern="0" dirty="0" smtClean="0"/>
              <a:t>3 Réalisation</a:t>
            </a:r>
            <a:endParaRPr lang="fr-FR" sz="2000" b="1" kern="0" dirty="0"/>
          </a:p>
        </p:txBody>
      </p:sp>
    </p:spTree>
    <p:extLst>
      <p:ext uri="{BB962C8B-B14F-4D97-AF65-F5344CB8AC3E}">
        <p14:creationId xmlns:p14="http://schemas.microsoft.com/office/powerpoint/2010/main" val="162247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575" y="1936029"/>
            <a:ext cx="9680575" cy="679282"/>
          </a:xfrm>
        </p:spPr>
        <p:txBody>
          <a:bodyPr>
            <a:normAutofit lnSpcReduction="10000"/>
          </a:bodyPr>
          <a:lstStyle/>
          <a:p>
            <a:pPr marL="717550" indent="0" algn="l">
              <a:buNone/>
            </a:pPr>
            <a:r>
              <a:rPr lang="fr-FR" sz="2000" b="1" dirty="0"/>
              <a:t>Sujet de projet : réalisation d’une IP de traitement d’image sur cible Zynq7020 et affichage VGA</a:t>
            </a:r>
          </a:p>
          <a:p>
            <a:pPr marL="717550" indent="0" algn="l">
              <a:buNone/>
            </a:pPr>
            <a:endParaRPr lang="fr-FR" sz="2000" b="1" dirty="0"/>
          </a:p>
          <a:p>
            <a:pPr marL="717550" indent="0" algn="l">
              <a:buNone/>
            </a:pPr>
            <a:endParaRPr lang="fr-FR" sz="2000" b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4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8F10074-3D7D-E2EF-91A8-FEB329F4C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649742"/>
            <a:ext cx="5324475" cy="36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2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575" y="1936029"/>
            <a:ext cx="9680575" cy="679282"/>
          </a:xfrm>
        </p:spPr>
        <p:txBody>
          <a:bodyPr>
            <a:normAutofit lnSpcReduction="10000"/>
          </a:bodyPr>
          <a:lstStyle/>
          <a:p>
            <a:pPr marL="717550" indent="0" algn="l">
              <a:buNone/>
            </a:pPr>
            <a:r>
              <a:rPr lang="fr-FR" sz="2000" b="1" dirty="0"/>
              <a:t>Sujet de projet : réalisation d’une IP de traitement d’image sur cible Zynq7020 et affichage VGA</a:t>
            </a:r>
          </a:p>
          <a:p>
            <a:pPr marL="717550" indent="0" algn="l">
              <a:buNone/>
            </a:pPr>
            <a:endParaRPr lang="fr-FR" sz="2000" b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5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F1E09A-F77C-030F-954C-749749EE332F}"/>
              </a:ext>
            </a:extLst>
          </p:cNvPr>
          <p:cNvSpPr/>
          <p:nvPr/>
        </p:nvSpPr>
        <p:spPr>
          <a:xfrm>
            <a:off x="44738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pattern vidéo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5D0B04-019E-33D4-3E0E-E21E16927322}"/>
              </a:ext>
            </a:extLst>
          </p:cNvPr>
          <p:cNvSpPr/>
          <p:nvPr/>
        </p:nvSpPr>
        <p:spPr>
          <a:xfrm>
            <a:off x="279053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gaussien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EEAE-8F86-98AE-1F2B-7508B53C1466}"/>
              </a:ext>
            </a:extLst>
          </p:cNvPr>
          <p:cNvSpPr/>
          <p:nvPr/>
        </p:nvSpPr>
        <p:spPr>
          <a:xfrm>
            <a:off x="503843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VGA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3BCDDF0E-E6A5-B4DA-E1FD-409C7B1C15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71436" y="381968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6C13C897-07B1-4456-202C-55C0762424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14586" y="3819685"/>
            <a:ext cx="32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484F5D7D-4955-2EB4-789C-7734FCEDF6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41" y="3125480"/>
            <a:ext cx="1381709" cy="1381709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BB1B9C29-A6FB-AE29-1AC6-559C48A02D8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62486" y="3816335"/>
            <a:ext cx="437855" cy="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5172FD4-771E-4DE5-0049-B8476E81C930}"/>
              </a:ext>
            </a:extLst>
          </p:cNvPr>
          <p:cNvSpPr/>
          <p:nvPr/>
        </p:nvSpPr>
        <p:spPr>
          <a:xfrm>
            <a:off x="75046" y="2895600"/>
            <a:ext cx="7205644" cy="293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1BC75C98-4FDF-EED0-2139-622405EB849F}"/>
              </a:ext>
            </a:extLst>
          </p:cNvPr>
          <p:cNvSpPr txBox="1"/>
          <p:nvPr/>
        </p:nvSpPr>
        <p:spPr>
          <a:xfrm>
            <a:off x="75046" y="286428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FPGA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06E9FAC5-C846-AC0F-15F8-F4A629A29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1" y="4387096"/>
            <a:ext cx="1547600" cy="109549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75B48DBC-457D-D7A4-854C-DFBC1E1F0F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4" r="62745"/>
          <a:stretch/>
        </p:blipFill>
        <p:spPr>
          <a:xfrm>
            <a:off x="7535194" y="3233620"/>
            <a:ext cx="1112003" cy="7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0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40ED5-7AFF-6F01-27C7-C2D96B99EE4A}"/>
              </a:ext>
            </a:extLst>
          </p:cNvPr>
          <p:cNvSpPr/>
          <p:nvPr/>
        </p:nvSpPr>
        <p:spPr>
          <a:xfrm>
            <a:off x="0" y="0"/>
            <a:ext cx="9144000" cy="1352550"/>
          </a:xfrm>
          <a:prstGeom prst="rect">
            <a:avLst/>
          </a:prstGeom>
          <a:solidFill>
            <a:srgbClr val="3B4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3EBFB47-261F-92B0-7FB4-EB5F1BAC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6575" y="1936029"/>
            <a:ext cx="9680575" cy="679282"/>
          </a:xfrm>
        </p:spPr>
        <p:txBody>
          <a:bodyPr>
            <a:normAutofit lnSpcReduction="10000"/>
          </a:bodyPr>
          <a:lstStyle/>
          <a:p>
            <a:pPr marL="717550" indent="0" algn="l">
              <a:buNone/>
            </a:pPr>
            <a:r>
              <a:rPr lang="fr-FR" sz="2000" b="1" dirty="0"/>
              <a:t>Sujet de projet : réalisation d’une IP de traitement d’image sur cible Zynq7020 et affichage VGA, étape intermédiaire</a:t>
            </a:r>
          </a:p>
          <a:p>
            <a:pPr marL="717550" indent="0" algn="l">
              <a:buNone/>
            </a:pPr>
            <a:endParaRPr lang="fr-FR" sz="2000" b="1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1ABF6C73-AB74-91D0-F563-333C9F096AFC}"/>
              </a:ext>
            </a:extLst>
          </p:cNvPr>
          <p:cNvSpPr txBox="1">
            <a:spLocks/>
          </p:cNvSpPr>
          <p:nvPr/>
        </p:nvSpPr>
        <p:spPr>
          <a:xfrm>
            <a:off x="8891154" y="6608618"/>
            <a:ext cx="355600" cy="24938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6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90EDF9E-516F-9FB1-D19B-3091FBB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0" y="-44620"/>
            <a:ext cx="1788264" cy="14417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B33CDF8-F338-6357-DE49-28C553649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" y="158018"/>
            <a:ext cx="2264382" cy="10365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B293B3DF-A20F-7F42-1C36-2803BAB1F89F}"/>
              </a:ext>
            </a:extLst>
          </p:cNvPr>
          <p:cNvSpPr txBox="1"/>
          <p:nvPr/>
        </p:nvSpPr>
        <p:spPr>
          <a:xfrm>
            <a:off x="8277225" y="1521179"/>
            <a:ext cx="86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/>
              <a:t>26/05/2023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FA53D36B-48E2-16F1-A50C-F56056A7F5F1}"/>
              </a:ext>
            </a:extLst>
          </p:cNvPr>
          <p:cNvSpPr txBox="1">
            <a:spLocks/>
          </p:cNvSpPr>
          <p:nvPr/>
        </p:nvSpPr>
        <p:spPr>
          <a:xfrm>
            <a:off x="-742950" y="6419850"/>
            <a:ext cx="6952673" cy="438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>
              <a:buFont typeface="Wingdings" panose="05000000000000000000" pitchFamily="2" charset="2"/>
              <a:buNone/>
            </a:pPr>
            <a:r>
              <a:rPr lang="fr-FR" sz="2200" b="1" i="1" kern="0" dirty="0"/>
              <a:t>Référence filière : F-230417-DIS-399-FPGA_SAFRAN</a:t>
            </a:r>
            <a:endParaRPr lang="fr-FR" b="1" kern="0" dirty="0"/>
          </a:p>
          <a:p>
            <a:pPr marL="717550" indent="0" algn="ctr">
              <a:buFont typeface="Wingdings" panose="05000000000000000000" pitchFamily="2" charset="2"/>
              <a:buNone/>
            </a:pPr>
            <a:endParaRPr lang="fr-FR" b="1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F1E09A-F77C-030F-954C-749749EE332F}"/>
              </a:ext>
            </a:extLst>
          </p:cNvPr>
          <p:cNvSpPr/>
          <p:nvPr/>
        </p:nvSpPr>
        <p:spPr>
          <a:xfrm>
            <a:off x="44738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pattern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BEEEAE-8F86-98AE-1F2B-7508B53C1466}"/>
              </a:ext>
            </a:extLst>
          </p:cNvPr>
          <p:cNvSpPr/>
          <p:nvPr/>
        </p:nvSpPr>
        <p:spPr>
          <a:xfrm>
            <a:off x="5038436" y="3403315"/>
            <a:ext cx="1924050" cy="8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 VGA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3BCDDF0E-E6A5-B4DA-E1FD-409C7B1C15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371436" y="3819685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484F5D7D-4955-2EB4-789C-7734FCEDF6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41" y="3125480"/>
            <a:ext cx="1381709" cy="1381709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BB1B9C29-A6FB-AE29-1AC6-559C48A02D8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62486" y="3816335"/>
            <a:ext cx="437855" cy="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5172FD4-771E-4DE5-0049-B8476E81C930}"/>
              </a:ext>
            </a:extLst>
          </p:cNvPr>
          <p:cNvSpPr/>
          <p:nvPr/>
        </p:nvSpPr>
        <p:spPr>
          <a:xfrm>
            <a:off x="75046" y="2895600"/>
            <a:ext cx="7205644" cy="293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1BC75C98-4FDF-EED0-2139-622405EB849F}"/>
              </a:ext>
            </a:extLst>
          </p:cNvPr>
          <p:cNvSpPr txBox="1"/>
          <p:nvPr/>
        </p:nvSpPr>
        <p:spPr>
          <a:xfrm>
            <a:off x="75046" y="286428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FPGA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06E9FAC5-C846-AC0F-15F8-F4A629A29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1" y="4387096"/>
            <a:ext cx="1547600" cy="10954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9CCB6BE-CF02-834F-58B6-6BB97FE11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76" y="3233620"/>
            <a:ext cx="1049813" cy="7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26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7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Format de la donnée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1 signal de donnée par composante R, G et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Correspondent à des niveaux d’intensité de rouge, vert et bleu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39616BCC-A31F-19DD-8E74-F607B5DEA580}"/>
              </a:ext>
            </a:extLst>
          </p:cNvPr>
          <p:cNvGrpSpPr/>
          <p:nvPr/>
        </p:nvGrpSpPr>
        <p:grpSpPr>
          <a:xfrm>
            <a:off x="3790950" y="4023691"/>
            <a:ext cx="1562100" cy="1562100"/>
            <a:chOff x="3790948" y="4619358"/>
            <a:chExt cx="1562100" cy="15621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7F004F7-F591-432C-F02F-361F529FB38E}"/>
                </a:ext>
              </a:extLst>
            </p:cNvPr>
            <p:cNvSpPr/>
            <p:nvPr/>
          </p:nvSpPr>
          <p:spPr>
            <a:xfrm>
              <a:off x="3790948" y="4619358"/>
              <a:ext cx="1562100" cy="1562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E3563E0-FCD2-6695-7997-7B32F7C8FD02}"/>
                </a:ext>
              </a:extLst>
            </p:cNvPr>
            <p:cNvSpPr/>
            <p:nvPr/>
          </p:nvSpPr>
          <p:spPr>
            <a:xfrm>
              <a:off x="4338634" y="4838433"/>
              <a:ext cx="466727" cy="4667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8E500D4-A1D1-8F97-301A-227B40DE0A13}"/>
                </a:ext>
              </a:extLst>
            </p:cNvPr>
            <p:cNvSpPr/>
            <p:nvPr/>
          </p:nvSpPr>
          <p:spPr>
            <a:xfrm>
              <a:off x="3948109" y="5491161"/>
              <a:ext cx="466727" cy="46672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C766591-9894-1DA4-5A1A-8AFB05DB4A2D}"/>
                </a:ext>
              </a:extLst>
            </p:cNvPr>
            <p:cNvSpPr/>
            <p:nvPr/>
          </p:nvSpPr>
          <p:spPr>
            <a:xfrm>
              <a:off x="4729166" y="5498306"/>
              <a:ext cx="466727" cy="46672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6E1C342-3EB1-9EA9-8F81-75FE6C96264F}"/>
              </a:ext>
            </a:extLst>
          </p:cNvPr>
          <p:cNvSpPr txBox="1"/>
          <p:nvPr/>
        </p:nvSpPr>
        <p:spPr>
          <a:xfrm>
            <a:off x="4063709" y="5572842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pixel</a:t>
            </a:r>
          </a:p>
        </p:txBody>
      </p:sp>
    </p:spTree>
    <p:extLst>
      <p:ext uri="{BB962C8B-B14F-4D97-AF65-F5344CB8AC3E}">
        <p14:creationId xmlns:p14="http://schemas.microsoft.com/office/powerpoint/2010/main" val="3986892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8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Balayage de l’écran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Parcourt progressif de l’image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Du coin en haut à gauche au coin en bas à droite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9FCB2B-1495-1ADB-D258-449F29FC1494}"/>
              </a:ext>
            </a:extLst>
          </p:cNvPr>
          <p:cNvSpPr/>
          <p:nvPr/>
        </p:nvSpPr>
        <p:spPr>
          <a:xfrm>
            <a:off x="2795585" y="3953008"/>
            <a:ext cx="3552825" cy="2305050"/>
          </a:xfrm>
          <a:prstGeom prst="rect">
            <a:avLst/>
          </a:prstGeom>
          <a:solidFill>
            <a:srgbClr val="285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EB889E-BB20-0B6F-5215-7CFA37DEDAF2}"/>
              </a:ext>
            </a:extLst>
          </p:cNvPr>
          <p:cNvSpPr/>
          <p:nvPr/>
        </p:nvSpPr>
        <p:spPr>
          <a:xfrm>
            <a:off x="2795585" y="395300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CC998C-B785-67A0-FCBE-44B1A93C5FBD}"/>
              </a:ext>
            </a:extLst>
          </p:cNvPr>
          <p:cNvSpPr/>
          <p:nvPr/>
        </p:nvSpPr>
        <p:spPr>
          <a:xfrm>
            <a:off x="6157910" y="606755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4FF54E1B-E969-9862-EE3E-29C7B3B096FD}"/>
              </a:ext>
            </a:extLst>
          </p:cNvPr>
          <p:cNvCxnSpPr>
            <a:cxnSpLocks/>
          </p:cNvCxnSpPr>
          <p:nvPr/>
        </p:nvCxnSpPr>
        <p:spPr>
          <a:xfrm>
            <a:off x="2986085" y="40579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F3B3D17E-224D-418F-ABE6-3290FBF8013B}"/>
              </a:ext>
            </a:extLst>
          </p:cNvPr>
          <p:cNvCxnSpPr/>
          <p:nvPr/>
        </p:nvCxnSpPr>
        <p:spPr>
          <a:xfrm>
            <a:off x="2827492" y="4334141"/>
            <a:ext cx="34890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B65B8E41-E442-D46C-6D0D-CE9A63079074}"/>
              </a:ext>
            </a:extLst>
          </p:cNvPr>
          <p:cNvCxnSpPr>
            <a:cxnSpLocks/>
          </p:cNvCxnSpPr>
          <p:nvPr/>
        </p:nvCxnSpPr>
        <p:spPr>
          <a:xfrm flipV="1">
            <a:off x="2827492" y="4105408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C0A79289-8CD8-B704-238D-0433997F2B17}"/>
              </a:ext>
            </a:extLst>
          </p:cNvPr>
          <p:cNvCxnSpPr>
            <a:cxnSpLocks/>
          </p:cNvCxnSpPr>
          <p:nvPr/>
        </p:nvCxnSpPr>
        <p:spPr>
          <a:xfrm flipV="1">
            <a:off x="2827492" y="4400683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4D3B6AA1-5F08-970B-74C9-70A64163AD5D}"/>
              </a:ext>
            </a:extLst>
          </p:cNvPr>
          <p:cNvCxnSpPr>
            <a:cxnSpLocks/>
          </p:cNvCxnSpPr>
          <p:nvPr/>
        </p:nvCxnSpPr>
        <p:spPr>
          <a:xfrm>
            <a:off x="2827492" y="61534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A69772FA-F72D-D4DD-9AFE-749F4DACE688}"/>
              </a:ext>
            </a:extLst>
          </p:cNvPr>
          <p:cNvCxnSpPr>
            <a:cxnSpLocks/>
          </p:cNvCxnSpPr>
          <p:nvPr/>
        </p:nvCxnSpPr>
        <p:spPr>
          <a:xfrm flipV="1">
            <a:off x="2827492" y="5905566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xmlns="" id="{8214754A-3894-7EBE-C249-EF57B8DAB03F}"/>
              </a:ext>
            </a:extLst>
          </p:cNvPr>
          <p:cNvGrpSpPr/>
          <p:nvPr/>
        </p:nvGrpSpPr>
        <p:grpSpPr>
          <a:xfrm>
            <a:off x="4320194" y="4717314"/>
            <a:ext cx="369569" cy="45719"/>
            <a:chOff x="4048125" y="4559717"/>
            <a:chExt cx="369569" cy="4571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xmlns="" id="{E6066564-09E9-10D7-8B10-15C6929A1572}"/>
                </a:ext>
              </a:extLst>
            </p:cNvPr>
            <p:cNvSpPr/>
            <p:nvPr/>
          </p:nvSpPr>
          <p:spPr>
            <a:xfrm>
              <a:off x="404812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F885BEE9-F714-9561-014F-058E068DF520}"/>
                </a:ext>
              </a:extLst>
            </p:cNvPr>
            <p:cNvSpPr/>
            <p:nvPr/>
          </p:nvSpPr>
          <p:spPr>
            <a:xfrm>
              <a:off x="4210050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664A0D56-52FB-F310-31F2-DA528FB46236}"/>
                </a:ext>
              </a:extLst>
            </p:cNvPr>
            <p:cNvSpPr/>
            <p:nvPr/>
          </p:nvSpPr>
          <p:spPr>
            <a:xfrm>
              <a:off x="437197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465FD5EC-7960-776F-5426-5C365D7056C2}"/>
              </a:ext>
            </a:extLst>
          </p:cNvPr>
          <p:cNvSpPr txBox="1"/>
          <p:nvPr/>
        </p:nvSpPr>
        <p:spPr>
          <a:xfrm>
            <a:off x="956135" y="3432704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Premier pixel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E6FCC9E7-4BC1-47CE-DFB2-D4FAC670B652}"/>
              </a:ext>
            </a:extLst>
          </p:cNvPr>
          <p:cNvSpPr txBox="1"/>
          <p:nvPr/>
        </p:nvSpPr>
        <p:spPr>
          <a:xfrm>
            <a:off x="2158883" y="3313312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colonne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4E55D54B-F901-097A-BA4E-24AE8927C089}"/>
              </a:ext>
            </a:extLst>
          </p:cNvPr>
          <p:cNvSpPr txBox="1"/>
          <p:nvPr/>
        </p:nvSpPr>
        <p:spPr>
          <a:xfrm>
            <a:off x="881697" y="3892947"/>
            <a:ext cx="128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ligne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F3186AD8-DEA2-E61B-BB6E-EBFFCB359424}"/>
              </a:ext>
            </a:extLst>
          </p:cNvPr>
          <p:cNvSpPr txBox="1"/>
          <p:nvPr/>
        </p:nvSpPr>
        <p:spPr>
          <a:xfrm>
            <a:off x="6738284" y="6229483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Dernier pixel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3A02B20B-82C3-8BB5-6492-13FF29331588}"/>
              </a:ext>
            </a:extLst>
          </p:cNvPr>
          <p:cNvSpPr txBox="1"/>
          <p:nvPr/>
        </p:nvSpPr>
        <p:spPr>
          <a:xfrm>
            <a:off x="5599530" y="3315527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colonne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D578A497-B0DB-3068-50CA-0890171C761D}"/>
              </a:ext>
            </a:extLst>
          </p:cNvPr>
          <p:cNvSpPr txBox="1"/>
          <p:nvPr/>
        </p:nvSpPr>
        <p:spPr>
          <a:xfrm>
            <a:off x="881697" y="5999527"/>
            <a:ext cx="133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ligne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xmlns="" id="{04698BD3-6AE6-F3EE-BBC5-EB64A7750A3A}"/>
              </a:ext>
            </a:extLst>
          </p:cNvPr>
          <p:cNvCxnSpPr>
            <a:stCxn id="29" idx="2"/>
            <a:endCxn id="6" idx="1"/>
          </p:cNvCxnSpPr>
          <p:nvPr/>
        </p:nvCxnSpPr>
        <p:spPr>
          <a:xfrm>
            <a:off x="2890835" y="3621089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FDA69055-4931-C899-D33B-76FFA35EFFDE}"/>
              </a:ext>
            </a:extLst>
          </p:cNvPr>
          <p:cNvCxnSpPr/>
          <p:nvPr/>
        </p:nvCxnSpPr>
        <p:spPr>
          <a:xfrm>
            <a:off x="6253160" y="3621088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B857C7CC-D30C-A0CD-FEE7-B6268B2E05BB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2168258" y="4046836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xmlns="" id="{370CC47D-1531-BF01-21DA-3943D1B9D37B}"/>
              </a:ext>
            </a:extLst>
          </p:cNvPr>
          <p:cNvCxnSpPr>
            <a:cxnSpLocks/>
          </p:cNvCxnSpPr>
          <p:nvPr/>
        </p:nvCxnSpPr>
        <p:spPr>
          <a:xfrm>
            <a:off x="2139833" y="6162808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xmlns="" id="{BC2706A3-AC11-5CA4-9821-223BAD1DC13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139833" y="3586593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xmlns="" id="{7038AC84-2767-91A4-6863-84A7488B4A3A}"/>
              </a:ext>
            </a:extLst>
          </p:cNvPr>
          <p:cNvCxnSpPr>
            <a:cxnSpLocks/>
          </p:cNvCxnSpPr>
          <p:nvPr/>
        </p:nvCxnSpPr>
        <p:spPr>
          <a:xfrm flipH="1" flipV="1">
            <a:off x="6249542" y="6149779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65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>
            <a:extLst>
              <a:ext uri="{FF2B5EF4-FFF2-40B4-BE49-F238E27FC236}">
                <a16:creationId xmlns:a16="http://schemas.microsoft.com/office/drawing/2014/main" xmlns="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692727" y="213691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/>
              <a:t>Transmission vidéo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94274504-DC3B-E325-63AA-3B57E49E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9753" y="6606016"/>
            <a:ext cx="374073" cy="220229"/>
          </a:xfrm>
        </p:spPr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fld id="{AE37ED50-3A3C-44DD-B934-1ABCDF22CA9A}" type="slidenum"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pPr/>
              <a:t>9</a:t>
            </a:fld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xmlns="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574963" y="1718641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Signaux de synchronisation 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xmlns="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574962" y="2400567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ligne : </a:t>
            </a:r>
            <a:r>
              <a:rPr lang="fr-FR" sz="1800" kern="0" dirty="0" err="1"/>
              <a:t>hsync</a:t>
            </a:r>
            <a:r>
              <a:rPr lang="fr-FR" sz="1800" kern="0" dirty="0"/>
              <a:t> (horizontal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Pour définir une image : </a:t>
            </a:r>
            <a:r>
              <a:rPr lang="fr-FR" sz="1800" kern="0" dirty="0" err="1"/>
              <a:t>vsync</a:t>
            </a:r>
            <a:r>
              <a:rPr lang="fr-FR" sz="1800" kern="0" dirty="0"/>
              <a:t> (verticale </a:t>
            </a:r>
            <a:r>
              <a:rPr lang="fr-FR" sz="1800" kern="0" dirty="0" err="1"/>
              <a:t>sync</a:t>
            </a:r>
            <a:r>
              <a:rPr lang="fr-FR" sz="1800" kern="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11B7F474-107E-7A79-0606-BDD58E4B9DBB}"/>
              </a:ext>
            </a:extLst>
          </p:cNvPr>
          <p:cNvGrpSpPr/>
          <p:nvPr/>
        </p:nvGrpSpPr>
        <p:grpSpPr>
          <a:xfrm>
            <a:off x="2028724" y="3953008"/>
            <a:ext cx="2067026" cy="1686387"/>
            <a:chOff x="2028724" y="3953008"/>
            <a:chExt cx="2067026" cy="168638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xmlns="" id="{1336B960-633E-8561-E1CB-BD266CDBF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585"/>
            <a:stretch/>
          </p:blipFill>
          <p:spPr>
            <a:xfrm>
              <a:off x="2028724" y="3953008"/>
              <a:ext cx="2067026" cy="168638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xmlns="" id="{59023E26-89B4-541A-DF3D-939144DAD4FA}"/>
                    </a:ext>
                  </a:extLst>
                </p14:cNvPr>
                <p14:cNvContentPartPr/>
                <p14:nvPr/>
              </p14:nvContentPartPr>
              <p14:xfrm>
                <a:off x="4067130" y="4305120"/>
                <a:ext cx="360" cy="36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59023E26-89B4-541A-DF3D-939144DAD4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4490" y="424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47F0E53F-4898-0887-5904-060328019FC2}"/>
              </a:ext>
            </a:extLst>
          </p:cNvPr>
          <p:cNvGrpSpPr/>
          <p:nvPr/>
        </p:nvGrpSpPr>
        <p:grpSpPr>
          <a:xfrm>
            <a:off x="5048252" y="3953007"/>
            <a:ext cx="1905101" cy="1686387"/>
            <a:chOff x="4895849" y="3953007"/>
            <a:chExt cx="1905101" cy="168638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B336138A-5CD9-B2B2-893C-AD9341D23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691"/>
            <a:stretch/>
          </p:blipFill>
          <p:spPr>
            <a:xfrm>
              <a:off x="4895849" y="3953007"/>
              <a:ext cx="1905101" cy="168638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xmlns="" id="{2C684622-6DC1-8558-B86B-AD24FFB33A1B}"/>
                    </a:ext>
                  </a:extLst>
                </p14:cNvPr>
                <p14:cNvContentPartPr/>
                <p14:nvPr/>
              </p14:nvContentPartPr>
              <p14:xfrm>
                <a:off x="4905210" y="4133760"/>
                <a:ext cx="360" cy="36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2C684622-6DC1-8558-B86B-AD24FFB33A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2570" y="40707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1BAD51F4-7B62-C3BA-6E07-D5C0969E3DC2}"/>
              </a:ext>
            </a:extLst>
          </p:cNvPr>
          <p:cNvSpPr/>
          <p:nvPr/>
        </p:nvSpPr>
        <p:spPr>
          <a:xfrm>
            <a:off x="1733550" y="3667125"/>
            <a:ext cx="2486025" cy="2977184"/>
          </a:xfrm>
          <a:prstGeom prst="roundRect">
            <a:avLst/>
          </a:prstGeom>
          <a:noFill/>
          <a:ln>
            <a:solidFill>
              <a:srgbClr val="285B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27A18CD-CD5D-82F3-7AB9-4ADAC84F4B69}"/>
              </a:ext>
            </a:extLst>
          </p:cNvPr>
          <p:cNvSpPr txBox="1"/>
          <p:nvPr/>
        </p:nvSpPr>
        <p:spPr>
          <a:xfrm>
            <a:off x="1909763" y="5953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Cas de l’écran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xmlns="" id="{1F73E209-831D-803B-9E56-EB5B5124AF8A}"/>
              </a:ext>
            </a:extLst>
          </p:cNvPr>
          <p:cNvSpPr/>
          <p:nvPr/>
        </p:nvSpPr>
        <p:spPr>
          <a:xfrm>
            <a:off x="4657781" y="3666858"/>
            <a:ext cx="2486025" cy="2977184"/>
          </a:xfrm>
          <a:prstGeom prst="roundRect">
            <a:avLst/>
          </a:prstGeom>
          <a:noFill/>
          <a:ln>
            <a:solidFill>
              <a:srgbClr val="285B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1368CE0D-9263-DCC7-6181-05C685FAD269}"/>
              </a:ext>
            </a:extLst>
          </p:cNvPr>
          <p:cNvSpPr txBox="1"/>
          <p:nvPr/>
        </p:nvSpPr>
        <p:spPr>
          <a:xfrm>
            <a:off x="4833994" y="5848083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Cas de la machine à écrire</a:t>
            </a:r>
          </a:p>
        </p:txBody>
      </p:sp>
    </p:spTree>
    <p:extLst>
      <p:ext uri="{BB962C8B-B14F-4D97-AF65-F5344CB8AC3E}">
        <p14:creationId xmlns:p14="http://schemas.microsoft.com/office/powerpoint/2010/main" val="4275263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JC 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Base9"/>
        <a:ea typeface=""/>
        <a:cs typeface=""/>
      </a:majorFont>
      <a:minorFont>
        <a:latin typeface="DIN"/>
        <a:ea typeface="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JC formation" id="{B117DF86-3625-485F-97A2-EA46D491BD4C}" vid="{FF53AB8D-E81B-4DCB-BFAA-83CC07EA63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03045F8FA3E468521CC9A76DEA8B8" ma:contentTypeVersion="0" ma:contentTypeDescription="Crée un document." ma:contentTypeScope="" ma:versionID="abf4b2fa801aa01b8c24c74043eb97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5FAD7-4010-434D-958F-BBD95D5C55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073B6-0B8F-4A5C-96A8-14F91E953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F57394-71B9-4627-BBC1-324409ACC42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72dc3aff-ae6a-4392-8ee3-0cceb3696030"/>
    <ds:schemaRef ds:uri="http://purl.org/dc/dcmitype/"/>
    <ds:schemaRef ds:uri="388dbe5a-6190-46b3-90e7-65950bc1f9e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58031</TotalTime>
  <Words>1305</Words>
  <Application>Microsoft Office PowerPoint</Application>
  <PresentationFormat>Affichage à l'écran (4:3)</PresentationFormat>
  <Paragraphs>312</Paragraphs>
  <Slides>33</Slides>
  <Notes>24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Base9</vt:lpstr>
      <vt:lpstr>Calibri</vt:lpstr>
      <vt:lpstr>DIN</vt:lpstr>
      <vt:lpstr>Wingdings</vt:lpstr>
      <vt:lpstr>AJC formation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RIPPINGER</dc:creator>
  <cp:lastModifiedBy>utilisateur</cp:lastModifiedBy>
  <cp:revision>884</cp:revision>
  <cp:lastPrinted>2017-05-22T17:47:23Z</cp:lastPrinted>
  <dcterms:created xsi:type="dcterms:W3CDTF">2016-06-17T17:21:16Z</dcterms:created>
  <dcterms:modified xsi:type="dcterms:W3CDTF">2023-06-09T09:50:21Z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0x010100BF003045F8FA3E468521CC9A76DEA8B8</vt:lpwstr>
  </property>
  <property fmtid="{D5CDD505-2E9C-101B-9397-08002B2CF9AE}" pid="3" name="Order">
    <vt:r8>122200</vt:r8>
  </property>
</Properties>
</file>